
<file path=[Content_Types].xml><?xml version="1.0" encoding="utf-8"?>
<Types xmlns="http://schemas.openxmlformats.org/package/2006/content-types">
  <Default ContentType="application/vnd.openxmlformats-package.core-properties+xml" Extension="xml"/>
  <Default ContentType="image/jpeg" Extension="jpeg"/>
  <Default ContentType="image/jpeg" Extension="jpg"/>
  <Default ContentType="image/png" Extension="png"/>
  <Default ContentType="image/gif" Extension="gif"/>
  <Default ContentType="application/vnd.openxmlformats-package.relationships+xml" Extension="rels"/>
  <Override ContentType="application/vnd.openxmlformats-officedocument.presentationml.presentation.main+xml" PartName="/ppt/presentation.xml"/>
  <Override ContentType="application/vnd.openxmlformats-officedocument.presentationml.slide+xml" PartName="/ppt/slides/slide25.xml"/>
  <Override ContentType="application/vnd.openxmlformats-officedocument.presentationml.notesSlide+xml" PartName="/ppt/notesSlides/notesSlide25.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slideLayout+xml" PartName="/ppt/slideLayouts/slideLayout12.xml"/>
  <Override ContentType="application/vnd.openxmlformats-officedocument.presentationml.slide+xml" PartName="/ppt/slides/slide20.xml"/>
  <Override ContentType="application/vnd.openxmlformats-officedocument.presentationml.notesSlide+xml" PartName="/ppt/notesSlides/notesSlide20.xml"/>
  <Override ContentType="application/vnd.openxmlformats-officedocument.presentationml.slide+xml" PartName="/ppt/slides/slide41.xml"/>
  <Override ContentType="application/vnd.openxmlformats-officedocument.presentationml.notesSlide+xml" PartName="/ppt/notesSlides/notesSlide41.xml"/>
  <Override ContentType="application/vnd.openxmlformats-officedocument.presentationml.slide+xml" PartName="/ppt/slides/slide46.xml"/>
  <Override ContentType="application/vnd.openxmlformats-officedocument.presentationml.notesSlide+xml" PartName="/ppt/notesSlides/notesSlide46.xml"/>
  <Override ContentType="application/vnd.openxmlformats-officedocument.presentationml.slide+xml" PartName="/ppt/slides/slide62.xml"/>
  <Override ContentType="application/vnd.openxmlformats-officedocument.presentationml.notesSlide+xml" PartName="/ppt/notesSlides/notesSlide62.xml"/>
  <Override ContentType="application/vnd.openxmlformats-officedocument.presentationml.slide+xml" PartName="/ppt/slides/slide67.xml"/>
  <Override ContentType="application/vnd.openxmlformats-officedocument.presentationml.notesSlide+xml" PartName="/ppt/notesSlides/notesSlide67.xml"/>
  <Override ContentType="application/vnd.openxmlformats-officedocument.presentationml.slide+xml" PartName="/ppt/slides/slide15.xml"/>
  <Override ContentType="application/vnd.openxmlformats-officedocument.presentationml.notesSlide+xml" PartName="/ppt/notesSlides/notesSlide15.xml"/>
  <Override ContentType="application/vnd.openxmlformats-officedocument.presentationml.slide+xml" PartName="/ppt/slides/slide10.xml"/>
  <Override ContentType="application/vnd.openxmlformats-officedocument.presentationml.notesSlide+xml" PartName="/ppt/notesSlides/notesSlide10.xml"/>
  <Override ContentType="application/vnd.openxmlformats-officedocument.presentationml.slide+xml" PartName="/ppt/slides/slide31.xml"/>
  <Override ContentType="application/vnd.openxmlformats-officedocument.presentationml.notesSlide+xml" PartName="/ppt/notesSlides/notesSlide31.xml"/>
  <Override ContentType="application/vnd.openxmlformats-officedocument.presentationml.slide+xml" PartName="/ppt/slides/slide36.xml"/>
  <Override ContentType="application/vnd.openxmlformats-officedocument.presentationml.notesSlide+xml" PartName="/ppt/notesSlides/notesSlide36.xml"/>
  <Override ContentType="application/vnd.openxmlformats-officedocument.presentationml.slide+xml" PartName="/ppt/slides/slide52.xml"/>
  <Override ContentType="application/vnd.openxmlformats-officedocument.presentationml.notesSlide+xml" PartName="/ppt/notesSlides/notesSlide52.xml"/>
  <Override ContentType="application/vnd.openxmlformats-officedocument.presentationml.slide+xml" PartName="/ppt/slides/slide57.xml"/>
  <Override ContentType="application/vnd.openxmlformats-officedocument.presentationml.notesSlide+xml" PartName="/ppt/notesSlides/notesSlide57.xml"/>
  <Override ContentType="application/vnd.openxmlformats-officedocument.presentationml.slide+xml" PartName="/ppt/slides/slide73.xml"/>
  <Override ContentType="application/vnd.openxmlformats-officedocument.presentationml.notesSlide+xml" PartName="/ppt/notesSlides/notesSlide73.xml"/>
  <Override ContentType="application/vnd.openxmlformats-officedocument.presentationml.slide+xml" PartName="/ppt/slides/slide4.xml"/>
  <Override ContentType="application/vnd.openxmlformats-officedocument.presentationml.notesSlide+xml" PartName="/ppt/notesSlides/notesSlide4.xml"/>
  <Override ContentType="application/vnd.openxmlformats-officedocument.presentationml.slide+xml" PartName="/ppt/slides/slide60.xml"/>
  <Override ContentType="application/vnd.openxmlformats-officedocument.presentationml.notesSlide+xml" PartName="/ppt/notesSlides/notesSlide60.xml"/>
  <Override ContentType="application/vnd.openxmlformats-officedocument.presentationml.slide+xml" PartName="/ppt/slides/slide18.xml"/>
  <Override ContentType="application/vnd.openxmlformats-officedocument.presentationml.notesSlide+xml" PartName="/ppt/notesSlides/notesSlide18.xml"/>
  <Override ContentType="application/vnd.openxmlformats-officedocument.presentationml.slide+xml" PartName="/ppt/slides/slide13.xml"/>
  <Override ContentType="application/vnd.openxmlformats-officedocument.presentationml.notesSlide+xml" PartName="/ppt/notesSlides/notesSlide13.xml"/>
  <Override ContentType="application/vnd.openxmlformats-officedocument.presentationml.slide+xml" PartName="/ppt/slides/slide21.xml"/>
  <Override ContentType="application/vnd.openxmlformats-officedocument.presentationml.notesSlide+xml" PartName="/ppt/notesSlides/notesSlide21.xml"/>
  <Override ContentType="application/vnd.openxmlformats-officedocument.presentationml.slide+xml" PartName="/ppt/slides/slide26.xml"/>
  <Override ContentType="application/vnd.openxmlformats-officedocument.presentationml.notesSlide+xml" PartName="/ppt/notesSlides/notesSlide26.xml"/>
  <Override ContentType="application/vnd.openxmlformats-officedocument.presentationml.slide+xml" PartName="/ppt/slides/slide29.xml"/>
  <Override ContentType="application/vnd.openxmlformats-officedocument.presentationml.notesSlide+xml" PartName="/ppt/notesSlides/notesSlide29.xml"/>
  <Override ContentType="application/vnd.openxmlformats-officedocument.presentationml.slide+xml" PartName="/ppt/slides/slide34.xml"/>
  <Override ContentType="application/vnd.openxmlformats-officedocument.presentationml.notesSlide+xml" PartName="/ppt/notesSlides/notesSlide34.xml"/>
  <Override ContentType="application/vnd.openxmlformats-officedocument.presentationml.slide+xml" PartName="/ppt/slides/slide42.xml"/>
  <Override ContentType="application/vnd.openxmlformats-officedocument.presentationml.notesSlide+xml" PartName="/ppt/notesSlides/notesSlide42.xml"/>
  <Override ContentType="application/vnd.openxmlformats-officedocument.presentationml.slide+xml" PartName="/ppt/slides/slide47.xml"/>
  <Override ContentType="application/vnd.openxmlformats-officedocument.presentationml.notesSlide+xml" PartName="/ppt/notesSlides/notesSlide47.xml"/>
  <Override ContentType="application/vnd.openxmlformats-officedocument.presentationml.slide+xml" PartName="/ppt/slides/slide55.xml"/>
  <Override ContentType="application/vnd.openxmlformats-officedocument.presentationml.notesSlide+xml" PartName="/ppt/notesSlides/notesSlide55.xml"/>
  <Override ContentType="application/vnd.openxmlformats-officedocument.presentationml.slide+xml" PartName="/ppt/slides/slide63.xml"/>
  <Override ContentType="application/vnd.openxmlformats-officedocument.presentationml.notesSlide+xml" PartName="/ppt/notesSlides/notesSlide63.xml"/>
  <Override ContentType="application/vnd.openxmlformats-officedocument.presentationml.slide+xml" PartName="/ppt/slides/slide68.xml"/>
  <Override ContentType="application/vnd.openxmlformats-officedocument.presentationml.notesSlide+xml" PartName="/ppt/notesSlides/notesSlide68.xml"/>
  <Override ContentType="application/vnd.openxmlformats-officedocument.presentationml.slide+xml" PartName="/ppt/slides/slide76.xml"/>
  <Override ContentType="application/vnd.openxmlformats-officedocument.presentationml.notesSlide+xml" PartName="/ppt/notesSlides/notesSlide76.xml"/>
  <Override ContentType="application/vnd.openxmlformats-officedocument.presentationml.slide+xml" PartName="/ppt/slides/slide7.xml"/>
  <Override ContentType="application/vnd.openxmlformats-officedocument.presentationml.notesSlide+xml" PartName="/ppt/notesSlides/notesSlide7.xml"/>
  <Override ContentType="application/vnd.openxmlformats-officedocument.presentationml.slide+xml" PartName="/ppt/slides/slide50.xml"/>
  <Override ContentType="application/vnd.openxmlformats-officedocument.presentationml.notesSlide+xml" PartName="/ppt/notesSlides/notesSlide50.xml"/>
  <Override ContentType="application/vnd.openxmlformats-officedocument.presentationml.slide+xml" PartName="/ppt/slides/slide71.xml"/>
  <Override ContentType="application/vnd.openxmlformats-officedocument.presentationml.notesSlide+xml" PartName="/ppt/notesSlides/notesSlide71.xml"/>
  <Override ContentType="application/vnd.openxmlformats-officedocument.presentationml.presProps+xml" PartName="/ppt/presProps.xml"/>
  <Override ContentType="application/vnd.openxmlformats-officedocument.presentationml.slide+xml" PartName="/ppt/slides/slide2.xml"/>
  <Override ContentType="application/vnd.openxmlformats-officedocument.presentationml.notesSlide+xml" PartName="/ppt/notesSlides/notesSlide2.xml"/>
  <Override ContentType="application/vnd.openxmlformats-officedocument.presentationml.slide+xml" PartName="/ppt/slides/slide11.xml"/>
  <Override ContentType="application/vnd.openxmlformats-officedocument.presentationml.notesSlide+xml" PartName="/ppt/notesSlides/notesSlide11.xml"/>
  <Override ContentType="application/vnd.openxmlformats-officedocument.presentationml.slide+xml" PartName="/ppt/slides/slide16.xml"/>
  <Override ContentType="application/vnd.openxmlformats-officedocument.presentationml.notesSlide+xml" PartName="/ppt/notesSlides/notesSlide16.xml"/>
  <Override ContentType="application/vnd.openxmlformats-officedocument.presentationml.slide+xml" PartName="/ppt/slides/slide24.xml"/>
  <Override ContentType="application/vnd.openxmlformats-officedocument.presentationml.notesSlide+xml" PartName="/ppt/notesSlides/notesSlide24.xml"/>
  <Override ContentType="application/vnd.openxmlformats-officedocument.presentationml.slide+xml" PartName="/ppt/slides/slide32.xml"/>
  <Override ContentType="application/vnd.openxmlformats-officedocument.presentationml.notesSlide+xml" PartName="/ppt/notesSlides/notesSlide32.xml"/>
  <Override ContentType="application/vnd.openxmlformats-officedocument.presentationml.slide+xml" PartName="/ppt/slides/slide37.xml"/>
  <Override ContentType="application/vnd.openxmlformats-officedocument.presentationml.notesSlide+xml" PartName="/ppt/notesSlides/notesSlide37.xml"/>
  <Override ContentType="application/vnd.openxmlformats-officedocument.presentationml.slide+xml" PartName="/ppt/slides/slide45.xml"/>
  <Override ContentType="application/vnd.openxmlformats-officedocument.presentationml.notesSlide+xml" PartName="/ppt/notesSlides/notesSlide45.xml"/>
  <Override ContentType="application/vnd.openxmlformats-officedocument.presentationml.slide+xml" PartName="/ppt/slides/slide58.xml"/>
  <Override ContentType="application/vnd.openxmlformats-officedocument.presentationml.notesSlide+xml" PartName="/ppt/notesSlides/notesSlide58.xml"/>
  <Override ContentType="application/vnd.openxmlformats-officedocument.presentationml.slide+xml" PartName="/ppt/slides/slide66.xml"/>
  <Override ContentType="application/vnd.openxmlformats-officedocument.presentationml.notesSlide+xml" PartName="/ppt/notesSlides/notesSlide66.xml"/>
  <Override ContentType="application/vnd.openxmlformats-officedocument.presentationml.slide+xml" PartName="/ppt/slides/slide19.xml"/>
  <Override ContentType="application/vnd.openxmlformats-officedocument.presentationml.notesSlide+xml" PartName="/ppt/notesSlides/notesSlide19.xml"/>
  <Override ContentType="application/vnd.openxmlformats-officedocument.presentationml.slide+xml" PartName="/ppt/slides/slide40.xml"/>
  <Override ContentType="application/vnd.openxmlformats-officedocument.presentationml.notesSlide+xml" PartName="/ppt/notesSlides/notesSlide40.xml"/>
  <Override ContentType="application/vnd.openxmlformats-officedocument.presentationml.slide+xml" PartName="/ppt/slides/slide53.xml"/>
  <Override ContentType="application/vnd.openxmlformats-officedocument.presentationml.notesSlide+xml" PartName="/ppt/notesSlides/notesSlide53.xml"/>
  <Override ContentType="application/vnd.openxmlformats-officedocument.presentationml.slide+xml" PartName="/ppt/slides/slide61.xml"/>
  <Override ContentType="application/vnd.openxmlformats-officedocument.presentationml.notesSlide+xml" PartName="/ppt/notesSlides/notesSlide61.xml"/>
  <Override ContentType="application/vnd.openxmlformats-officedocument.presentationml.slide+xml" PartName="/ppt/slides/slide69.xml"/>
  <Override ContentType="application/vnd.openxmlformats-officedocument.presentationml.notesSlide+xml" PartName="/ppt/notesSlides/notesSlide69.xml"/>
  <Override ContentType="application/vnd.openxmlformats-officedocument.presentationml.slide+xml" PartName="/ppt/slides/slide74.xml"/>
  <Override ContentType="application/vnd.openxmlformats-officedocument.presentationml.notesSlide+xml" PartName="/ppt/notesSlides/notesSlide74.xml"/>
  <Override ContentType="application/vnd.openxmlformats-officedocument.presentationml.tableStyles+xml" PartName="/ppt/tableStyles.xml"/>
  <Override ContentType="application/vnd.openxmlformats-officedocument.presentationml.slide+xml" PartName="/ppt/slides/slide5.xml"/>
  <Override ContentType="application/vnd.openxmlformats-officedocument.presentationml.notesSlide+xml" PartName="/ppt/notesSlides/notesSlide5.xml"/>
  <Override ContentType="application/vnd.openxmlformats-officedocument.presentationml.slide+xml" PartName="/ppt/slides/slide14.xml"/>
  <Override ContentType="application/vnd.openxmlformats-officedocument.presentationml.notesSlide+xml" PartName="/ppt/notesSlides/notesSlide14.xml"/>
  <Override ContentType="application/vnd.openxmlformats-officedocument.presentationml.slide+xml" PartName="/ppt/slides/slide22.xml"/>
  <Override ContentType="application/vnd.openxmlformats-officedocument.presentationml.notesSlide+xml" PartName="/ppt/notesSlides/notesSlide22.xml"/>
  <Override ContentType="application/vnd.openxmlformats-officedocument.presentationml.slide+xml" PartName="/ppt/slides/slide27.xml"/>
  <Override ContentType="application/vnd.openxmlformats-officedocument.presentationml.notesSlide+xml" PartName="/ppt/notesSlides/notesSlide27.xml"/>
  <Override ContentType="application/vnd.openxmlformats-officedocument.presentationml.slide+xml" PartName="/ppt/slides/slide35.xml"/>
  <Override ContentType="application/vnd.openxmlformats-officedocument.presentationml.notesSlide+xml" PartName="/ppt/notesSlides/notesSlide35.xml"/>
  <Override ContentType="application/vnd.openxmlformats-officedocument.presentationml.slide+xml" PartName="/ppt/slides/slide48.xml"/>
  <Override ContentType="application/vnd.openxmlformats-officedocument.presentationml.notesSlide+xml" PartName="/ppt/notesSlides/notesSlide48.xml"/>
  <Override ContentType="application/vnd.openxmlformats-officedocument.presentationml.slide+xml" PartName="/ppt/slides/slide56.xml"/>
  <Override ContentType="application/vnd.openxmlformats-officedocument.presentationml.notesSlide+xml" PartName="/ppt/notesSlides/notesSlide56.xml"/>
  <Override ContentType="application/vnd.openxmlformats-officedocument.presentationml.slide+xml" PartName="/ppt/slides/slide9.xml"/>
  <Override ContentType="application/vnd.openxmlformats-officedocument.presentationml.notesSlide+xml" PartName="/ppt/notesSlides/notesSlide9.xml"/>
  <Override ContentType="application/vnd.openxmlformats-officedocument.presentationml.slide+xml" PartName="/ppt/slides/slide30.xml"/>
  <Override ContentType="application/vnd.openxmlformats-officedocument.presentationml.notesSlide+xml" PartName="/ppt/notesSlides/notesSlide30.xml"/>
  <Override ContentType="application/vnd.openxmlformats-officedocument.presentationml.slide+xml" PartName="/ppt/slides/slide43.xml"/>
  <Override ContentType="application/vnd.openxmlformats-officedocument.presentationml.notesSlide+xml" PartName="/ppt/notesSlides/notesSlide43.xml"/>
  <Override ContentType="application/vnd.openxmlformats-officedocument.presentationml.slide+xml" PartName="/ppt/slides/slide51.xml"/>
  <Override ContentType="application/vnd.openxmlformats-officedocument.presentationml.notesSlide+xml" PartName="/ppt/notesSlides/notesSlide51.xml"/>
  <Override ContentType="application/vnd.openxmlformats-officedocument.presentationml.slide+xml" PartName="/ppt/slides/slide59.xml"/>
  <Override ContentType="application/vnd.openxmlformats-officedocument.presentationml.notesSlide+xml" PartName="/ppt/notesSlides/notesSlide59.xml"/>
  <Override ContentType="application/vnd.openxmlformats-officedocument.presentationml.slide+xml" PartName="/ppt/slides/slide64.xml"/>
  <Override ContentType="application/vnd.openxmlformats-officedocument.presentationml.notesSlide+xml" PartName="/ppt/notesSlides/notesSlide64.xml"/>
  <Override ContentType="application/vnd.openxmlformats-officedocument.presentationml.slide+xml" PartName="/ppt/slides/slide72.xml"/>
  <Override ContentType="application/vnd.openxmlformats-officedocument.presentationml.notesSlide+xml" PartName="/ppt/notesSlides/notesSlide72.xml"/>
  <Override ContentType="application/vnd.openxmlformats-officedocument.presentationml.slide+xml" PartName="/ppt/slides/slide77.xml"/>
  <Override ContentType="application/vnd.openxmlformats-officedocument.presentationml.notesSlide+xml" PartName="/ppt/notesSlides/notesSlide77.xml"/>
  <Override ContentType="application/vnd.openxmlformats-officedocument.presentationml.viewProps+xml" PartName="/ppt/viewProps.xml"/>
  <Override ContentType="application/vnd.openxmlformats-officedocument.presentationml.slide+xml" PartName="/ppt/slides/slide3.xml"/>
  <Override ContentType="application/vnd.openxmlformats-officedocument.presentationml.notesSlide+xml" PartName="/ppt/notesSlides/notesSlide3.xml"/>
  <Override ContentType="application/vnd.openxmlformats-officedocument.presentationml.slide+xml" PartName="/ppt/slides/slide8.xml"/>
  <Override ContentType="application/vnd.openxmlformats-officedocument.presentationml.notesSlide+xml" PartName="/ppt/notesSlides/notesSlide8.xml"/>
  <Override ContentType="application/vnd.openxmlformats-officedocument.presentationml.slide+xml" PartName="/ppt/slides/slide12.xml"/>
  <Override ContentType="application/vnd.openxmlformats-officedocument.presentationml.notesSlide+xml" PartName="/ppt/notesSlides/notesSlide12.xml"/>
  <Override ContentType="application/vnd.openxmlformats-officedocument.presentationml.slide+xml" PartName="/ppt/slides/slide17.xml"/>
  <Override ContentType="application/vnd.openxmlformats-officedocument.presentationml.notesSlide+xml" PartName="/ppt/notesSlides/notesSlide17.xml"/>
  <Override ContentType="application/vnd.openxmlformats-officedocument.presentationml.slide+xml" PartName="/ppt/slides/slide38.xml"/>
  <Override ContentType="application/vnd.openxmlformats-officedocument.presentationml.notesSlide+xml" PartName="/ppt/notesSlides/notesSlide38.xml"/>
  <Override ContentType="application/vnd.openxmlformats-officedocument.presentationml.slide+xml" PartName="/ppt/slides/slide33.xml"/>
  <Override ContentType="application/vnd.openxmlformats-officedocument.presentationml.notesSlide+xml" PartName="/ppt/notesSlides/notesSlide33.xml"/>
  <Override ContentType="application/vnd.openxmlformats-officedocument.presentationml.slide+xml" PartName="/ppt/slides/slide49.xml"/>
  <Override ContentType="application/vnd.openxmlformats-officedocument.presentationml.notesSlide+xml" PartName="/ppt/notesSlides/notesSlide49.xml"/>
  <Override ContentType="application/vnd.openxmlformats-officedocument.presentationml.slide+xml" PartName="/ppt/slides/slide54.xml"/>
  <Override ContentType="application/vnd.openxmlformats-officedocument.presentationml.notesSlide+xml" PartName="/ppt/notesSlides/notesSlide54.xml"/>
  <Override ContentType="application/vnd.openxmlformats-officedocument.presentationml.slide+xml" PartName="/ppt/slides/slide75.xml"/>
  <Override ContentType="application/vnd.openxmlformats-officedocument.presentationml.notesSlide+xml" PartName="/ppt/notesSlides/notesSlide75.xml"/>
  <Override ContentType="application/vnd.openxmlformats-officedocument.presentationml.slide+xml" PartName="/ppt/slides/slide6.xml"/>
  <Override ContentType="application/vnd.openxmlformats-officedocument.presentationml.notesSlide+xml" PartName="/ppt/notesSlides/notesSlide6.xml"/>
  <Override ContentType="application/vnd.openxmlformats-officedocument.presentationml.slide+xml" PartName="/ppt/slides/slide70.xml"/>
  <Override ContentType="application/vnd.openxmlformats-officedocument.presentationml.notesSlide+xml" PartName="/ppt/notesSlides/notesSlide70.xml"/>
  <Override ContentType="application/vnd.openxmlformats-officedocument.presentationml.slide+xml" PartName="/ppt/slides/slide1.xml"/>
  <Override ContentType="application/vnd.openxmlformats-officedocument.presentationml.notesSlide+xml" PartName="/ppt/notesSlides/notesSlide1.xml"/>
  <Override ContentType="application/vnd.openxmlformats-officedocument.presentationml.slide+xml" PartName="/ppt/slides/slide28.xml"/>
  <Override ContentType="application/vnd.openxmlformats-officedocument.presentationml.notesSlide+xml" PartName="/ppt/notesSlides/notesSlide28.xml"/>
  <Override ContentType="application/vnd.openxmlformats-officedocument.presentationml.slide+xml" PartName="/ppt/slides/slide23.xml"/>
  <Override ContentType="application/vnd.openxmlformats-officedocument.presentationml.notesSlide+xml" PartName="/ppt/notesSlides/notesSlide23.xml"/>
  <Override ContentType="application/vnd.openxmlformats-officedocument.presentationml.slide+xml" PartName="/ppt/slides/slide39.xml"/>
  <Override ContentType="application/vnd.openxmlformats-officedocument.presentationml.notesSlide+xml" PartName="/ppt/notesSlides/notesSlide39.xml"/>
  <Override ContentType="application/vnd.openxmlformats-officedocument.presentationml.slide+xml" PartName="/ppt/slides/slide44.xml"/>
  <Override ContentType="application/vnd.openxmlformats-officedocument.presentationml.notesSlide+xml" PartName="/ppt/notesSlides/notesSlide44.xml"/>
  <Override ContentType="application/vnd.openxmlformats-officedocument.presentationml.slide+xml" PartName="/ppt/slides/slide65.xml"/>
  <Override ContentType="application/vnd.openxmlformats-officedocument.presentationml.notesSlide+xml" PartName="/ppt/notesSlides/notesSlide65.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no"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9"/>
  </p:notesMasterIdLst>
  <p:sldIdLst>
    <p:sldId id="256" r:id="rId2"/>
    <p:sldId id="580" r:id="rId3"/>
    <p:sldId id="579" r:id="rId4"/>
    <p:sldId id="1230" r:id="rId5"/>
    <p:sldId id="1222" r:id="rId6"/>
    <p:sldId id="1223" r:id="rId7"/>
    <p:sldId id="1207" r:id="rId8"/>
    <p:sldId id="1208" r:id="rId9"/>
    <p:sldId id="1226" r:id="rId10"/>
    <p:sldId id="1209" r:id="rId11"/>
    <p:sldId id="1210" r:id="rId12"/>
    <p:sldId id="1229" r:id="rId13"/>
    <p:sldId id="1194" r:id="rId14"/>
    <p:sldId id="1231" r:id="rId15"/>
    <p:sldId id="1308" r:id="rId16"/>
    <p:sldId id="1309" r:id="rId17"/>
    <p:sldId id="1310" r:id="rId18"/>
    <p:sldId id="1311" r:id="rId19"/>
    <p:sldId id="1312" r:id="rId20"/>
    <p:sldId id="1313" r:id="rId21"/>
    <p:sldId id="1314" r:id="rId22"/>
    <p:sldId id="1315" r:id="rId23"/>
    <p:sldId id="1232" r:id="rId24"/>
    <p:sldId id="1233" r:id="rId25"/>
    <p:sldId id="1234" r:id="rId26"/>
    <p:sldId id="1316" r:id="rId27"/>
    <p:sldId id="1317" r:id="rId28"/>
    <p:sldId id="1235" r:id="rId29"/>
    <p:sldId id="1318" r:id="rId30"/>
    <p:sldId id="1319" r:id="rId31"/>
    <p:sldId id="1320" r:id="rId32"/>
    <p:sldId id="1321" r:id="rId33"/>
    <p:sldId id="1323" r:id="rId34"/>
    <p:sldId id="1236" r:id="rId35"/>
    <p:sldId id="1324" r:id="rId36"/>
    <p:sldId id="1237" r:id="rId37"/>
    <p:sldId id="1238" r:id="rId38"/>
    <p:sldId id="1325" r:id="rId39"/>
    <p:sldId id="1326" r:id="rId40"/>
    <p:sldId id="1239" r:id="rId41"/>
    <p:sldId id="1355" r:id="rId42"/>
    <p:sldId id="1240" r:id="rId43"/>
    <p:sldId id="1241" r:id="rId44"/>
    <p:sldId id="1242" r:id="rId45"/>
    <p:sldId id="1243" r:id="rId46"/>
    <p:sldId id="1335" r:id="rId47"/>
    <p:sldId id="1336" r:id="rId48"/>
    <p:sldId id="1337" r:id="rId49"/>
    <p:sldId id="1338" r:id="rId50"/>
    <p:sldId id="1339" r:id="rId51"/>
    <p:sldId id="1340" r:id="rId52"/>
    <p:sldId id="1341" r:id="rId53"/>
    <p:sldId id="1327" r:id="rId54"/>
    <p:sldId id="1343" r:id="rId55"/>
    <p:sldId id="1344" r:id="rId56"/>
    <p:sldId id="1328" r:id="rId57"/>
    <p:sldId id="1329" r:id="rId58"/>
    <p:sldId id="1330" r:id="rId59"/>
    <p:sldId id="1331" r:id="rId60"/>
    <p:sldId id="1333" r:id="rId61"/>
    <p:sldId id="1345" r:id="rId62"/>
    <p:sldId id="1346" r:id="rId63"/>
    <p:sldId id="1348" r:id="rId64"/>
    <p:sldId id="1244" r:id="rId65"/>
    <p:sldId id="1245" r:id="rId66"/>
    <p:sldId id="1334" r:id="rId67"/>
    <p:sldId id="1349" r:id="rId68"/>
    <p:sldId id="1350" r:id="rId69"/>
    <p:sldId id="1247" r:id="rId70"/>
    <p:sldId id="1351" r:id="rId71"/>
    <p:sldId id="1352" r:id="rId72"/>
    <p:sldId id="1248" r:id="rId73"/>
    <p:sldId id="1354" r:id="rId74"/>
    <p:sldId id="1353" r:id="rId75"/>
    <p:sldId id="1250" r:id="rId76"/>
    <p:sldId id="1251" r:id="rId77"/>
    <p:sldId id="1307"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4F6"/>
    <a:srgbClr val="E7E9EB"/>
    <a:srgbClr val="FFE599"/>
    <a:srgbClr val="FFFFFF"/>
    <a:srgbClr val="101010"/>
    <a:srgbClr val="414141"/>
    <a:srgbClr val="8A8A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67" autoAdjust="0"/>
    <p:restoredTop sz="91917" autoAdjust="0"/>
  </p:normalViewPr>
  <p:slideViewPr>
    <p:cSldViewPr snapToGrid="0">
      <p:cViewPr varScale="1">
        <p:scale>
          <a:sx n="61" d="100"/>
          <a:sy n="61" d="100"/>
        </p:scale>
        <p:origin x="912" y="84"/>
      </p:cViewPr>
      <p:guideLst/>
    </p:cSldViewPr>
  </p:slideViewPr>
  <p:notesTextViewPr>
    <p:cViewPr>
      <p:scale>
        <a:sx n="1" d="1"/>
        <a:sy n="1" d="1"/>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slide" Target="/ppt/slides/slide25.xml" Id="rId26" /><Relationship Type="http://schemas.openxmlformats.org/officeDocument/2006/relationships/slide" Target="/ppt/slides/slide20.xml" Id="rId21" /><Relationship Type="http://schemas.openxmlformats.org/officeDocument/2006/relationships/slide" Target="/ppt/slides/slide41.xml" Id="rId42" /><Relationship Type="http://schemas.openxmlformats.org/officeDocument/2006/relationships/slide" Target="/ppt/slides/slide46.xml" Id="rId47" /><Relationship Type="http://schemas.openxmlformats.org/officeDocument/2006/relationships/slide" Target="/ppt/slides/slide62.xml" Id="rId63" /><Relationship Type="http://schemas.openxmlformats.org/officeDocument/2006/relationships/slide" Target="/ppt/slides/slide67.xml" Id="rId68" /><Relationship Type="http://schemas.openxmlformats.org/officeDocument/2006/relationships/slide" Target="/ppt/slides/slide15.xml" Id="rId16" /><Relationship Type="http://schemas.openxmlformats.org/officeDocument/2006/relationships/slide" Target="/ppt/slides/slide10.xml" Id="rId11" /><Relationship Type="http://schemas.openxmlformats.org/officeDocument/2006/relationships/slide" Target="/ppt/slides/slide31.xml" Id="rId32" /><Relationship Type="http://schemas.openxmlformats.org/officeDocument/2006/relationships/slide" Target="/ppt/slides/slide36.xml" Id="rId37" /><Relationship Type="http://schemas.openxmlformats.org/officeDocument/2006/relationships/slide" Target="/ppt/slides/slide52.xml" Id="rId53" /><Relationship Type="http://schemas.openxmlformats.org/officeDocument/2006/relationships/slide" Target="/ppt/slides/slide57.xml" Id="rId58" /><Relationship Type="http://schemas.openxmlformats.org/officeDocument/2006/relationships/slide" Target="/ppt/slides/slide73.xml" Id="rId74" /><Relationship Type="http://schemas.openxmlformats.org/officeDocument/2006/relationships/notesMaster" Target="/ppt/notesMasters/notesMaster1.xml" Id="rId79" /><Relationship Type="http://schemas.openxmlformats.org/officeDocument/2006/relationships/slide" Target="/ppt/slides/slide4.xml" Id="rId5" /><Relationship Type="http://schemas.openxmlformats.org/officeDocument/2006/relationships/slide" Target="/ppt/slides/slide60.xml" Id="rId61" /><Relationship Type="http://schemas.openxmlformats.org/officeDocument/2006/relationships/theme" Target="/ppt/theme/theme1.xml" Id="rId82" /><Relationship Type="http://schemas.openxmlformats.org/officeDocument/2006/relationships/slide" Target="/ppt/slides/slide18.xml" Id="rId19" /><Relationship Type="http://schemas.openxmlformats.org/officeDocument/2006/relationships/slide" Target="/ppt/slides/slide13.xml" Id="rId14" /><Relationship Type="http://schemas.openxmlformats.org/officeDocument/2006/relationships/slide" Target="/ppt/slides/slide21.xml" Id="rId22" /><Relationship Type="http://schemas.openxmlformats.org/officeDocument/2006/relationships/slide" Target="/ppt/slides/slide26.xml" Id="rId27" /><Relationship Type="http://schemas.openxmlformats.org/officeDocument/2006/relationships/slide" Target="/ppt/slides/slide29.xml" Id="rId30" /><Relationship Type="http://schemas.openxmlformats.org/officeDocument/2006/relationships/slide" Target="/ppt/slides/slide34.xml" Id="rId35" /><Relationship Type="http://schemas.openxmlformats.org/officeDocument/2006/relationships/slide" Target="/ppt/slides/slide42.xml" Id="rId43" /><Relationship Type="http://schemas.openxmlformats.org/officeDocument/2006/relationships/slide" Target="/ppt/slides/slide47.xml" Id="rId48" /><Relationship Type="http://schemas.openxmlformats.org/officeDocument/2006/relationships/slide" Target="/ppt/slides/slide55.xml" Id="rId56" /><Relationship Type="http://schemas.openxmlformats.org/officeDocument/2006/relationships/slide" Target="/ppt/slides/slide63.xml" Id="rId64" /><Relationship Type="http://schemas.openxmlformats.org/officeDocument/2006/relationships/slide" Target="/ppt/slides/slide68.xml" Id="rId69" /><Relationship Type="http://schemas.openxmlformats.org/officeDocument/2006/relationships/slide" Target="/ppt/slides/slide76.xml" Id="rId77" /><Relationship Type="http://schemas.openxmlformats.org/officeDocument/2006/relationships/slide" Target="/ppt/slides/slide7.xml" Id="rId8" /><Relationship Type="http://schemas.openxmlformats.org/officeDocument/2006/relationships/slide" Target="/ppt/slides/slide50.xml" Id="rId51" /><Relationship Type="http://schemas.openxmlformats.org/officeDocument/2006/relationships/slide" Target="/ppt/slides/slide71.xml" Id="rId72" /><Relationship Type="http://schemas.openxmlformats.org/officeDocument/2006/relationships/presProps" Target="/ppt/presProps.xml" Id="rId80" /><Relationship Type="http://schemas.openxmlformats.org/officeDocument/2006/relationships/slide" Target="/ppt/slides/slide2.xml" Id="rId3" /><Relationship Type="http://schemas.openxmlformats.org/officeDocument/2006/relationships/slide" Target="/ppt/slides/slide11.xml" Id="rId12" /><Relationship Type="http://schemas.openxmlformats.org/officeDocument/2006/relationships/slide" Target="/ppt/slides/slide16.xml" Id="rId17" /><Relationship Type="http://schemas.openxmlformats.org/officeDocument/2006/relationships/slide" Target="/ppt/slides/slide24.xml" Id="rId25" /><Relationship Type="http://schemas.openxmlformats.org/officeDocument/2006/relationships/slide" Target="/ppt/slides/slide32.xml" Id="rId33" /><Relationship Type="http://schemas.openxmlformats.org/officeDocument/2006/relationships/slide" Target="/ppt/slides/slide37.xml" Id="rId38" /><Relationship Type="http://schemas.openxmlformats.org/officeDocument/2006/relationships/slide" Target="/ppt/slides/slide45.xml" Id="rId46" /><Relationship Type="http://schemas.openxmlformats.org/officeDocument/2006/relationships/slide" Target="/ppt/slides/slide58.xml" Id="rId59" /><Relationship Type="http://schemas.openxmlformats.org/officeDocument/2006/relationships/slide" Target="/ppt/slides/slide66.xml" Id="rId67" /><Relationship Type="http://schemas.openxmlformats.org/officeDocument/2006/relationships/slide" Target="/ppt/slides/slide19.xml" Id="rId20" /><Relationship Type="http://schemas.openxmlformats.org/officeDocument/2006/relationships/slide" Target="/ppt/slides/slide40.xml" Id="rId41" /><Relationship Type="http://schemas.openxmlformats.org/officeDocument/2006/relationships/slide" Target="/ppt/slides/slide53.xml" Id="rId54" /><Relationship Type="http://schemas.openxmlformats.org/officeDocument/2006/relationships/slide" Target="/ppt/slides/slide61.xml" Id="rId62" /><Relationship Type="http://schemas.openxmlformats.org/officeDocument/2006/relationships/slide" Target="/ppt/slides/slide69.xml" Id="rId70" /><Relationship Type="http://schemas.openxmlformats.org/officeDocument/2006/relationships/slide" Target="/ppt/slides/slide74.xml" Id="rId75" /><Relationship Type="http://schemas.openxmlformats.org/officeDocument/2006/relationships/tableStyles" Target="/ppt/tableStyles.xml" Id="rId83" /><Relationship Type="http://schemas.openxmlformats.org/officeDocument/2006/relationships/slideMaster" Target="/ppt/slideMasters/slideMaster1.xml" Id="rId1" /><Relationship Type="http://schemas.openxmlformats.org/officeDocument/2006/relationships/slide" Target="/ppt/slides/slide5.xml" Id="rId6" /><Relationship Type="http://schemas.openxmlformats.org/officeDocument/2006/relationships/slide" Target="/ppt/slides/slide14.xml" Id="rId15" /><Relationship Type="http://schemas.openxmlformats.org/officeDocument/2006/relationships/slide" Target="/ppt/slides/slide22.xml" Id="rId23" /><Relationship Type="http://schemas.openxmlformats.org/officeDocument/2006/relationships/slide" Target="/ppt/slides/slide27.xml" Id="rId28" /><Relationship Type="http://schemas.openxmlformats.org/officeDocument/2006/relationships/slide" Target="/ppt/slides/slide35.xml" Id="rId36" /><Relationship Type="http://schemas.openxmlformats.org/officeDocument/2006/relationships/slide" Target="/ppt/slides/slide48.xml" Id="rId49" /><Relationship Type="http://schemas.openxmlformats.org/officeDocument/2006/relationships/slide" Target="/ppt/slides/slide56.xml" Id="rId57" /><Relationship Type="http://schemas.openxmlformats.org/officeDocument/2006/relationships/slide" Target="/ppt/slides/slide9.xml" Id="rId10" /><Relationship Type="http://schemas.openxmlformats.org/officeDocument/2006/relationships/slide" Target="/ppt/slides/slide30.xml" Id="rId31" /><Relationship Type="http://schemas.openxmlformats.org/officeDocument/2006/relationships/slide" Target="/ppt/slides/slide43.xml" Id="rId44" /><Relationship Type="http://schemas.openxmlformats.org/officeDocument/2006/relationships/slide" Target="/ppt/slides/slide51.xml" Id="rId52" /><Relationship Type="http://schemas.openxmlformats.org/officeDocument/2006/relationships/slide" Target="/ppt/slides/slide59.xml" Id="rId60" /><Relationship Type="http://schemas.openxmlformats.org/officeDocument/2006/relationships/slide" Target="/ppt/slides/slide64.xml" Id="rId65" /><Relationship Type="http://schemas.openxmlformats.org/officeDocument/2006/relationships/slide" Target="/ppt/slides/slide72.xml" Id="rId73" /><Relationship Type="http://schemas.openxmlformats.org/officeDocument/2006/relationships/slide" Target="/ppt/slides/slide77.xml" Id="rId78" /><Relationship Type="http://schemas.openxmlformats.org/officeDocument/2006/relationships/viewProps" Target="/ppt/viewProps.xml" Id="rId81" /><Relationship Type="http://schemas.openxmlformats.org/officeDocument/2006/relationships/slide" Target="/ppt/slides/slide3.xml" Id="rId4" /><Relationship Type="http://schemas.openxmlformats.org/officeDocument/2006/relationships/slide" Target="/ppt/slides/slide8.xml" Id="rId9" /><Relationship Type="http://schemas.openxmlformats.org/officeDocument/2006/relationships/slide" Target="/ppt/slides/slide12.xml" Id="rId13" /><Relationship Type="http://schemas.openxmlformats.org/officeDocument/2006/relationships/slide" Target="/ppt/slides/slide17.xml" Id="rId18" /><Relationship Type="http://schemas.openxmlformats.org/officeDocument/2006/relationships/slide" Target="/ppt/slides/slide38.xml" Id="rId39" /><Relationship Type="http://schemas.openxmlformats.org/officeDocument/2006/relationships/slide" Target="/ppt/slides/slide33.xml" Id="rId34" /><Relationship Type="http://schemas.openxmlformats.org/officeDocument/2006/relationships/slide" Target="/ppt/slides/slide49.xml" Id="rId50" /><Relationship Type="http://schemas.openxmlformats.org/officeDocument/2006/relationships/slide" Target="/ppt/slides/slide54.xml" Id="rId55" /><Relationship Type="http://schemas.openxmlformats.org/officeDocument/2006/relationships/slide" Target="/ppt/slides/slide75.xml" Id="rId76" /><Relationship Type="http://schemas.openxmlformats.org/officeDocument/2006/relationships/slide" Target="/ppt/slides/slide6.xml" Id="rId7" /><Relationship Type="http://schemas.openxmlformats.org/officeDocument/2006/relationships/slide" Target="/ppt/slides/slide70.xml" Id="rId71" /><Relationship Type="http://schemas.openxmlformats.org/officeDocument/2006/relationships/slide" Target="/ppt/slides/slide1.xml" Id="rId2" /><Relationship Type="http://schemas.openxmlformats.org/officeDocument/2006/relationships/slide" Target="/ppt/slides/slide28.xml" Id="rId29" /><Relationship Type="http://schemas.openxmlformats.org/officeDocument/2006/relationships/slide" Target="/ppt/slides/slide23.xml" Id="rId24" /><Relationship Type="http://schemas.openxmlformats.org/officeDocument/2006/relationships/slide" Target="/ppt/slides/slide39.xml" Id="rId40" /><Relationship Type="http://schemas.openxmlformats.org/officeDocument/2006/relationships/slide" Target="/ppt/slides/slide44.xml" Id="rId45" /><Relationship Type="http://schemas.openxmlformats.org/officeDocument/2006/relationships/slide" Target="/ppt/slides/slide65.xml" Id="rId66" /></Relationships>
</file>

<file path=ppt/notesMasters/_rels/notesMaster1.xml.rels>&#65279;<?xml version="1.0" encoding="utf-8"?><Relationships xmlns="http://schemas.openxmlformats.org/package/2006/relationships"><Relationship Type="http://schemas.openxmlformats.org/officeDocument/2006/relationships/theme" Target="/ppt/theme/theme2.xml" Id="rId1"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07D788-BFA1-4F43-9745-1DE168951A46}" type="datetimeFigureOut">
              <a:rPr lang="en-US" smtClean="0"/>
              <a:t>11/14/2024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E1E644-48F9-9543-9FBB-4B808E91EDD3}" type="slidenum">
              <a:rPr lang="en-US" smtClean="0"/>
              <a:t>‹#›</a:t>
            </a:fld>
            <a:endParaRPr lang="en-US"/>
          </a:p>
        </p:txBody>
      </p:sp>
    </p:spTree>
    <p:extLst>
      <p:ext uri="{BB962C8B-B14F-4D97-AF65-F5344CB8AC3E}">
        <p14:creationId xmlns:p14="http://schemas.microsoft.com/office/powerpoint/2010/main" val="15592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Relationships xmlns="http://schemas.openxmlformats.org/package/2006/relationships"><Relationship Type="http://schemas.openxmlformats.org/officeDocument/2006/relationships/slide" Target="/ppt/slides/slide1.xml" Id="rId2" /><Relationship Type="http://schemas.openxmlformats.org/officeDocument/2006/relationships/notesMaster" Target="/ppt/notesMasters/notesMaster1.xml" Id="rId1" /></Relationships>
</file>

<file path=ppt/notesSlides/_rels/notesSlide10.xml.rels>&#65279;<?xml version="1.0" encoding="utf-8"?><Relationships xmlns="http://schemas.openxmlformats.org/package/2006/relationships"><Relationship Type="http://schemas.openxmlformats.org/officeDocument/2006/relationships/slide" Target="/ppt/slides/slide10.xml" Id="rId2" /><Relationship Type="http://schemas.openxmlformats.org/officeDocument/2006/relationships/notesMaster" Target="/ppt/notesMasters/notesMaster1.xml" Id="rId1" /></Relationships>
</file>

<file path=ppt/notesSlides/_rels/notesSlide11.xml.rels>&#65279;<?xml version="1.0" encoding="utf-8"?><Relationships xmlns="http://schemas.openxmlformats.org/package/2006/relationships"><Relationship Type="http://schemas.openxmlformats.org/officeDocument/2006/relationships/slide" Target="/ppt/slides/slide11.xml" Id="rId2" /><Relationship Type="http://schemas.openxmlformats.org/officeDocument/2006/relationships/notesMaster" Target="/ppt/notesMasters/notesMaster1.xml" Id="rId1" /></Relationships>
</file>

<file path=ppt/notesSlides/_rels/notesSlide12.xml.rels>&#65279;<?xml version="1.0" encoding="utf-8"?><Relationships xmlns="http://schemas.openxmlformats.org/package/2006/relationships"><Relationship Type="http://schemas.openxmlformats.org/officeDocument/2006/relationships/slide" Target="/ppt/slides/slide12.xml" Id="rId2" /><Relationship Type="http://schemas.openxmlformats.org/officeDocument/2006/relationships/notesMaster" Target="/ppt/notesMasters/notesMaster1.xml" Id="rId1" /></Relationships>
</file>

<file path=ppt/notesSlides/_rels/notesSlide13.xml.rels>&#65279;<?xml version="1.0" encoding="utf-8"?><Relationships xmlns="http://schemas.openxmlformats.org/package/2006/relationships"><Relationship Type="http://schemas.openxmlformats.org/officeDocument/2006/relationships/slide" Target="/ppt/slides/slide13.xml" Id="rId2" /><Relationship Type="http://schemas.openxmlformats.org/officeDocument/2006/relationships/notesMaster" Target="/ppt/notesMasters/notesMaster1.xml" Id="rId1" /></Relationships>
</file>

<file path=ppt/notesSlides/_rels/notesSlide14.xml.rels>&#65279;<?xml version="1.0" encoding="utf-8"?><Relationships xmlns="http://schemas.openxmlformats.org/package/2006/relationships"><Relationship Type="http://schemas.openxmlformats.org/officeDocument/2006/relationships/slide" Target="/ppt/slides/slide14.xml" Id="rId2" /><Relationship Type="http://schemas.openxmlformats.org/officeDocument/2006/relationships/notesMaster" Target="/ppt/notesMasters/notesMaster1.xml" Id="rId1" /><Relationship Type="http://schemas.openxmlformats.org/officeDocument/2006/relationships/hyperlink" Target="https://catalogofbias.org/biases/confirmation-bias/" TargetMode="External" Id="rId3" /></Relationships>
</file>

<file path=ppt/notesSlides/_rels/notesSlide15.xml.rels>&#65279;<?xml version="1.0" encoding="utf-8"?><Relationships xmlns="http://schemas.openxmlformats.org/package/2006/relationships"><Relationship Type="http://schemas.openxmlformats.org/officeDocument/2006/relationships/slide" Target="/ppt/slides/slide15.xml" Id="rId2" /><Relationship Type="http://schemas.openxmlformats.org/officeDocument/2006/relationships/notesMaster" Target="/ppt/notesMasters/notesMaster1.xml" Id="rId1" /></Relationships>
</file>

<file path=ppt/notesSlides/_rels/notesSlide16.xml.rels>&#65279;<?xml version="1.0" encoding="utf-8"?><Relationships xmlns="http://schemas.openxmlformats.org/package/2006/relationships"><Relationship Type="http://schemas.openxmlformats.org/officeDocument/2006/relationships/slide" Target="/ppt/slides/slide16.xml" Id="rId2" /><Relationship Type="http://schemas.openxmlformats.org/officeDocument/2006/relationships/notesMaster" Target="/ppt/notesMasters/notesMaster1.xml" Id="rId1" /></Relationships>
</file>

<file path=ppt/notesSlides/_rels/notesSlide17.xml.rels>&#65279;<?xml version="1.0" encoding="utf-8"?><Relationships xmlns="http://schemas.openxmlformats.org/package/2006/relationships"><Relationship Type="http://schemas.openxmlformats.org/officeDocument/2006/relationships/slide" Target="/ppt/slides/slide17.xml" Id="rId2" /><Relationship Type="http://schemas.openxmlformats.org/officeDocument/2006/relationships/notesMaster" Target="/ppt/notesMasters/notesMaster1.xml" Id="rId1" /></Relationships>
</file>

<file path=ppt/notesSlides/_rels/notesSlide18.xml.rels>&#65279;<?xml version="1.0" encoding="utf-8"?><Relationships xmlns="http://schemas.openxmlformats.org/package/2006/relationships"><Relationship Type="http://schemas.openxmlformats.org/officeDocument/2006/relationships/slide" Target="/ppt/slides/slide18.xml" Id="rId2" /><Relationship Type="http://schemas.openxmlformats.org/officeDocument/2006/relationships/notesMaster" Target="/ppt/notesMasters/notesMaster1.xml" Id="rId1" /></Relationships>
</file>

<file path=ppt/notesSlides/_rels/notesSlide19.xml.rels>&#65279;<?xml version="1.0" encoding="utf-8"?><Relationships xmlns="http://schemas.openxmlformats.org/package/2006/relationships"><Relationship Type="http://schemas.openxmlformats.org/officeDocument/2006/relationships/slide" Target="/ppt/slides/slide19.xml" Id="rId2" /><Relationship Type="http://schemas.openxmlformats.org/officeDocument/2006/relationships/notesMaster" Target="/ppt/notesMasters/notesMaster1.xml" Id="rId1" /></Relationships>
</file>

<file path=ppt/notesSlides/_rels/notesSlide2.xml.rels>&#65279;<?xml version="1.0" encoding="utf-8"?><Relationships xmlns="http://schemas.openxmlformats.org/package/2006/relationships"><Relationship Type="http://schemas.openxmlformats.org/officeDocument/2006/relationships/slide" Target="/ppt/slides/slide2.xml" Id="rId2" /><Relationship Type="http://schemas.openxmlformats.org/officeDocument/2006/relationships/notesMaster" Target="/ppt/notesMasters/notesMaster1.xml" Id="rId1" /></Relationships>
</file>

<file path=ppt/notesSlides/_rels/notesSlide20.xml.rels>&#65279;<?xml version="1.0" encoding="utf-8"?><Relationships xmlns="http://schemas.openxmlformats.org/package/2006/relationships"><Relationship Type="http://schemas.openxmlformats.org/officeDocument/2006/relationships/slide" Target="/ppt/slides/slide20.xml" Id="rId2" /><Relationship Type="http://schemas.openxmlformats.org/officeDocument/2006/relationships/notesMaster" Target="/ppt/notesMasters/notesMaster1.xml" Id="rId1" /></Relationships>
</file>

<file path=ppt/notesSlides/_rels/notesSlide21.xml.rels>&#65279;<?xml version="1.0" encoding="utf-8"?><Relationships xmlns="http://schemas.openxmlformats.org/package/2006/relationships"><Relationship Type="http://schemas.openxmlformats.org/officeDocument/2006/relationships/slide" Target="/ppt/slides/slide21.xml" Id="rId2" /><Relationship Type="http://schemas.openxmlformats.org/officeDocument/2006/relationships/notesMaster" Target="/ppt/notesMasters/notesMaster1.xml" Id="rId1" /></Relationships>
</file>

<file path=ppt/notesSlides/_rels/notesSlide22.xml.rels>&#65279;<?xml version="1.0" encoding="utf-8"?><Relationships xmlns="http://schemas.openxmlformats.org/package/2006/relationships"><Relationship Type="http://schemas.openxmlformats.org/officeDocument/2006/relationships/slide" Target="/ppt/slides/slide22.xml" Id="rId2" /><Relationship Type="http://schemas.openxmlformats.org/officeDocument/2006/relationships/notesMaster" Target="/ppt/notesMasters/notesMaster1.xml" Id="rId1" /></Relationships>
</file>

<file path=ppt/notesSlides/_rels/notesSlide23.xml.rels>&#65279;<?xml version="1.0" encoding="utf-8"?><Relationships xmlns="http://schemas.openxmlformats.org/package/2006/relationships"><Relationship Type="http://schemas.openxmlformats.org/officeDocument/2006/relationships/slide" Target="/ppt/slides/slide23.xml" Id="rId2" /><Relationship Type="http://schemas.openxmlformats.org/officeDocument/2006/relationships/notesMaster" Target="/ppt/notesMasters/notesMaster1.xml" Id="rId1" /></Relationships>
</file>

<file path=ppt/notesSlides/_rels/notesSlide24.xml.rels>&#65279;<?xml version="1.0" encoding="utf-8"?><Relationships xmlns="http://schemas.openxmlformats.org/package/2006/relationships"><Relationship Type="http://schemas.openxmlformats.org/officeDocument/2006/relationships/slide" Target="/ppt/slides/slide24.xml" Id="rId2" /><Relationship Type="http://schemas.openxmlformats.org/officeDocument/2006/relationships/notesMaster" Target="/ppt/notesMasters/notesMaster1.xml" Id="rId1" /></Relationships>
</file>

<file path=ppt/notesSlides/_rels/notesSlide25.xml.rels>&#65279;<?xml version="1.0" encoding="utf-8"?><Relationships xmlns="http://schemas.openxmlformats.org/package/2006/relationships"><Relationship Type="http://schemas.openxmlformats.org/officeDocument/2006/relationships/slide" Target="/ppt/slides/slide25.xml" Id="rId2" /><Relationship Type="http://schemas.openxmlformats.org/officeDocument/2006/relationships/notesMaster" Target="/ppt/notesMasters/notesMaster1.xml" Id="rId1" /></Relationships>
</file>

<file path=ppt/notesSlides/_rels/notesSlide26.xml.rels>&#65279;<?xml version="1.0" encoding="utf-8"?><Relationships xmlns="http://schemas.openxmlformats.org/package/2006/relationships"><Relationship Type="http://schemas.openxmlformats.org/officeDocument/2006/relationships/slide" Target="/ppt/slides/slide26.xml" Id="rId2" /><Relationship Type="http://schemas.openxmlformats.org/officeDocument/2006/relationships/notesMaster" Target="/ppt/notesMasters/notesMaster1.xml" Id="rId1" /></Relationships>
</file>

<file path=ppt/notesSlides/_rels/notesSlide27.xml.rels>&#65279;<?xml version="1.0" encoding="utf-8"?><Relationships xmlns="http://schemas.openxmlformats.org/package/2006/relationships"><Relationship Type="http://schemas.openxmlformats.org/officeDocument/2006/relationships/slide" Target="/ppt/slides/slide27.xml" Id="rId2" /><Relationship Type="http://schemas.openxmlformats.org/officeDocument/2006/relationships/notesMaster" Target="/ppt/notesMasters/notesMaster1.xml" Id="rId1" /></Relationships>
</file>

<file path=ppt/notesSlides/_rels/notesSlide28.xml.rels>&#65279;<?xml version="1.0" encoding="utf-8"?><Relationships xmlns="http://schemas.openxmlformats.org/package/2006/relationships"><Relationship Type="http://schemas.openxmlformats.org/officeDocument/2006/relationships/slide" Target="/ppt/slides/slide28.xml" Id="rId2" /><Relationship Type="http://schemas.openxmlformats.org/officeDocument/2006/relationships/notesMaster" Target="/ppt/notesMasters/notesMaster1.xml" Id="rId1" /></Relationships>
</file>

<file path=ppt/notesSlides/_rels/notesSlide29.xml.rels>&#65279;<?xml version="1.0" encoding="utf-8"?><Relationships xmlns="http://schemas.openxmlformats.org/package/2006/relationships"><Relationship Type="http://schemas.openxmlformats.org/officeDocument/2006/relationships/slide" Target="/ppt/slides/slide29.xml" Id="rId2" /><Relationship Type="http://schemas.openxmlformats.org/officeDocument/2006/relationships/notesMaster" Target="/ppt/notesMasters/notesMaster1.xml" Id="rId1" /></Relationships>
</file>

<file path=ppt/notesSlides/_rels/notesSlide3.xml.rels>&#65279;<?xml version="1.0" encoding="utf-8"?><Relationships xmlns="http://schemas.openxmlformats.org/package/2006/relationships"><Relationship Type="http://schemas.openxmlformats.org/officeDocument/2006/relationships/slide" Target="/ppt/slides/slide3.xml" Id="rId2" /><Relationship Type="http://schemas.openxmlformats.org/officeDocument/2006/relationships/notesMaster" Target="/ppt/notesMasters/notesMaster1.xml" Id="rId1" /></Relationships>
</file>

<file path=ppt/notesSlides/_rels/notesSlide30.xml.rels>&#65279;<?xml version="1.0" encoding="utf-8"?><Relationships xmlns="http://schemas.openxmlformats.org/package/2006/relationships"><Relationship Type="http://schemas.openxmlformats.org/officeDocument/2006/relationships/slide" Target="/ppt/slides/slide30.xml" Id="rId2" /><Relationship Type="http://schemas.openxmlformats.org/officeDocument/2006/relationships/notesMaster" Target="/ppt/notesMasters/notesMaster1.xml" Id="rId1" /></Relationships>
</file>

<file path=ppt/notesSlides/_rels/notesSlide31.xml.rels>&#65279;<?xml version="1.0" encoding="utf-8"?><Relationships xmlns="http://schemas.openxmlformats.org/package/2006/relationships"><Relationship Type="http://schemas.openxmlformats.org/officeDocument/2006/relationships/slide" Target="/ppt/slides/slide31.xml" Id="rId2" /><Relationship Type="http://schemas.openxmlformats.org/officeDocument/2006/relationships/notesMaster" Target="/ppt/notesMasters/notesMaster1.xml" Id="rId1" /></Relationships>
</file>

<file path=ppt/notesSlides/_rels/notesSlide32.xml.rels>&#65279;<?xml version="1.0" encoding="utf-8"?><Relationships xmlns="http://schemas.openxmlformats.org/package/2006/relationships"><Relationship Type="http://schemas.openxmlformats.org/officeDocument/2006/relationships/slide" Target="/ppt/slides/slide32.xml" Id="rId2" /><Relationship Type="http://schemas.openxmlformats.org/officeDocument/2006/relationships/notesMaster" Target="/ppt/notesMasters/notesMaster1.xml" Id="rId1" /></Relationships>
</file>

<file path=ppt/notesSlides/_rels/notesSlide33.xml.rels>&#65279;<?xml version="1.0" encoding="utf-8"?><Relationships xmlns="http://schemas.openxmlformats.org/package/2006/relationships"><Relationship Type="http://schemas.openxmlformats.org/officeDocument/2006/relationships/slide" Target="/ppt/slides/slide33.xml" Id="rId2" /><Relationship Type="http://schemas.openxmlformats.org/officeDocument/2006/relationships/notesMaster" Target="/ppt/notesMasters/notesMaster1.xml" Id="rId1" /></Relationships>
</file>

<file path=ppt/notesSlides/_rels/notesSlide34.xml.rels>&#65279;<?xml version="1.0" encoding="utf-8"?><Relationships xmlns="http://schemas.openxmlformats.org/package/2006/relationships"><Relationship Type="http://schemas.openxmlformats.org/officeDocument/2006/relationships/slide" Target="/ppt/slides/slide34.xml" Id="rId2" /><Relationship Type="http://schemas.openxmlformats.org/officeDocument/2006/relationships/notesMaster" Target="/ppt/notesMasters/notesMaster1.xml" Id="rId1" /></Relationships>
</file>

<file path=ppt/notesSlides/_rels/notesSlide35.xml.rels>&#65279;<?xml version="1.0" encoding="utf-8"?><Relationships xmlns="http://schemas.openxmlformats.org/package/2006/relationships"><Relationship Type="http://schemas.openxmlformats.org/officeDocument/2006/relationships/slide" Target="/ppt/slides/slide35.xml" Id="rId2" /><Relationship Type="http://schemas.openxmlformats.org/officeDocument/2006/relationships/notesMaster" Target="/ppt/notesMasters/notesMaster1.xml" Id="rId1" /></Relationships>
</file>

<file path=ppt/notesSlides/_rels/notesSlide36.xml.rels>&#65279;<?xml version="1.0" encoding="utf-8"?><Relationships xmlns="http://schemas.openxmlformats.org/package/2006/relationships"><Relationship Type="http://schemas.openxmlformats.org/officeDocument/2006/relationships/slide" Target="/ppt/slides/slide36.xml" Id="rId2" /><Relationship Type="http://schemas.openxmlformats.org/officeDocument/2006/relationships/notesMaster" Target="/ppt/notesMasters/notesMaster1.xml" Id="rId1" /></Relationships>
</file>

<file path=ppt/notesSlides/_rels/notesSlide37.xml.rels>&#65279;<?xml version="1.0" encoding="utf-8"?><Relationships xmlns="http://schemas.openxmlformats.org/package/2006/relationships"><Relationship Type="http://schemas.openxmlformats.org/officeDocument/2006/relationships/slide" Target="/ppt/slides/slide37.xml" Id="rId2" /><Relationship Type="http://schemas.openxmlformats.org/officeDocument/2006/relationships/notesMaster" Target="/ppt/notesMasters/notesMaster1.xml" Id="rId1" /></Relationships>
</file>

<file path=ppt/notesSlides/_rels/notesSlide38.xml.rels>&#65279;<?xml version="1.0" encoding="utf-8"?><Relationships xmlns="http://schemas.openxmlformats.org/package/2006/relationships"><Relationship Type="http://schemas.openxmlformats.org/officeDocument/2006/relationships/slide" Target="/ppt/slides/slide38.xml" Id="rId2" /><Relationship Type="http://schemas.openxmlformats.org/officeDocument/2006/relationships/notesMaster" Target="/ppt/notesMasters/notesMaster1.xml" Id="rId1" /></Relationships>
</file>

<file path=ppt/notesSlides/_rels/notesSlide39.xml.rels>&#65279;<?xml version="1.0" encoding="utf-8"?><Relationships xmlns="http://schemas.openxmlformats.org/package/2006/relationships"><Relationship Type="http://schemas.openxmlformats.org/officeDocument/2006/relationships/slide" Target="/ppt/slides/slide39.xml" Id="rId2" /><Relationship Type="http://schemas.openxmlformats.org/officeDocument/2006/relationships/notesMaster" Target="/ppt/notesMasters/notesMaster1.xml" Id="rId1" /></Relationships>
</file>

<file path=ppt/notesSlides/_rels/notesSlide4.xml.rels>&#65279;<?xml version="1.0" encoding="utf-8"?><Relationships xmlns="http://schemas.openxmlformats.org/package/2006/relationships"><Relationship Type="http://schemas.openxmlformats.org/officeDocument/2006/relationships/slide" Target="/ppt/slides/slide4.xml" Id="rId2" /><Relationship Type="http://schemas.openxmlformats.org/officeDocument/2006/relationships/notesMaster" Target="/ppt/notesMasters/notesMaster1.xml" Id="rId1" /></Relationships>
</file>

<file path=ppt/notesSlides/_rels/notesSlide40.xml.rels>&#65279;<?xml version="1.0" encoding="utf-8"?><Relationships xmlns="http://schemas.openxmlformats.org/package/2006/relationships"><Relationship Type="http://schemas.openxmlformats.org/officeDocument/2006/relationships/slide" Target="/ppt/slides/slide40.xml" Id="rId2" /><Relationship Type="http://schemas.openxmlformats.org/officeDocument/2006/relationships/notesMaster" Target="/ppt/notesMasters/notesMaster1.xml" Id="rId1" /></Relationships>
</file>

<file path=ppt/notesSlides/_rels/notesSlide41.xml.rels>&#65279;<?xml version="1.0" encoding="utf-8"?><Relationships xmlns="http://schemas.openxmlformats.org/package/2006/relationships"><Relationship Type="http://schemas.openxmlformats.org/officeDocument/2006/relationships/slide" Target="/ppt/slides/slide41.xml" Id="rId2" /><Relationship Type="http://schemas.openxmlformats.org/officeDocument/2006/relationships/notesMaster" Target="/ppt/notesMasters/notesMaster1.xml" Id="rId1" /></Relationships>
</file>

<file path=ppt/notesSlides/_rels/notesSlide42.xml.rels>&#65279;<?xml version="1.0" encoding="utf-8"?><Relationships xmlns="http://schemas.openxmlformats.org/package/2006/relationships"><Relationship Type="http://schemas.openxmlformats.org/officeDocument/2006/relationships/slide" Target="/ppt/slides/slide42.xml" Id="rId2" /><Relationship Type="http://schemas.openxmlformats.org/officeDocument/2006/relationships/notesMaster" Target="/ppt/notesMasters/notesMaster1.xml" Id="rId1" /></Relationships>
</file>

<file path=ppt/notesSlides/_rels/notesSlide43.xml.rels>&#65279;<?xml version="1.0" encoding="utf-8"?><Relationships xmlns="http://schemas.openxmlformats.org/package/2006/relationships"><Relationship Type="http://schemas.openxmlformats.org/officeDocument/2006/relationships/slide" Target="/ppt/slides/slide43.xml" Id="rId2" /><Relationship Type="http://schemas.openxmlformats.org/officeDocument/2006/relationships/notesMaster" Target="/ppt/notesMasters/notesMaster1.xml" Id="rId1" /></Relationships>
</file>

<file path=ppt/notesSlides/_rels/notesSlide44.xml.rels>&#65279;<?xml version="1.0" encoding="utf-8"?><Relationships xmlns="http://schemas.openxmlformats.org/package/2006/relationships"><Relationship Type="http://schemas.openxmlformats.org/officeDocument/2006/relationships/slide" Target="/ppt/slides/slide44.xml" Id="rId2" /><Relationship Type="http://schemas.openxmlformats.org/officeDocument/2006/relationships/notesMaster" Target="/ppt/notesMasters/notesMaster1.xml" Id="rId1" /></Relationships>
</file>

<file path=ppt/notesSlides/_rels/notesSlide45.xml.rels>&#65279;<?xml version="1.0" encoding="utf-8"?><Relationships xmlns="http://schemas.openxmlformats.org/package/2006/relationships"><Relationship Type="http://schemas.openxmlformats.org/officeDocument/2006/relationships/slide" Target="/ppt/slides/slide45.xml" Id="rId2" /><Relationship Type="http://schemas.openxmlformats.org/officeDocument/2006/relationships/notesMaster" Target="/ppt/notesMasters/notesMaster1.xml" Id="rId1" /></Relationships>
</file>

<file path=ppt/notesSlides/_rels/notesSlide46.xml.rels>&#65279;<?xml version="1.0" encoding="utf-8"?><Relationships xmlns="http://schemas.openxmlformats.org/package/2006/relationships"><Relationship Type="http://schemas.openxmlformats.org/officeDocument/2006/relationships/slide" Target="/ppt/slides/slide46.xml" Id="rId2" /><Relationship Type="http://schemas.openxmlformats.org/officeDocument/2006/relationships/notesMaster" Target="/ppt/notesMasters/notesMaster1.xml" Id="rId1" /></Relationships>
</file>

<file path=ppt/notesSlides/_rels/notesSlide47.xml.rels>&#65279;<?xml version="1.0" encoding="utf-8"?><Relationships xmlns="http://schemas.openxmlformats.org/package/2006/relationships"><Relationship Type="http://schemas.openxmlformats.org/officeDocument/2006/relationships/slide" Target="/ppt/slides/slide47.xml" Id="rId2" /><Relationship Type="http://schemas.openxmlformats.org/officeDocument/2006/relationships/notesMaster" Target="/ppt/notesMasters/notesMaster1.xml" Id="rId1" /></Relationships>
</file>

<file path=ppt/notesSlides/_rels/notesSlide48.xml.rels>&#65279;<?xml version="1.0" encoding="utf-8"?><Relationships xmlns="http://schemas.openxmlformats.org/package/2006/relationships"><Relationship Type="http://schemas.openxmlformats.org/officeDocument/2006/relationships/slide" Target="/ppt/slides/slide48.xml" Id="rId2" /><Relationship Type="http://schemas.openxmlformats.org/officeDocument/2006/relationships/notesMaster" Target="/ppt/notesMasters/notesMaster1.xml" Id="rId1" /></Relationships>
</file>

<file path=ppt/notesSlides/_rels/notesSlide49.xml.rels>&#65279;<?xml version="1.0" encoding="utf-8"?><Relationships xmlns="http://schemas.openxmlformats.org/package/2006/relationships"><Relationship Type="http://schemas.openxmlformats.org/officeDocument/2006/relationships/slide" Target="/ppt/slides/slide49.xml" Id="rId2" /><Relationship Type="http://schemas.openxmlformats.org/officeDocument/2006/relationships/notesMaster" Target="/ppt/notesMasters/notesMaster1.xml" Id="rId1" /></Relationships>
</file>

<file path=ppt/notesSlides/_rels/notesSlide5.xml.rels>&#65279;<?xml version="1.0" encoding="utf-8"?><Relationships xmlns="http://schemas.openxmlformats.org/package/2006/relationships"><Relationship Type="http://schemas.openxmlformats.org/officeDocument/2006/relationships/slide" Target="/ppt/slides/slide5.xml" Id="rId2" /><Relationship Type="http://schemas.openxmlformats.org/officeDocument/2006/relationships/notesMaster" Target="/ppt/notesMasters/notesMaster1.xml" Id="rId1" /></Relationships>
</file>

<file path=ppt/notesSlides/_rels/notesSlide50.xml.rels>&#65279;<?xml version="1.0" encoding="utf-8"?><Relationships xmlns="http://schemas.openxmlformats.org/package/2006/relationships"><Relationship Type="http://schemas.openxmlformats.org/officeDocument/2006/relationships/slide" Target="/ppt/slides/slide50.xml" Id="rId2" /><Relationship Type="http://schemas.openxmlformats.org/officeDocument/2006/relationships/notesMaster" Target="/ppt/notesMasters/notesMaster1.xml" Id="rId1" /></Relationships>
</file>

<file path=ppt/notesSlides/_rels/notesSlide51.xml.rels>&#65279;<?xml version="1.0" encoding="utf-8"?><Relationships xmlns="http://schemas.openxmlformats.org/package/2006/relationships"><Relationship Type="http://schemas.openxmlformats.org/officeDocument/2006/relationships/slide" Target="/ppt/slides/slide51.xml" Id="rId2" /><Relationship Type="http://schemas.openxmlformats.org/officeDocument/2006/relationships/notesMaster" Target="/ppt/notesMasters/notesMaster1.xml" Id="rId1" /></Relationships>
</file>

<file path=ppt/notesSlides/_rels/notesSlide52.xml.rels>&#65279;<?xml version="1.0" encoding="utf-8"?><Relationships xmlns="http://schemas.openxmlformats.org/package/2006/relationships"><Relationship Type="http://schemas.openxmlformats.org/officeDocument/2006/relationships/slide" Target="/ppt/slides/slide52.xml" Id="rId2" /><Relationship Type="http://schemas.openxmlformats.org/officeDocument/2006/relationships/notesMaster" Target="/ppt/notesMasters/notesMaster1.xml" Id="rId1" /></Relationships>
</file>

<file path=ppt/notesSlides/_rels/notesSlide53.xml.rels>&#65279;<?xml version="1.0" encoding="utf-8"?><Relationships xmlns="http://schemas.openxmlformats.org/package/2006/relationships"><Relationship Type="http://schemas.openxmlformats.org/officeDocument/2006/relationships/slide" Target="/ppt/slides/slide53.xml" Id="rId2" /><Relationship Type="http://schemas.openxmlformats.org/officeDocument/2006/relationships/notesMaster" Target="/ppt/notesMasters/notesMaster1.xml" Id="rId1" /></Relationships>
</file>

<file path=ppt/notesSlides/_rels/notesSlide54.xml.rels>&#65279;<?xml version="1.0" encoding="utf-8"?><Relationships xmlns="http://schemas.openxmlformats.org/package/2006/relationships"><Relationship Type="http://schemas.openxmlformats.org/officeDocument/2006/relationships/slide" Target="/ppt/slides/slide54.xml" Id="rId2" /><Relationship Type="http://schemas.openxmlformats.org/officeDocument/2006/relationships/notesMaster" Target="/ppt/notesMasters/notesMaster1.xml" Id="rId1" /></Relationships>
</file>

<file path=ppt/notesSlides/_rels/notesSlide55.xml.rels>&#65279;<?xml version="1.0" encoding="utf-8"?><Relationships xmlns="http://schemas.openxmlformats.org/package/2006/relationships"><Relationship Type="http://schemas.openxmlformats.org/officeDocument/2006/relationships/slide" Target="/ppt/slides/slide55.xml" Id="rId2" /><Relationship Type="http://schemas.openxmlformats.org/officeDocument/2006/relationships/notesMaster" Target="/ppt/notesMasters/notesMaster1.xml" Id="rId1" /></Relationships>
</file>

<file path=ppt/notesSlides/_rels/notesSlide56.xml.rels>&#65279;<?xml version="1.0" encoding="utf-8"?><Relationships xmlns="http://schemas.openxmlformats.org/package/2006/relationships"><Relationship Type="http://schemas.openxmlformats.org/officeDocument/2006/relationships/slide" Target="/ppt/slides/slide56.xml" Id="rId2" /><Relationship Type="http://schemas.openxmlformats.org/officeDocument/2006/relationships/notesMaster" Target="/ppt/notesMasters/notesMaster1.xml" Id="rId1" /></Relationships>
</file>

<file path=ppt/notesSlides/_rels/notesSlide57.xml.rels>&#65279;<?xml version="1.0" encoding="utf-8"?><Relationships xmlns="http://schemas.openxmlformats.org/package/2006/relationships"><Relationship Type="http://schemas.openxmlformats.org/officeDocument/2006/relationships/slide" Target="/ppt/slides/slide57.xml" Id="rId2" /><Relationship Type="http://schemas.openxmlformats.org/officeDocument/2006/relationships/notesMaster" Target="/ppt/notesMasters/notesMaster1.xml" Id="rId1" /></Relationships>
</file>

<file path=ppt/notesSlides/_rels/notesSlide58.xml.rels>&#65279;<?xml version="1.0" encoding="utf-8"?><Relationships xmlns="http://schemas.openxmlformats.org/package/2006/relationships"><Relationship Type="http://schemas.openxmlformats.org/officeDocument/2006/relationships/slide" Target="/ppt/slides/slide58.xml" Id="rId2" /><Relationship Type="http://schemas.openxmlformats.org/officeDocument/2006/relationships/notesMaster" Target="/ppt/notesMasters/notesMaster1.xml" Id="rId1" /></Relationships>
</file>

<file path=ppt/notesSlides/_rels/notesSlide59.xml.rels>&#65279;<?xml version="1.0" encoding="utf-8"?><Relationships xmlns="http://schemas.openxmlformats.org/package/2006/relationships"><Relationship Type="http://schemas.openxmlformats.org/officeDocument/2006/relationships/slide" Target="/ppt/slides/slide59.xml" Id="rId2" /><Relationship Type="http://schemas.openxmlformats.org/officeDocument/2006/relationships/notesMaster" Target="/ppt/notesMasters/notesMaster1.xml" Id="rId1" /></Relationships>
</file>

<file path=ppt/notesSlides/_rels/notesSlide6.xml.rels>&#65279;<?xml version="1.0" encoding="utf-8"?><Relationships xmlns="http://schemas.openxmlformats.org/package/2006/relationships"><Relationship Type="http://schemas.openxmlformats.org/officeDocument/2006/relationships/slide" Target="/ppt/slides/slide6.xml" Id="rId2" /><Relationship Type="http://schemas.openxmlformats.org/officeDocument/2006/relationships/notesMaster" Target="/ppt/notesMasters/notesMaster1.xml" Id="rId1" /></Relationships>
</file>

<file path=ppt/notesSlides/_rels/notesSlide60.xml.rels>&#65279;<?xml version="1.0" encoding="utf-8"?><Relationships xmlns="http://schemas.openxmlformats.org/package/2006/relationships"><Relationship Type="http://schemas.openxmlformats.org/officeDocument/2006/relationships/slide" Target="/ppt/slides/slide60.xml" Id="rId2" /><Relationship Type="http://schemas.openxmlformats.org/officeDocument/2006/relationships/notesMaster" Target="/ppt/notesMasters/notesMaster1.xml" Id="rId1" /></Relationships>
</file>

<file path=ppt/notesSlides/_rels/notesSlide61.xml.rels>&#65279;<?xml version="1.0" encoding="utf-8"?><Relationships xmlns="http://schemas.openxmlformats.org/package/2006/relationships"><Relationship Type="http://schemas.openxmlformats.org/officeDocument/2006/relationships/slide" Target="/ppt/slides/slide61.xml" Id="rId2" /><Relationship Type="http://schemas.openxmlformats.org/officeDocument/2006/relationships/notesMaster" Target="/ppt/notesMasters/notesMaster1.xml" Id="rId1" /></Relationships>
</file>

<file path=ppt/notesSlides/_rels/notesSlide62.xml.rels>&#65279;<?xml version="1.0" encoding="utf-8"?><Relationships xmlns="http://schemas.openxmlformats.org/package/2006/relationships"><Relationship Type="http://schemas.openxmlformats.org/officeDocument/2006/relationships/slide" Target="/ppt/slides/slide62.xml" Id="rId2" /><Relationship Type="http://schemas.openxmlformats.org/officeDocument/2006/relationships/notesMaster" Target="/ppt/notesMasters/notesMaster1.xml" Id="rId1" /></Relationships>
</file>

<file path=ppt/notesSlides/_rels/notesSlide63.xml.rels>&#65279;<?xml version="1.0" encoding="utf-8"?><Relationships xmlns="http://schemas.openxmlformats.org/package/2006/relationships"><Relationship Type="http://schemas.openxmlformats.org/officeDocument/2006/relationships/slide" Target="/ppt/slides/slide63.xml" Id="rId2" /><Relationship Type="http://schemas.openxmlformats.org/officeDocument/2006/relationships/notesMaster" Target="/ppt/notesMasters/notesMaster1.xml" Id="rId1" /></Relationships>
</file>

<file path=ppt/notesSlides/_rels/notesSlide64.xml.rels>&#65279;<?xml version="1.0" encoding="utf-8"?><Relationships xmlns="http://schemas.openxmlformats.org/package/2006/relationships"><Relationship Type="http://schemas.openxmlformats.org/officeDocument/2006/relationships/slide" Target="/ppt/slides/slide64.xml" Id="rId2" /><Relationship Type="http://schemas.openxmlformats.org/officeDocument/2006/relationships/notesMaster" Target="/ppt/notesMasters/notesMaster1.xml" Id="rId1" /></Relationships>
</file>

<file path=ppt/notesSlides/_rels/notesSlide65.xml.rels>&#65279;<?xml version="1.0" encoding="utf-8"?><Relationships xmlns="http://schemas.openxmlformats.org/package/2006/relationships"><Relationship Type="http://schemas.openxmlformats.org/officeDocument/2006/relationships/slide" Target="/ppt/slides/slide65.xml" Id="rId2" /><Relationship Type="http://schemas.openxmlformats.org/officeDocument/2006/relationships/notesMaster" Target="/ppt/notesMasters/notesMaster1.xml" Id="rId1" /></Relationships>
</file>

<file path=ppt/notesSlides/_rels/notesSlide66.xml.rels>&#65279;<?xml version="1.0" encoding="utf-8"?><Relationships xmlns="http://schemas.openxmlformats.org/package/2006/relationships"><Relationship Type="http://schemas.openxmlformats.org/officeDocument/2006/relationships/slide" Target="/ppt/slides/slide66.xml" Id="rId2" /><Relationship Type="http://schemas.openxmlformats.org/officeDocument/2006/relationships/notesMaster" Target="/ppt/notesMasters/notesMaster1.xml" Id="rId1" /></Relationships>
</file>

<file path=ppt/notesSlides/_rels/notesSlide67.xml.rels>&#65279;<?xml version="1.0" encoding="utf-8"?><Relationships xmlns="http://schemas.openxmlformats.org/package/2006/relationships"><Relationship Type="http://schemas.openxmlformats.org/officeDocument/2006/relationships/slide" Target="/ppt/slides/slide67.xml" Id="rId2" /><Relationship Type="http://schemas.openxmlformats.org/officeDocument/2006/relationships/notesMaster" Target="/ppt/notesMasters/notesMaster1.xml" Id="rId1" /></Relationships>
</file>

<file path=ppt/notesSlides/_rels/notesSlide68.xml.rels>&#65279;<?xml version="1.0" encoding="utf-8"?><Relationships xmlns="http://schemas.openxmlformats.org/package/2006/relationships"><Relationship Type="http://schemas.openxmlformats.org/officeDocument/2006/relationships/slide" Target="/ppt/slides/slide68.xml" Id="rId2" /><Relationship Type="http://schemas.openxmlformats.org/officeDocument/2006/relationships/notesMaster" Target="/ppt/notesMasters/notesMaster1.xml" Id="rId1" /></Relationships>
</file>

<file path=ppt/notesSlides/_rels/notesSlide69.xml.rels>&#65279;<?xml version="1.0" encoding="utf-8"?><Relationships xmlns="http://schemas.openxmlformats.org/package/2006/relationships"><Relationship Type="http://schemas.openxmlformats.org/officeDocument/2006/relationships/slide" Target="/ppt/slides/slide69.xml" Id="rId2" /><Relationship Type="http://schemas.openxmlformats.org/officeDocument/2006/relationships/notesMaster" Target="/ppt/notesMasters/notesMaster1.xml" Id="rId1" /></Relationships>
</file>

<file path=ppt/notesSlides/_rels/notesSlide7.xml.rels>&#65279;<?xml version="1.0" encoding="utf-8"?><Relationships xmlns="http://schemas.openxmlformats.org/package/2006/relationships"><Relationship Type="http://schemas.openxmlformats.org/officeDocument/2006/relationships/slide" Target="/ppt/slides/slide7.xml" Id="rId2" /><Relationship Type="http://schemas.openxmlformats.org/officeDocument/2006/relationships/notesMaster" Target="/ppt/notesMasters/notesMaster1.xml" Id="rId1" /></Relationships>
</file>

<file path=ppt/notesSlides/_rels/notesSlide70.xml.rels>&#65279;<?xml version="1.0" encoding="utf-8"?><Relationships xmlns="http://schemas.openxmlformats.org/package/2006/relationships"><Relationship Type="http://schemas.openxmlformats.org/officeDocument/2006/relationships/slide" Target="/ppt/slides/slide70.xml" Id="rId2" /><Relationship Type="http://schemas.openxmlformats.org/officeDocument/2006/relationships/notesMaster" Target="/ppt/notesMasters/notesMaster1.xml" Id="rId1" /></Relationships>
</file>

<file path=ppt/notesSlides/_rels/notesSlide71.xml.rels>&#65279;<?xml version="1.0" encoding="utf-8"?><Relationships xmlns="http://schemas.openxmlformats.org/package/2006/relationships"><Relationship Type="http://schemas.openxmlformats.org/officeDocument/2006/relationships/slide" Target="/ppt/slides/slide71.xml" Id="rId2" /><Relationship Type="http://schemas.openxmlformats.org/officeDocument/2006/relationships/notesMaster" Target="/ppt/notesMasters/notesMaster1.xml" Id="rId1" /></Relationships>
</file>

<file path=ppt/notesSlides/_rels/notesSlide72.xml.rels>&#65279;<?xml version="1.0" encoding="utf-8"?><Relationships xmlns="http://schemas.openxmlformats.org/package/2006/relationships"><Relationship Type="http://schemas.openxmlformats.org/officeDocument/2006/relationships/slide" Target="/ppt/slides/slide72.xml" Id="rId2" /><Relationship Type="http://schemas.openxmlformats.org/officeDocument/2006/relationships/notesMaster" Target="/ppt/notesMasters/notesMaster1.xml" Id="rId1" /></Relationships>
</file>

<file path=ppt/notesSlides/_rels/notesSlide73.xml.rels>&#65279;<?xml version="1.0" encoding="utf-8"?><Relationships xmlns="http://schemas.openxmlformats.org/package/2006/relationships"><Relationship Type="http://schemas.openxmlformats.org/officeDocument/2006/relationships/slide" Target="/ppt/slides/slide73.xml" Id="rId2" /><Relationship Type="http://schemas.openxmlformats.org/officeDocument/2006/relationships/notesMaster" Target="/ppt/notesMasters/notesMaster1.xml" Id="rId1" /></Relationships>
</file>

<file path=ppt/notesSlides/_rels/notesSlide74.xml.rels>&#65279;<?xml version="1.0" encoding="utf-8"?><Relationships xmlns="http://schemas.openxmlformats.org/package/2006/relationships"><Relationship Type="http://schemas.openxmlformats.org/officeDocument/2006/relationships/slide" Target="/ppt/slides/slide74.xml" Id="rId2" /><Relationship Type="http://schemas.openxmlformats.org/officeDocument/2006/relationships/notesMaster" Target="/ppt/notesMasters/notesMaster1.xml" Id="rId1" /></Relationships>
</file>

<file path=ppt/notesSlides/_rels/notesSlide75.xml.rels>&#65279;<?xml version="1.0" encoding="utf-8"?><Relationships xmlns="http://schemas.openxmlformats.org/package/2006/relationships"><Relationship Type="http://schemas.openxmlformats.org/officeDocument/2006/relationships/slide" Target="/ppt/slides/slide75.xml" Id="rId2" /><Relationship Type="http://schemas.openxmlformats.org/officeDocument/2006/relationships/notesMaster" Target="/ppt/notesMasters/notesMaster1.xml" Id="rId1" /></Relationships>
</file>

<file path=ppt/notesSlides/_rels/notesSlide76.xml.rels>&#65279;<?xml version="1.0" encoding="utf-8"?><Relationships xmlns="http://schemas.openxmlformats.org/package/2006/relationships"><Relationship Type="http://schemas.openxmlformats.org/officeDocument/2006/relationships/slide" Target="/ppt/slides/slide76.xml" Id="rId2" /><Relationship Type="http://schemas.openxmlformats.org/officeDocument/2006/relationships/notesMaster" Target="/ppt/notesMasters/notesMaster1.xml" Id="rId1" /></Relationships>
</file>

<file path=ppt/notesSlides/_rels/notesSlide77.xml.rels>&#65279;<?xml version="1.0" encoding="utf-8"?><Relationships xmlns="http://schemas.openxmlformats.org/package/2006/relationships"><Relationship Type="http://schemas.openxmlformats.org/officeDocument/2006/relationships/slide" Target="/ppt/slides/slide77.xml" Id="rId2" /><Relationship Type="http://schemas.openxmlformats.org/officeDocument/2006/relationships/notesMaster" Target="/ppt/notesMasters/notesMaster1.xml" Id="rId1" /></Relationships>
</file>

<file path=ppt/notesSlides/_rels/notesSlide8.xml.rels>&#65279;<?xml version="1.0" encoding="utf-8"?><Relationships xmlns="http://schemas.openxmlformats.org/package/2006/relationships"><Relationship Type="http://schemas.openxmlformats.org/officeDocument/2006/relationships/slide" Target="/ppt/slides/slide8.xml" Id="rId2" /><Relationship Type="http://schemas.openxmlformats.org/officeDocument/2006/relationships/notesMaster" Target="/ppt/notesMasters/notesMaster1.xml" Id="rId1" /></Relationships>
</file>

<file path=ppt/notesSlides/_rels/notesSlide9.xml.rels>&#65279;<?xml version="1.0" encoding="utf-8"?><Relationships xmlns="http://schemas.openxmlformats.org/package/2006/relationships"><Relationship Type="http://schemas.openxmlformats.org/officeDocument/2006/relationships/slide" Target="/ppt/slides/slide9.xml" Id="rId2" /><Relationship Type="http://schemas.openxmlformats.org/officeDocument/2006/relationships/notesMaster" Target="/ppt/notesMasters/notesMaster1.xml" Id="rId1"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F8A56D-1B2D-BC3B-831C-DD98D2E369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89A937-1785-8D1A-2C32-DD28ACFCAA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E5055B-765B-50EE-3306-A807CCA01783}"/>
              </a:ext>
            </a:extLst>
          </p:cNvPr>
          <p:cNvSpPr>
            <a:spLocks noGrp="1"/>
          </p:cNvSpPr>
          <p:nvPr>
            <p:ph type="body" idx="1"/>
          </p:nvPr>
        </p:nvSpPr>
        <p:spPr/>
        <p:txBody>
          <a:bodyPr/>
          <a:lstStyle/>
          <a:p>
            <a:pPr marL="171450" indent="-171450">
              <a:buFontTx/>
              <a:buChar char="-"/>
            </a:pPr>
            <a:r>
              <a:rPr lang="en-US" dirty="0"/>
              <a:t>First 3 months is inherited from the last president, mostly</a:t>
            </a:r>
          </a:p>
          <a:p>
            <a:pPr marL="171450" indent="-171450">
              <a:buFontTx/>
              <a:buChar char="-"/>
            </a:pPr>
            <a:r>
              <a:rPr lang="en-US" dirty="0"/>
              <a:t>Show a comparison with their last 3 months</a:t>
            </a:r>
          </a:p>
        </p:txBody>
      </p:sp>
      <p:sp>
        <p:nvSpPr>
          <p:cNvPr id="4" name="Slide Number Placeholder 3">
            <a:extLst>
              <a:ext uri="{FF2B5EF4-FFF2-40B4-BE49-F238E27FC236}">
                <a16:creationId xmlns:a16="http://schemas.microsoft.com/office/drawing/2014/main" id="{69D6C616-D667-F6A4-A1AC-456FF2A8C79A}"/>
              </a:ext>
            </a:extLst>
          </p:cNvPr>
          <p:cNvSpPr>
            <a:spLocks noGrp="1"/>
          </p:cNvSpPr>
          <p:nvPr>
            <p:ph type="sldNum" sz="quarter" idx="5"/>
          </p:nvPr>
        </p:nvSpPr>
        <p:spPr/>
        <p:txBody>
          <a:bodyPr/>
          <a:lstStyle/>
          <a:p>
            <a:fld id="{BA32FBAD-210B-4BCB-ADC5-172F4BC0A42A}" type="slidenum">
              <a:rPr lang="en-US" smtClean="0"/>
              <a:t>10</a:t>
            </a:fld>
            <a:endParaRPr lang="en-US"/>
          </a:p>
        </p:txBody>
      </p:sp>
    </p:spTree>
    <p:extLst>
      <p:ext uri="{BB962C8B-B14F-4D97-AF65-F5344CB8AC3E}">
        <p14:creationId xmlns:p14="http://schemas.microsoft.com/office/powerpoint/2010/main" val="2636015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29D12-AA3C-F3BE-5D6C-64B833F4BC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B1D0C5-5E3E-6F71-F6F0-4D48326BA8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FBE9AF-D726-2483-5190-E3D9B90EA583}"/>
              </a:ext>
            </a:extLst>
          </p:cNvPr>
          <p:cNvSpPr>
            <a:spLocks noGrp="1"/>
          </p:cNvSpPr>
          <p:nvPr>
            <p:ph type="body" idx="1"/>
          </p:nvPr>
        </p:nvSpPr>
        <p:spPr/>
        <p:txBody>
          <a:bodyPr/>
          <a:lstStyle/>
          <a:p>
            <a:pPr marL="171450" indent="-171450">
              <a:buFontTx/>
              <a:buChar char="-"/>
            </a:pPr>
            <a:endParaRPr lang="en-US" dirty="0"/>
          </a:p>
        </p:txBody>
      </p:sp>
      <p:sp>
        <p:nvSpPr>
          <p:cNvPr id="4" name="Slide Number Placeholder 3">
            <a:extLst>
              <a:ext uri="{FF2B5EF4-FFF2-40B4-BE49-F238E27FC236}">
                <a16:creationId xmlns:a16="http://schemas.microsoft.com/office/drawing/2014/main" id="{5D2DF5F5-88B0-EF12-72D5-142EBB5C0B4B}"/>
              </a:ext>
            </a:extLst>
          </p:cNvPr>
          <p:cNvSpPr>
            <a:spLocks noGrp="1"/>
          </p:cNvSpPr>
          <p:nvPr>
            <p:ph type="sldNum" sz="quarter" idx="5"/>
          </p:nvPr>
        </p:nvSpPr>
        <p:spPr/>
        <p:txBody>
          <a:bodyPr/>
          <a:lstStyle/>
          <a:p>
            <a:fld id="{BA32FBAD-210B-4BCB-ADC5-172F4BC0A42A}" type="slidenum">
              <a:rPr lang="en-US" smtClean="0"/>
              <a:t>11</a:t>
            </a:fld>
            <a:endParaRPr lang="en-US"/>
          </a:p>
        </p:txBody>
      </p:sp>
    </p:spTree>
    <p:extLst>
      <p:ext uri="{BB962C8B-B14F-4D97-AF65-F5344CB8AC3E}">
        <p14:creationId xmlns:p14="http://schemas.microsoft.com/office/powerpoint/2010/main" val="2477727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C70C4-DF9C-CD17-5009-1077AE6F3B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AF3B5A-34A9-503C-DE6A-41C5419486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CD97E1-4BBC-31E3-DD27-E828E656CBB3}"/>
              </a:ext>
            </a:extLst>
          </p:cNvPr>
          <p:cNvSpPr>
            <a:spLocks noGrp="1"/>
          </p:cNvSpPr>
          <p:nvPr>
            <p:ph type="body" idx="1"/>
          </p:nvPr>
        </p:nvSpPr>
        <p:spPr/>
        <p:txBody>
          <a:bodyPr/>
          <a:lstStyle/>
          <a:p>
            <a:pPr marL="171450" indent="-171450">
              <a:buFontTx/>
              <a:buChar char="-"/>
            </a:pPr>
            <a:endParaRPr lang="en-US" dirty="0"/>
          </a:p>
        </p:txBody>
      </p:sp>
      <p:sp>
        <p:nvSpPr>
          <p:cNvPr id="4" name="Slide Number Placeholder 3">
            <a:extLst>
              <a:ext uri="{FF2B5EF4-FFF2-40B4-BE49-F238E27FC236}">
                <a16:creationId xmlns:a16="http://schemas.microsoft.com/office/drawing/2014/main" id="{E490B0D4-899C-FB00-C1E0-1FEA2608B0E9}"/>
              </a:ext>
            </a:extLst>
          </p:cNvPr>
          <p:cNvSpPr>
            <a:spLocks noGrp="1"/>
          </p:cNvSpPr>
          <p:nvPr>
            <p:ph type="sldNum" sz="quarter" idx="5"/>
          </p:nvPr>
        </p:nvSpPr>
        <p:spPr/>
        <p:txBody>
          <a:bodyPr/>
          <a:lstStyle/>
          <a:p>
            <a:fld id="{BA32FBAD-210B-4BCB-ADC5-172F4BC0A42A}" type="slidenum">
              <a:rPr lang="en-US" smtClean="0"/>
              <a:t>12</a:t>
            </a:fld>
            <a:endParaRPr lang="en-US"/>
          </a:p>
        </p:txBody>
      </p:sp>
    </p:spTree>
    <p:extLst>
      <p:ext uri="{BB962C8B-B14F-4D97-AF65-F5344CB8AC3E}">
        <p14:creationId xmlns:p14="http://schemas.microsoft.com/office/powerpoint/2010/main" val="3407662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F96CE-DF59-93A7-5179-906CD738F9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A73B0B-74FC-9665-D907-E8329DBDCD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203AFB-8600-E342-B318-87CB1C05C1C9}"/>
              </a:ext>
            </a:extLst>
          </p:cNvPr>
          <p:cNvSpPr>
            <a:spLocks noGrp="1"/>
          </p:cNvSpPr>
          <p:nvPr>
            <p:ph type="body" idx="1"/>
          </p:nvPr>
        </p:nvSpPr>
        <p:spPr/>
        <p:txBody>
          <a:bodyPr/>
          <a:lstStyle/>
          <a:p>
            <a:pPr marL="171450" indent="-171450">
              <a:buFontTx/>
              <a:buChar char="-"/>
            </a:pPr>
            <a:endParaRPr lang="en-US" dirty="0"/>
          </a:p>
        </p:txBody>
      </p:sp>
      <p:sp>
        <p:nvSpPr>
          <p:cNvPr id="4" name="Slide Number Placeholder 3">
            <a:extLst>
              <a:ext uri="{FF2B5EF4-FFF2-40B4-BE49-F238E27FC236}">
                <a16:creationId xmlns:a16="http://schemas.microsoft.com/office/drawing/2014/main" id="{E5731F92-16DB-37BF-856B-11F7E3B53718}"/>
              </a:ext>
            </a:extLst>
          </p:cNvPr>
          <p:cNvSpPr>
            <a:spLocks noGrp="1"/>
          </p:cNvSpPr>
          <p:nvPr>
            <p:ph type="sldNum" sz="quarter" idx="5"/>
          </p:nvPr>
        </p:nvSpPr>
        <p:spPr/>
        <p:txBody>
          <a:bodyPr/>
          <a:lstStyle/>
          <a:p>
            <a:fld id="{BA32FBAD-210B-4BCB-ADC5-172F4BC0A42A}" type="slidenum">
              <a:rPr lang="en-US" smtClean="0"/>
              <a:t>13</a:t>
            </a:fld>
            <a:endParaRPr lang="en-US"/>
          </a:p>
        </p:txBody>
      </p:sp>
    </p:spTree>
    <p:extLst>
      <p:ext uri="{BB962C8B-B14F-4D97-AF65-F5344CB8AC3E}">
        <p14:creationId xmlns:p14="http://schemas.microsoft.com/office/powerpoint/2010/main" val="3880979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99B9D2-8AF5-A913-6A10-7B5402BE9B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5D132C-1188-3E76-2524-4749F1A89E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78E139-08CA-86BC-9A56-B1261034564C}"/>
              </a:ext>
            </a:extLst>
          </p:cNvPr>
          <p:cNvSpPr>
            <a:spLocks noGrp="1"/>
          </p:cNvSpPr>
          <p:nvPr>
            <p:ph type="body" idx="1"/>
          </p:nvPr>
        </p:nvSpPr>
        <p:spPr/>
        <p:txBody>
          <a:bodyPr/>
          <a:lstStyle/>
          <a:p>
            <a:pPr marL="457200" lvl="0" indent="-317500" algn="l" rtl="0">
              <a:lnSpc>
                <a:spcPct val="115000"/>
              </a:lnSpc>
              <a:spcBef>
                <a:spcPts val="0"/>
              </a:spcBef>
              <a:spcAft>
                <a:spcPts val="0"/>
              </a:spcAft>
              <a:buClr>
                <a:schemeClr val="dk1"/>
              </a:buClr>
              <a:buSzPts val="1400"/>
              <a:buChar char="●"/>
            </a:pPr>
            <a:r>
              <a:rPr lang="en-US" sz="1400" dirty="0">
                <a:solidFill>
                  <a:schemeClr val="dk1"/>
                </a:solidFill>
              </a:rPr>
              <a:t>Why is this study being done?</a:t>
            </a:r>
          </a:p>
          <a:p>
            <a:pPr marL="914400" lvl="1" indent="-317500" algn="l" rtl="0">
              <a:lnSpc>
                <a:spcPct val="115000"/>
              </a:lnSpc>
              <a:spcBef>
                <a:spcPts val="0"/>
              </a:spcBef>
              <a:spcAft>
                <a:spcPts val="0"/>
              </a:spcAft>
              <a:buClr>
                <a:schemeClr val="dk1"/>
              </a:buClr>
              <a:buSzPts val="1400"/>
              <a:buChar char="○"/>
            </a:pPr>
            <a:r>
              <a:rPr lang="en-US" sz="1400" dirty="0">
                <a:solidFill>
                  <a:schemeClr val="dk1"/>
                </a:solidFill>
              </a:rPr>
              <a:t>Will this research actually contribute to new understanding or change? It is very demoralizing to be studied and then have nothing come from it.</a:t>
            </a:r>
          </a:p>
          <a:p>
            <a:pPr marL="914400" lvl="1" indent="-317500" algn="l" rtl="0">
              <a:lnSpc>
                <a:spcPct val="115000"/>
              </a:lnSpc>
              <a:spcBef>
                <a:spcPts val="0"/>
              </a:spcBef>
              <a:spcAft>
                <a:spcPts val="0"/>
              </a:spcAft>
              <a:buClr>
                <a:schemeClr val="dk1"/>
              </a:buClr>
              <a:buSzPts val="1400"/>
              <a:buChar char="○"/>
            </a:pPr>
            <a:r>
              <a:rPr lang="en-US" sz="1400" dirty="0">
                <a:solidFill>
                  <a:schemeClr val="dk1"/>
                </a:solidFill>
              </a:rPr>
              <a:t>If using secondary data, do you have the data you need to really answer the research question?</a:t>
            </a:r>
          </a:p>
          <a:p>
            <a:pPr marL="457200" lvl="0" indent="-317500" algn="l" rtl="0">
              <a:lnSpc>
                <a:spcPct val="115000"/>
              </a:lnSpc>
              <a:spcBef>
                <a:spcPts val="0"/>
              </a:spcBef>
              <a:spcAft>
                <a:spcPts val="0"/>
              </a:spcAft>
              <a:buClr>
                <a:schemeClr val="dk1"/>
              </a:buClr>
              <a:buSzPts val="1400"/>
              <a:buChar char="●"/>
            </a:pPr>
            <a:r>
              <a:rPr lang="en-US" sz="1400" dirty="0">
                <a:solidFill>
                  <a:schemeClr val="dk1"/>
                </a:solidFill>
              </a:rPr>
              <a:t>Who benefits from the outcome of this study? Who might be harmed?</a:t>
            </a:r>
          </a:p>
          <a:p>
            <a:pPr marL="914400" lvl="1" indent="-317500" algn="l" rtl="0">
              <a:lnSpc>
                <a:spcPct val="115000"/>
              </a:lnSpc>
              <a:spcBef>
                <a:spcPts val="0"/>
              </a:spcBef>
              <a:spcAft>
                <a:spcPts val="0"/>
              </a:spcAft>
              <a:buClr>
                <a:schemeClr val="dk1"/>
              </a:buClr>
              <a:buSzPts val="1400"/>
              <a:buChar char="○"/>
            </a:pPr>
            <a:r>
              <a:rPr lang="en-US" sz="1400" dirty="0">
                <a:solidFill>
                  <a:schemeClr val="dk1"/>
                </a:solidFill>
              </a:rPr>
              <a:t>Is there a conflict of interest that might bias analysis/communication? This is a situation where </a:t>
            </a:r>
            <a:r>
              <a:rPr lang="en-US" sz="1400" u="sng" dirty="0">
                <a:solidFill>
                  <a:schemeClr val="hlink"/>
                </a:solidFill>
                <a:hlinkClick r:id="rId3"/>
              </a:rPr>
              <a:t>confirmation bias</a:t>
            </a:r>
            <a:r>
              <a:rPr lang="en-US" sz="1400" dirty="0">
                <a:solidFill>
                  <a:schemeClr val="dk1"/>
                </a:solidFill>
              </a:rPr>
              <a:t> might show up, both while framing the research question and while gathering the data.</a:t>
            </a:r>
          </a:p>
          <a:p>
            <a:pPr marL="914400" lvl="1" indent="-317500" algn="l" rtl="0">
              <a:lnSpc>
                <a:spcPct val="115000"/>
              </a:lnSpc>
              <a:spcBef>
                <a:spcPts val="0"/>
              </a:spcBef>
              <a:spcAft>
                <a:spcPts val="0"/>
              </a:spcAft>
              <a:buClr>
                <a:schemeClr val="dk1"/>
              </a:buClr>
              <a:buSzPts val="1400"/>
              <a:buChar char="○"/>
            </a:pPr>
            <a:r>
              <a:rPr lang="en-US" sz="1400" dirty="0">
                <a:solidFill>
                  <a:schemeClr val="dk1"/>
                </a:solidFill>
              </a:rPr>
              <a:t>Will the study exclude participants, thus preventing them from benefiting from research? (</a:t>
            </a:r>
            <a:r>
              <a:rPr lang="en-US" sz="1400" dirty="0" err="1">
                <a:solidFill>
                  <a:schemeClr val="dk1"/>
                </a:solidFill>
              </a:rPr>
              <a:t>Ozeran</a:t>
            </a:r>
            <a:r>
              <a:rPr lang="en-US" sz="1400" dirty="0">
                <a:solidFill>
                  <a:schemeClr val="dk1"/>
                </a:solidFill>
              </a:rPr>
              <a:t>, 2019)</a:t>
            </a:r>
          </a:p>
          <a:p>
            <a:pPr marL="914400" lvl="1" indent="-317500" algn="l" rtl="0">
              <a:lnSpc>
                <a:spcPct val="115000"/>
              </a:lnSpc>
              <a:spcBef>
                <a:spcPts val="0"/>
              </a:spcBef>
              <a:spcAft>
                <a:spcPts val="0"/>
              </a:spcAft>
              <a:buClr>
                <a:schemeClr val="dk1"/>
              </a:buClr>
              <a:buSzPts val="1400"/>
              <a:buChar char="○"/>
            </a:pPr>
            <a:r>
              <a:rPr lang="en-US" sz="1400" dirty="0">
                <a:solidFill>
                  <a:schemeClr val="dk1"/>
                </a:solidFill>
              </a:rPr>
              <a:t>Are participants being protected throughout the process?</a:t>
            </a:r>
          </a:p>
          <a:p>
            <a:pPr marL="914400" lvl="1" indent="-317500" algn="l" rtl="0">
              <a:lnSpc>
                <a:spcPct val="115000"/>
              </a:lnSpc>
              <a:spcBef>
                <a:spcPts val="0"/>
              </a:spcBef>
              <a:spcAft>
                <a:spcPts val="0"/>
              </a:spcAft>
              <a:buClr>
                <a:schemeClr val="dk1"/>
              </a:buClr>
              <a:buSzPts val="1400"/>
              <a:buChar char="○"/>
            </a:pPr>
            <a:r>
              <a:rPr lang="en-US" sz="1400" dirty="0">
                <a:solidFill>
                  <a:schemeClr val="dk1"/>
                </a:solidFill>
              </a:rPr>
              <a:t>Is this population over-burdened by research?</a:t>
            </a:r>
          </a:p>
          <a:p>
            <a:pPr marL="457200" lvl="0" indent="-317500" algn="l" rtl="0">
              <a:lnSpc>
                <a:spcPct val="115000"/>
              </a:lnSpc>
              <a:spcBef>
                <a:spcPts val="0"/>
              </a:spcBef>
              <a:spcAft>
                <a:spcPts val="0"/>
              </a:spcAft>
              <a:buClr>
                <a:schemeClr val="dk1"/>
              </a:buClr>
              <a:buSzPts val="1400"/>
              <a:buChar char="●"/>
            </a:pPr>
            <a:r>
              <a:rPr lang="en-US" sz="1400" dirty="0">
                <a:solidFill>
                  <a:schemeClr val="dk1"/>
                </a:solidFill>
              </a:rPr>
              <a:t>Am I the right person to do this research?</a:t>
            </a:r>
          </a:p>
          <a:p>
            <a:pPr marL="914400" lvl="1" indent="-317500" algn="l" rtl="0">
              <a:lnSpc>
                <a:spcPct val="115000"/>
              </a:lnSpc>
              <a:spcBef>
                <a:spcPts val="0"/>
              </a:spcBef>
              <a:spcAft>
                <a:spcPts val="0"/>
              </a:spcAft>
              <a:buClr>
                <a:schemeClr val="dk1"/>
              </a:buClr>
              <a:buSzPts val="1400"/>
              <a:buChar char="○"/>
            </a:pPr>
            <a:r>
              <a:rPr lang="en-US" sz="1400" dirty="0">
                <a:solidFill>
                  <a:schemeClr val="dk1"/>
                </a:solidFill>
              </a:rPr>
              <a:t>“What knowledge gaps do I have?” (Cogley, 2018a)</a:t>
            </a:r>
          </a:p>
          <a:p>
            <a:pPr marL="914400" lvl="1" indent="-317500" algn="l" rtl="0">
              <a:lnSpc>
                <a:spcPct val="115000"/>
              </a:lnSpc>
              <a:spcBef>
                <a:spcPts val="0"/>
              </a:spcBef>
              <a:spcAft>
                <a:spcPts val="0"/>
              </a:spcAft>
              <a:buClr>
                <a:schemeClr val="dk1"/>
              </a:buClr>
              <a:buSzPts val="1400"/>
              <a:buChar char="○"/>
            </a:pPr>
            <a:r>
              <a:rPr lang="en-US" sz="1400" dirty="0">
                <a:solidFill>
                  <a:schemeClr val="dk1"/>
                </a:solidFill>
              </a:rPr>
              <a:t>Have I built trust with this community?</a:t>
            </a:r>
            <a:endParaRPr lang="en-US" dirty="0"/>
          </a:p>
        </p:txBody>
      </p:sp>
      <p:sp>
        <p:nvSpPr>
          <p:cNvPr id="4" name="Slide Number Placeholder 3">
            <a:extLst>
              <a:ext uri="{FF2B5EF4-FFF2-40B4-BE49-F238E27FC236}">
                <a16:creationId xmlns:a16="http://schemas.microsoft.com/office/drawing/2014/main" id="{64972FBB-4013-8C77-A5A1-2D62D4791EF7}"/>
              </a:ext>
            </a:extLst>
          </p:cNvPr>
          <p:cNvSpPr>
            <a:spLocks noGrp="1"/>
          </p:cNvSpPr>
          <p:nvPr>
            <p:ph type="sldNum" sz="quarter" idx="5"/>
          </p:nvPr>
        </p:nvSpPr>
        <p:spPr/>
        <p:txBody>
          <a:bodyPr/>
          <a:lstStyle/>
          <a:p>
            <a:fld id="{BA32FBAD-210B-4BCB-ADC5-172F4BC0A42A}" type="slidenum">
              <a:rPr lang="en-US" smtClean="0"/>
              <a:t>14</a:t>
            </a:fld>
            <a:endParaRPr lang="en-US"/>
          </a:p>
        </p:txBody>
      </p:sp>
    </p:spTree>
    <p:extLst>
      <p:ext uri="{BB962C8B-B14F-4D97-AF65-F5344CB8AC3E}">
        <p14:creationId xmlns:p14="http://schemas.microsoft.com/office/powerpoint/2010/main" val="1867451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29A96E-E525-DC93-291D-CA819CB41A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58EB5B-BF8B-59BE-16E3-D6C565C7E9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1F4B90-67D3-10C6-0599-EC7131E04595}"/>
              </a:ext>
            </a:extLst>
          </p:cNvPr>
          <p:cNvSpPr>
            <a:spLocks noGrp="1"/>
          </p:cNvSpPr>
          <p:nvPr>
            <p:ph type="body" idx="1"/>
          </p:nvPr>
        </p:nvSpPr>
        <p:spPr/>
        <p:txBody>
          <a:bodyPr/>
          <a:lstStyle/>
          <a:p>
            <a:pPr marL="457200" lvl="0" indent="-317500" algn="l" rtl="0">
              <a:lnSpc>
                <a:spcPct val="115000"/>
              </a:lnSpc>
              <a:spcBef>
                <a:spcPts val="0"/>
              </a:spcBef>
              <a:spcAft>
                <a:spcPts val="0"/>
              </a:spcAft>
              <a:buClr>
                <a:schemeClr val="dk1"/>
              </a:buClr>
              <a:buSzPts val="1400"/>
              <a:buChar char="●"/>
            </a:pPr>
            <a:endParaRPr lang="en-US" dirty="0"/>
          </a:p>
        </p:txBody>
      </p:sp>
      <p:sp>
        <p:nvSpPr>
          <p:cNvPr id="4" name="Slide Number Placeholder 3">
            <a:extLst>
              <a:ext uri="{FF2B5EF4-FFF2-40B4-BE49-F238E27FC236}">
                <a16:creationId xmlns:a16="http://schemas.microsoft.com/office/drawing/2014/main" id="{E63AB533-82AC-573D-5A46-1399AD28ED74}"/>
              </a:ext>
            </a:extLst>
          </p:cNvPr>
          <p:cNvSpPr>
            <a:spLocks noGrp="1"/>
          </p:cNvSpPr>
          <p:nvPr>
            <p:ph type="sldNum" sz="quarter" idx="5"/>
          </p:nvPr>
        </p:nvSpPr>
        <p:spPr/>
        <p:txBody>
          <a:bodyPr/>
          <a:lstStyle/>
          <a:p>
            <a:fld id="{BA32FBAD-210B-4BCB-ADC5-172F4BC0A42A}" type="slidenum">
              <a:rPr lang="en-US" smtClean="0"/>
              <a:t>15</a:t>
            </a:fld>
            <a:endParaRPr lang="en-US"/>
          </a:p>
        </p:txBody>
      </p:sp>
    </p:spTree>
    <p:extLst>
      <p:ext uri="{BB962C8B-B14F-4D97-AF65-F5344CB8AC3E}">
        <p14:creationId xmlns:p14="http://schemas.microsoft.com/office/powerpoint/2010/main" val="22722451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315CE1-78CD-906A-107E-E1AC2E55C0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E10E48-62DD-C683-8758-287FDEE5D4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1463CC-F77F-E659-9411-ADCF7B6A9B38}"/>
              </a:ext>
            </a:extLst>
          </p:cNvPr>
          <p:cNvSpPr>
            <a:spLocks noGrp="1"/>
          </p:cNvSpPr>
          <p:nvPr>
            <p:ph type="body" idx="1"/>
          </p:nvPr>
        </p:nvSpPr>
        <p:spPr/>
        <p:txBody>
          <a:bodyPr/>
          <a:lstStyle/>
          <a:p>
            <a:pPr marL="457200" lvl="0" indent="-317500" algn="l" rtl="0">
              <a:lnSpc>
                <a:spcPct val="115000"/>
              </a:lnSpc>
              <a:spcBef>
                <a:spcPts val="0"/>
              </a:spcBef>
              <a:spcAft>
                <a:spcPts val="0"/>
              </a:spcAft>
              <a:buClr>
                <a:schemeClr val="dk1"/>
              </a:buClr>
              <a:buSzPts val="1400"/>
              <a:buChar char="●"/>
            </a:pPr>
            <a:r>
              <a:rPr lang="en-US" sz="1400" dirty="0">
                <a:solidFill>
                  <a:schemeClr val="dk1"/>
                </a:solidFill>
              </a:rPr>
              <a:t>Collecting the data yourself:</a:t>
            </a:r>
          </a:p>
          <a:p>
            <a:pPr marL="914400" lvl="1" indent="-317500" algn="l" rtl="0">
              <a:lnSpc>
                <a:spcPct val="115000"/>
              </a:lnSpc>
              <a:spcBef>
                <a:spcPts val="0"/>
              </a:spcBef>
              <a:spcAft>
                <a:spcPts val="0"/>
              </a:spcAft>
              <a:buClr>
                <a:schemeClr val="dk1"/>
              </a:buClr>
              <a:buSzPts val="1400"/>
              <a:buChar char="○"/>
            </a:pPr>
            <a:r>
              <a:rPr lang="en-US" sz="1400" dirty="0">
                <a:solidFill>
                  <a:schemeClr val="dk1"/>
                </a:solidFill>
              </a:rPr>
              <a:t>“Do the people represented in this data have control over how it’s collected?” (Cogley, 2018b) How were they included in the data process? Can they opt out?</a:t>
            </a:r>
          </a:p>
          <a:p>
            <a:pPr marL="914400" lvl="1" indent="-317500" algn="l" rtl="0">
              <a:lnSpc>
                <a:spcPct val="115000"/>
              </a:lnSpc>
              <a:spcBef>
                <a:spcPts val="0"/>
              </a:spcBef>
              <a:spcAft>
                <a:spcPts val="0"/>
              </a:spcAft>
              <a:buClr>
                <a:schemeClr val="dk1"/>
              </a:buClr>
              <a:buSzPts val="1400"/>
              <a:buChar char="○"/>
            </a:pPr>
            <a:r>
              <a:rPr lang="en-US" sz="1400" dirty="0">
                <a:solidFill>
                  <a:schemeClr val="dk1"/>
                </a:solidFill>
              </a:rPr>
              <a:t>Are you collecting more data than you need? Or not enough?</a:t>
            </a:r>
          </a:p>
          <a:p>
            <a:pPr marL="1371600" lvl="2" indent="-317500" algn="l" rtl="0">
              <a:lnSpc>
                <a:spcPct val="115000"/>
              </a:lnSpc>
              <a:spcBef>
                <a:spcPts val="0"/>
              </a:spcBef>
              <a:spcAft>
                <a:spcPts val="0"/>
              </a:spcAft>
              <a:buClr>
                <a:schemeClr val="dk1"/>
              </a:buClr>
              <a:buSzPts val="1400"/>
              <a:buChar char="■"/>
            </a:pPr>
            <a:r>
              <a:rPr lang="en-US" sz="1400" dirty="0">
                <a:solidFill>
                  <a:schemeClr val="dk1"/>
                </a:solidFill>
              </a:rPr>
              <a:t>One example of not having enough data: if your data breaks down by demographics but one group is a very small percentage of the population, you may have a small number of participants in that group and run the risk of either re-identifying them or misrepresenting them by having only a few people included in the sample. You may want to proactively oversample from these groups. If you do so, you may need to weight the analysis based on the known proportions of the population to re-balance when computing global averages.</a:t>
            </a:r>
          </a:p>
          <a:p>
            <a:pPr marL="914400" lvl="1" indent="-317500" algn="l" rtl="0">
              <a:lnSpc>
                <a:spcPct val="115000"/>
              </a:lnSpc>
              <a:spcBef>
                <a:spcPts val="0"/>
              </a:spcBef>
              <a:spcAft>
                <a:spcPts val="0"/>
              </a:spcAft>
              <a:buClr>
                <a:schemeClr val="dk1"/>
              </a:buClr>
              <a:buSzPts val="1400"/>
              <a:buChar char="○"/>
            </a:pPr>
            <a:r>
              <a:rPr lang="en-US" sz="1400" dirty="0">
                <a:solidFill>
                  <a:schemeClr val="dk1"/>
                </a:solidFill>
              </a:rPr>
              <a:t>What are you consciously not collecting? Why?</a:t>
            </a:r>
          </a:p>
          <a:p>
            <a:pPr marL="1371600" lvl="2" indent="-317500" algn="l" rtl="0">
              <a:lnSpc>
                <a:spcPct val="115000"/>
              </a:lnSpc>
              <a:spcBef>
                <a:spcPts val="0"/>
              </a:spcBef>
              <a:spcAft>
                <a:spcPts val="0"/>
              </a:spcAft>
              <a:buClr>
                <a:schemeClr val="dk1"/>
              </a:buClr>
              <a:buSzPts val="1400"/>
              <a:buChar char="■"/>
            </a:pPr>
            <a:r>
              <a:rPr lang="en-US" sz="1400" dirty="0">
                <a:solidFill>
                  <a:schemeClr val="dk1"/>
                </a:solidFill>
              </a:rPr>
              <a:t>Note: sometimes not collecting certain demographics categories is important, and other times it perpetuates marginalization. For example, the citizenship question on the 2020 Census would have had a silencing effect, but failing to record gender and race in certain circumstances makes it impossible to identify bias experienced by subsets of the participants.</a:t>
            </a:r>
          </a:p>
          <a:p>
            <a:pPr marL="914400" lvl="1" indent="-317500" algn="l" rtl="0">
              <a:lnSpc>
                <a:spcPct val="115000"/>
              </a:lnSpc>
              <a:spcBef>
                <a:spcPts val="0"/>
              </a:spcBef>
              <a:spcAft>
                <a:spcPts val="0"/>
              </a:spcAft>
              <a:buClr>
                <a:schemeClr val="dk1"/>
              </a:buClr>
              <a:buSzPts val="1400"/>
              <a:buChar char="○"/>
            </a:pPr>
            <a:r>
              <a:rPr lang="en-US" sz="1400" dirty="0">
                <a:solidFill>
                  <a:schemeClr val="dk1"/>
                </a:solidFill>
              </a:rPr>
              <a:t>Do you have reason to believe the data you’re collecting will answer the question you’re asking?</a:t>
            </a:r>
          </a:p>
          <a:p>
            <a:pPr marL="457200" lvl="0" indent="-317500" algn="l" rtl="0">
              <a:lnSpc>
                <a:spcPct val="115000"/>
              </a:lnSpc>
              <a:spcBef>
                <a:spcPts val="0"/>
              </a:spcBef>
              <a:spcAft>
                <a:spcPts val="0"/>
              </a:spcAft>
              <a:buClr>
                <a:schemeClr val="dk1"/>
              </a:buClr>
              <a:buSzPts val="1400"/>
              <a:buChar char="●"/>
            </a:pPr>
            <a:r>
              <a:rPr lang="en-US" sz="1400" dirty="0">
                <a:solidFill>
                  <a:schemeClr val="dk1"/>
                </a:solidFill>
              </a:rPr>
              <a:t>Secondary data:</a:t>
            </a:r>
          </a:p>
          <a:p>
            <a:pPr marL="914400" lvl="1" indent="-317500" algn="l" rtl="0">
              <a:lnSpc>
                <a:spcPct val="115000"/>
              </a:lnSpc>
              <a:spcBef>
                <a:spcPts val="0"/>
              </a:spcBef>
              <a:spcAft>
                <a:spcPts val="0"/>
              </a:spcAft>
              <a:buClr>
                <a:schemeClr val="dk1"/>
              </a:buClr>
              <a:buSzPts val="1400"/>
              <a:buChar char="○"/>
            </a:pPr>
            <a:r>
              <a:rPr lang="en-US" sz="1400" dirty="0">
                <a:solidFill>
                  <a:schemeClr val="dk1"/>
                </a:solidFill>
              </a:rPr>
              <a:t>Who collected the data?</a:t>
            </a:r>
          </a:p>
          <a:p>
            <a:pPr marL="914400" lvl="1" indent="-317500" algn="l" rtl="0">
              <a:lnSpc>
                <a:spcPct val="115000"/>
              </a:lnSpc>
              <a:spcBef>
                <a:spcPts val="0"/>
              </a:spcBef>
              <a:spcAft>
                <a:spcPts val="0"/>
              </a:spcAft>
              <a:buClr>
                <a:schemeClr val="dk1"/>
              </a:buClr>
              <a:buSzPts val="1400"/>
              <a:buChar char="○"/>
            </a:pPr>
            <a:r>
              <a:rPr lang="en-US" sz="1400" dirty="0">
                <a:solidFill>
                  <a:schemeClr val="dk1"/>
                </a:solidFill>
              </a:rPr>
              <a:t>How was the data collected? In what context (setting, assumptions, limits, etc.)? </a:t>
            </a:r>
          </a:p>
          <a:p>
            <a:pPr marL="1371600" lvl="2" indent="-317500" algn="l" rtl="0">
              <a:lnSpc>
                <a:spcPct val="115000"/>
              </a:lnSpc>
              <a:spcBef>
                <a:spcPts val="0"/>
              </a:spcBef>
              <a:spcAft>
                <a:spcPts val="0"/>
              </a:spcAft>
              <a:buClr>
                <a:schemeClr val="dk1"/>
              </a:buClr>
              <a:buSzPts val="1400"/>
              <a:buChar char="■"/>
            </a:pPr>
            <a:r>
              <a:rPr lang="en-US" sz="1400" dirty="0">
                <a:solidFill>
                  <a:schemeClr val="dk1"/>
                </a:solidFill>
              </a:rPr>
              <a:t>What options appeared in the survey instrument (drop down vs. free form)?</a:t>
            </a:r>
          </a:p>
          <a:p>
            <a:pPr marL="1371600" lvl="2" indent="-317500" algn="l" rtl="0">
              <a:lnSpc>
                <a:spcPct val="115000"/>
              </a:lnSpc>
              <a:spcBef>
                <a:spcPts val="0"/>
              </a:spcBef>
              <a:spcAft>
                <a:spcPts val="0"/>
              </a:spcAft>
              <a:buClr>
                <a:schemeClr val="dk1"/>
              </a:buClr>
              <a:buSzPts val="1400"/>
              <a:buChar char="■"/>
            </a:pPr>
            <a:r>
              <a:rPr lang="en-US" sz="1400" dirty="0">
                <a:solidFill>
                  <a:schemeClr val="dk1"/>
                </a:solidFill>
              </a:rPr>
              <a:t>how subjective are the measures? (Cogley, 2019)</a:t>
            </a:r>
          </a:p>
          <a:p>
            <a:pPr marL="1371600" lvl="2" indent="-317500" algn="l" rtl="0">
              <a:lnSpc>
                <a:spcPct val="115000"/>
              </a:lnSpc>
              <a:spcBef>
                <a:spcPts val="0"/>
              </a:spcBef>
              <a:spcAft>
                <a:spcPts val="0"/>
              </a:spcAft>
              <a:buClr>
                <a:schemeClr val="dk1"/>
              </a:buClr>
              <a:buSzPts val="1400"/>
              <a:buChar char="■"/>
            </a:pPr>
            <a:r>
              <a:rPr lang="en-US" sz="1400" dirty="0">
                <a:solidFill>
                  <a:schemeClr val="dk1"/>
                </a:solidFill>
              </a:rPr>
              <a:t>how is null recorded (Cogley, 2020)</a:t>
            </a:r>
          </a:p>
          <a:p>
            <a:pPr marL="1371600" lvl="2" indent="-317500" algn="l" rtl="0">
              <a:lnSpc>
                <a:spcPct val="115000"/>
              </a:lnSpc>
              <a:spcBef>
                <a:spcPts val="0"/>
              </a:spcBef>
              <a:spcAft>
                <a:spcPts val="0"/>
              </a:spcAft>
              <a:buClr>
                <a:schemeClr val="dk1"/>
              </a:buClr>
              <a:buSzPts val="1400"/>
              <a:buChar char="■"/>
            </a:pPr>
            <a:r>
              <a:rPr lang="en-US" sz="1400" dirty="0">
                <a:solidFill>
                  <a:schemeClr val="dk1"/>
                </a:solidFill>
              </a:rPr>
              <a:t>can we collect data that does not fit our categories (</a:t>
            </a:r>
            <a:r>
              <a:rPr lang="en-US" sz="1400" dirty="0" err="1">
                <a:solidFill>
                  <a:schemeClr val="dk1"/>
                </a:solidFill>
              </a:rPr>
              <a:t>D’Ignazio</a:t>
            </a:r>
            <a:r>
              <a:rPr lang="en-US" sz="1400" dirty="0">
                <a:solidFill>
                  <a:schemeClr val="dk1"/>
                </a:solidFill>
              </a:rPr>
              <a:t> &amp; Klein, 2016)</a:t>
            </a:r>
          </a:p>
          <a:p>
            <a:pPr marL="1371600" lvl="2" indent="-317500" algn="l" rtl="0">
              <a:lnSpc>
                <a:spcPct val="115000"/>
              </a:lnSpc>
              <a:spcBef>
                <a:spcPts val="0"/>
              </a:spcBef>
              <a:spcAft>
                <a:spcPts val="0"/>
              </a:spcAft>
              <a:buClr>
                <a:schemeClr val="dk1"/>
              </a:buClr>
              <a:buSzPts val="1400"/>
              <a:buChar char="■"/>
            </a:pPr>
            <a:r>
              <a:rPr lang="en-US" sz="1400" dirty="0">
                <a:solidFill>
                  <a:schemeClr val="dk1"/>
                </a:solidFill>
              </a:rPr>
              <a:t>Ex. Patient records - for the care and treatment of a patient - patient may be reluctant to disclose information</a:t>
            </a:r>
          </a:p>
          <a:p>
            <a:pPr marL="914400" lvl="1" indent="-317500" algn="l" rtl="0">
              <a:lnSpc>
                <a:spcPct val="115000"/>
              </a:lnSpc>
              <a:spcBef>
                <a:spcPts val="0"/>
              </a:spcBef>
              <a:spcAft>
                <a:spcPts val="0"/>
              </a:spcAft>
              <a:buClr>
                <a:schemeClr val="dk1"/>
              </a:buClr>
              <a:buSzPts val="1400"/>
              <a:buChar char="○"/>
            </a:pPr>
            <a:r>
              <a:rPr lang="en-US" sz="1400" dirty="0">
                <a:solidFill>
                  <a:schemeClr val="dk1"/>
                </a:solidFill>
              </a:rPr>
              <a:t>Were participants included in the data process?</a:t>
            </a:r>
          </a:p>
          <a:p>
            <a:pPr marL="914400" lvl="1" indent="-317500" algn="l" rtl="0">
              <a:lnSpc>
                <a:spcPct val="115000"/>
              </a:lnSpc>
              <a:spcBef>
                <a:spcPts val="0"/>
              </a:spcBef>
              <a:spcAft>
                <a:spcPts val="0"/>
              </a:spcAft>
              <a:buClr>
                <a:schemeClr val="dk1"/>
              </a:buClr>
              <a:buSzPts val="1400"/>
              <a:buChar char="○"/>
            </a:pPr>
            <a:r>
              <a:rPr lang="en-US" sz="1400" dirty="0">
                <a:solidFill>
                  <a:schemeClr val="dk1"/>
                </a:solidFill>
              </a:rPr>
              <a:t>Who do I need to give credit to for collecting the data?</a:t>
            </a:r>
          </a:p>
          <a:p>
            <a:pPr marL="0" lvl="0" indent="0" algn="l" rtl="0">
              <a:spcBef>
                <a:spcPts val="0"/>
              </a:spcBef>
              <a:spcAft>
                <a:spcPts val="0"/>
              </a:spcAft>
              <a:buNone/>
            </a:pPr>
            <a:endParaRPr lang="en-US" dirty="0"/>
          </a:p>
        </p:txBody>
      </p:sp>
      <p:sp>
        <p:nvSpPr>
          <p:cNvPr id="4" name="Slide Number Placeholder 3">
            <a:extLst>
              <a:ext uri="{FF2B5EF4-FFF2-40B4-BE49-F238E27FC236}">
                <a16:creationId xmlns:a16="http://schemas.microsoft.com/office/drawing/2014/main" id="{072395BF-A26B-BE9B-729E-9229A49AB11D}"/>
              </a:ext>
            </a:extLst>
          </p:cNvPr>
          <p:cNvSpPr>
            <a:spLocks noGrp="1"/>
          </p:cNvSpPr>
          <p:nvPr>
            <p:ph type="sldNum" sz="quarter" idx="5"/>
          </p:nvPr>
        </p:nvSpPr>
        <p:spPr/>
        <p:txBody>
          <a:bodyPr/>
          <a:lstStyle/>
          <a:p>
            <a:fld id="{BA32FBAD-210B-4BCB-ADC5-172F4BC0A42A}" type="slidenum">
              <a:rPr lang="en-US" smtClean="0"/>
              <a:t>16</a:t>
            </a:fld>
            <a:endParaRPr lang="en-US"/>
          </a:p>
        </p:txBody>
      </p:sp>
    </p:spTree>
    <p:extLst>
      <p:ext uri="{BB962C8B-B14F-4D97-AF65-F5344CB8AC3E}">
        <p14:creationId xmlns:p14="http://schemas.microsoft.com/office/powerpoint/2010/main" val="1559728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C88B92-6703-29E6-4341-9E48311DFB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92675C-1FD9-D36B-577C-7F2EA1DF22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4D149E-2C06-8C3C-5D5F-916403A70058}"/>
              </a:ext>
            </a:extLst>
          </p:cNvPr>
          <p:cNvSpPr>
            <a:spLocks noGrp="1"/>
          </p:cNvSpPr>
          <p:nvPr>
            <p:ph type="body" idx="1"/>
          </p:nvPr>
        </p:nvSpPr>
        <p:spPr/>
        <p:txBody>
          <a:bodyPr/>
          <a:lstStyle/>
          <a:p>
            <a:pPr marL="0" lvl="0" indent="0" algn="l" rtl="0">
              <a:spcBef>
                <a:spcPts val="0"/>
              </a:spcBef>
              <a:spcAft>
                <a:spcPts val="0"/>
              </a:spcAft>
              <a:buNone/>
            </a:pPr>
            <a:endParaRPr lang="en-US" dirty="0"/>
          </a:p>
        </p:txBody>
      </p:sp>
      <p:sp>
        <p:nvSpPr>
          <p:cNvPr id="4" name="Slide Number Placeholder 3">
            <a:extLst>
              <a:ext uri="{FF2B5EF4-FFF2-40B4-BE49-F238E27FC236}">
                <a16:creationId xmlns:a16="http://schemas.microsoft.com/office/drawing/2014/main" id="{BFF2A0D4-D968-B13D-647D-E92514D6E68B}"/>
              </a:ext>
            </a:extLst>
          </p:cNvPr>
          <p:cNvSpPr>
            <a:spLocks noGrp="1"/>
          </p:cNvSpPr>
          <p:nvPr>
            <p:ph type="sldNum" sz="quarter" idx="5"/>
          </p:nvPr>
        </p:nvSpPr>
        <p:spPr/>
        <p:txBody>
          <a:bodyPr/>
          <a:lstStyle/>
          <a:p>
            <a:fld id="{BA32FBAD-210B-4BCB-ADC5-172F4BC0A42A}" type="slidenum">
              <a:rPr lang="en-US" smtClean="0"/>
              <a:t>17</a:t>
            </a:fld>
            <a:endParaRPr lang="en-US"/>
          </a:p>
        </p:txBody>
      </p:sp>
    </p:spTree>
    <p:extLst>
      <p:ext uri="{BB962C8B-B14F-4D97-AF65-F5344CB8AC3E}">
        <p14:creationId xmlns:p14="http://schemas.microsoft.com/office/powerpoint/2010/main" val="33245261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B944C-9885-9494-8F65-27893F9B6F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55727B-C9A4-6BD5-1FAB-936AE53B09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6DC409-84FE-EAF2-2553-2E69C8F36A0D}"/>
              </a:ext>
            </a:extLst>
          </p:cNvPr>
          <p:cNvSpPr>
            <a:spLocks noGrp="1"/>
          </p:cNvSpPr>
          <p:nvPr>
            <p:ph type="body" idx="1"/>
          </p:nvPr>
        </p:nvSpPr>
        <p:spPr/>
        <p:txBody>
          <a:bodyPr/>
          <a:lstStyle/>
          <a:p>
            <a:pPr marL="0" lvl="0" indent="0" algn="l" rtl="0">
              <a:spcBef>
                <a:spcPts val="0"/>
              </a:spcBef>
              <a:spcAft>
                <a:spcPts val="0"/>
              </a:spcAft>
              <a:buNone/>
            </a:pPr>
            <a:endParaRPr lang="en-US" dirty="0"/>
          </a:p>
        </p:txBody>
      </p:sp>
      <p:sp>
        <p:nvSpPr>
          <p:cNvPr id="4" name="Slide Number Placeholder 3">
            <a:extLst>
              <a:ext uri="{FF2B5EF4-FFF2-40B4-BE49-F238E27FC236}">
                <a16:creationId xmlns:a16="http://schemas.microsoft.com/office/drawing/2014/main" id="{6F926C49-4C52-9422-92F0-9C5E96CD886C}"/>
              </a:ext>
            </a:extLst>
          </p:cNvPr>
          <p:cNvSpPr>
            <a:spLocks noGrp="1"/>
          </p:cNvSpPr>
          <p:nvPr>
            <p:ph type="sldNum" sz="quarter" idx="5"/>
          </p:nvPr>
        </p:nvSpPr>
        <p:spPr/>
        <p:txBody>
          <a:bodyPr/>
          <a:lstStyle/>
          <a:p>
            <a:fld id="{BA32FBAD-210B-4BCB-ADC5-172F4BC0A42A}" type="slidenum">
              <a:rPr lang="en-US" smtClean="0"/>
              <a:t>18</a:t>
            </a:fld>
            <a:endParaRPr lang="en-US"/>
          </a:p>
        </p:txBody>
      </p:sp>
    </p:spTree>
    <p:extLst>
      <p:ext uri="{BB962C8B-B14F-4D97-AF65-F5344CB8AC3E}">
        <p14:creationId xmlns:p14="http://schemas.microsoft.com/office/powerpoint/2010/main" val="12073411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A251B3-AB2C-F160-7676-DC6EF6FA2C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4F86A2-F7AE-417F-7971-F94DFF344F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3DD9AA-58B1-CBEC-7CC5-E7E9FAE13AAC}"/>
              </a:ext>
            </a:extLst>
          </p:cNvPr>
          <p:cNvSpPr>
            <a:spLocks noGrp="1"/>
          </p:cNvSpPr>
          <p:nvPr>
            <p:ph type="body" idx="1"/>
          </p:nvPr>
        </p:nvSpPr>
        <p:spPr/>
        <p:txBody>
          <a:bodyPr/>
          <a:lstStyle/>
          <a:p>
            <a:pPr marL="0" lvl="0" indent="0" algn="l" rtl="0">
              <a:spcBef>
                <a:spcPts val="0"/>
              </a:spcBef>
              <a:spcAft>
                <a:spcPts val="0"/>
              </a:spcAft>
              <a:buNone/>
            </a:pPr>
            <a:endParaRPr lang="en-US" dirty="0"/>
          </a:p>
        </p:txBody>
      </p:sp>
      <p:sp>
        <p:nvSpPr>
          <p:cNvPr id="4" name="Slide Number Placeholder 3">
            <a:extLst>
              <a:ext uri="{FF2B5EF4-FFF2-40B4-BE49-F238E27FC236}">
                <a16:creationId xmlns:a16="http://schemas.microsoft.com/office/drawing/2014/main" id="{33061F19-21F0-618E-257B-352770A6BCAE}"/>
              </a:ext>
            </a:extLst>
          </p:cNvPr>
          <p:cNvSpPr>
            <a:spLocks noGrp="1"/>
          </p:cNvSpPr>
          <p:nvPr>
            <p:ph type="sldNum" sz="quarter" idx="5"/>
          </p:nvPr>
        </p:nvSpPr>
        <p:spPr/>
        <p:txBody>
          <a:bodyPr/>
          <a:lstStyle/>
          <a:p>
            <a:fld id="{BA32FBAD-210B-4BCB-ADC5-172F4BC0A42A}" type="slidenum">
              <a:rPr lang="en-US" smtClean="0"/>
              <a:t>19</a:t>
            </a:fld>
            <a:endParaRPr lang="en-US"/>
          </a:p>
        </p:txBody>
      </p:sp>
    </p:spTree>
    <p:extLst>
      <p:ext uri="{BB962C8B-B14F-4D97-AF65-F5344CB8AC3E}">
        <p14:creationId xmlns:p14="http://schemas.microsoft.com/office/powerpoint/2010/main" val="813620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BA32FBAD-210B-4BCB-ADC5-172F4BC0A42A}" type="slidenum">
              <a:rPr lang="en-US" smtClean="0"/>
              <a:t>2</a:t>
            </a:fld>
            <a:endParaRPr lang="en-US"/>
          </a:p>
        </p:txBody>
      </p:sp>
    </p:spTree>
    <p:extLst>
      <p:ext uri="{BB962C8B-B14F-4D97-AF65-F5344CB8AC3E}">
        <p14:creationId xmlns:p14="http://schemas.microsoft.com/office/powerpoint/2010/main" val="1477646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B25CD7-45BA-A447-B4D7-8E3EF4A88F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E557EE-D3DC-F4D6-2CE0-1E205C03D0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8DA2C9-3F69-E80F-B7CD-9C43D13A101D}"/>
              </a:ext>
            </a:extLst>
          </p:cNvPr>
          <p:cNvSpPr>
            <a:spLocks noGrp="1"/>
          </p:cNvSpPr>
          <p:nvPr>
            <p:ph type="body" idx="1"/>
          </p:nvPr>
        </p:nvSpPr>
        <p:spPr/>
        <p:txBody>
          <a:bodyPr/>
          <a:lstStyle/>
          <a:p>
            <a:pPr marL="0" lvl="0" indent="0" algn="l" rtl="0">
              <a:spcBef>
                <a:spcPts val="0"/>
              </a:spcBef>
              <a:spcAft>
                <a:spcPts val="0"/>
              </a:spcAft>
              <a:buNone/>
            </a:pPr>
            <a:endParaRPr lang="en-US" dirty="0"/>
          </a:p>
        </p:txBody>
      </p:sp>
      <p:sp>
        <p:nvSpPr>
          <p:cNvPr id="4" name="Slide Number Placeholder 3">
            <a:extLst>
              <a:ext uri="{FF2B5EF4-FFF2-40B4-BE49-F238E27FC236}">
                <a16:creationId xmlns:a16="http://schemas.microsoft.com/office/drawing/2014/main" id="{5F95BA01-4364-FC96-9B26-291A91B60F53}"/>
              </a:ext>
            </a:extLst>
          </p:cNvPr>
          <p:cNvSpPr>
            <a:spLocks noGrp="1"/>
          </p:cNvSpPr>
          <p:nvPr>
            <p:ph type="sldNum" sz="quarter" idx="5"/>
          </p:nvPr>
        </p:nvSpPr>
        <p:spPr/>
        <p:txBody>
          <a:bodyPr/>
          <a:lstStyle/>
          <a:p>
            <a:fld id="{BA32FBAD-210B-4BCB-ADC5-172F4BC0A42A}" type="slidenum">
              <a:rPr lang="en-US" smtClean="0"/>
              <a:t>20</a:t>
            </a:fld>
            <a:endParaRPr lang="en-US"/>
          </a:p>
        </p:txBody>
      </p:sp>
    </p:spTree>
    <p:extLst>
      <p:ext uri="{BB962C8B-B14F-4D97-AF65-F5344CB8AC3E}">
        <p14:creationId xmlns:p14="http://schemas.microsoft.com/office/powerpoint/2010/main" val="2324619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D30CDD-9A07-C20D-DFF8-49DB80F82B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14BD01-5946-2401-B75F-9664289905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C069BF-EFEA-B6DB-FCA0-C03958F3A99E}"/>
              </a:ext>
            </a:extLst>
          </p:cNvPr>
          <p:cNvSpPr>
            <a:spLocks noGrp="1"/>
          </p:cNvSpPr>
          <p:nvPr>
            <p:ph type="body" idx="1"/>
          </p:nvPr>
        </p:nvSpPr>
        <p:spPr/>
        <p:txBody>
          <a:bodyPr/>
          <a:lstStyle/>
          <a:p>
            <a:pPr marL="0" lvl="0" indent="0" algn="l" rtl="0">
              <a:spcBef>
                <a:spcPts val="0"/>
              </a:spcBef>
              <a:spcAft>
                <a:spcPts val="0"/>
              </a:spcAft>
              <a:buNone/>
            </a:pPr>
            <a:endParaRPr lang="en-US" dirty="0"/>
          </a:p>
        </p:txBody>
      </p:sp>
      <p:sp>
        <p:nvSpPr>
          <p:cNvPr id="4" name="Slide Number Placeholder 3">
            <a:extLst>
              <a:ext uri="{FF2B5EF4-FFF2-40B4-BE49-F238E27FC236}">
                <a16:creationId xmlns:a16="http://schemas.microsoft.com/office/drawing/2014/main" id="{F5F2A993-7E25-8250-AE4F-0FDAA4A119BD}"/>
              </a:ext>
            </a:extLst>
          </p:cNvPr>
          <p:cNvSpPr>
            <a:spLocks noGrp="1"/>
          </p:cNvSpPr>
          <p:nvPr>
            <p:ph type="sldNum" sz="quarter" idx="5"/>
          </p:nvPr>
        </p:nvSpPr>
        <p:spPr/>
        <p:txBody>
          <a:bodyPr/>
          <a:lstStyle/>
          <a:p>
            <a:fld id="{BA32FBAD-210B-4BCB-ADC5-172F4BC0A42A}" type="slidenum">
              <a:rPr lang="en-US" smtClean="0"/>
              <a:t>21</a:t>
            </a:fld>
            <a:endParaRPr lang="en-US"/>
          </a:p>
        </p:txBody>
      </p:sp>
    </p:spTree>
    <p:extLst>
      <p:ext uri="{BB962C8B-B14F-4D97-AF65-F5344CB8AC3E}">
        <p14:creationId xmlns:p14="http://schemas.microsoft.com/office/powerpoint/2010/main" val="26146637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DDBB93-FDA9-0930-8FA3-ECDEB17F04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CBAA8F-04F6-A2D4-1AB7-8738FF31D0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7BBEDF-D59D-FE9B-907E-E35ABB86F3D0}"/>
              </a:ext>
            </a:extLst>
          </p:cNvPr>
          <p:cNvSpPr>
            <a:spLocks noGrp="1"/>
          </p:cNvSpPr>
          <p:nvPr>
            <p:ph type="body" idx="1"/>
          </p:nvPr>
        </p:nvSpPr>
        <p:spPr/>
        <p:txBody>
          <a:bodyPr/>
          <a:lstStyle/>
          <a:p>
            <a:pPr marL="0" lvl="0" indent="0" algn="l" rtl="0">
              <a:spcBef>
                <a:spcPts val="0"/>
              </a:spcBef>
              <a:spcAft>
                <a:spcPts val="0"/>
              </a:spcAft>
              <a:buNone/>
            </a:pPr>
            <a:endParaRPr lang="en-US" dirty="0"/>
          </a:p>
        </p:txBody>
      </p:sp>
      <p:sp>
        <p:nvSpPr>
          <p:cNvPr id="4" name="Slide Number Placeholder 3">
            <a:extLst>
              <a:ext uri="{FF2B5EF4-FFF2-40B4-BE49-F238E27FC236}">
                <a16:creationId xmlns:a16="http://schemas.microsoft.com/office/drawing/2014/main" id="{D31A94B0-9F6A-9C2E-121B-9FB537E66B00}"/>
              </a:ext>
            </a:extLst>
          </p:cNvPr>
          <p:cNvSpPr>
            <a:spLocks noGrp="1"/>
          </p:cNvSpPr>
          <p:nvPr>
            <p:ph type="sldNum" sz="quarter" idx="5"/>
          </p:nvPr>
        </p:nvSpPr>
        <p:spPr/>
        <p:txBody>
          <a:bodyPr/>
          <a:lstStyle/>
          <a:p>
            <a:fld id="{BA32FBAD-210B-4BCB-ADC5-172F4BC0A42A}" type="slidenum">
              <a:rPr lang="en-US" smtClean="0"/>
              <a:t>22</a:t>
            </a:fld>
            <a:endParaRPr lang="en-US"/>
          </a:p>
        </p:txBody>
      </p:sp>
    </p:spTree>
    <p:extLst>
      <p:ext uri="{BB962C8B-B14F-4D97-AF65-F5344CB8AC3E}">
        <p14:creationId xmlns:p14="http://schemas.microsoft.com/office/powerpoint/2010/main" val="24600156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F78F1-5213-E677-A200-EC1BE78954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68DDF3-1AA4-DA05-1725-AAD4CA6B58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CC22FC-8D50-34F4-9162-B94486B764FB}"/>
              </a:ext>
            </a:extLst>
          </p:cNvPr>
          <p:cNvSpPr>
            <a:spLocks noGrp="1"/>
          </p:cNvSpPr>
          <p:nvPr>
            <p:ph type="body" idx="1"/>
          </p:nvPr>
        </p:nvSpPr>
        <p:spPr/>
        <p:txBody>
          <a:bodyPr/>
          <a:lstStyle/>
          <a:p>
            <a:pPr marL="457200" lvl="0" indent="-304800" algn="l" rtl="0">
              <a:lnSpc>
                <a:spcPct val="115000"/>
              </a:lnSpc>
              <a:spcBef>
                <a:spcPts val="0"/>
              </a:spcBef>
              <a:spcAft>
                <a:spcPts val="0"/>
              </a:spcAft>
              <a:buClr>
                <a:schemeClr val="dk1"/>
              </a:buClr>
              <a:buSzPts val="1200"/>
              <a:buChar char="●"/>
            </a:pPr>
            <a:r>
              <a:rPr lang="en-US" sz="1200" dirty="0">
                <a:solidFill>
                  <a:schemeClr val="dk1"/>
                </a:solidFill>
              </a:rPr>
              <a:t>(</a:t>
            </a:r>
            <a:r>
              <a:rPr lang="en-US" sz="1200" dirty="0" err="1">
                <a:solidFill>
                  <a:schemeClr val="dk1"/>
                </a:solidFill>
              </a:rPr>
              <a:t>Naerland</a:t>
            </a:r>
            <a:r>
              <a:rPr lang="en-US" sz="1200" dirty="0">
                <a:solidFill>
                  <a:schemeClr val="dk1"/>
                </a:solidFill>
              </a:rPr>
              <a:t>, 2020) - Media constantly mirror back images of their audiences - important source for recognition - people can feel recognized, misrecognized, and unrecognized in data visualization</a:t>
            </a:r>
          </a:p>
          <a:p>
            <a:pPr marL="457200" lvl="0" indent="-304800" algn="l" rtl="0">
              <a:lnSpc>
                <a:spcPct val="115000"/>
              </a:lnSpc>
              <a:spcBef>
                <a:spcPts val="0"/>
              </a:spcBef>
              <a:spcAft>
                <a:spcPts val="0"/>
              </a:spcAft>
              <a:buClr>
                <a:schemeClr val="dk2"/>
              </a:buClr>
              <a:buSzPts val="1200"/>
              <a:buChar char="●"/>
            </a:pPr>
            <a:r>
              <a:rPr lang="en-US" sz="1200" dirty="0">
                <a:solidFill>
                  <a:schemeClr val="dk2"/>
                </a:solidFill>
              </a:rPr>
              <a:t>“Who will be using the visualization? To what end? Will decisions be made that can affect human welfare, whether mental, physical, financial, etc.? Will sharing this visualization violate anyone’s privacy, or right to self-determination? How might the visualization be used or misused for political purposes?” (</a:t>
            </a:r>
            <a:r>
              <a:rPr lang="en-US" sz="1200" dirty="0" err="1">
                <a:solidFill>
                  <a:schemeClr val="dk2"/>
                </a:solidFill>
              </a:rPr>
              <a:t>Ozeran</a:t>
            </a:r>
            <a:r>
              <a:rPr lang="en-US" sz="1200" dirty="0">
                <a:solidFill>
                  <a:schemeClr val="dk2"/>
                </a:solidFill>
              </a:rPr>
              <a:t>, 2019)</a:t>
            </a:r>
          </a:p>
          <a:p>
            <a:pPr marL="457200" lvl="0" indent="-304800" algn="l" rtl="0">
              <a:lnSpc>
                <a:spcPct val="115000"/>
              </a:lnSpc>
              <a:spcBef>
                <a:spcPts val="0"/>
              </a:spcBef>
              <a:spcAft>
                <a:spcPts val="0"/>
              </a:spcAft>
              <a:buClr>
                <a:schemeClr val="dk2"/>
              </a:buClr>
              <a:buSzPts val="1200"/>
              <a:buChar char="●"/>
            </a:pPr>
            <a:r>
              <a:rPr lang="en-US" sz="1200" dirty="0">
                <a:solidFill>
                  <a:schemeClr val="dk2"/>
                </a:solidFill>
              </a:rPr>
              <a:t>“promote empathy for the people whom the data represents. For example, if you are representing death, a minimalist, “objective” visualization may not be the best way to respect those people. Second, promote empathy for your audience. Make your visualization accessible, usable, and understandable. Provide ways for them to learn more based on questions that may arise from viewing your visualization.” (</a:t>
            </a:r>
            <a:r>
              <a:rPr lang="en-US" sz="1200" dirty="0" err="1">
                <a:solidFill>
                  <a:schemeClr val="dk2"/>
                </a:solidFill>
              </a:rPr>
              <a:t>Ozeran</a:t>
            </a:r>
            <a:r>
              <a:rPr lang="en-US" sz="1200" dirty="0">
                <a:solidFill>
                  <a:schemeClr val="dk2"/>
                </a:solidFill>
              </a:rPr>
              <a:t>, 2019)</a:t>
            </a:r>
            <a:endParaRPr lang="en-US" sz="1400" dirty="0">
              <a:solidFill>
                <a:schemeClr val="dk1"/>
              </a:solidFill>
            </a:endParaRPr>
          </a:p>
          <a:p>
            <a:pPr marL="171450" indent="-171450">
              <a:buFontTx/>
              <a:buChar char="-"/>
            </a:pPr>
            <a:endParaRPr lang="en-US" dirty="0"/>
          </a:p>
        </p:txBody>
      </p:sp>
      <p:sp>
        <p:nvSpPr>
          <p:cNvPr id="4" name="Slide Number Placeholder 3">
            <a:extLst>
              <a:ext uri="{FF2B5EF4-FFF2-40B4-BE49-F238E27FC236}">
                <a16:creationId xmlns:a16="http://schemas.microsoft.com/office/drawing/2014/main" id="{C9EAAD73-5105-9FF3-0384-DBF212C0BE26}"/>
              </a:ext>
            </a:extLst>
          </p:cNvPr>
          <p:cNvSpPr>
            <a:spLocks noGrp="1"/>
          </p:cNvSpPr>
          <p:nvPr>
            <p:ph type="sldNum" sz="quarter" idx="5"/>
          </p:nvPr>
        </p:nvSpPr>
        <p:spPr/>
        <p:txBody>
          <a:bodyPr/>
          <a:lstStyle/>
          <a:p>
            <a:fld id="{BA32FBAD-210B-4BCB-ADC5-172F4BC0A42A}" type="slidenum">
              <a:rPr lang="en-US" smtClean="0"/>
              <a:t>23</a:t>
            </a:fld>
            <a:endParaRPr lang="en-US"/>
          </a:p>
        </p:txBody>
      </p:sp>
    </p:spTree>
    <p:extLst>
      <p:ext uri="{BB962C8B-B14F-4D97-AF65-F5344CB8AC3E}">
        <p14:creationId xmlns:p14="http://schemas.microsoft.com/office/powerpoint/2010/main" val="1904184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A5996F-DF8F-E758-7E6E-77EBC69AA4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B2A235-FE1D-E616-DF57-93CBC97223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E9437F-603E-9EE6-C8E8-91670DC51FB0}"/>
              </a:ext>
            </a:extLst>
          </p:cNvPr>
          <p:cNvSpPr>
            <a:spLocks noGrp="1"/>
          </p:cNvSpPr>
          <p:nvPr>
            <p:ph type="body" idx="1"/>
          </p:nvPr>
        </p:nvSpPr>
        <p:spPr/>
        <p:txBody>
          <a:bodyPr/>
          <a:lstStyle/>
          <a:p>
            <a:pPr marL="457200" lvl="0" indent="-298450" algn="l" rtl="0">
              <a:spcBef>
                <a:spcPts val="0"/>
              </a:spcBef>
              <a:spcAft>
                <a:spcPts val="0"/>
              </a:spcAft>
              <a:buSzPts val="1100"/>
              <a:buChar char="●"/>
            </a:pPr>
            <a:r>
              <a:rPr lang="en-US" dirty="0"/>
              <a:t>Country colors almost entirely invisible, and confusing that the light green color isn’t really a data color, just the default country color; </a:t>
            </a:r>
            <a:r>
              <a:rPr lang="en-US" dirty="0">
                <a:solidFill>
                  <a:schemeClr val="dk1"/>
                </a:solidFill>
              </a:rPr>
              <a:t>possible issue with red/green color blindness</a:t>
            </a:r>
            <a:endParaRPr lang="en-US" dirty="0"/>
          </a:p>
          <a:p>
            <a:pPr marL="457200" lvl="0" indent="-298450" algn="l" rtl="0">
              <a:spcBef>
                <a:spcPts val="0"/>
              </a:spcBef>
              <a:spcAft>
                <a:spcPts val="0"/>
              </a:spcAft>
              <a:buSzPts val="1100"/>
              <a:buChar char="●"/>
            </a:pPr>
            <a:r>
              <a:rPr lang="en-US" dirty="0"/>
              <a:t>Arrows are unclear, hard to follow, and the contrast is likely too low; possible issue with red/green color blindness</a:t>
            </a:r>
          </a:p>
          <a:p>
            <a:pPr marL="457200" lvl="0" indent="-298450" algn="l" rtl="0">
              <a:spcBef>
                <a:spcPts val="0"/>
              </a:spcBef>
              <a:spcAft>
                <a:spcPts val="0"/>
              </a:spcAft>
              <a:buSzPts val="1100"/>
              <a:buChar char="●"/>
            </a:pPr>
            <a:r>
              <a:rPr lang="en-US" dirty="0"/>
              <a:t>The circles cover up the map</a:t>
            </a:r>
          </a:p>
          <a:p>
            <a:pPr marL="457200" lvl="0" indent="-298450" algn="l" rtl="0">
              <a:spcBef>
                <a:spcPts val="0"/>
              </a:spcBef>
              <a:spcAft>
                <a:spcPts val="0"/>
              </a:spcAft>
              <a:buSzPts val="1100"/>
              <a:buChar char="●"/>
            </a:pPr>
            <a:r>
              <a:rPr lang="en-US" dirty="0"/>
              <a:t>Size of circles not proportionate </a:t>
            </a:r>
            <a:r>
              <a:rPr lang="en-US" dirty="0">
                <a:solidFill>
                  <a:schemeClr val="dk1"/>
                </a:solidFill>
              </a:rPr>
              <a:t>(legend suggests data were binned, so size isn’t continuous, and the circle area doesn’t seem to represent well either the low value of the bin or the high value)</a:t>
            </a:r>
            <a:endParaRPr lang="en-US" dirty="0"/>
          </a:p>
          <a:p>
            <a:pPr marL="457200" lvl="0" indent="-298450" algn="l" rtl="0">
              <a:spcBef>
                <a:spcPts val="0"/>
              </a:spcBef>
              <a:spcAft>
                <a:spcPts val="0"/>
              </a:spcAft>
              <a:buSzPts val="1100"/>
              <a:buChar char="●"/>
            </a:pPr>
            <a:r>
              <a:rPr lang="en-US" dirty="0"/>
              <a:t>Size of logos not proportionate (distorts the data by changing both width and length instead of just length, like a bar chart)</a:t>
            </a:r>
          </a:p>
          <a:p>
            <a:pPr marL="457200" lvl="0" indent="-298450" algn="l" rtl="0">
              <a:spcBef>
                <a:spcPts val="0"/>
              </a:spcBef>
              <a:spcAft>
                <a:spcPts val="0"/>
              </a:spcAft>
              <a:buSzPts val="1100"/>
              <a:buChar char="●"/>
            </a:pPr>
            <a:r>
              <a:rPr lang="en-US" dirty="0"/>
              <a:t>3D chart -- makes it harder to read, also distorts the data by changing volume instead of just length</a:t>
            </a:r>
          </a:p>
        </p:txBody>
      </p:sp>
      <p:sp>
        <p:nvSpPr>
          <p:cNvPr id="4" name="Slide Number Placeholder 3">
            <a:extLst>
              <a:ext uri="{FF2B5EF4-FFF2-40B4-BE49-F238E27FC236}">
                <a16:creationId xmlns:a16="http://schemas.microsoft.com/office/drawing/2014/main" id="{4550B409-50EC-085F-18C7-C10006867D8A}"/>
              </a:ext>
            </a:extLst>
          </p:cNvPr>
          <p:cNvSpPr>
            <a:spLocks noGrp="1"/>
          </p:cNvSpPr>
          <p:nvPr>
            <p:ph type="sldNum" sz="quarter" idx="5"/>
          </p:nvPr>
        </p:nvSpPr>
        <p:spPr/>
        <p:txBody>
          <a:bodyPr/>
          <a:lstStyle/>
          <a:p>
            <a:fld id="{BA32FBAD-210B-4BCB-ADC5-172F4BC0A42A}" type="slidenum">
              <a:rPr lang="en-US" smtClean="0"/>
              <a:t>24</a:t>
            </a:fld>
            <a:endParaRPr lang="en-US"/>
          </a:p>
        </p:txBody>
      </p:sp>
    </p:spTree>
    <p:extLst>
      <p:ext uri="{BB962C8B-B14F-4D97-AF65-F5344CB8AC3E}">
        <p14:creationId xmlns:p14="http://schemas.microsoft.com/office/powerpoint/2010/main" val="8308063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1BBD5A-5BFF-82F9-6144-0BB4D0C82D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90467E-A2CD-EE62-67FD-B8D1C51EC2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AB7381-0768-1AF3-D904-582EFE2D1EA7}"/>
              </a:ext>
            </a:extLst>
          </p:cNvPr>
          <p:cNvSpPr>
            <a:spLocks noGrp="1"/>
          </p:cNvSpPr>
          <p:nvPr>
            <p:ph type="body" idx="1"/>
          </p:nvPr>
        </p:nvSpPr>
        <p:spPr/>
        <p:txBody>
          <a:bodyPr/>
          <a:lstStyle/>
          <a:p>
            <a:pPr marL="457200" lvl="0" indent="-298450" algn="l" rtl="0">
              <a:spcBef>
                <a:spcPts val="0"/>
              </a:spcBef>
              <a:spcAft>
                <a:spcPts val="0"/>
              </a:spcAft>
              <a:buSzPts val="1100"/>
              <a:buChar char="○"/>
            </a:pPr>
            <a:r>
              <a:rPr lang="en-US" dirty="0"/>
              <a:t>Generally, the distribution across counties seems similar for men and women, with women experiencing higher levels of poverty overall and in some specific counties</a:t>
            </a:r>
          </a:p>
          <a:p>
            <a:pPr marL="457200" lvl="0" indent="-298450" algn="l" rtl="0">
              <a:spcBef>
                <a:spcPts val="0"/>
              </a:spcBef>
              <a:spcAft>
                <a:spcPts val="0"/>
              </a:spcAft>
              <a:buSzPts val="1100"/>
              <a:buChar char="○"/>
            </a:pPr>
            <a:r>
              <a:rPr lang="en-US" dirty="0"/>
              <a:t>The maps and note are missing specifics about the source of the data. Is it decennial Census? American Community Survey? From what year? Also missing north arrow, scale bar, label identifying the state as Mississippi.</a:t>
            </a:r>
          </a:p>
          <a:p>
            <a:pPr marL="457200" lvl="0" indent="-298450" algn="l" rtl="0">
              <a:spcBef>
                <a:spcPts val="0"/>
              </a:spcBef>
              <a:spcAft>
                <a:spcPts val="0"/>
              </a:spcAft>
              <a:buSzPts val="1100"/>
              <a:buChar char="○"/>
            </a:pPr>
            <a:r>
              <a:rPr lang="en-US" dirty="0"/>
              <a:t>For context, we might need to know the general population density for each county. </a:t>
            </a:r>
          </a:p>
          <a:p>
            <a:pPr marL="457200" lvl="0" indent="-298450" algn="l" rtl="0">
              <a:spcBef>
                <a:spcPts val="0"/>
              </a:spcBef>
              <a:spcAft>
                <a:spcPts val="0"/>
              </a:spcAft>
              <a:buSzPts val="1100"/>
              <a:buChar char="○"/>
            </a:pPr>
            <a:r>
              <a:rPr lang="en-US" dirty="0"/>
              <a:t>Advanced: the data classification method used results in different scales for each map, making it more difficult - or not possible - to make direct comparisons across groups</a:t>
            </a:r>
          </a:p>
          <a:p>
            <a:pPr marL="914400" lvl="0" indent="0" algn="l" rtl="0">
              <a:spcBef>
                <a:spcPts val="0"/>
              </a:spcBef>
              <a:spcAft>
                <a:spcPts val="0"/>
              </a:spcAft>
              <a:buNone/>
            </a:pPr>
            <a:endParaRPr lang="en-US" dirty="0"/>
          </a:p>
        </p:txBody>
      </p:sp>
      <p:sp>
        <p:nvSpPr>
          <p:cNvPr id="4" name="Slide Number Placeholder 3">
            <a:extLst>
              <a:ext uri="{FF2B5EF4-FFF2-40B4-BE49-F238E27FC236}">
                <a16:creationId xmlns:a16="http://schemas.microsoft.com/office/drawing/2014/main" id="{6A308CF6-0CAF-0F1D-9348-F88E3A0D35D0}"/>
              </a:ext>
            </a:extLst>
          </p:cNvPr>
          <p:cNvSpPr>
            <a:spLocks noGrp="1"/>
          </p:cNvSpPr>
          <p:nvPr>
            <p:ph type="sldNum" sz="quarter" idx="5"/>
          </p:nvPr>
        </p:nvSpPr>
        <p:spPr/>
        <p:txBody>
          <a:bodyPr/>
          <a:lstStyle/>
          <a:p>
            <a:fld id="{BA32FBAD-210B-4BCB-ADC5-172F4BC0A42A}" type="slidenum">
              <a:rPr lang="en-US" smtClean="0"/>
              <a:t>25</a:t>
            </a:fld>
            <a:endParaRPr lang="en-US"/>
          </a:p>
        </p:txBody>
      </p:sp>
    </p:spTree>
    <p:extLst>
      <p:ext uri="{BB962C8B-B14F-4D97-AF65-F5344CB8AC3E}">
        <p14:creationId xmlns:p14="http://schemas.microsoft.com/office/powerpoint/2010/main" val="35582085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3CD46D-E083-FFD9-31E5-B662AC034B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3AEC69-D320-8FC8-3968-F7F4EE362C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996E7A-9535-9358-AF74-3B8F86569443}"/>
              </a:ext>
            </a:extLst>
          </p:cNvPr>
          <p:cNvSpPr>
            <a:spLocks noGrp="1"/>
          </p:cNvSpPr>
          <p:nvPr>
            <p:ph type="body" idx="1"/>
          </p:nvPr>
        </p:nvSpPr>
        <p:spPr/>
        <p:txBody>
          <a:bodyPr/>
          <a:lstStyle/>
          <a:p>
            <a:pPr marL="158750" lvl="0" indent="0" algn="l" rtl="0">
              <a:spcBef>
                <a:spcPts val="0"/>
              </a:spcBef>
              <a:spcAft>
                <a:spcPts val="0"/>
              </a:spcAft>
              <a:buSzPts val="1100"/>
              <a:buNone/>
            </a:pPr>
            <a:r>
              <a:rPr lang="en" dirty="0"/>
              <a:t>ask which step of the data visualization process relates to each assumption</a:t>
            </a:r>
            <a:endParaRPr lang="en-US" dirty="0"/>
          </a:p>
        </p:txBody>
      </p:sp>
      <p:sp>
        <p:nvSpPr>
          <p:cNvPr id="4" name="Slide Number Placeholder 3">
            <a:extLst>
              <a:ext uri="{FF2B5EF4-FFF2-40B4-BE49-F238E27FC236}">
                <a16:creationId xmlns:a16="http://schemas.microsoft.com/office/drawing/2014/main" id="{7EAAEC3D-F6F9-37B5-6468-70BF04F52800}"/>
              </a:ext>
            </a:extLst>
          </p:cNvPr>
          <p:cNvSpPr>
            <a:spLocks noGrp="1"/>
          </p:cNvSpPr>
          <p:nvPr>
            <p:ph type="sldNum" sz="quarter" idx="5"/>
          </p:nvPr>
        </p:nvSpPr>
        <p:spPr/>
        <p:txBody>
          <a:bodyPr/>
          <a:lstStyle/>
          <a:p>
            <a:fld id="{BA32FBAD-210B-4BCB-ADC5-172F4BC0A42A}" type="slidenum">
              <a:rPr lang="en-US" smtClean="0"/>
              <a:t>26</a:t>
            </a:fld>
            <a:endParaRPr lang="en-US"/>
          </a:p>
        </p:txBody>
      </p:sp>
    </p:spTree>
    <p:extLst>
      <p:ext uri="{BB962C8B-B14F-4D97-AF65-F5344CB8AC3E}">
        <p14:creationId xmlns:p14="http://schemas.microsoft.com/office/powerpoint/2010/main" val="26992673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1ABCB8-7C23-0C52-4886-7C87130E65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EA0F63-FCFD-38C8-FB3C-DAE779F362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A58C2F-D350-6679-47B0-2921FF3B5D71}"/>
              </a:ext>
            </a:extLst>
          </p:cNvPr>
          <p:cNvSpPr>
            <a:spLocks noGrp="1"/>
          </p:cNvSpPr>
          <p:nvPr>
            <p:ph type="body" idx="1"/>
          </p:nvPr>
        </p:nvSpPr>
        <p:spPr/>
        <p:txBody>
          <a:bodyPr/>
          <a:lstStyle/>
          <a:p>
            <a:pPr marL="457200" lvl="0" indent="-298450" algn="l" rtl="0">
              <a:spcBef>
                <a:spcPts val="0"/>
              </a:spcBef>
              <a:spcAft>
                <a:spcPts val="0"/>
              </a:spcAft>
              <a:buSzPts val="1100"/>
              <a:buChar char="●"/>
            </a:pPr>
            <a:r>
              <a:rPr lang="en-US" dirty="0"/>
              <a:t>Discussion questions:</a:t>
            </a:r>
          </a:p>
          <a:p>
            <a:pPr marL="914400" lvl="1" indent="-298450" algn="l" rtl="0">
              <a:spcBef>
                <a:spcPts val="0"/>
              </a:spcBef>
              <a:spcAft>
                <a:spcPts val="0"/>
              </a:spcAft>
              <a:buSzPts val="1100"/>
              <a:buChar char="○"/>
            </a:pPr>
            <a:r>
              <a:rPr lang="en-US" dirty="0"/>
              <a:t>Now looking at poverty stratified by both race and gender, what do the visualizations reveal? </a:t>
            </a:r>
          </a:p>
          <a:p>
            <a:pPr marL="914400" lvl="1" indent="-298450" algn="l" rtl="0">
              <a:spcBef>
                <a:spcPts val="0"/>
              </a:spcBef>
              <a:spcAft>
                <a:spcPts val="0"/>
              </a:spcAft>
              <a:buSzPts val="1100"/>
              <a:buChar char="○"/>
            </a:pPr>
            <a:r>
              <a:rPr lang="en-US" dirty="0"/>
              <a:t>Which group is most affected by poverty across Mississippi?</a:t>
            </a:r>
          </a:p>
          <a:p>
            <a:pPr marL="457200" lvl="0" indent="-298450" algn="l" rtl="0">
              <a:spcBef>
                <a:spcPts val="0"/>
              </a:spcBef>
              <a:spcAft>
                <a:spcPts val="0"/>
              </a:spcAft>
              <a:buSzPts val="1100"/>
              <a:buChar char="●"/>
            </a:pPr>
            <a:endParaRPr lang="en-US" dirty="0"/>
          </a:p>
          <a:p>
            <a:pPr marL="914400" lvl="1" indent="-298450" algn="l" rtl="0">
              <a:spcBef>
                <a:spcPts val="0"/>
              </a:spcBef>
              <a:spcAft>
                <a:spcPts val="0"/>
              </a:spcAft>
              <a:buSzPts val="1100"/>
              <a:buChar char="○"/>
            </a:pPr>
            <a:r>
              <a:rPr lang="en-US" dirty="0"/>
              <a:t>Taking an intersectional approach looking at poverty by both race and gender </a:t>
            </a:r>
            <a:r>
              <a:rPr lang="en-US" dirty="0">
                <a:solidFill>
                  <a:schemeClr val="dk1"/>
                </a:solidFill>
              </a:rPr>
              <a:t>reveals that Black women are most affected by poverty across Mississippi. It highlights the limitations of exploring gender absent race. Black men face higher rates of poverty than white women, but this would be rendered invisible if aggregated with data on white men</a:t>
            </a:r>
          </a:p>
          <a:p>
            <a:pPr marL="914400" lvl="1" indent="-298450" algn="l" rtl="0">
              <a:lnSpc>
                <a:spcPct val="115000"/>
              </a:lnSpc>
              <a:spcBef>
                <a:spcPts val="0"/>
              </a:spcBef>
              <a:spcAft>
                <a:spcPts val="0"/>
              </a:spcAft>
              <a:buSzPts val="1100"/>
              <a:buChar char="○"/>
            </a:pPr>
            <a:r>
              <a:rPr lang="en-US" dirty="0">
                <a:solidFill>
                  <a:schemeClr val="dk1"/>
                </a:solidFill>
              </a:rPr>
              <a:t>The power granted to maps and data, which in many cases can and has led to the reinforcement of oppressive structures, is also the reason why they have the potential to be used to bring attention to those oppressive structures. </a:t>
            </a:r>
          </a:p>
        </p:txBody>
      </p:sp>
      <p:sp>
        <p:nvSpPr>
          <p:cNvPr id="4" name="Slide Number Placeholder 3">
            <a:extLst>
              <a:ext uri="{FF2B5EF4-FFF2-40B4-BE49-F238E27FC236}">
                <a16:creationId xmlns:a16="http://schemas.microsoft.com/office/drawing/2014/main" id="{A9015EEC-32C7-EB12-3F99-3BEA7D9B748B}"/>
              </a:ext>
            </a:extLst>
          </p:cNvPr>
          <p:cNvSpPr>
            <a:spLocks noGrp="1"/>
          </p:cNvSpPr>
          <p:nvPr>
            <p:ph type="sldNum" sz="quarter" idx="5"/>
          </p:nvPr>
        </p:nvSpPr>
        <p:spPr/>
        <p:txBody>
          <a:bodyPr/>
          <a:lstStyle/>
          <a:p>
            <a:fld id="{BA32FBAD-210B-4BCB-ADC5-172F4BC0A42A}" type="slidenum">
              <a:rPr lang="en-US" smtClean="0"/>
              <a:t>27</a:t>
            </a:fld>
            <a:endParaRPr lang="en-US"/>
          </a:p>
        </p:txBody>
      </p:sp>
    </p:spTree>
    <p:extLst>
      <p:ext uri="{BB962C8B-B14F-4D97-AF65-F5344CB8AC3E}">
        <p14:creationId xmlns:p14="http://schemas.microsoft.com/office/powerpoint/2010/main" val="32526811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B6460C-0B21-A01C-05A0-BD31962143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6E9349-1286-F56B-A879-28C6E64BD1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FF7ECF-ABDF-3237-BEA8-7CB5F61BAADC}"/>
              </a:ext>
            </a:extLst>
          </p:cNvPr>
          <p:cNvSpPr>
            <a:spLocks noGrp="1"/>
          </p:cNvSpPr>
          <p:nvPr>
            <p:ph type="body" idx="1"/>
          </p:nvPr>
        </p:nvSpPr>
        <p:spPr/>
        <p:txBody>
          <a:bodyPr/>
          <a:lstStyle/>
          <a:p>
            <a:pPr marL="0" lvl="0" indent="0" algn="l" rtl="0">
              <a:spcBef>
                <a:spcPts val="0"/>
              </a:spcBef>
              <a:spcAft>
                <a:spcPts val="0"/>
              </a:spcAft>
              <a:buNone/>
            </a:pPr>
            <a:r>
              <a:rPr lang="en-US" dirty="0"/>
              <a:t>Message the chart is trying to get across: How far Jeremy Corbyn surpasses other British political parties and candidates in the number of Facebook likes.</a:t>
            </a:r>
          </a:p>
          <a:p>
            <a:pPr marL="0" lvl="0" indent="0" algn="l" rtl="0">
              <a:spcBef>
                <a:spcPts val="0"/>
              </a:spcBef>
              <a:spcAft>
                <a:spcPts val="0"/>
              </a:spcAft>
              <a:buNone/>
            </a:pPr>
            <a:r>
              <a:rPr lang="en-US" dirty="0"/>
              <a:t>What is misleading about this chart or preventing this message from getting across: The truncated scale.</a:t>
            </a:r>
          </a:p>
          <a:p>
            <a:pPr marL="0" lvl="0" indent="0" algn="l" rtl="0">
              <a:spcBef>
                <a:spcPts val="0"/>
              </a:spcBef>
              <a:spcAft>
                <a:spcPts val="0"/>
              </a:spcAft>
              <a:buNone/>
            </a:pPr>
            <a:r>
              <a:rPr lang="en-US" dirty="0"/>
              <a:t>Other improvements made to the chart: move to a single color for the bars</a:t>
            </a:r>
          </a:p>
          <a:p>
            <a:pPr marL="0" lvl="0" indent="0" algn="l" rtl="0">
              <a:spcBef>
                <a:spcPts val="0"/>
              </a:spcBef>
              <a:spcAft>
                <a:spcPts val="0"/>
              </a:spcAft>
              <a:buNone/>
            </a:pPr>
            <a:r>
              <a:rPr lang="en-US" dirty="0"/>
              <a:t>Other things to note: Potential confusion of thousands notation in better chart</a:t>
            </a:r>
          </a:p>
          <a:p>
            <a:pPr marL="171450" indent="-171450">
              <a:buFontTx/>
              <a:buChar char="-"/>
            </a:pPr>
            <a:endParaRPr lang="en-US" dirty="0"/>
          </a:p>
        </p:txBody>
      </p:sp>
      <p:sp>
        <p:nvSpPr>
          <p:cNvPr id="4" name="Slide Number Placeholder 3">
            <a:extLst>
              <a:ext uri="{FF2B5EF4-FFF2-40B4-BE49-F238E27FC236}">
                <a16:creationId xmlns:a16="http://schemas.microsoft.com/office/drawing/2014/main" id="{D08BF90C-E0A6-363A-22F6-64B3BD664061}"/>
              </a:ext>
            </a:extLst>
          </p:cNvPr>
          <p:cNvSpPr>
            <a:spLocks noGrp="1"/>
          </p:cNvSpPr>
          <p:nvPr>
            <p:ph type="sldNum" sz="quarter" idx="5"/>
          </p:nvPr>
        </p:nvSpPr>
        <p:spPr/>
        <p:txBody>
          <a:bodyPr/>
          <a:lstStyle/>
          <a:p>
            <a:fld id="{BA32FBAD-210B-4BCB-ADC5-172F4BC0A42A}" type="slidenum">
              <a:rPr lang="en-US" smtClean="0"/>
              <a:t>28</a:t>
            </a:fld>
            <a:endParaRPr lang="en-US"/>
          </a:p>
        </p:txBody>
      </p:sp>
    </p:spTree>
    <p:extLst>
      <p:ext uri="{BB962C8B-B14F-4D97-AF65-F5344CB8AC3E}">
        <p14:creationId xmlns:p14="http://schemas.microsoft.com/office/powerpoint/2010/main" val="9820333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57F5D-FB0A-0DC3-95D8-EC2475DDA8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3682DE-30CB-F9E8-BF17-1DE771FD25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40BA79-EA83-F720-2842-1918E7F4C043}"/>
              </a:ext>
            </a:extLst>
          </p:cNvPr>
          <p:cNvSpPr>
            <a:spLocks noGrp="1"/>
          </p:cNvSpPr>
          <p:nvPr>
            <p:ph type="body" idx="1"/>
          </p:nvPr>
        </p:nvSpPr>
        <p:spPr/>
        <p:txBody>
          <a:bodyPr/>
          <a:lstStyle/>
          <a:p>
            <a:pPr marL="0" lvl="0" indent="0" algn="l" rtl="0">
              <a:spcBef>
                <a:spcPts val="0"/>
              </a:spcBef>
              <a:spcAft>
                <a:spcPts val="0"/>
              </a:spcAft>
              <a:buNone/>
            </a:pPr>
            <a:r>
              <a:rPr lang="en-US" dirty="0"/>
              <a:t>Message the chart is trying to get across: Neck size and weight dogs registered with the UK’s Kennel Club are decreasing at the same rate</a:t>
            </a:r>
          </a:p>
          <a:p>
            <a:pPr marL="0" lvl="0" indent="0" algn="l" rtl="0">
              <a:spcBef>
                <a:spcPts val="0"/>
              </a:spcBef>
              <a:spcAft>
                <a:spcPts val="0"/>
              </a:spcAft>
              <a:buNone/>
            </a:pPr>
            <a:r>
              <a:rPr lang="en-US" dirty="0"/>
              <a:t>What is misleading about this chart or preventing this message from getting across: Forced relationship by selecting scales. Issues of indexing, starting point of a scale.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Note: this might be difficult to pick out. The way to see the difference is look at difference in percentage</a:t>
            </a:r>
          </a:p>
        </p:txBody>
      </p:sp>
      <p:sp>
        <p:nvSpPr>
          <p:cNvPr id="4" name="Slide Number Placeholder 3">
            <a:extLst>
              <a:ext uri="{FF2B5EF4-FFF2-40B4-BE49-F238E27FC236}">
                <a16:creationId xmlns:a16="http://schemas.microsoft.com/office/drawing/2014/main" id="{4FD7433F-1696-5AC1-C17E-BBA36D5B7107}"/>
              </a:ext>
            </a:extLst>
          </p:cNvPr>
          <p:cNvSpPr>
            <a:spLocks noGrp="1"/>
          </p:cNvSpPr>
          <p:nvPr>
            <p:ph type="sldNum" sz="quarter" idx="5"/>
          </p:nvPr>
        </p:nvSpPr>
        <p:spPr/>
        <p:txBody>
          <a:bodyPr/>
          <a:lstStyle/>
          <a:p>
            <a:fld id="{BA32FBAD-210B-4BCB-ADC5-172F4BC0A42A}" type="slidenum">
              <a:rPr lang="en-US" smtClean="0"/>
              <a:t>29</a:t>
            </a:fld>
            <a:endParaRPr lang="en-US"/>
          </a:p>
        </p:txBody>
      </p:sp>
    </p:spTree>
    <p:extLst>
      <p:ext uri="{BB962C8B-B14F-4D97-AF65-F5344CB8AC3E}">
        <p14:creationId xmlns:p14="http://schemas.microsoft.com/office/powerpoint/2010/main" val="1752627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56309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5261F6-EE86-8DDC-1FE2-34D3415294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10FB83-CAB2-DCA3-31BA-0A7A9803BC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A23F93-75DC-729A-A48D-2F25E0889825}"/>
              </a:ext>
            </a:extLst>
          </p:cNvPr>
          <p:cNvSpPr>
            <a:spLocks noGrp="1"/>
          </p:cNvSpPr>
          <p:nvPr>
            <p:ph type="body" idx="1"/>
          </p:nvPr>
        </p:nvSpPr>
        <p:spPr/>
        <p:txBody>
          <a:bodyPr/>
          <a:lstStyle/>
          <a:p>
            <a:pPr marL="0" lvl="0" indent="0" algn="l" rtl="0">
              <a:spcBef>
                <a:spcPts val="0"/>
              </a:spcBef>
              <a:spcAft>
                <a:spcPts val="0"/>
              </a:spcAft>
              <a:buNone/>
            </a:pPr>
            <a:r>
              <a:rPr lang="en-US" dirty="0"/>
              <a:t>Message this chart is trying to get across: Increasing number of respondents believe it was wrong for Britain to leave the EU, decreasing number of respondents believe it was right for Britain to leave the EU</a:t>
            </a:r>
          </a:p>
          <a:p>
            <a:pPr marL="0" lvl="0" indent="0" algn="l" rtl="0">
              <a:spcBef>
                <a:spcPts val="0"/>
              </a:spcBef>
              <a:spcAft>
                <a:spcPts val="0"/>
              </a:spcAft>
              <a:buClr>
                <a:schemeClr val="dk1"/>
              </a:buClr>
              <a:buSzPts val="1100"/>
              <a:buFont typeface="Arial"/>
              <a:buNone/>
            </a:pPr>
            <a:r>
              <a:rPr lang="en-US" dirty="0">
                <a:solidFill>
                  <a:schemeClr val="dk1"/>
                </a:solidFill>
              </a:rPr>
              <a:t>What is misleading about this chart or preventing this message from getting across: Hard to see the general trend with the line chart type, overemphasizes the smaller fluctuations</a:t>
            </a:r>
          </a:p>
          <a:p>
            <a:pPr marL="0" indent="0">
              <a:buFontTx/>
              <a:buNone/>
            </a:pPr>
            <a:r>
              <a:rPr lang="en-US" dirty="0"/>
              <a:t>Their software was not advanced enough at the time</a:t>
            </a:r>
          </a:p>
        </p:txBody>
      </p:sp>
      <p:sp>
        <p:nvSpPr>
          <p:cNvPr id="4" name="Slide Number Placeholder 3">
            <a:extLst>
              <a:ext uri="{FF2B5EF4-FFF2-40B4-BE49-F238E27FC236}">
                <a16:creationId xmlns:a16="http://schemas.microsoft.com/office/drawing/2014/main" id="{0BAD78E1-90CE-FB79-4C19-32F5674A72AC}"/>
              </a:ext>
            </a:extLst>
          </p:cNvPr>
          <p:cNvSpPr>
            <a:spLocks noGrp="1"/>
          </p:cNvSpPr>
          <p:nvPr>
            <p:ph type="sldNum" sz="quarter" idx="5"/>
          </p:nvPr>
        </p:nvSpPr>
        <p:spPr/>
        <p:txBody>
          <a:bodyPr/>
          <a:lstStyle/>
          <a:p>
            <a:fld id="{BA32FBAD-210B-4BCB-ADC5-172F4BC0A42A}" type="slidenum">
              <a:rPr lang="en-US" smtClean="0"/>
              <a:t>30</a:t>
            </a:fld>
            <a:endParaRPr lang="en-US"/>
          </a:p>
        </p:txBody>
      </p:sp>
    </p:spTree>
    <p:extLst>
      <p:ext uri="{BB962C8B-B14F-4D97-AF65-F5344CB8AC3E}">
        <p14:creationId xmlns:p14="http://schemas.microsoft.com/office/powerpoint/2010/main" val="15779020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39571A-D059-2DD4-D279-FD7F908896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7F317A-49A9-8A32-72FE-7D3953A82C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FF7D4E-D283-5CC8-CBE2-1EDEAA71B6CC}"/>
              </a:ext>
            </a:extLst>
          </p:cNvPr>
          <p:cNvSpPr>
            <a:spLocks noGrp="1"/>
          </p:cNvSpPr>
          <p:nvPr>
            <p:ph type="body" idx="1"/>
          </p:nvPr>
        </p:nvSpPr>
        <p:spPr/>
        <p:txBody>
          <a:bodyPr/>
          <a:lstStyle/>
          <a:p>
            <a:pPr marL="0" lvl="0" indent="0" algn="l" rtl="0">
              <a:spcBef>
                <a:spcPts val="0"/>
              </a:spcBef>
              <a:spcAft>
                <a:spcPts val="0"/>
              </a:spcAft>
              <a:buNone/>
            </a:pPr>
            <a:r>
              <a:rPr lang="en-US" dirty="0">
                <a:solidFill>
                  <a:schemeClr val="dk1"/>
                </a:solidFill>
              </a:rPr>
              <a:t>Message this chart is trying to get across: Relationship between trade deficit with China and manufacturing employment, trade deficit is increasing while manufacturing employment is decreasing</a:t>
            </a:r>
          </a:p>
          <a:p>
            <a:pPr marL="0" lvl="0" indent="0" algn="l" rtl="0">
              <a:spcBef>
                <a:spcPts val="0"/>
              </a:spcBef>
              <a:spcAft>
                <a:spcPts val="0"/>
              </a:spcAft>
              <a:buClr>
                <a:schemeClr val="dk1"/>
              </a:buClr>
              <a:buSzPts val="1100"/>
              <a:buFont typeface="Arial"/>
              <a:buNone/>
            </a:pPr>
            <a:r>
              <a:rPr lang="en-US" dirty="0">
                <a:solidFill>
                  <a:schemeClr val="dk1"/>
                </a:solidFill>
              </a:rPr>
              <a:t>What is misleading about this chart or preventing this message from getting across: Difficult to read because left axis is negative and reads top to bottom, where the right axis reads from bottom to top</a:t>
            </a:r>
          </a:p>
          <a:p>
            <a:pPr marL="171450" indent="-171450">
              <a:buFontTx/>
              <a:buChar char="-"/>
            </a:pPr>
            <a:endParaRPr lang="en-US" dirty="0"/>
          </a:p>
        </p:txBody>
      </p:sp>
      <p:sp>
        <p:nvSpPr>
          <p:cNvPr id="4" name="Slide Number Placeholder 3">
            <a:extLst>
              <a:ext uri="{FF2B5EF4-FFF2-40B4-BE49-F238E27FC236}">
                <a16:creationId xmlns:a16="http://schemas.microsoft.com/office/drawing/2014/main" id="{34C67CFA-E121-4FB2-58F2-195F27BB8334}"/>
              </a:ext>
            </a:extLst>
          </p:cNvPr>
          <p:cNvSpPr>
            <a:spLocks noGrp="1"/>
          </p:cNvSpPr>
          <p:nvPr>
            <p:ph type="sldNum" sz="quarter" idx="5"/>
          </p:nvPr>
        </p:nvSpPr>
        <p:spPr/>
        <p:txBody>
          <a:bodyPr/>
          <a:lstStyle/>
          <a:p>
            <a:fld id="{BA32FBAD-210B-4BCB-ADC5-172F4BC0A42A}" type="slidenum">
              <a:rPr lang="en-US" smtClean="0"/>
              <a:t>31</a:t>
            </a:fld>
            <a:endParaRPr lang="en-US"/>
          </a:p>
        </p:txBody>
      </p:sp>
    </p:spTree>
    <p:extLst>
      <p:ext uri="{BB962C8B-B14F-4D97-AF65-F5344CB8AC3E}">
        <p14:creationId xmlns:p14="http://schemas.microsoft.com/office/powerpoint/2010/main" val="26393125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B0D308-D554-1FB0-637A-921E6DD745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3AE5EE-9763-BA97-FD99-0989AB1A4C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ACEE64-1B2E-C1A2-438B-D7A443877EC6}"/>
              </a:ext>
            </a:extLst>
          </p:cNvPr>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US" dirty="0">
                <a:solidFill>
                  <a:schemeClr val="dk1"/>
                </a:solidFill>
              </a:rPr>
              <a:t>Message this chart is trying to get across: Brazil is paying a lot in pension considering it has a small portion of the population over 65, with other countries highlighted for comparison</a:t>
            </a:r>
          </a:p>
          <a:p>
            <a:pPr marL="0" lvl="0" indent="0" algn="l" rtl="0">
              <a:spcBef>
                <a:spcPts val="0"/>
              </a:spcBef>
              <a:spcAft>
                <a:spcPts val="0"/>
              </a:spcAft>
              <a:buClr>
                <a:schemeClr val="dk1"/>
              </a:buClr>
              <a:buSzPts val="1100"/>
              <a:buFont typeface="Arial"/>
              <a:buNone/>
            </a:pPr>
            <a:r>
              <a:rPr lang="en-US" dirty="0">
                <a:solidFill>
                  <a:schemeClr val="dk1"/>
                </a:solidFill>
              </a:rPr>
              <a:t>What is misleading about this chart or preventing this message from getting across: color (specifically hue) implies there are different groups when there are no categories, multiple colors are distracting</a:t>
            </a: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dirty="0">
                <a:solidFill>
                  <a:schemeClr val="dk1"/>
                </a:solidFill>
              </a:rPr>
              <a:t>Something to note: Inclusion of both gridlines to better highlight the intersection between the age and spending, why were these countries chosen to be labeled?</a:t>
            </a:r>
          </a:p>
          <a:p>
            <a:pPr marL="171450" indent="-171450">
              <a:buFontTx/>
              <a:buChar char="-"/>
            </a:pPr>
            <a:endParaRPr lang="en-US" dirty="0"/>
          </a:p>
        </p:txBody>
      </p:sp>
      <p:sp>
        <p:nvSpPr>
          <p:cNvPr id="4" name="Slide Number Placeholder 3">
            <a:extLst>
              <a:ext uri="{FF2B5EF4-FFF2-40B4-BE49-F238E27FC236}">
                <a16:creationId xmlns:a16="http://schemas.microsoft.com/office/drawing/2014/main" id="{9398E175-311A-1F4D-71E9-DE5E150051D3}"/>
              </a:ext>
            </a:extLst>
          </p:cNvPr>
          <p:cNvSpPr>
            <a:spLocks noGrp="1"/>
          </p:cNvSpPr>
          <p:nvPr>
            <p:ph type="sldNum" sz="quarter" idx="5"/>
          </p:nvPr>
        </p:nvSpPr>
        <p:spPr/>
        <p:txBody>
          <a:bodyPr/>
          <a:lstStyle/>
          <a:p>
            <a:fld id="{BA32FBAD-210B-4BCB-ADC5-172F4BC0A42A}" type="slidenum">
              <a:rPr lang="en-US" smtClean="0"/>
              <a:t>32</a:t>
            </a:fld>
            <a:endParaRPr lang="en-US"/>
          </a:p>
        </p:txBody>
      </p:sp>
    </p:spTree>
    <p:extLst>
      <p:ext uri="{BB962C8B-B14F-4D97-AF65-F5344CB8AC3E}">
        <p14:creationId xmlns:p14="http://schemas.microsoft.com/office/powerpoint/2010/main" val="7107231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FC5E2E47-2010-A54C-B463-ACC046E69F01}"/>
            </a:ext>
          </a:extLst>
        </p:cNvPr>
        <p:cNvGrpSpPr/>
        <p:nvPr/>
      </p:nvGrpSpPr>
      <p:grpSpPr>
        <a:xfrm>
          <a:off x="0" y="0"/>
          <a:ext cx="0" cy="0"/>
          <a:chOff x="0" y="0"/>
          <a:chExt cx="0" cy="0"/>
        </a:xfrm>
      </p:grpSpPr>
      <p:sp>
        <p:nvSpPr>
          <p:cNvPr id="92" name="Google Shape;92;p:notes">
            <a:extLst>
              <a:ext uri="{FF2B5EF4-FFF2-40B4-BE49-F238E27FC236}">
                <a16:creationId xmlns:a16="http://schemas.microsoft.com/office/drawing/2014/main" id="{833CEABD-D623-ED94-F30F-41F1592E73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a:extLst>
              <a:ext uri="{FF2B5EF4-FFF2-40B4-BE49-F238E27FC236}">
                <a16:creationId xmlns:a16="http://schemas.microsoft.com/office/drawing/2014/main" id="{BD378C44-9F06-B7AC-CACB-94E33581A37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26981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D6FD90-823E-7A20-A8BA-A0FFF90634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9CCDE9-D40D-4792-B37C-C22190F0D8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B7EF02-3A62-2AE7-ADD8-C31E22076A2F}"/>
              </a:ext>
            </a:extLst>
          </p:cNvPr>
          <p:cNvSpPr>
            <a:spLocks noGrp="1"/>
          </p:cNvSpPr>
          <p:nvPr>
            <p:ph type="body" idx="1"/>
          </p:nvPr>
        </p:nvSpPr>
        <p:spPr/>
        <p:txBody>
          <a:bodyPr/>
          <a:lstStyle/>
          <a:p>
            <a:pPr marL="171450" indent="-171450">
              <a:buFontTx/>
              <a:buChar char="-"/>
            </a:pPr>
            <a:endParaRPr lang="en-US" dirty="0"/>
          </a:p>
        </p:txBody>
      </p:sp>
      <p:sp>
        <p:nvSpPr>
          <p:cNvPr id="4" name="Slide Number Placeholder 3">
            <a:extLst>
              <a:ext uri="{FF2B5EF4-FFF2-40B4-BE49-F238E27FC236}">
                <a16:creationId xmlns:a16="http://schemas.microsoft.com/office/drawing/2014/main" id="{C6912E98-97C1-86B3-F225-1E7B9B7CF059}"/>
              </a:ext>
            </a:extLst>
          </p:cNvPr>
          <p:cNvSpPr>
            <a:spLocks noGrp="1"/>
          </p:cNvSpPr>
          <p:nvPr>
            <p:ph type="sldNum" sz="quarter" idx="5"/>
          </p:nvPr>
        </p:nvSpPr>
        <p:spPr/>
        <p:txBody>
          <a:bodyPr/>
          <a:lstStyle/>
          <a:p>
            <a:fld id="{BA32FBAD-210B-4BCB-ADC5-172F4BC0A42A}" type="slidenum">
              <a:rPr lang="en-US" smtClean="0"/>
              <a:t>34</a:t>
            </a:fld>
            <a:endParaRPr lang="en-US"/>
          </a:p>
        </p:txBody>
      </p:sp>
    </p:spTree>
    <p:extLst>
      <p:ext uri="{BB962C8B-B14F-4D97-AF65-F5344CB8AC3E}">
        <p14:creationId xmlns:p14="http://schemas.microsoft.com/office/powerpoint/2010/main" val="14750087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66FE7-68E4-81C0-1701-DFA61CA087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A09B6E-5BF3-EAA2-66F8-93DAB8D4C4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1FB31F-D08F-5E9F-D2E8-31F3B4E19FE5}"/>
              </a:ext>
            </a:extLst>
          </p:cNvPr>
          <p:cNvSpPr>
            <a:spLocks noGrp="1"/>
          </p:cNvSpPr>
          <p:nvPr>
            <p:ph type="body" idx="1"/>
          </p:nvPr>
        </p:nvSpPr>
        <p:spPr/>
        <p:txBody>
          <a:bodyPr/>
          <a:lstStyle/>
          <a:p>
            <a:pPr marL="171450" indent="-171450">
              <a:buFontTx/>
              <a:buChar char="-"/>
            </a:pPr>
            <a:endParaRPr lang="en-US" dirty="0"/>
          </a:p>
        </p:txBody>
      </p:sp>
      <p:sp>
        <p:nvSpPr>
          <p:cNvPr id="4" name="Slide Number Placeholder 3">
            <a:extLst>
              <a:ext uri="{FF2B5EF4-FFF2-40B4-BE49-F238E27FC236}">
                <a16:creationId xmlns:a16="http://schemas.microsoft.com/office/drawing/2014/main" id="{44956136-C0C2-3368-EDB5-E894A69F04BB}"/>
              </a:ext>
            </a:extLst>
          </p:cNvPr>
          <p:cNvSpPr>
            <a:spLocks noGrp="1"/>
          </p:cNvSpPr>
          <p:nvPr>
            <p:ph type="sldNum" sz="quarter" idx="5"/>
          </p:nvPr>
        </p:nvSpPr>
        <p:spPr/>
        <p:txBody>
          <a:bodyPr/>
          <a:lstStyle/>
          <a:p>
            <a:fld id="{BA32FBAD-210B-4BCB-ADC5-172F4BC0A42A}" type="slidenum">
              <a:rPr lang="en-US" smtClean="0"/>
              <a:t>35</a:t>
            </a:fld>
            <a:endParaRPr lang="en-US"/>
          </a:p>
        </p:txBody>
      </p:sp>
    </p:spTree>
    <p:extLst>
      <p:ext uri="{BB962C8B-B14F-4D97-AF65-F5344CB8AC3E}">
        <p14:creationId xmlns:p14="http://schemas.microsoft.com/office/powerpoint/2010/main" val="39546031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D92D5-DD95-5C10-1215-4CB5180EB0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F74196-54D2-4CA5-1905-7D1D131A16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3E8CC4-EA1B-E183-2D79-4BE3741BE179}"/>
              </a:ext>
            </a:extLst>
          </p:cNvPr>
          <p:cNvSpPr>
            <a:spLocks noGrp="1"/>
          </p:cNvSpPr>
          <p:nvPr>
            <p:ph type="body" idx="1"/>
          </p:nvPr>
        </p:nvSpPr>
        <p:spPr/>
        <p:txBody>
          <a:bodyPr/>
          <a:lstStyle/>
          <a:p>
            <a:pPr marL="171450" indent="-171450">
              <a:buFontTx/>
              <a:buChar char="-"/>
            </a:pPr>
            <a:endParaRPr lang="en-US" dirty="0"/>
          </a:p>
        </p:txBody>
      </p:sp>
      <p:sp>
        <p:nvSpPr>
          <p:cNvPr id="4" name="Slide Number Placeholder 3">
            <a:extLst>
              <a:ext uri="{FF2B5EF4-FFF2-40B4-BE49-F238E27FC236}">
                <a16:creationId xmlns:a16="http://schemas.microsoft.com/office/drawing/2014/main" id="{798D8DC0-91EE-2062-BD64-9DFAE3A01D51}"/>
              </a:ext>
            </a:extLst>
          </p:cNvPr>
          <p:cNvSpPr>
            <a:spLocks noGrp="1"/>
          </p:cNvSpPr>
          <p:nvPr>
            <p:ph type="sldNum" sz="quarter" idx="5"/>
          </p:nvPr>
        </p:nvSpPr>
        <p:spPr/>
        <p:txBody>
          <a:bodyPr/>
          <a:lstStyle/>
          <a:p>
            <a:fld id="{BA32FBAD-210B-4BCB-ADC5-172F4BC0A42A}" type="slidenum">
              <a:rPr lang="en-US" smtClean="0"/>
              <a:t>36</a:t>
            </a:fld>
            <a:endParaRPr lang="en-US"/>
          </a:p>
        </p:txBody>
      </p:sp>
    </p:spTree>
    <p:extLst>
      <p:ext uri="{BB962C8B-B14F-4D97-AF65-F5344CB8AC3E}">
        <p14:creationId xmlns:p14="http://schemas.microsoft.com/office/powerpoint/2010/main" val="4615793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6E042A-88AC-D88F-7C4A-10D5D71781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49BAA6-7111-53CC-91B4-324F105204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9F0054-E15B-9907-3E0D-E4EC0C88CBED}"/>
              </a:ext>
            </a:extLst>
          </p:cNvPr>
          <p:cNvSpPr>
            <a:spLocks noGrp="1"/>
          </p:cNvSpPr>
          <p:nvPr>
            <p:ph type="body" idx="1"/>
          </p:nvPr>
        </p:nvSpPr>
        <p:spPr/>
        <p:txBody>
          <a:bodyPr/>
          <a:lstStyle/>
          <a:p>
            <a:pPr marL="171450" indent="-171450">
              <a:buFontTx/>
              <a:buChar char="-"/>
            </a:pPr>
            <a:endParaRPr lang="en-US" dirty="0"/>
          </a:p>
        </p:txBody>
      </p:sp>
      <p:sp>
        <p:nvSpPr>
          <p:cNvPr id="4" name="Slide Number Placeholder 3">
            <a:extLst>
              <a:ext uri="{FF2B5EF4-FFF2-40B4-BE49-F238E27FC236}">
                <a16:creationId xmlns:a16="http://schemas.microsoft.com/office/drawing/2014/main" id="{DDC0EC10-FE5F-39AB-AA9F-0637D008017E}"/>
              </a:ext>
            </a:extLst>
          </p:cNvPr>
          <p:cNvSpPr>
            <a:spLocks noGrp="1"/>
          </p:cNvSpPr>
          <p:nvPr>
            <p:ph type="sldNum" sz="quarter" idx="5"/>
          </p:nvPr>
        </p:nvSpPr>
        <p:spPr/>
        <p:txBody>
          <a:bodyPr/>
          <a:lstStyle/>
          <a:p>
            <a:fld id="{BA32FBAD-210B-4BCB-ADC5-172F4BC0A42A}" type="slidenum">
              <a:rPr lang="en-US" smtClean="0"/>
              <a:t>37</a:t>
            </a:fld>
            <a:endParaRPr lang="en-US"/>
          </a:p>
        </p:txBody>
      </p:sp>
    </p:spTree>
    <p:extLst>
      <p:ext uri="{BB962C8B-B14F-4D97-AF65-F5344CB8AC3E}">
        <p14:creationId xmlns:p14="http://schemas.microsoft.com/office/powerpoint/2010/main" val="41574648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910A5D-F55E-2630-A18C-FC9E6211B1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1B942C-0B39-6837-6559-366C35A0EB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379F4E-FFF0-8062-B6C5-EB2D3570D4AE}"/>
              </a:ext>
            </a:extLst>
          </p:cNvPr>
          <p:cNvSpPr>
            <a:spLocks noGrp="1"/>
          </p:cNvSpPr>
          <p:nvPr>
            <p:ph type="body" idx="1"/>
          </p:nvPr>
        </p:nvSpPr>
        <p:spPr/>
        <p:txBody>
          <a:bodyPr/>
          <a:lstStyle/>
          <a:p>
            <a:pPr marL="171450" indent="-171450">
              <a:buFontTx/>
              <a:buChar char="-"/>
            </a:pPr>
            <a:endParaRPr lang="en-US" dirty="0"/>
          </a:p>
        </p:txBody>
      </p:sp>
      <p:sp>
        <p:nvSpPr>
          <p:cNvPr id="4" name="Slide Number Placeholder 3">
            <a:extLst>
              <a:ext uri="{FF2B5EF4-FFF2-40B4-BE49-F238E27FC236}">
                <a16:creationId xmlns:a16="http://schemas.microsoft.com/office/drawing/2014/main" id="{15983F07-D8F6-B04B-B58E-B1E23BE9F81D}"/>
              </a:ext>
            </a:extLst>
          </p:cNvPr>
          <p:cNvSpPr>
            <a:spLocks noGrp="1"/>
          </p:cNvSpPr>
          <p:nvPr>
            <p:ph type="sldNum" sz="quarter" idx="5"/>
          </p:nvPr>
        </p:nvSpPr>
        <p:spPr/>
        <p:txBody>
          <a:bodyPr/>
          <a:lstStyle/>
          <a:p>
            <a:fld id="{BA32FBAD-210B-4BCB-ADC5-172F4BC0A42A}" type="slidenum">
              <a:rPr lang="en-US" smtClean="0"/>
              <a:t>38</a:t>
            </a:fld>
            <a:endParaRPr lang="en-US"/>
          </a:p>
        </p:txBody>
      </p:sp>
    </p:spTree>
    <p:extLst>
      <p:ext uri="{BB962C8B-B14F-4D97-AF65-F5344CB8AC3E}">
        <p14:creationId xmlns:p14="http://schemas.microsoft.com/office/powerpoint/2010/main" val="17676484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ECD344-D268-D51A-8805-F911A54A8B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F99E6C-AEDA-D705-9F67-07F216630F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A8A85D-95C4-9F5B-7BCB-98C16F9DE438}"/>
              </a:ext>
            </a:extLst>
          </p:cNvPr>
          <p:cNvSpPr>
            <a:spLocks noGrp="1"/>
          </p:cNvSpPr>
          <p:nvPr>
            <p:ph type="body" idx="1"/>
          </p:nvPr>
        </p:nvSpPr>
        <p:spPr/>
        <p:txBody>
          <a:bodyPr/>
          <a:lstStyle/>
          <a:p>
            <a:pPr marL="171450" indent="-171450">
              <a:buFontTx/>
              <a:buChar char="-"/>
            </a:pPr>
            <a:endParaRPr lang="en-US" dirty="0"/>
          </a:p>
        </p:txBody>
      </p:sp>
      <p:sp>
        <p:nvSpPr>
          <p:cNvPr id="4" name="Slide Number Placeholder 3">
            <a:extLst>
              <a:ext uri="{FF2B5EF4-FFF2-40B4-BE49-F238E27FC236}">
                <a16:creationId xmlns:a16="http://schemas.microsoft.com/office/drawing/2014/main" id="{1874B10A-D3FF-2527-1E36-CBB854AADE37}"/>
              </a:ext>
            </a:extLst>
          </p:cNvPr>
          <p:cNvSpPr>
            <a:spLocks noGrp="1"/>
          </p:cNvSpPr>
          <p:nvPr>
            <p:ph type="sldNum" sz="quarter" idx="5"/>
          </p:nvPr>
        </p:nvSpPr>
        <p:spPr/>
        <p:txBody>
          <a:bodyPr/>
          <a:lstStyle/>
          <a:p>
            <a:fld id="{BA32FBAD-210B-4BCB-ADC5-172F4BC0A42A}" type="slidenum">
              <a:rPr lang="en-US" smtClean="0"/>
              <a:t>39</a:t>
            </a:fld>
            <a:endParaRPr lang="en-US"/>
          </a:p>
        </p:txBody>
      </p:sp>
    </p:spTree>
    <p:extLst>
      <p:ext uri="{BB962C8B-B14F-4D97-AF65-F5344CB8AC3E}">
        <p14:creationId xmlns:p14="http://schemas.microsoft.com/office/powerpoint/2010/main" val="1164474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7709B-4B56-672B-D577-487F95B3B7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35E1A5-E4E5-08BE-F180-53022B94D4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DCFABD-52AB-6F15-FBA8-169384AB6F34}"/>
              </a:ext>
            </a:extLst>
          </p:cNvPr>
          <p:cNvSpPr>
            <a:spLocks noGrp="1"/>
          </p:cNvSpPr>
          <p:nvPr>
            <p:ph type="body" idx="1"/>
          </p:nvPr>
        </p:nvSpPr>
        <p:spPr/>
        <p:txBody>
          <a:bodyPr/>
          <a:lstStyle/>
          <a:p>
            <a:pPr marL="171450" indent="-171450">
              <a:buFontTx/>
              <a:buChar char="-"/>
            </a:pPr>
            <a:endParaRPr lang="en-US" dirty="0"/>
          </a:p>
        </p:txBody>
      </p:sp>
      <p:sp>
        <p:nvSpPr>
          <p:cNvPr id="4" name="Slide Number Placeholder 3">
            <a:extLst>
              <a:ext uri="{FF2B5EF4-FFF2-40B4-BE49-F238E27FC236}">
                <a16:creationId xmlns:a16="http://schemas.microsoft.com/office/drawing/2014/main" id="{A1392858-7B01-CB1E-9D78-DA538BD61E9B}"/>
              </a:ext>
            </a:extLst>
          </p:cNvPr>
          <p:cNvSpPr>
            <a:spLocks noGrp="1"/>
          </p:cNvSpPr>
          <p:nvPr>
            <p:ph type="sldNum" sz="quarter" idx="5"/>
          </p:nvPr>
        </p:nvSpPr>
        <p:spPr/>
        <p:txBody>
          <a:bodyPr/>
          <a:lstStyle/>
          <a:p>
            <a:fld id="{BA32FBAD-210B-4BCB-ADC5-172F4BC0A42A}" type="slidenum">
              <a:rPr lang="en-US" smtClean="0"/>
              <a:t>4</a:t>
            </a:fld>
            <a:endParaRPr lang="en-US"/>
          </a:p>
        </p:txBody>
      </p:sp>
    </p:spTree>
    <p:extLst>
      <p:ext uri="{BB962C8B-B14F-4D97-AF65-F5344CB8AC3E}">
        <p14:creationId xmlns:p14="http://schemas.microsoft.com/office/powerpoint/2010/main" val="17244002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149097-54AD-8A27-4D12-3FFAE915E7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3A5E05-4807-ED1F-0950-8CE15C4DFA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322116-05E4-7F55-B81A-C6F6405CD36C}"/>
              </a:ext>
            </a:extLst>
          </p:cNvPr>
          <p:cNvSpPr>
            <a:spLocks noGrp="1"/>
          </p:cNvSpPr>
          <p:nvPr>
            <p:ph type="body" idx="1"/>
          </p:nvPr>
        </p:nvSpPr>
        <p:spPr/>
        <p:txBody>
          <a:bodyPr/>
          <a:lstStyle/>
          <a:p>
            <a:pPr marL="171450" indent="-171450">
              <a:buFontTx/>
              <a:buChar char="-"/>
            </a:pPr>
            <a:endParaRPr lang="en-US" dirty="0"/>
          </a:p>
        </p:txBody>
      </p:sp>
      <p:sp>
        <p:nvSpPr>
          <p:cNvPr id="4" name="Slide Number Placeholder 3">
            <a:extLst>
              <a:ext uri="{FF2B5EF4-FFF2-40B4-BE49-F238E27FC236}">
                <a16:creationId xmlns:a16="http://schemas.microsoft.com/office/drawing/2014/main" id="{ACB5C959-334E-D58C-1ED2-EE666489C1C6}"/>
              </a:ext>
            </a:extLst>
          </p:cNvPr>
          <p:cNvSpPr>
            <a:spLocks noGrp="1"/>
          </p:cNvSpPr>
          <p:nvPr>
            <p:ph type="sldNum" sz="quarter" idx="5"/>
          </p:nvPr>
        </p:nvSpPr>
        <p:spPr/>
        <p:txBody>
          <a:bodyPr/>
          <a:lstStyle/>
          <a:p>
            <a:fld id="{BA32FBAD-210B-4BCB-ADC5-172F4BC0A42A}" type="slidenum">
              <a:rPr lang="en-US" smtClean="0"/>
              <a:t>40</a:t>
            </a:fld>
            <a:endParaRPr lang="en-US"/>
          </a:p>
        </p:txBody>
      </p:sp>
    </p:spTree>
    <p:extLst>
      <p:ext uri="{BB962C8B-B14F-4D97-AF65-F5344CB8AC3E}">
        <p14:creationId xmlns:p14="http://schemas.microsoft.com/office/powerpoint/2010/main" val="5259252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14B2BA-1CFF-A37F-1D9F-2C8D8C372B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AA9118-92AA-329E-AC66-535FDCF50D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BA9129-D564-7078-FE9E-DD2CEEAA76CC}"/>
              </a:ext>
            </a:extLst>
          </p:cNvPr>
          <p:cNvSpPr>
            <a:spLocks noGrp="1"/>
          </p:cNvSpPr>
          <p:nvPr>
            <p:ph type="body" idx="1"/>
          </p:nvPr>
        </p:nvSpPr>
        <p:spPr/>
        <p:txBody>
          <a:bodyPr/>
          <a:lstStyle/>
          <a:p>
            <a:pPr marL="171450" indent="-171450">
              <a:buFontTx/>
              <a:buChar char="-"/>
            </a:pPr>
            <a:endParaRPr lang="en-US" dirty="0"/>
          </a:p>
        </p:txBody>
      </p:sp>
      <p:sp>
        <p:nvSpPr>
          <p:cNvPr id="4" name="Slide Number Placeholder 3">
            <a:extLst>
              <a:ext uri="{FF2B5EF4-FFF2-40B4-BE49-F238E27FC236}">
                <a16:creationId xmlns:a16="http://schemas.microsoft.com/office/drawing/2014/main" id="{B43BC0C9-E37B-99F4-EE6D-0E1AC1791295}"/>
              </a:ext>
            </a:extLst>
          </p:cNvPr>
          <p:cNvSpPr>
            <a:spLocks noGrp="1"/>
          </p:cNvSpPr>
          <p:nvPr>
            <p:ph type="sldNum" sz="quarter" idx="5"/>
          </p:nvPr>
        </p:nvSpPr>
        <p:spPr/>
        <p:txBody>
          <a:bodyPr/>
          <a:lstStyle/>
          <a:p>
            <a:fld id="{BA32FBAD-210B-4BCB-ADC5-172F4BC0A42A}" type="slidenum">
              <a:rPr lang="en-US" smtClean="0"/>
              <a:t>41</a:t>
            </a:fld>
            <a:endParaRPr lang="en-US"/>
          </a:p>
        </p:txBody>
      </p:sp>
    </p:spTree>
    <p:extLst>
      <p:ext uri="{BB962C8B-B14F-4D97-AF65-F5344CB8AC3E}">
        <p14:creationId xmlns:p14="http://schemas.microsoft.com/office/powerpoint/2010/main" val="4169590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14C9AD-4EB1-5DD1-94D7-BB4A795595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71D8DB-D03E-3A2C-C901-ACF2042248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74D308-8C92-C221-6D38-67287659BACD}"/>
              </a:ext>
            </a:extLst>
          </p:cNvPr>
          <p:cNvSpPr>
            <a:spLocks noGrp="1"/>
          </p:cNvSpPr>
          <p:nvPr>
            <p:ph type="body" idx="1"/>
          </p:nvPr>
        </p:nvSpPr>
        <p:spPr/>
        <p:txBody>
          <a:bodyPr/>
          <a:lstStyle/>
          <a:p>
            <a:pPr marL="171450" indent="-171450">
              <a:buFontTx/>
              <a:buChar char="-"/>
            </a:pPr>
            <a:r>
              <a:rPr lang="en-US" dirty="0"/>
              <a:t>100 million years ago</a:t>
            </a:r>
          </a:p>
        </p:txBody>
      </p:sp>
      <p:sp>
        <p:nvSpPr>
          <p:cNvPr id="4" name="Slide Number Placeholder 3">
            <a:extLst>
              <a:ext uri="{FF2B5EF4-FFF2-40B4-BE49-F238E27FC236}">
                <a16:creationId xmlns:a16="http://schemas.microsoft.com/office/drawing/2014/main" id="{F9C75BE8-9776-C8CB-25FB-BA9A3B95372B}"/>
              </a:ext>
            </a:extLst>
          </p:cNvPr>
          <p:cNvSpPr>
            <a:spLocks noGrp="1"/>
          </p:cNvSpPr>
          <p:nvPr>
            <p:ph type="sldNum" sz="quarter" idx="5"/>
          </p:nvPr>
        </p:nvSpPr>
        <p:spPr/>
        <p:txBody>
          <a:bodyPr/>
          <a:lstStyle/>
          <a:p>
            <a:fld id="{BA32FBAD-210B-4BCB-ADC5-172F4BC0A42A}" type="slidenum">
              <a:rPr lang="en-US" smtClean="0"/>
              <a:t>42</a:t>
            </a:fld>
            <a:endParaRPr lang="en-US"/>
          </a:p>
        </p:txBody>
      </p:sp>
    </p:spTree>
    <p:extLst>
      <p:ext uri="{BB962C8B-B14F-4D97-AF65-F5344CB8AC3E}">
        <p14:creationId xmlns:p14="http://schemas.microsoft.com/office/powerpoint/2010/main" val="7061761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D86B1-D507-BDB4-91B4-DB9A8490C2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1F5427-B5C5-B890-CE88-D129D181CA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42C0E8-9450-AAE4-A034-7B83FC6E89BE}"/>
              </a:ext>
            </a:extLst>
          </p:cNvPr>
          <p:cNvSpPr>
            <a:spLocks noGrp="1"/>
          </p:cNvSpPr>
          <p:nvPr>
            <p:ph type="body" idx="1"/>
          </p:nvPr>
        </p:nvSpPr>
        <p:spPr/>
        <p:txBody>
          <a:bodyPr/>
          <a:lstStyle/>
          <a:p>
            <a:pPr marL="171450" indent="-171450">
              <a:buFontTx/>
              <a:buChar char="-"/>
            </a:pPr>
            <a:endParaRPr lang="en-US" dirty="0"/>
          </a:p>
        </p:txBody>
      </p:sp>
      <p:sp>
        <p:nvSpPr>
          <p:cNvPr id="4" name="Slide Number Placeholder 3">
            <a:extLst>
              <a:ext uri="{FF2B5EF4-FFF2-40B4-BE49-F238E27FC236}">
                <a16:creationId xmlns:a16="http://schemas.microsoft.com/office/drawing/2014/main" id="{D76C7A59-4F5B-1937-D1F0-C0D3D6EA9144}"/>
              </a:ext>
            </a:extLst>
          </p:cNvPr>
          <p:cNvSpPr>
            <a:spLocks noGrp="1"/>
          </p:cNvSpPr>
          <p:nvPr>
            <p:ph type="sldNum" sz="quarter" idx="5"/>
          </p:nvPr>
        </p:nvSpPr>
        <p:spPr/>
        <p:txBody>
          <a:bodyPr/>
          <a:lstStyle/>
          <a:p>
            <a:fld id="{BA32FBAD-210B-4BCB-ADC5-172F4BC0A42A}" type="slidenum">
              <a:rPr lang="en-US" smtClean="0"/>
              <a:t>43</a:t>
            </a:fld>
            <a:endParaRPr lang="en-US"/>
          </a:p>
        </p:txBody>
      </p:sp>
    </p:spTree>
    <p:extLst>
      <p:ext uri="{BB962C8B-B14F-4D97-AF65-F5344CB8AC3E}">
        <p14:creationId xmlns:p14="http://schemas.microsoft.com/office/powerpoint/2010/main" val="24617246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3B189A-FAC6-93E3-12BE-42E41BE9D4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BAE882-1F7D-8DE4-56E4-604561064B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CA6967-266E-11DB-2A42-38F6AE1E6A24}"/>
              </a:ext>
            </a:extLst>
          </p:cNvPr>
          <p:cNvSpPr>
            <a:spLocks noGrp="1"/>
          </p:cNvSpPr>
          <p:nvPr>
            <p:ph type="body" idx="1"/>
          </p:nvPr>
        </p:nvSpPr>
        <p:spPr/>
        <p:txBody>
          <a:bodyPr/>
          <a:lstStyle/>
          <a:p>
            <a:pPr marL="171450" indent="-171450">
              <a:buFontTx/>
              <a:buChar char="-"/>
            </a:pPr>
            <a:endParaRPr lang="en-US" dirty="0"/>
          </a:p>
        </p:txBody>
      </p:sp>
      <p:sp>
        <p:nvSpPr>
          <p:cNvPr id="4" name="Slide Number Placeholder 3">
            <a:extLst>
              <a:ext uri="{FF2B5EF4-FFF2-40B4-BE49-F238E27FC236}">
                <a16:creationId xmlns:a16="http://schemas.microsoft.com/office/drawing/2014/main" id="{AF092922-44A3-92E2-7C6C-47350223B6C0}"/>
              </a:ext>
            </a:extLst>
          </p:cNvPr>
          <p:cNvSpPr>
            <a:spLocks noGrp="1"/>
          </p:cNvSpPr>
          <p:nvPr>
            <p:ph type="sldNum" sz="quarter" idx="5"/>
          </p:nvPr>
        </p:nvSpPr>
        <p:spPr/>
        <p:txBody>
          <a:bodyPr/>
          <a:lstStyle/>
          <a:p>
            <a:fld id="{BA32FBAD-210B-4BCB-ADC5-172F4BC0A42A}" type="slidenum">
              <a:rPr lang="en-US" smtClean="0"/>
              <a:t>44</a:t>
            </a:fld>
            <a:endParaRPr lang="en-US"/>
          </a:p>
        </p:txBody>
      </p:sp>
    </p:spTree>
    <p:extLst>
      <p:ext uri="{BB962C8B-B14F-4D97-AF65-F5344CB8AC3E}">
        <p14:creationId xmlns:p14="http://schemas.microsoft.com/office/powerpoint/2010/main" val="16050616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248A44-F0B8-6BAB-D7DE-3B275F76DE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BD3723-5576-C81E-1C2A-69F072F047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60789E-1216-87CD-C779-A23C4B899DA0}"/>
              </a:ext>
            </a:extLst>
          </p:cNvPr>
          <p:cNvSpPr>
            <a:spLocks noGrp="1"/>
          </p:cNvSpPr>
          <p:nvPr>
            <p:ph type="body" idx="1"/>
          </p:nvPr>
        </p:nvSpPr>
        <p:spPr/>
        <p:txBody>
          <a:bodyPr/>
          <a:lstStyle/>
          <a:p>
            <a:pPr marL="171450" indent="-171450">
              <a:buFontTx/>
              <a:buChar char="-"/>
            </a:pPr>
            <a:endParaRPr lang="en-US" dirty="0"/>
          </a:p>
        </p:txBody>
      </p:sp>
      <p:sp>
        <p:nvSpPr>
          <p:cNvPr id="4" name="Slide Number Placeholder 3">
            <a:extLst>
              <a:ext uri="{FF2B5EF4-FFF2-40B4-BE49-F238E27FC236}">
                <a16:creationId xmlns:a16="http://schemas.microsoft.com/office/drawing/2014/main" id="{1FBE9364-AA6F-EC71-FD53-57A4D115F714}"/>
              </a:ext>
            </a:extLst>
          </p:cNvPr>
          <p:cNvSpPr>
            <a:spLocks noGrp="1"/>
          </p:cNvSpPr>
          <p:nvPr>
            <p:ph type="sldNum" sz="quarter" idx="5"/>
          </p:nvPr>
        </p:nvSpPr>
        <p:spPr/>
        <p:txBody>
          <a:bodyPr/>
          <a:lstStyle/>
          <a:p>
            <a:fld id="{BA32FBAD-210B-4BCB-ADC5-172F4BC0A42A}" type="slidenum">
              <a:rPr lang="en-US" smtClean="0"/>
              <a:t>45</a:t>
            </a:fld>
            <a:endParaRPr lang="en-US"/>
          </a:p>
        </p:txBody>
      </p:sp>
    </p:spTree>
    <p:extLst>
      <p:ext uri="{BB962C8B-B14F-4D97-AF65-F5344CB8AC3E}">
        <p14:creationId xmlns:p14="http://schemas.microsoft.com/office/powerpoint/2010/main" val="9095144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6DA5A6-949D-6E0A-0389-71734554DA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51DE19-E731-1FCD-7B8D-08215D3D75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B5CC34-C290-3C6D-163C-32C0B24DFE72}"/>
              </a:ext>
            </a:extLst>
          </p:cNvPr>
          <p:cNvSpPr>
            <a:spLocks noGrp="1"/>
          </p:cNvSpPr>
          <p:nvPr>
            <p:ph type="body" idx="1"/>
          </p:nvPr>
        </p:nvSpPr>
        <p:spPr/>
        <p:txBody>
          <a:bodyPr/>
          <a:lstStyle/>
          <a:p>
            <a:pPr marL="171450" indent="-171450">
              <a:buFontTx/>
              <a:buChar char="-"/>
            </a:pPr>
            <a:endParaRPr lang="en-US" dirty="0"/>
          </a:p>
        </p:txBody>
      </p:sp>
      <p:sp>
        <p:nvSpPr>
          <p:cNvPr id="4" name="Slide Number Placeholder 3">
            <a:extLst>
              <a:ext uri="{FF2B5EF4-FFF2-40B4-BE49-F238E27FC236}">
                <a16:creationId xmlns:a16="http://schemas.microsoft.com/office/drawing/2014/main" id="{15DDD574-EB36-B2B3-E0C3-45AF6DA7277D}"/>
              </a:ext>
            </a:extLst>
          </p:cNvPr>
          <p:cNvSpPr>
            <a:spLocks noGrp="1"/>
          </p:cNvSpPr>
          <p:nvPr>
            <p:ph type="sldNum" sz="quarter" idx="5"/>
          </p:nvPr>
        </p:nvSpPr>
        <p:spPr/>
        <p:txBody>
          <a:bodyPr/>
          <a:lstStyle/>
          <a:p>
            <a:fld id="{BA32FBAD-210B-4BCB-ADC5-172F4BC0A42A}" type="slidenum">
              <a:rPr lang="en-US" smtClean="0"/>
              <a:t>46</a:t>
            </a:fld>
            <a:endParaRPr lang="en-US"/>
          </a:p>
        </p:txBody>
      </p:sp>
    </p:spTree>
    <p:extLst>
      <p:ext uri="{BB962C8B-B14F-4D97-AF65-F5344CB8AC3E}">
        <p14:creationId xmlns:p14="http://schemas.microsoft.com/office/powerpoint/2010/main" val="3268471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F89C8-C745-157D-F941-40739EC7FC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7C7030-228F-F4D4-E106-E5A1FB5AFA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15C05A-D993-4282-B651-0B127CCCAD15}"/>
              </a:ext>
            </a:extLst>
          </p:cNvPr>
          <p:cNvSpPr>
            <a:spLocks noGrp="1"/>
          </p:cNvSpPr>
          <p:nvPr>
            <p:ph type="body" idx="1"/>
          </p:nvPr>
        </p:nvSpPr>
        <p:spPr/>
        <p:txBody>
          <a:bodyPr/>
          <a:lstStyle/>
          <a:p>
            <a:pPr marL="171450" indent="-171450">
              <a:buFontTx/>
              <a:buChar char="-"/>
            </a:pPr>
            <a:endParaRPr lang="en-US" dirty="0"/>
          </a:p>
        </p:txBody>
      </p:sp>
      <p:sp>
        <p:nvSpPr>
          <p:cNvPr id="4" name="Slide Number Placeholder 3">
            <a:extLst>
              <a:ext uri="{FF2B5EF4-FFF2-40B4-BE49-F238E27FC236}">
                <a16:creationId xmlns:a16="http://schemas.microsoft.com/office/drawing/2014/main" id="{7B3C8665-1878-0DF1-DF19-26B00B465B2F}"/>
              </a:ext>
            </a:extLst>
          </p:cNvPr>
          <p:cNvSpPr>
            <a:spLocks noGrp="1"/>
          </p:cNvSpPr>
          <p:nvPr>
            <p:ph type="sldNum" sz="quarter" idx="5"/>
          </p:nvPr>
        </p:nvSpPr>
        <p:spPr/>
        <p:txBody>
          <a:bodyPr/>
          <a:lstStyle/>
          <a:p>
            <a:fld id="{BA32FBAD-210B-4BCB-ADC5-172F4BC0A42A}" type="slidenum">
              <a:rPr lang="en-US" smtClean="0"/>
              <a:t>47</a:t>
            </a:fld>
            <a:endParaRPr lang="en-US"/>
          </a:p>
        </p:txBody>
      </p:sp>
    </p:spTree>
    <p:extLst>
      <p:ext uri="{BB962C8B-B14F-4D97-AF65-F5344CB8AC3E}">
        <p14:creationId xmlns:p14="http://schemas.microsoft.com/office/powerpoint/2010/main" val="33801529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BF685D-E4CD-7D57-3695-283E332CF1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0B3FC2-3AB4-F3F1-D26E-8BF989B00A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B7F57E-98A2-15CB-9F63-0240794673CA}"/>
              </a:ext>
            </a:extLst>
          </p:cNvPr>
          <p:cNvSpPr>
            <a:spLocks noGrp="1"/>
          </p:cNvSpPr>
          <p:nvPr>
            <p:ph type="body" idx="1"/>
          </p:nvPr>
        </p:nvSpPr>
        <p:spPr/>
        <p:txBody>
          <a:bodyPr/>
          <a:lstStyle/>
          <a:p>
            <a:pPr marL="171450" indent="-171450">
              <a:buFontTx/>
              <a:buChar char="-"/>
            </a:pPr>
            <a:endParaRPr lang="en-US" dirty="0"/>
          </a:p>
        </p:txBody>
      </p:sp>
      <p:sp>
        <p:nvSpPr>
          <p:cNvPr id="4" name="Slide Number Placeholder 3">
            <a:extLst>
              <a:ext uri="{FF2B5EF4-FFF2-40B4-BE49-F238E27FC236}">
                <a16:creationId xmlns:a16="http://schemas.microsoft.com/office/drawing/2014/main" id="{EAE4A879-FCF6-B179-6312-307ED5707D59}"/>
              </a:ext>
            </a:extLst>
          </p:cNvPr>
          <p:cNvSpPr>
            <a:spLocks noGrp="1"/>
          </p:cNvSpPr>
          <p:nvPr>
            <p:ph type="sldNum" sz="quarter" idx="5"/>
          </p:nvPr>
        </p:nvSpPr>
        <p:spPr/>
        <p:txBody>
          <a:bodyPr/>
          <a:lstStyle/>
          <a:p>
            <a:fld id="{BA32FBAD-210B-4BCB-ADC5-172F4BC0A42A}" type="slidenum">
              <a:rPr lang="en-US" smtClean="0"/>
              <a:t>48</a:t>
            </a:fld>
            <a:endParaRPr lang="en-US"/>
          </a:p>
        </p:txBody>
      </p:sp>
    </p:spTree>
    <p:extLst>
      <p:ext uri="{BB962C8B-B14F-4D97-AF65-F5344CB8AC3E}">
        <p14:creationId xmlns:p14="http://schemas.microsoft.com/office/powerpoint/2010/main" val="21106972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B115C9-9C33-E6DE-A8EF-4EA58816AA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13A1DA-F05C-EE17-1550-EE3C34A492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643E4D-B8E7-5B16-A186-09738D2C3F40}"/>
              </a:ext>
            </a:extLst>
          </p:cNvPr>
          <p:cNvSpPr>
            <a:spLocks noGrp="1"/>
          </p:cNvSpPr>
          <p:nvPr>
            <p:ph type="body" idx="1"/>
          </p:nvPr>
        </p:nvSpPr>
        <p:spPr/>
        <p:txBody>
          <a:bodyPr/>
          <a:lstStyle/>
          <a:p>
            <a:pPr marL="171450" indent="-171450">
              <a:buFontTx/>
              <a:buChar char="-"/>
            </a:pPr>
            <a:endParaRPr lang="en-US" dirty="0"/>
          </a:p>
        </p:txBody>
      </p:sp>
      <p:sp>
        <p:nvSpPr>
          <p:cNvPr id="4" name="Slide Number Placeholder 3">
            <a:extLst>
              <a:ext uri="{FF2B5EF4-FFF2-40B4-BE49-F238E27FC236}">
                <a16:creationId xmlns:a16="http://schemas.microsoft.com/office/drawing/2014/main" id="{F80C17D2-5789-1908-11CE-25D220A97049}"/>
              </a:ext>
            </a:extLst>
          </p:cNvPr>
          <p:cNvSpPr>
            <a:spLocks noGrp="1"/>
          </p:cNvSpPr>
          <p:nvPr>
            <p:ph type="sldNum" sz="quarter" idx="5"/>
          </p:nvPr>
        </p:nvSpPr>
        <p:spPr/>
        <p:txBody>
          <a:bodyPr/>
          <a:lstStyle/>
          <a:p>
            <a:fld id="{BA32FBAD-210B-4BCB-ADC5-172F4BC0A42A}" type="slidenum">
              <a:rPr lang="en-US" smtClean="0"/>
              <a:t>49</a:t>
            </a:fld>
            <a:endParaRPr lang="en-US"/>
          </a:p>
        </p:txBody>
      </p:sp>
    </p:spTree>
    <p:extLst>
      <p:ext uri="{BB962C8B-B14F-4D97-AF65-F5344CB8AC3E}">
        <p14:creationId xmlns:p14="http://schemas.microsoft.com/office/powerpoint/2010/main" val="1219358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97D9CF-E250-C02C-491C-DB91CC7D85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56C08A-1BB1-1217-34CA-929E3A4572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AC2E9D-BF71-FC80-A1C3-AD663C9F2D67}"/>
              </a:ext>
            </a:extLst>
          </p:cNvPr>
          <p:cNvSpPr>
            <a:spLocks noGrp="1"/>
          </p:cNvSpPr>
          <p:nvPr>
            <p:ph type="body" idx="1"/>
          </p:nvPr>
        </p:nvSpPr>
        <p:spPr/>
        <p:txBody>
          <a:bodyPr/>
          <a:lstStyle/>
          <a:p>
            <a:pPr marL="171450" indent="-171450">
              <a:buFontTx/>
              <a:buChar char="-"/>
            </a:pPr>
            <a:r>
              <a:rPr lang="en-US" dirty="0"/>
              <a:t>Salaries in USA and Spain are different (</a:t>
            </a:r>
            <a:r>
              <a:rPr lang="en-US" dirty="0" err="1"/>
              <a:t>spain</a:t>
            </a:r>
            <a:r>
              <a:rPr lang="en-US" dirty="0"/>
              <a:t> is about half of </a:t>
            </a:r>
            <a:r>
              <a:rPr lang="en-US" dirty="0" err="1"/>
              <a:t>usa</a:t>
            </a:r>
            <a:r>
              <a:rPr lang="en-US" dirty="0"/>
              <a:t> salary)</a:t>
            </a:r>
          </a:p>
          <a:p>
            <a:pPr marL="171450" indent="-171450">
              <a:buFontTx/>
              <a:buChar char="-"/>
            </a:pPr>
            <a:r>
              <a:rPr lang="en-US" dirty="0"/>
              <a:t>Lower salaries will drive down the prices of goods </a:t>
            </a:r>
            <a:r>
              <a:rPr lang="en-US" dirty="0">
                <a:sym typeface="Wingdings" panose="05000000000000000000" pitchFamily="2" charset="2"/>
              </a:rPr>
              <a:t> purchasing power</a:t>
            </a:r>
            <a:endParaRPr lang="en-US" dirty="0"/>
          </a:p>
        </p:txBody>
      </p:sp>
      <p:sp>
        <p:nvSpPr>
          <p:cNvPr id="4" name="Slide Number Placeholder 3">
            <a:extLst>
              <a:ext uri="{FF2B5EF4-FFF2-40B4-BE49-F238E27FC236}">
                <a16:creationId xmlns:a16="http://schemas.microsoft.com/office/drawing/2014/main" id="{EA4E1194-88B4-E7BA-5CF7-79815AB54A99}"/>
              </a:ext>
            </a:extLst>
          </p:cNvPr>
          <p:cNvSpPr>
            <a:spLocks noGrp="1"/>
          </p:cNvSpPr>
          <p:nvPr>
            <p:ph type="sldNum" sz="quarter" idx="5"/>
          </p:nvPr>
        </p:nvSpPr>
        <p:spPr/>
        <p:txBody>
          <a:bodyPr/>
          <a:lstStyle/>
          <a:p>
            <a:fld id="{BA32FBAD-210B-4BCB-ADC5-172F4BC0A42A}" type="slidenum">
              <a:rPr lang="en-US" smtClean="0"/>
              <a:t>5</a:t>
            </a:fld>
            <a:endParaRPr lang="en-US"/>
          </a:p>
        </p:txBody>
      </p:sp>
    </p:spTree>
    <p:extLst>
      <p:ext uri="{BB962C8B-B14F-4D97-AF65-F5344CB8AC3E}">
        <p14:creationId xmlns:p14="http://schemas.microsoft.com/office/powerpoint/2010/main" val="20132048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D601D7-8C38-E69F-180C-CFEE280ECE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650F28-ADDE-7438-484C-BE61AB5697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D9DF71-EBC9-9CB4-3D56-0D9454D0480C}"/>
              </a:ext>
            </a:extLst>
          </p:cNvPr>
          <p:cNvSpPr>
            <a:spLocks noGrp="1"/>
          </p:cNvSpPr>
          <p:nvPr>
            <p:ph type="body" idx="1"/>
          </p:nvPr>
        </p:nvSpPr>
        <p:spPr/>
        <p:txBody>
          <a:bodyPr/>
          <a:lstStyle/>
          <a:p>
            <a:pPr marL="171450" indent="-171450">
              <a:buFontTx/>
              <a:buChar char="-"/>
            </a:pPr>
            <a:endParaRPr lang="en-US" dirty="0"/>
          </a:p>
        </p:txBody>
      </p:sp>
      <p:sp>
        <p:nvSpPr>
          <p:cNvPr id="4" name="Slide Number Placeholder 3">
            <a:extLst>
              <a:ext uri="{FF2B5EF4-FFF2-40B4-BE49-F238E27FC236}">
                <a16:creationId xmlns:a16="http://schemas.microsoft.com/office/drawing/2014/main" id="{6A25C708-396C-7AC3-EEE5-3990150B56E8}"/>
              </a:ext>
            </a:extLst>
          </p:cNvPr>
          <p:cNvSpPr>
            <a:spLocks noGrp="1"/>
          </p:cNvSpPr>
          <p:nvPr>
            <p:ph type="sldNum" sz="quarter" idx="5"/>
          </p:nvPr>
        </p:nvSpPr>
        <p:spPr/>
        <p:txBody>
          <a:bodyPr/>
          <a:lstStyle/>
          <a:p>
            <a:fld id="{BA32FBAD-210B-4BCB-ADC5-172F4BC0A42A}" type="slidenum">
              <a:rPr lang="en-US" smtClean="0"/>
              <a:t>50</a:t>
            </a:fld>
            <a:endParaRPr lang="en-US"/>
          </a:p>
        </p:txBody>
      </p:sp>
    </p:spTree>
    <p:extLst>
      <p:ext uri="{BB962C8B-B14F-4D97-AF65-F5344CB8AC3E}">
        <p14:creationId xmlns:p14="http://schemas.microsoft.com/office/powerpoint/2010/main" val="269676973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DABA8F-07DA-7AAC-94AA-F19837AF23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70A54E-7958-8B28-6888-31EFB73FDF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117631-9B79-0D34-71B1-C4849DFB884E}"/>
              </a:ext>
            </a:extLst>
          </p:cNvPr>
          <p:cNvSpPr>
            <a:spLocks noGrp="1"/>
          </p:cNvSpPr>
          <p:nvPr>
            <p:ph type="body" idx="1"/>
          </p:nvPr>
        </p:nvSpPr>
        <p:spPr/>
        <p:txBody>
          <a:bodyPr/>
          <a:lstStyle/>
          <a:p>
            <a:pPr marL="171450" indent="-171450">
              <a:buFontTx/>
              <a:buChar char="-"/>
            </a:pPr>
            <a:endParaRPr lang="en-US" dirty="0"/>
          </a:p>
        </p:txBody>
      </p:sp>
      <p:sp>
        <p:nvSpPr>
          <p:cNvPr id="4" name="Slide Number Placeholder 3">
            <a:extLst>
              <a:ext uri="{FF2B5EF4-FFF2-40B4-BE49-F238E27FC236}">
                <a16:creationId xmlns:a16="http://schemas.microsoft.com/office/drawing/2014/main" id="{315D9308-6933-197C-3298-45B584A192DF}"/>
              </a:ext>
            </a:extLst>
          </p:cNvPr>
          <p:cNvSpPr>
            <a:spLocks noGrp="1"/>
          </p:cNvSpPr>
          <p:nvPr>
            <p:ph type="sldNum" sz="quarter" idx="5"/>
          </p:nvPr>
        </p:nvSpPr>
        <p:spPr/>
        <p:txBody>
          <a:bodyPr/>
          <a:lstStyle/>
          <a:p>
            <a:fld id="{BA32FBAD-210B-4BCB-ADC5-172F4BC0A42A}" type="slidenum">
              <a:rPr lang="en-US" smtClean="0"/>
              <a:t>51</a:t>
            </a:fld>
            <a:endParaRPr lang="en-US"/>
          </a:p>
        </p:txBody>
      </p:sp>
    </p:spTree>
    <p:extLst>
      <p:ext uri="{BB962C8B-B14F-4D97-AF65-F5344CB8AC3E}">
        <p14:creationId xmlns:p14="http://schemas.microsoft.com/office/powerpoint/2010/main" val="12785893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73C9A0-11C4-9AA2-47B7-81F8352839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6ED025-D9EF-AE8B-86D4-DCD3C24507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B4D3E4-DB74-DF07-21F2-0A79A541FDBB}"/>
              </a:ext>
            </a:extLst>
          </p:cNvPr>
          <p:cNvSpPr>
            <a:spLocks noGrp="1"/>
          </p:cNvSpPr>
          <p:nvPr>
            <p:ph type="body" idx="1"/>
          </p:nvPr>
        </p:nvSpPr>
        <p:spPr/>
        <p:txBody>
          <a:bodyPr/>
          <a:lstStyle/>
          <a:p>
            <a:pPr marL="171450" indent="-171450">
              <a:buFontTx/>
              <a:buChar char="-"/>
            </a:pPr>
            <a:endParaRPr lang="en-US" dirty="0"/>
          </a:p>
        </p:txBody>
      </p:sp>
      <p:sp>
        <p:nvSpPr>
          <p:cNvPr id="4" name="Slide Number Placeholder 3">
            <a:extLst>
              <a:ext uri="{FF2B5EF4-FFF2-40B4-BE49-F238E27FC236}">
                <a16:creationId xmlns:a16="http://schemas.microsoft.com/office/drawing/2014/main" id="{367052B8-E479-7F7C-9F22-24C80C84A57D}"/>
              </a:ext>
            </a:extLst>
          </p:cNvPr>
          <p:cNvSpPr>
            <a:spLocks noGrp="1"/>
          </p:cNvSpPr>
          <p:nvPr>
            <p:ph type="sldNum" sz="quarter" idx="5"/>
          </p:nvPr>
        </p:nvSpPr>
        <p:spPr/>
        <p:txBody>
          <a:bodyPr/>
          <a:lstStyle/>
          <a:p>
            <a:fld id="{BA32FBAD-210B-4BCB-ADC5-172F4BC0A42A}" type="slidenum">
              <a:rPr lang="en-US" smtClean="0"/>
              <a:t>52</a:t>
            </a:fld>
            <a:endParaRPr lang="en-US"/>
          </a:p>
        </p:txBody>
      </p:sp>
    </p:spTree>
    <p:extLst>
      <p:ext uri="{BB962C8B-B14F-4D97-AF65-F5344CB8AC3E}">
        <p14:creationId xmlns:p14="http://schemas.microsoft.com/office/powerpoint/2010/main" val="1440909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3E2B76-8669-9A32-C4AE-495C19A360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AE4062-6CAD-DA03-A768-BE2BC4A5AF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F2DCE9-711F-B46E-62A7-60B9937F74DF}"/>
              </a:ext>
            </a:extLst>
          </p:cNvPr>
          <p:cNvSpPr>
            <a:spLocks noGrp="1"/>
          </p:cNvSpPr>
          <p:nvPr>
            <p:ph type="body" idx="1"/>
          </p:nvPr>
        </p:nvSpPr>
        <p:spPr/>
        <p:txBody>
          <a:bodyPr/>
          <a:lstStyle/>
          <a:p>
            <a:pPr marL="171450" indent="-171450">
              <a:buFontTx/>
              <a:buChar char="-"/>
            </a:pPr>
            <a:endParaRPr lang="en-US" dirty="0"/>
          </a:p>
        </p:txBody>
      </p:sp>
      <p:sp>
        <p:nvSpPr>
          <p:cNvPr id="4" name="Slide Number Placeholder 3">
            <a:extLst>
              <a:ext uri="{FF2B5EF4-FFF2-40B4-BE49-F238E27FC236}">
                <a16:creationId xmlns:a16="http://schemas.microsoft.com/office/drawing/2014/main" id="{DE2D61BE-B039-12C1-C91D-416FEDCC41C3}"/>
              </a:ext>
            </a:extLst>
          </p:cNvPr>
          <p:cNvSpPr>
            <a:spLocks noGrp="1"/>
          </p:cNvSpPr>
          <p:nvPr>
            <p:ph type="sldNum" sz="quarter" idx="5"/>
          </p:nvPr>
        </p:nvSpPr>
        <p:spPr/>
        <p:txBody>
          <a:bodyPr/>
          <a:lstStyle/>
          <a:p>
            <a:fld id="{BA32FBAD-210B-4BCB-ADC5-172F4BC0A42A}" type="slidenum">
              <a:rPr lang="en-US" smtClean="0"/>
              <a:t>53</a:t>
            </a:fld>
            <a:endParaRPr lang="en-US"/>
          </a:p>
        </p:txBody>
      </p:sp>
    </p:spTree>
    <p:extLst>
      <p:ext uri="{BB962C8B-B14F-4D97-AF65-F5344CB8AC3E}">
        <p14:creationId xmlns:p14="http://schemas.microsoft.com/office/powerpoint/2010/main" val="10514574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23DCE-4FE0-3834-FEF1-939C6564E3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249414-14A0-663F-F86B-BCD71BC558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49A380-40A0-C11C-4273-CB426425DD57}"/>
              </a:ext>
            </a:extLst>
          </p:cNvPr>
          <p:cNvSpPr>
            <a:spLocks noGrp="1"/>
          </p:cNvSpPr>
          <p:nvPr>
            <p:ph type="body" idx="1"/>
          </p:nvPr>
        </p:nvSpPr>
        <p:spPr/>
        <p:txBody>
          <a:bodyPr/>
          <a:lstStyle/>
          <a:p>
            <a:pPr marL="171450" indent="-171450">
              <a:buFontTx/>
              <a:buChar char="-"/>
            </a:pPr>
            <a:endParaRPr lang="en-US" dirty="0"/>
          </a:p>
        </p:txBody>
      </p:sp>
      <p:sp>
        <p:nvSpPr>
          <p:cNvPr id="4" name="Slide Number Placeholder 3">
            <a:extLst>
              <a:ext uri="{FF2B5EF4-FFF2-40B4-BE49-F238E27FC236}">
                <a16:creationId xmlns:a16="http://schemas.microsoft.com/office/drawing/2014/main" id="{2A73B1A9-EEB5-FE6A-3DAF-4029AC3A5935}"/>
              </a:ext>
            </a:extLst>
          </p:cNvPr>
          <p:cNvSpPr>
            <a:spLocks noGrp="1"/>
          </p:cNvSpPr>
          <p:nvPr>
            <p:ph type="sldNum" sz="quarter" idx="5"/>
          </p:nvPr>
        </p:nvSpPr>
        <p:spPr/>
        <p:txBody>
          <a:bodyPr/>
          <a:lstStyle/>
          <a:p>
            <a:fld id="{BA32FBAD-210B-4BCB-ADC5-172F4BC0A42A}" type="slidenum">
              <a:rPr lang="en-US" smtClean="0"/>
              <a:t>54</a:t>
            </a:fld>
            <a:endParaRPr lang="en-US"/>
          </a:p>
        </p:txBody>
      </p:sp>
    </p:spTree>
    <p:extLst>
      <p:ext uri="{BB962C8B-B14F-4D97-AF65-F5344CB8AC3E}">
        <p14:creationId xmlns:p14="http://schemas.microsoft.com/office/powerpoint/2010/main" val="37809098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B1EB49-D1BE-A428-975B-DDF60F0E5C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905DAC-4C6E-AA0E-AAF1-49888DBBF1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E0CA5C-3A2C-7D99-ECF3-B967F7B71596}"/>
              </a:ext>
            </a:extLst>
          </p:cNvPr>
          <p:cNvSpPr>
            <a:spLocks noGrp="1"/>
          </p:cNvSpPr>
          <p:nvPr>
            <p:ph type="body" idx="1"/>
          </p:nvPr>
        </p:nvSpPr>
        <p:spPr/>
        <p:txBody>
          <a:bodyPr/>
          <a:lstStyle/>
          <a:p>
            <a:pPr marL="171450" indent="-171450">
              <a:buFontTx/>
              <a:buChar char="-"/>
            </a:pPr>
            <a:endParaRPr lang="en-US" dirty="0"/>
          </a:p>
        </p:txBody>
      </p:sp>
      <p:sp>
        <p:nvSpPr>
          <p:cNvPr id="4" name="Slide Number Placeholder 3">
            <a:extLst>
              <a:ext uri="{FF2B5EF4-FFF2-40B4-BE49-F238E27FC236}">
                <a16:creationId xmlns:a16="http://schemas.microsoft.com/office/drawing/2014/main" id="{44334032-F982-0785-EDBB-C50D939DEC1D}"/>
              </a:ext>
            </a:extLst>
          </p:cNvPr>
          <p:cNvSpPr>
            <a:spLocks noGrp="1"/>
          </p:cNvSpPr>
          <p:nvPr>
            <p:ph type="sldNum" sz="quarter" idx="5"/>
          </p:nvPr>
        </p:nvSpPr>
        <p:spPr/>
        <p:txBody>
          <a:bodyPr/>
          <a:lstStyle/>
          <a:p>
            <a:fld id="{BA32FBAD-210B-4BCB-ADC5-172F4BC0A42A}" type="slidenum">
              <a:rPr lang="en-US" smtClean="0"/>
              <a:t>55</a:t>
            </a:fld>
            <a:endParaRPr lang="en-US"/>
          </a:p>
        </p:txBody>
      </p:sp>
    </p:spTree>
    <p:extLst>
      <p:ext uri="{BB962C8B-B14F-4D97-AF65-F5344CB8AC3E}">
        <p14:creationId xmlns:p14="http://schemas.microsoft.com/office/powerpoint/2010/main" val="12096654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1EBB5C-71BD-BB99-99CD-C834C48D87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DA1CE9-5FEB-921A-AE0E-CFC0DDA020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192CD0-E288-30DE-FA05-00D5442A451C}"/>
              </a:ext>
            </a:extLst>
          </p:cNvPr>
          <p:cNvSpPr>
            <a:spLocks noGrp="1"/>
          </p:cNvSpPr>
          <p:nvPr>
            <p:ph type="body" idx="1"/>
          </p:nvPr>
        </p:nvSpPr>
        <p:spPr/>
        <p:txBody>
          <a:bodyPr/>
          <a:lstStyle/>
          <a:p>
            <a:pPr marL="171450" indent="-171450">
              <a:buFontTx/>
              <a:buChar char="-"/>
            </a:pPr>
            <a:endParaRPr lang="en-US" dirty="0"/>
          </a:p>
        </p:txBody>
      </p:sp>
      <p:sp>
        <p:nvSpPr>
          <p:cNvPr id="4" name="Slide Number Placeholder 3">
            <a:extLst>
              <a:ext uri="{FF2B5EF4-FFF2-40B4-BE49-F238E27FC236}">
                <a16:creationId xmlns:a16="http://schemas.microsoft.com/office/drawing/2014/main" id="{6033D195-B2FB-4A3A-D296-579445D50874}"/>
              </a:ext>
            </a:extLst>
          </p:cNvPr>
          <p:cNvSpPr>
            <a:spLocks noGrp="1"/>
          </p:cNvSpPr>
          <p:nvPr>
            <p:ph type="sldNum" sz="quarter" idx="5"/>
          </p:nvPr>
        </p:nvSpPr>
        <p:spPr/>
        <p:txBody>
          <a:bodyPr/>
          <a:lstStyle/>
          <a:p>
            <a:fld id="{BA32FBAD-210B-4BCB-ADC5-172F4BC0A42A}" type="slidenum">
              <a:rPr lang="en-US" smtClean="0"/>
              <a:t>56</a:t>
            </a:fld>
            <a:endParaRPr lang="en-US"/>
          </a:p>
        </p:txBody>
      </p:sp>
    </p:spTree>
    <p:extLst>
      <p:ext uri="{BB962C8B-B14F-4D97-AF65-F5344CB8AC3E}">
        <p14:creationId xmlns:p14="http://schemas.microsoft.com/office/powerpoint/2010/main" val="3693906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F60DE0-9B68-0BDD-FF9F-3CFC424EA3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039E78-522D-7F22-DF74-6A3CDE7EFF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471968-58A7-F5A7-30F4-B69B5D034FC4}"/>
              </a:ext>
            </a:extLst>
          </p:cNvPr>
          <p:cNvSpPr>
            <a:spLocks noGrp="1"/>
          </p:cNvSpPr>
          <p:nvPr>
            <p:ph type="body" idx="1"/>
          </p:nvPr>
        </p:nvSpPr>
        <p:spPr/>
        <p:txBody>
          <a:bodyPr/>
          <a:lstStyle/>
          <a:p>
            <a:pPr marL="171450" indent="-171450">
              <a:buFontTx/>
              <a:buChar char="-"/>
            </a:pPr>
            <a:endParaRPr lang="en-US" dirty="0"/>
          </a:p>
        </p:txBody>
      </p:sp>
      <p:sp>
        <p:nvSpPr>
          <p:cNvPr id="4" name="Slide Number Placeholder 3">
            <a:extLst>
              <a:ext uri="{FF2B5EF4-FFF2-40B4-BE49-F238E27FC236}">
                <a16:creationId xmlns:a16="http://schemas.microsoft.com/office/drawing/2014/main" id="{3C1A121D-8567-30E8-AA31-3BBD91107A47}"/>
              </a:ext>
            </a:extLst>
          </p:cNvPr>
          <p:cNvSpPr>
            <a:spLocks noGrp="1"/>
          </p:cNvSpPr>
          <p:nvPr>
            <p:ph type="sldNum" sz="quarter" idx="5"/>
          </p:nvPr>
        </p:nvSpPr>
        <p:spPr/>
        <p:txBody>
          <a:bodyPr/>
          <a:lstStyle/>
          <a:p>
            <a:fld id="{BA32FBAD-210B-4BCB-ADC5-172F4BC0A42A}" type="slidenum">
              <a:rPr lang="en-US" smtClean="0"/>
              <a:t>57</a:t>
            </a:fld>
            <a:endParaRPr lang="en-US"/>
          </a:p>
        </p:txBody>
      </p:sp>
    </p:spTree>
    <p:extLst>
      <p:ext uri="{BB962C8B-B14F-4D97-AF65-F5344CB8AC3E}">
        <p14:creationId xmlns:p14="http://schemas.microsoft.com/office/powerpoint/2010/main" val="207239112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D1935E-92F8-E265-2C5E-BF56365054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3BF42C-DCF7-B21D-5628-F8A515EB83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113553-12AE-C8AF-B247-B70B69425E95}"/>
              </a:ext>
            </a:extLst>
          </p:cNvPr>
          <p:cNvSpPr>
            <a:spLocks noGrp="1"/>
          </p:cNvSpPr>
          <p:nvPr>
            <p:ph type="body" idx="1"/>
          </p:nvPr>
        </p:nvSpPr>
        <p:spPr/>
        <p:txBody>
          <a:bodyPr/>
          <a:lstStyle/>
          <a:p>
            <a:pPr marL="171450" indent="-171450">
              <a:buFontTx/>
              <a:buChar char="-"/>
            </a:pPr>
            <a:endParaRPr lang="en-US" dirty="0"/>
          </a:p>
        </p:txBody>
      </p:sp>
      <p:sp>
        <p:nvSpPr>
          <p:cNvPr id="4" name="Slide Number Placeholder 3">
            <a:extLst>
              <a:ext uri="{FF2B5EF4-FFF2-40B4-BE49-F238E27FC236}">
                <a16:creationId xmlns:a16="http://schemas.microsoft.com/office/drawing/2014/main" id="{E1398CBE-1255-2F8D-910B-E1FE6DC3BF08}"/>
              </a:ext>
            </a:extLst>
          </p:cNvPr>
          <p:cNvSpPr>
            <a:spLocks noGrp="1"/>
          </p:cNvSpPr>
          <p:nvPr>
            <p:ph type="sldNum" sz="quarter" idx="5"/>
          </p:nvPr>
        </p:nvSpPr>
        <p:spPr/>
        <p:txBody>
          <a:bodyPr/>
          <a:lstStyle/>
          <a:p>
            <a:fld id="{BA32FBAD-210B-4BCB-ADC5-172F4BC0A42A}" type="slidenum">
              <a:rPr lang="en-US" smtClean="0"/>
              <a:t>58</a:t>
            </a:fld>
            <a:endParaRPr lang="en-US"/>
          </a:p>
        </p:txBody>
      </p:sp>
    </p:spTree>
    <p:extLst>
      <p:ext uri="{BB962C8B-B14F-4D97-AF65-F5344CB8AC3E}">
        <p14:creationId xmlns:p14="http://schemas.microsoft.com/office/powerpoint/2010/main" val="169260087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D5B56-FA84-FCC3-F59F-87D4471BAF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47D159-03B8-8592-91F2-E21E002B41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00EB65-A020-053D-3180-103BCD95FBF0}"/>
              </a:ext>
            </a:extLst>
          </p:cNvPr>
          <p:cNvSpPr>
            <a:spLocks noGrp="1"/>
          </p:cNvSpPr>
          <p:nvPr>
            <p:ph type="body" idx="1"/>
          </p:nvPr>
        </p:nvSpPr>
        <p:spPr/>
        <p:txBody>
          <a:bodyPr/>
          <a:lstStyle/>
          <a:p>
            <a:pPr marL="171450" indent="-171450">
              <a:buFontTx/>
              <a:buChar char="-"/>
            </a:pPr>
            <a:endParaRPr lang="en-US" dirty="0"/>
          </a:p>
        </p:txBody>
      </p:sp>
      <p:sp>
        <p:nvSpPr>
          <p:cNvPr id="4" name="Slide Number Placeholder 3">
            <a:extLst>
              <a:ext uri="{FF2B5EF4-FFF2-40B4-BE49-F238E27FC236}">
                <a16:creationId xmlns:a16="http://schemas.microsoft.com/office/drawing/2014/main" id="{2055D731-C4E8-BA30-31AB-065AE09B3531}"/>
              </a:ext>
            </a:extLst>
          </p:cNvPr>
          <p:cNvSpPr>
            <a:spLocks noGrp="1"/>
          </p:cNvSpPr>
          <p:nvPr>
            <p:ph type="sldNum" sz="quarter" idx="5"/>
          </p:nvPr>
        </p:nvSpPr>
        <p:spPr/>
        <p:txBody>
          <a:bodyPr/>
          <a:lstStyle/>
          <a:p>
            <a:fld id="{BA32FBAD-210B-4BCB-ADC5-172F4BC0A42A}" type="slidenum">
              <a:rPr lang="en-US" smtClean="0"/>
              <a:t>59</a:t>
            </a:fld>
            <a:endParaRPr lang="en-US"/>
          </a:p>
        </p:txBody>
      </p:sp>
    </p:spTree>
    <p:extLst>
      <p:ext uri="{BB962C8B-B14F-4D97-AF65-F5344CB8AC3E}">
        <p14:creationId xmlns:p14="http://schemas.microsoft.com/office/powerpoint/2010/main" val="1253250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FAF71-267C-A7CD-AFE5-131C768135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72E76C-56E6-322E-E9BE-BEC3B8FBD8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82D880-BE3E-12EA-07E4-A462C163C271}"/>
              </a:ext>
            </a:extLst>
          </p:cNvPr>
          <p:cNvSpPr>
            <a:spLocks noGrp="1"/>
          </p:cNvSpPr>
          <p:nvPr>
            <p:ph type="body" idx="1"/>
          </p:nvPr>
        </p:nvSpPr>
        <p:spPr/>
        <p:txBody>
          <a:bodyPr/>
          <a:lstStyle/>
          <a:p>
            <a:pPr marL="171450" indent="-171450">
              <a:buFontTx/>
              <a:buChar char="-"/>
            </a:pPr>
            <a:r>
              <a:rPr lang="en-US" dirty="0"/>
              <a:t>Salaries in USA and Spain are different (</a:t>
            </a:r>
            <a:r>
              <a:rPr lang="en-US" dirty="0" err="1"/>
              <a:t>spain</a:t>
            </a:r>
            <a:r>
              <a:rPr lang="en-US" dirty="0"/>
              <a:t> is about half of </a:t>
            </a:r>
            <a:r>
              <a:rPr lang="en-US" dirty="0" err="1"/>
              <a:t>usa</a:t>
            </a:r>
            <a:r>
              <a:rPr lang="en-US" dirty="0"/>
              <a:t> salary)</a:t>
            </a:r>
          </a:p>
          <a:p>
            <a:pPr marL="171450" indent="-171450">
              <a:buFontTx/>
              <a:buChar char="-"/>
            </a:pPr>
            <a:r>
              <a:rPr lang="en-US" dirty="0"/>
              <a:t>Lower salaries will drive down the prices of goods </a:t>
            </a:r>
            <a:r>
              <a:rPr lang="en-US" dirty="0">
                <a:sym typeface="Wingdings" panose="05000000000000000000" pitchFamily="2" charset="2"/>
              </a:rPr>
              <a:t> purchasing power</a:t>
            </a:r>
            <a:endParaRPr lang="en-US" dirty="0"/>
          </a:p>
        </p:txBody>
      </p:sp>
      <p:sp>
        <p:nvSpPr>
          <p:cNvPr id="4" name="Slide Number Placeholder 3">
            <a:extLst>
              <a:ext uri="{FF2B5EF4-FFF2-40B4-BE49-F238E27FC236}">
                <a16:creationId xmlns:a16="http://schemas.microsoft.com/office/drawing/2014/main" id="{E11690BA-000C-5A83-92C2-B95627CC402F}"/>
              </a:ext>
            </a:extLst>
          </p:cNvPr>
          <p:cNvSpPr>
            <a:spLocks noGrp="1"/>
          </p:cNvSpPr>
          <p:nvPr>
            <p:ph type="sldNum" sz="quarter" idx="5"/>
          </p:nvPr>
        </p:nvSpPr>
        <p:spPr/>
        <p:txBody>
          <a:bodyPr/>
          <a:lstStyle/>
          <a:p>
            <a:fld id="{BA32FBAD-210B-4BCB-ADC5-172F4BC0A42A}" type="slidenum">
              <a:rPr lang="en-US" smtClean="0"/>
              <a:t>6</a:t>
            </a:fld>
            <a:endParaRPr lang="en-US"/>
          </a:p>
        </p:txBody>
      </p:sp>
    </p:spTree>
    <p:extLst>
      <p:ext uri="{BB962C8B-B14F-4D97-AF65-F5344CB8AC3E}">
        <p14:creationId xmlns:p14="http://schemas.microsoft.com/office/powerpoint/2010/main" val="168969105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66D892-F653-7897-00B1-9A00D9E8A1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7E5A6-93E0-7415-DC5F-32AD559D17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D2636F-81C9-A5C5-D1F5-6B674AF813F5}"/>
              </a:ext>
            </a:extLst>
          </p:cNvPr>
          <p:cNvSpPr>
            <a:spLocks noGrp="1"/>
          </p:cNvSpPr>
          <p:nvPr>
            <p:ph type="body" idx="1"/>
          </p:nvPr>
        </p:nvSpPr>
        <p:spPr/>
        <p:txBody>
          <a:bodyPr/>
          <a:lstStyle/>
          <a:p>
            <a:pPr marL="171450" indent="-171450">
              <a:buFontTx/>
              <a:buChar char="-"/>
            </a:pPr>
            <a:endParaRPr lang="en-US" dirty="0"/>
          </a:p>
        </p:txBody>
      </p:sp>
      <p:sp>
        <p:nvSpPr>
          <p:cNvPr id="4" name="Slide Number Placeholder 3">
            <a:extLst>
              <a:ext uri="{FF2B5EF4-FFF2-40B4-BE49-F238E27FC236}">
                <a16:creationId xmlns:a16="http://schemas.microsoft.com/office/drawing/2014/main" id="{0A2FB61E-2CB4-A37C-7C28-7CAF9FAAAAEA}"/>
              </a:ext>
            </a:extLst>
          </p:cNvPr>
          <p:cNvSpPr>
            <a:spLocks noGrp="1"/>
          </p:cNvSpPr>
          <p:nvPr>
            <p:ph type="sldNum" sz="quarter" idx="5"/>
          </p:nvPr>
        </p:nvSpPr>
        <p:spPr/>
        <p:txBody>
          <a:bodyPr/>
          <a:lstStyle/>
          <a:p>
            <a:fld id="{BA32FBAD-210B-4BCB-ADC5-172F4BC0A42A}" type="slidenum">
              <a:rPr lang="en-US" smtClean="0"/>
              <a:t>60</a:t>
            </a:fld>
            <a:endParaRPr lang="en-US"/>
          </a:p>
        </p:txBody>
      </p:sp>
    </p:spTree>
    <p:extLst>
      <p:ext uri="{BB962C8B-B14F-4D97-AF65-F5344CB8AC3E}">
        <p14:creationId xmlns:p14="http://schemas.microsoft.com/office/powerpoint/2010/main" val="161440795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4046EC-D1BE-B0A3-7427-15C4A0CE8D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EE9555-FC1C-F6F7-ADDC-9A285282B2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FE367-D77C-611C-15BF-CA9824C4E722}"/>
              </a:ext>
            </a:extLst>
          </p:cNvPr>
          <p:cNvSpPr>
            <a:spLocks noGrp="1"/>
          </p:cNvSpPr>
          <p:nvPr>
            <p:ph type="body" idx="1"/>
          </p:nvPr>
        </p:nvSpPr>
        <p:spPr/>
        <p:txBody>
          <a:bodyPr/>
          <a:lstStyle/>
          <a:p>
            <a:pPr marL="171450" indent="-171450">
              <a:buFontTx/>
              <a:buChar char="-"/>
            </a:pPr>
            <a:endParaRPr lang="en-US" dirty="0"/>
          </a:p>
        </p:txBody>
      </p:sp>
      <p:sp>
        <p:nvSpPr>
          <p:cNvPr id="4" name="Slide Number Placeholder 3">
            <a:extLst>
              <a:ext uri="{FF2B5EF4-FFF2-40B4-BE49-F238E27FC236}">
                <a16:creationId xmlns:a16="http://schemas.microsoft.com/office/drawing/2014/main" id="{E12C6159-04D4-C811-CB2A-AB746BD6F40C}"/>
              </a:ext>
            </a:extLst>
          </p:cNvPr>
          <p:cNvSpPr>
            <a:spLocks noGrp="1"/>
          </p:cNvSpPr>
          <p:nvPr>
            <p:ph type="sldNum" sz="quarter" idx="5"/>
          </p:nvPr>
        </p:nvSpPr>
        <p:spPr/>
        <p:txBody>
          <a:bodyPr/>
          <a:lstStyle/>
          <a:p>
            <a:fld id="{BA32FBAD-210B-4BCB-ADC5-172F4BC0A42A}" type="slidenum">
              <a:rPr lang="en-US" smtClean="0"/>
              <a:t>61</a:t>
            </a:fld>
            <a:endParaRPr lang="en-US"/>
          </a:p>
        </p:txBody>
      </p:sp>
    </p:spTree>
    <p:extLst>
      <p:ext uri="{BB962C8B-B14F-4D97-AF65-F5344CB8AC3E}">
        <p14:creationId xmlns:p14="http://schemas.microsoft.com/office/powerpoint/2010/main" val="36801400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7BD57-CEB6-683F-A32D-FC40923085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74D34C-EAE3-892B-9686-49E6859193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714C7B-2EFA-6217-D6A3-3A2D7CB0E242}"/>
              </a:ext>
            </a:extLst>
          </p:cNvPr>
          <p:cNvSpPr>
            <a:spLocks noGrp="1"/>
          </p:cNvSpPr>
          <p:nvPr>
            <p:ph type="body" idx="1"/>
          </p:nvPr>
        </p:nvSpPr>
        <p:spPr/>
        <p:txBody>
          <a:bodyPr/>
          <a:lstStyle/>
          <a:p>
            <a:pPr marL="171450" indent="-171450">
              <a:buFontTx/>
              <a:buChar char="-"/>
            </a:pPr>
            <a:endParaRPr lang="en-US" dirty="0"/>
          </a:p>
        </p:txBody>
      </p:sp>
      <p:sp>
        <p:nvSpPr>
          <p:cNvPr id="4" name="Slide Number Placeholder 3">
            <a:extLst>
              <a:ext uri="{FF2B5EF4-FFF2-40B4-BE49-F238E27FC236}">
                <a16:creationId xmlns:a16="http://schemas.microsoft.com/office/drawing/2014/main" id="{EA23A3D8-DE84-F49D-8AC4-EBA922659C7E}"/>
              </a:ext>
            </a:extLst>
          </p:cNvPr>
          <p:cNvSpPr>
            <a:spLocks noGrp="1"/>
          </p:cNvSpPr>
          <p:nvPr>
            <p:ph type="sldNum" sz="quarter" idx="5"/>
          </p:nvPr>
        </p:nvSpPr>
        <p:spPr/>
        <p:txBody>
          <a:bodyPr/>
          <a:lstStyle/>
          <a:p>
            <a:fld id="{BA32FBAD-210B-4BCB-ADC5-172F4BC0A42A}" type="slidenum">
              <a:rPr lang="en-US" smtClean="0"/>
              <a:t>62</a:t>
            </a:fld>
            <a:endParaRPr lang="en-US"/>
          </a:p>
        </p:txBody>
      </p:sp>
    </p:spTree>
    <p:extLst>
      <p:ext uri="{BB962C8B-B14F-4D97-AF65-F5344CB8AC3E}">
        <p14:creationId xmlns:p14="http://schemas.microsoft.com/office/powerpoint/2010/main" val="67739392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D7C306-8EF3-0128-D59F-6DA5DD20AC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99A958-200A-AE48-F0CE-E214B819C6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775F6B-FDAC-8994-05F4-FF441FC3278E}"/>
              </a:ext>
            </a:extLst>
          </p:cNvPr>
          <p:cNvSpPr>
            <a:spLocks noGrp="1"/>
          </p:cNvSpPr>
          <p:nvPr>
            <p:ph type="body" idx="1"/>
          </p:nvPr>
        </p:nvSpPr>
        <p:spPr/>
        <p:txBody>
          <a:bodyPr/>
          <a:lstStyle/>
          <a:p>
            <a:pPr marL="171450" indent="-171450">
              <a:buFontTx/>
              <a:buChar char="-"/>
            </a:pPr>
            <a:endParaRPr lang="en-US" dirty="0"/>
          </a:p>
        </p:txBody>
      </p:sp>
      <p:sp>
        <p:nvSpPr>
          <p:cNvPr id="4" name="Slide Number Placeholder 3">
            <a:extLst>
              <a:ext uri="{FF2B5EF4-FFF2-40B4-BE49-F238E27FC236}">
                <a16:creationId xmlns:a16="http://schemas.microsoft.com/office/drawing/2014/main" id="{0B51B3F7-4ADA-39DA-0829-C35E1D117B52}"/>
              </a:ext>
            </a:extLst>
          </p:cNvPr>
          <p:cNvSpPr>
            <a:spLocks noGrp="1"/>
          </p:cNvSpPr>
          <p:nvPr>
            <p:ph type="sldNum" sz="quarter" idx="5"/>
          </p:nvPr>
        </p:nvSpPr>
        <p:spPr/>
        <p:txBody>
          <a:bodyPr/>
          <a:lstStyle/>
          <a:p>
            <a:fld id="{BA32FBAD-210B-4BCB-ADC5-172F4BC0A42A}" type="slidenum">
              <a:rPr lang="en-US" smtClean="0"/>
              <a:t>63</a:t>
            </a:fld>
            <a:endParaRPr lang="en-US"/>
          </a:p>
        </p:txBody>
      </p:sp>
    </p:spTree>
    <p:extLst>
      <p:ext uri="{BB962C8B-B14F-4D97-AF65-F5344CB8AC3E}">
        <p14:creationId xmlns:p14="http://schemas.microsoft.com/office/powerpoint/2010/main" val="121234945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AA70DB-61E1-A488-16C0-F66743AF7D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40FE44-44B9-E672-2D5E-65D433964D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139C95-EADB-C5BC-02D0-7BA7D96AA7F0}"/>
              </a:ext>
            </a:extLst>
          </p:cNvPr>
          <p:cNvSpPr>
            <a:spLocks noGrp="1"/>
          </p:cNvSpPr>
          <p:nvPr>
            <p:ph type="body" idx="1"/>
          </p:nvPr>
        </p:nvSpPr>
        <p:spPr/>
        <p:txBody>
          <a:bodyPr/>
          <a:lstStyle/>
          <a:p>
            <a:pPr marL="171450" indent="-171450">
              <a:buFontTx/>
              <a:buChar char="-"/>
            </a:pPr>
            <a:endParaRPr lang="en-US" dirty="0"/>
          </a:p>
        </p:txBody>
      </p:sp>
      <p:sp>
        <p:nvSpPr>
          <p:cNvPr id="4" name="Slide Number Placeholder 3">
            <a:extLst>
              <a:ext uri="{FF2B5EF4-FFF2-40B4-BE49-F238E27FC236}">
                <a16:creationId xmlns:a16="http://schemas.microsoft.com/office/drawing/2014/main" id="{0B33DE6C-E1D5-5EC6-821A-1E03C9161CAB}"/>
              </a:ext>
            </a:extLst>
          </p:cNvPr>
          <p:cNvSpPr>
            <a:spLocks noGrp="1"/>
          </p:cNvSpPr>
          <p:nvPr>
            <p:ph type="sldNum" sz="quarter" idx="5"/>
          </p:nvPr>
        </p:nvSpPr>
        <p:spPr/>
        <p:txBody>
          <a:bodyPr/>
          <a:lstStyle/>
          <a:p>
            <a:fld id="{BA32FBAD-210B-4BCB-ADC5-172F4BC0A42A}" type="slidenum">
              <a:rPr lang="en-US" smtClean="0"/>
              <a:t>64</a:t>
            </a:fld>
            <a:endParaRPr lang="en-US"/>
          </a:p>
        </p:txBody>
      </p:sp>
    </p:spTree>
    <p:extLst>
      <p:ext uri="{BB962C8B-B14F-4D97-AF65-F5344CB8AC3E}">
        <p14:creationId xmlns:p14="http://schemas.microsoft.com/office/powerpoint/2010/main" val="40268681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CB4D89-D735-DAB4-14A9-BA08F6DE4D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BC4D89-88BD-AD98-26FA-2C624898B0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44125E-1DF1-6465-D1B0-44A1AE11CE31}"/>
              </a:ext>
            </a:extLst>
          </p:cNvPr>
          <p:cNvSpPr>
            <a:spLocks noGrp="1"/>
          </p:cNvSpPr>
          <p:nvPr>
            <p:ph type="body" idx="1"/>
          </p:nvPr>
        </p:nvSpPr>
        <p:spPr/>
        <p:txBody>
          <a:bodyPr/>
          <a:lstStyle/>
          <a:p>
            <a:pPr marL="171450" indent="-171450">
              <a:buFontTx/>
              <a:buChar char="-"/>
            </a:pPr>
            <a:endParaRPr lang="en-US" dirty="0"/>
          </a:p>
        </p:txBody>
      </p:sp>
      <p:sp>
        <p:nvSpPr>
          <p:cNvPr id="4" name="Slide Number Placeholder 3">
            <a:extLst>
              <a:ext uri="{FF2B5EF4-FFF2-40B4-BE49-F238E27FC236}">
                <a16:creationId xmlns:a16="http://schemas.microsoft.com/office/drawing/2014/main" id="{F6787FFA-DADE-5E3F-D9E0-95CFC246C0C3}"/>
              </a:ext>
            </a:extLst>
          </p:cNvPr>
          <p:cNvSpPr>
            <a:spLocks noGrp="1"/>
          </p:cNvSpPr>
          <p:nvPr>
            <p:ph type="sldNum" sz="quarter" idx="5"/>
          </p:nvPr>
        </p:nvSpPr>
        <p:spPr/>
        <p:txBody>
          <a:bodyPr/>
          <a:lstStyle/>
          <a:p>
            <a:fld id="{BA32FBAD-210B-4BCB-ADC5-172F4BC0A42A}" type="slidenum">
              <a:rPr lang="en-US" smtClean="0"/>
              <a:t>65</a:t>
            </a:fld>
            <a:endParaRPr lang="en-US"/>
          </a:p>
        </p:txBody>
      </p:sp>
    </p:spTree>
    <p:extLst>
      <p:ext uri="{BB962C8B-B14F-4D97-AF65-F5344CB8AC3E}">
        <p14:creationId xmlns:p14="http://schemas.microsoft.com/office/powerpoint/2010/main" val="135805607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E6B37F-BAE6-1DDD-9C02-332AC951D2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FA2F81-0E54-F888-561B-DCEA24AC39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180AB1-1A3A-919A-0A8B-4C0A3A998DA9}"/>
              </a:ext>
            </a:extLst>
          </p:cNvPr>
          <p:cNvSpPr>
            <a:spLocks noGrp="1"/>
          </p:cNvSpPr>
          <p:nvPr>
            <p:ph type="body" idx="1"/>
          </p:nvPr>
        </p:nvSpPr>
        <p:spPr/>
        <p:txBody>
          <a:bodyPr/>
          <a:lstStyle/>
          <a:p>
            <a:pPr marL="171450" indent="-171450">
              <a:buFontTx/>
              <a:buChar char="-"/>
            </a:pPr>
            <a:endParaRPr lang="en-US" dirty="0"/>
          </a:p>
        </p:txBody>
      </p:sp>
      <p:sp>
        <p:nvSpPr>
          <p:cNvPr id="4" name="Slide Number Placeholder 3">
            <a:extLst>
              <a:ext uri="{FF2B5EF4-FFF2-40B4-BE49-F238E27FC236}">
                <a16:creationId xmlns:a16="http://schemas.microsoft.com/office/drawing/2014/main" id="{5B8492CA-9CD7-E09C-BA57-A311F73EF499}"/>
              </a:ext>
            </a:extLst>
          </p:cNvPr>
          <p:cNvSpPr>
            <a:spLocks noGrp="1"/>
          </p:cNvSpPr>
          <p:nvPr>
            <p:ph type="sldNum" sz="quarter" idx="5"/>
          </p:nvPr>
        </p:nvSpPr>
        <p:spPr/>
        <p:txBody>
          <a:bodyPr/>
          <a:lstStyle/>
          <a:p>
            <a:fld id="{BA32FBAD-210B-4BCB-ADC5-172F4BC0A42A}" type="slidenum">
              <a:rPr lang="en-US" smtClean="0"/>
              <a:t>66</a:t>
            </a:fld>
            <a:endParaRPr lang="en-US"/>
          </a:p>
        </p:txBody>
      </p:sp>
    </p:spTree>
    <p:extLst>
      <p:ext uri="{BB962C8B-B14F-4D97-AF65-F5344CB8AC3E}">
        <p14:creationId xmlns:p14="http://schemas.microsoft.com/office/powerpoint/2010/main" val="11972293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E929D1ED-FF30-FC9B-B667-A0B4943CDB15}"/>
            </a:ext>
          </a:extLst>
        </p:cNvPr>
        <p:cNvGrpSpPr/>
        <p:nvPr/>
      </p:nvGrpSpPr>
      <p:grpSpPr>
        <a:xfrm>
          <a:off x="0" y="0"/>
          <a:ext cx="0" cy="0"/>
          <a:chOff x="0" y="0"/>
          <a:chExt cx="0" cy="0"/>
        </a:xfrm>
      </p:grpSpPr>
      <p:sp>
        <p:nvSpPr>
          <p:cNvPr id="92" name="Google Shape;92;p:notes">
            <a:extLst>
              <a:ext uri="{FF2B5EF4-FFF2-40B4-BE49-F238E27FC236}">
                <a16:creationId xmlns:a16="http://schemas.microsoft.com/office/drawing/2014/main" id="{CB62FBAD-2A67-4256-C6A0-4EE55B5A978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a:extLst>
              <a:ext uri="{FF2B5EF4-FFF2-40B4-BE49-F238E27FC236}">
                <a16:creationId xmlns:a16="http://schemas.microsoft.com/office/drawing/2014/main" id="{2C41AD09-53C6-9BA1-0F58-C6F1AA40B3C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77743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BB3F13D8-F613-BF58-2571-870CBD8C4417}"/>
            </a:ext>
          </a:extLst>
        </p:cNvPr>
        <p:cNvGrpSpPr/>
        <p:nvPr/>
      </p:nvGrpSpPr>
      <p:grpSpPr>
        <a:xfrm>
          <a:off x="0" y="0"/>
          <a:ext cx="0" cy="0"/>
          <a:chOff x="0" y="0"/>
          <a:chExt cx="0" cy="0"/>
        </a:xfrm>
      </p:grpSpPr>
      <p:sp>
        <p:nvSpPr>
          <p:cNvPr id="92" name="Google Shape;92;p:notes">
            <a:extLst>
              <a:ext uri="{FF2B5EF4-FFF2-40B4-BE49-F238E27FC236}">
                <a16:creationId xmlns:a16="http://schemas.microsoft.com/office/drawing/2014/main" id="{2FCC0981-B4D6-F158-1B02-62CA502D1B9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a:extLst>
              <a:ext uri="{FF2B5EF4-FFF2-40B4-BE49-F238E27FC236}">
                <a16:creationId xmlns:a16="http://schemas.microsoft.com/office/drawing/2014/main" id="{2E46574E-A90D-F36B-51F4-EA75A1B126F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80319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99C064-C200-9D76-7D68-F3CAC53341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A51C6A-45B6-D58B-B3FF-38783C7BFC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36F4AE-DFA4-0EBF-AF03-9A90D7D1A5C7}"/>
              </a:ext>
            </a:extLst>
          </p:cNvPr>
          <p:cNvSpPr>
            <a:spLocks noGrp="1"/>
          </p:cNvSpPr>
          <p:nvPr>
            <p:ph type="body" idx="1"/>
          </p:nvPr>
        </p:nvSpPr>
        <p:spPr/>
        <p:txBody>
          <a:bodyPr/>
          <a:lstStyle/>
          <a:p>
            <a:pPr marL="171450" indent="-171450">
              <a:buFontTx/>
              <a:buChar char="-"/>
            </a:pPr>
            <a:endParaRPr lang="en-US" dirty="0"/>
          </a:p>
        </p:txBody>
      </p:sp>
      <p:sp>
        <p:nvSpPr>
          <p:cNvPr id="4" name="Slide Number Placeholder 3">
            <a:extLst>
              <a:ext uri="{FF2B5EF4-FFF2-40B4-BE49-F238E27FC236}">
                <a16:creationId xmlns:a16="http://schemas.microsoft.com/office/drawing/2014/main" id="{B15C006C-0190-54E1-35A9-4FA82FC84D86}"/>
              </a:ext>
            </a:extLst>
          </p:cNvPr>
          <p:cNvSpPr>
            <a:spLocks noGrp="1"/>
          </p:cNvSpPr>
          <p:nvPr>
            <p:ph type="sldNum" sz="quarter" idx="5"/>
          </p:nvPr>
        </p:nvSpPr>
        <p:spPr/>
        <p:txBody>
          <a:bodyPr/>
          <a:lstStyle/>
          <a:p>
            <a:fld id="{BA32FBAD-210B-4BCB-ADC5-172F4BC0A42A}" type="slidenum">
              <a:rPr lang="en-US" smtClean="0"/>
              <a:t>69</a:t>
            </a:fld>
            <a:endParaRPr lang="en-US"/>
          </a:p>
        </p:txBody>
      </p:sp>
    </p:spTree>
    <p:extLst>
      <p:ext uri="{BB962C8B-B14F-4D97-AF65-F5344CB8AC3E}">
        <p14:creationId xmlns:p14="http://schemas.microsoft.com/office/powerpoint/2010/main" val="3397961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9EE47-3E3D-AA4D-CED2-5B228E4FA5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C62ED7-ADBB-B53A-2677-3FE8D07B86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EBAD27-9BFB-2400-EEE0-10D79ABBCC8D}"/>
              </a:ext>
            </a:extLst>
          </p:cNvPr>
          <p:cNvSpPr>
            <a:spLocks noGrp="1"/>
          </p:cNvSpPr>
          <p:nvPr>
            <p:ph type="body" idx="1"/>
          </p:nvPr>
        </p:nvSpPr>
        <p:spPr/>
        <p:txBody>
          <a:bodyPr/>
          <a:lstStyle/>
          <a:p>
            <a:pPr marL="171450" indent="-171450">
              <a:buFontTx/>
              <a:buChar char="-"/>
            </a:pPr>
            <a:r>
              <a:rPr lang="en-US" dirty="0"/>
              <a:t>People in rural areas probably walk more, have healthier diets from growing their own food, get more sunshine and higher quality air…</a:t>
            </a:r>
          </a:p>
          <a:p>
            <a:pPr marL="171450" indent="-171450">
              <a:buFontTx/>
              <a:buChar char="-"/>
            </a:pPr>
            <a:r>
              <a:rPr lang="en-US" dirty="0"/>
              <a:t>Highest rates are also rural</a:t>
            </a:r>
          </a:p>
          <a:p>
            <a:pPr marL="171450" indent="-171450">
              <a:buFontTx/>
              <a:buChar char="-"/>
            </a:pPr>
            <a:r>
              <a:rPr lang="en-US" dirty="0"/>
              <a:t>Variance is high within low sample sizes (population sizes in this case)</a:t>
            </a:r>
          </a:p>
        </p:txBody>
      </p:sp>
      <p:sp>
        <p:nvSpPr>
          <p:cNvPr id="4" name="Slide Number Placeholder 3">
            <a:extLst>
              <a:ext uri="{FF2B5EF4-FFF2-40B4-BE49-F238E27FC236}">
                <a16:creationId xmlns:a16="http://schemas.microsoft.com/office/drawing/2014/main" id="{3F537B3B-CF5C-7B62-BBAD-3F61EFB977C3}"/>
              </a:ext>
            </a:extLst>
          </p:cNvPr>
          <p:cNvSpPr>
            <a:spLocks noGrp="1"/>
          </p:cNvSpPr>
          <p:nvPr>
            <p:ph type="sldNum" sz="quarter" idx="5"/>
          </p:nvPr>
        </p:nvSpPr>
        <p:spPr/>
        <p:txBody>
          <a:bodyPr/>
          <a:lstStyle/>
          <a:p>
            <a:fld id="{BA32FBAD-210B-4BCB-ADC5-172F4BC0A42A}" type="slidenum">
              <a:rPr lang="en-US" smtClean="0"/>
              <a:t>7</a:t>
            </a:fld>
            <a:endParaRPr lang="en-US"/>
          </a:p>
        </p:txBody>
      </p:sp>
    </p:spTree>
    <p:extLst>
      <p:ext uri="{BB962C8B-B14F-4D97-AF65-F5344CB8AC3E}">
        <p14:creationId xmlns:p14="http://schemas.microsoft.com/office/powerpoint/2010/main" val="317479525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7D517E-2DA2-6A14-54E6-00A44494C9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10B345-B7A5-5798-986B-81505E5CDA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6A3D59-D19D-8DA2-EEB8-AD66F0F96850}"/>
              </a:ext>
            </a:extLst>
          </p:cNvPr>
          <p:cNvSpPr>
            <a:spLocks noGrp="1"/>
          </p:cNvSpPr>
          <p:nvPr>
            <p:ph type="body" idx="1"/>
          </p:nvPr>
        </p:nvSpPr>
        <p:spPr/>
        <p:txBody>
          <a:bodyPr/>
          <a:lstStyle/>
          <a:p>
            <a:pPr marL="171450" indent="-171450">
              <a:buFontTx/>
              <a:buChar char="-"/>
            </a:pPr>
            <a:endParaRPr lang="en-US" dirty="0"/>
          </a:p>
        </p:txBody>
      </p:sp>
      <p:sp>
        <p:nvSpPr>
          <p:cNvPr id="4" name="Slide Number Placeholder 3">
            <a:extLst>
              <a:ext uri="{FF2B5EF4-FFF2-40B4-BE49-F238E27FC236}">
                <a16:creationId xmlns:a16="http://schemas.microsoft.com/office/drawing/2014/main" id="{EE998201-8CBE-A922-EA18-D3BF130B68C9}"/>
              </a:ext>
            </a:extLst>
          </p:cNvPr>
          <p:cNvSpPr>
            <a:spLocks noGrp="1"/>
          </p:cNvSpPr>
          <p:nvPr>
            <p:ph type="sldNum" sz="quarter" idx="5"/>
          </p:nvPr>
        </p:nvSpPr>
        <p:spPr/>
        <p:txBody>
          <a:bodyPr/>
          <a:lstStyle/>
          <a:p>
            <a:fld id="{BA32FBAD-210B-4BCB-ADC5-172F4BC0A42A}" type="slidenum">
              <a:rPr lang="en-US" smtClean="0"/>
              <a:t>70</a:t>
            </a:fld>
            <a:endParaRPr lang="en-US"/>
          </a:p>
        </p:txBody>
      </p:sp>
    </p:spTree>
    <p:extLst>
      <p:ext uri="{BB962C8B-B14F-4D97-AF65-F5344CB8AC3E}">
        <p14:creationId xmlns:p14="http://schemas.microsoft.com/office/powerpoint/2010/main" val="171235182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6200B2-8B48-09D2-0047-6C0EF2C2E5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AB0761-0452-EE17-9169-FE7759A3A4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9CA772-5FE1-6F64-106B-02D795BBDCC4}"/>
              </a:ext>
            </a:extLst>
          </p:cNvPr>
          <p:cNvSpPr>
            <a:spLocks noGrp="1"/>
          </p:cNvSpPr>
          <p:nvPr>
            <p:ph type="body" idx="1"/>
          </p:nvPr>
        </p:nvSpPr>
        <p:spPr/>
        <p:txBody>
          <a:bodyPr/>
          <a:lstStyle/>
          <a:p>
            <a:pPr marL="171450" indent="-171450">
              <a:buFontTx/>
              <a:buChar char="-"/>
            </a:pPr>
            <a:endParaRPr lang="en-US" dirty="0"/>
          </a:p>
        </p:txBody>
      </p:sp>
      <p:sp>
        <p:nvSpPr>
          <p:cNvPr id="4" name="Slide Number Placeholder 3">
            <a:extLst>
              <a:ext uri="{FF2B5EF4-FFF2-40B4-BE49-F238E27FC236}">
                <a16:creationId xmlns:a16="http://schemas.microsoft.com/office/drawing/2014/main" id="{328AE1B3-088C-5CB8-2C5B-1798F838FCD1}"/>
              </a:ext>
            </a:extLst>
          </p:cNvPr>
          <p:cNvSpPr>
            <a:spLocks noGrp="1"/>
          </p:cNvSpPr>
          <p:nvPr>
            <p:ph type="sldNum" sz="quarter" idx="5"/>
          </p:nvPr>
        </p:nvSpPr>
        <p:spPr/>
        <p:txBody>
          <a:bodyPr/>
          <a:lstStyle/>
          <a:p>
            <a:fld id="{BA32FBAD-210B-4BCB-ADC5-172F4BC0A42A}" type="slidenum">
              <a:rPr lang="en-US" smtClean="0"/>
              <a:t>71</a:t>
            </a:fld>
            <a:endParaRPr lang="en-US"/>
          </a:p>
        </p:txBody>
      </p:sp>
    </p:spTree>
    <p:extLst>
      <p:ext uri="{BB962C8B-B14F-4D97-AF65-F5344CB8AC3E}">
        <p14:creationId xmlns:p14="http://schemas.microsoft.com/office/powerpoint/2010/main" val="287213561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CC28F-50E8-B078-CE8C-F8DAB207F8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0BF18A-CC35-AF1A-B1B9-CB88CF713D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03E37D-D3D0-E10C-C3C1-667BF4ED17DA}"/>
              </a:ext>
            </a:extLst>
          </p:cNvPr>
          <p:cNvSpPr>
            <a:spLocks noGrp="1"/>
          </p:cNvSpPr>
          <p:nvPr>
            <p:ph type="body" idx="1"/>
          </p:nvPr>
        </p:nvSpPr>
        <p:spPr/>
        <p:txBody>
          <a:bodyPr/>
          <a:lstStyle/>
          <a:p>
            <a:pPr marL="171450" indent="-171450">
              <a:buFontTx/>
              <a:buChar char="-"/>
            </a:pPr>
            <a:endParaRPr lang="en-US" dirty="0"/>
          </a:p>
        </p:txBody>
      </p:sp>
      <p:sp>
        <p:nvSpPr>
          <p:cNvPr id="4" name="Slide Number Placeholder 3">
            <a:extLst>
              <a:ext uri="{FF2B5EF4-FFF2-40B4-BE49-F238E27FC236}">
                <a16:creationId xmlns:a16="http://schemas.microsoft.com/office/drawing/2014/main" id="{E77D6D9A-453F-7CBC-07B5-D6A9C9AB4475}"/>
              </a:ext>
            </a:extLst>
          </p:cNvPr>
          <p:cNvSpPr>
            <a:spLocks noGrp="1"/>
          </p:cNvSpPr>
          <p:nvPr>
            <p:ph type="sldNum" sz="quarter" idx="5"/>
          </p:nvPr>
        </p:nvSpPr>
        <p:spPr/>
        <p:txBody>
          <a:bodyPr/>
          <a:lstStyle/>
          <a:p>
            <a:fld id="{BA32FBAD-210B-4BCB-ADC5-172F4BC0A42A}" type="slidenum">
              <a:rPr lang="en-US" smtClean="0"/>
              <a:t>72</a:t>
            </a:fld>
            <a:endParaRPr lang="en-US"/>
          </a:p>
        </p:txBody>
      </p:sp>
    </p:spTree>
    <p:extLst>
      <p:ext uri="{BB962C8B-B14F-4D97-AF65-F5344CB8AC3E}">
        <p14:creationId xmlns:p14="http://schemas.microsoft.com/office/powerpoint/2010/main" val="397768146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48A44-DC0C-4CDF-6407-BE5EF37498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8453C2-30EA-E436-7988-D0005A44B3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C62B82-B8A2-FEC2-EC12-93FF334C80E4}"/>
              </a:ext>
            </a:extLst>
          </p:cNvPr>
          <p:cNvSpPr>
            <a:spLocks noGrp="1"/>
          </p:cNvSpPr>
          <p:nvPr>
            <p:ph type="body" idx="1"/>
          </p:nvPr>
        </p:nvSpPr>
        <p:spPr/>
        <p:txBody>
          <a:bodyPr/>
          <a:lstStyle/>
          <a:p>
            <a:pPr marL="171450" indent="-171450">
              <a:buFontTx/>
              <a:buChar char="-"/>
            </a:pPr>
            <a:endParaRPr lang="en-US" dirty="0"/>
          </a:p>
        </p:txBody>
      </p:sp>
      <p:sp>
        <p:nvSpPr>
          <p:cNvPr id="4" name="Slide Number Placeholder 3">
            <a:extLst>
              <a:ext uri="{FF2B5EF4-FFF2-40B4-BE49-F238E27FC236}">
                <a16:creationId xmlns:a16="http://schemas.microsoft.com/office/drawing/2014/main" id="{A379934D-42DF-DE65-B560-AB9BFCC01B6C}"/>
              </a:ext>
            </a:extLst>
          </p:cNvPr>
          <p:cNvSpPr>
            <a:spLocks noGrp="1"/>
          </p:cNvSpPr>
          <p:nvPr>
            <p:ph type="sldNum" sz="quarter" idx="5"/>
          </p:nvPr>
        </p:nvSpPr>
        <p:spPr/>
        <p:txBody>
          <a:bodyPr/>
          <a:lstStyle/>
          <a:p>
            <a:fld id="{BA32FBAD-210B-4BCB-ADC5-172F4BC0A42A}" type="slidenum">
              <a:rPr lang="en-US" smtClean="0"/>
              <a:t>73</a:t>
            </a:fld>
            <a:endParaRPr lang="en-US"/>
          </a:p>
        </p:txBody>
      </p:sp>
    </p:spTree>
    <p:extLst>
      <p:ext uri="{BB962C8B-B14F-4D97-AF65-F5344CB8AC3E}">
        <p14:creationId xmlns:p14="http://schemas.microsoft.com/office/powerpoint/2010/main" val="400135880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39F639-A397-874A-C560-02D6F9551F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EBFA8A-2593-7B7A-9942-53E628F13E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80EFB1-0D49-7872-13A3-CBAC7D6F868D}"/>
              </a:ext>
            </a:extLst>
          </p:cNvPr>
          <p:cNvSpPr>
            <a:spLocks noGrp="1"/>
          </p:cNvSpPr>
          <p:nvPr>
            <p:ph type="body" idx="1"/>
          </p:nvPr>
        </p:nvSpPr>
        <p:spPr/>
        <p:txBody>
          <a:bodyPr/>
          <a:lstStyle/>
          <a:p>
            <a:pPr marL="171450" indent="-171450">
              <a:buFontTx/>
              <a:buChar char="-"/>
            </a:pPr>
            <a:endParaRPr lang="en-US" dirty="0"/>
          </a:p>
        </p:txBody>
      </p:sp>
      <p:sp>
        <p:nvSpPr>
          <p:cNvPr id="4" name="Slide Number Placeholder 3">
            <a:extLst>
              <a:ext uri="{FF2B5EF4-FFF2-40B4-BE49-F238E27FC236}">
                <a16:creationId xmlns:a16="http://schemas.microsoft.com/office/drawing/2014/main" id="{E97C051D-9967-8750-8EC2-902D653F865E}"/>
              </a:ext>
            </a:extLst>
          </p:cNvPr>
          <p:cNvSpPr>
            <a:spLocks noGrp="1"/>
          </p:cNvSpPr>
          <p:nvPr>
            <p:ph type="sldNum" sz="quarter" idx="5"/>
          </p:nvPr>
        </p:nvSpPr>
        <p:spPr/>
        <p:txBody>
          <a:bodyPr/>
          <a:lstStyle/>
          <a:p>
            <a:fld id="{BA32FBAD-210B-4BCB-ADC5-172F4BC0A42A}" type="slidenum">
              <a:rPr lang="en-US" smtClean="0"/>
              <a:t>74</a:t>
            </a:fld>
            <a:endParaRPr lang="en-US"/>
          </a:p>
        </p:txBody>
      </p:sp>
    </p:spTree>
    <p:extLst>
      <p:ext uri="{BB962C8B-B14F-4D97-AF65-F5344CB8AC3E}">
        <p14:creationId xmlns:p14="http://schemas.microsoft.com/office/powerpoint/2010/main" val="235252558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E050C5-3FD3-D769-DFE5-C608C45A52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FB701F-21B6-4C07-658B-2A3D6CE66D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826F28-B79B-2A08-DD03-141ED590BB1A}"/>
              </a:ext>
            </a:extLst>
          </p:cNvPr>
          <p:cNvSpPr>
            <a:spLocks noGrp="1"/>
          </p:cNvSpPr>
          <p:nvPr>
            <p:ph type="body" idx="1"/>
          </p:nvPr>
        </p:nvSpPr>
        <p:spPr/>
        <p:txBody>
          <a:bodyPr/>
          <a:lstStyle/>
          <a:p>
            <a:pPr marL="171450" indent="-171450">
              <a:buFontTx/>
              <a:buChar char="-"/>
            </a:pPr>
            <a:endParaRPr lang="en-US" dirty="0"/>
          </a:p>
        </p:txBody>
      </p:sp>
      <p:sp>
        <p:nvSpPr>
          <p:cNvPr id="4" name="Slide Number Placeholder 3">
            <a:extLst>
              <a:ext uri="{FF2B5EF4-FFF2-40B4-BE49-F238E27FC236}">
                <a16:creationId xmlns:a16="http://schemas.microsoft.com/office/drawing/2014/main" id="{645FCDE2-21F9-2B81-335C-23BA9AF8E65A}"/>
              </a:ext>
            </a:extLst>
          </p:cNvPr>
          <p:cNvSpPr>
            <a:spLocks noGrp="1"/>
          </p:cNvSpPr>
          <p:nvPr>
            <p:ph type="sldNum" sz="quarter" idx="5"/>
          </p:nvPr>
        </p:nvSpPr>
        <p:spPr/>
        <p:txBody>
          <a:bodyPr/>
          <a:lstStyle/>
          <a:p>
            <a:fld id="{BA32FBAD-210B-4BCB-ADC5-172F4BC0A42A}" type="slidenum">
              <a:rPr lang="en-US" smtClean="0"/>
              <a:t>75</a:t>
            </a:fld>
            <a:endParaRPr lang="en-US"/>
          </a:p>
        </p:txBody>
      </p:sp>
    </p:spTree>
    <p:extLst>
      <p:ext uri="{BB962C8B-B14F-4D97-AF65-F5344CB8AC3E}">
        <p14:creationId xmlns:p14="http://schemas.microsoft.com/office/powerpoint/2010/main" val="132796180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480EF6-3959-7E97-F4CA-0E569DF2FC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86AA3E-2AA9-4D61-C128-25ED1A267E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C5DDC9-B0D1-6CED-0817-43C7BB84242B}"/>
              </a:ext>
            </a:extLst>
          </p:cNvPr>
          <p:cNvSpPr>
            <a:spLocks noGrp="1"/>
          </p:cNvSpPr>
          <p:nvPr>
            <p:ph type="body" idx="1"/>
          </p:nvPr>
        </p:nvSpPr>
        <p:spPr/>
        <p:txBody>
          <a:bodyPr/>
          <a:lstStyle/>
          <a:p>
            <a:pPr marL="171450" indent="-171450">
              <a:buFontTx/>
              <a:buChar char="-"/>
            </a:pPr>
            <a:endParaRPr lang="en-US" dirty="0"/>
          </a:p>
        </p:txBody>
      </p:sp>
      <p:sp>
        <p:nvSpPr>
          <p:cNvPr id="4" name="Slide Number Placeholder 3">
            <a:extLst>
              <a:ext uri="{FF2B5EF4-FFF2-40B4-BE49-F238E27FC236}">
                <a16:creationId xmlns:a16="http://schemas.microsoft.com/office/drawing/2014/main" id="{D397AB2D-431C-861F-1BD5-F40DAA2A6930}"/>
              </a:ext>
            </a:extLst>
          </p:cNvPr>
          <p:cNvSpPr>
            <a:spLocks noGrp="1"/>
          </p:cNvSpPr>
          <p:nvPr>
            <p:ph type="sldNum" sz="quarter" idx="5"/>
          </p:nvPr>
        </p:nvSpPr>
        <p:spPr/>
        <p:txBody>
          <a:bodyPr/>
          <a:lstStyle/>
          <a:p>
            <a:fld id="{BA32FBAD-210B-4BCB-ADC5-172F4BC0A42A}" type="slidenum">
              <a:rPr lang="en-US" smtClean="0"/>
              <a:t>76</a:t>
            </a:fld>
            <a:endParaRPr lang="en-US"/>
          </a:p>
        </p:txBody>
      </p:sp>
    </p:spTree>
    <p:extLst>
      <p:ext uri="{BB962C8B-B14F-4D97-AF65-F5344CB8AC3E}">
        <p14:creationId xmlns:p14="http://schemas.microsoft.com/office/powerpoint/2010/main" val="30888398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F4ED83-212D-4469-ED23-1BCE839777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7B5BE5-8279-F111-8F94-74308DA6DC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BF316C-47F7-F294-F7B3-863F880D9BE5}"/>
              </a:ext>
            </a:extLst>
          </p:cNvPr>
          <p:cNvSpPr>
            <a:spLocks noGrp="1"/>
          </p:cNvSpPr>
          <p:nvPr>
            <p:ph type="body" idx="1"/>
          </p:nvPr>
        </p:nvSpPr>
        <p:spPr/>
        <p:txBody>
          <a:bodyPr/>
          <a:lstStyle/>
          <a:p>
            <a:pPr marL="171450" indent="-171450">
              <a:buFontTx/>
              <a:buChar char="-"/>
            </a:pPr>
            <a:endParaRPr lang="en-US" dirty="0"/>
          </a:p>
        </p:txBody>
      </p:sp>
      <p:sp>
        <p:nvSpPr>
          <p:cNvPr id="4" name="Slide Number Placeholder 3">
            <a:extLst>
              <a:ext uri="{FF2B5EF4-FFF2-40B4-BE49-F238E27FC236}">
                <a16:creationId xmlns:a16="http://schemas.microsoft.com/office/drawing/2014/main" id="{B74DDD36-C337-79F5-D11C-61DD96A435DC}"/>
              </a:ext>
            </a:extLst>
          </p:cNvPr>
          <p:cNvSpPr>
            <a:spLocks noGrp="1"/>
          </p:cNvSpPr>
          <p:nvPr>
            <p:ph type="sldNum" sz="quarter" idx="5"/>
          </p:nvPr>
        </p:nvSpPr>
        <p:spPr/>
        <p:txBody>
          <a:bodyPr/>
          <a:lstStyle/>
          <a:p>
            <a:fld id="{BA32FBAD-210B-4BCB-ADC5-172F4BC0A42A}" type="slidenum">
              <a:rPr lang="en-US" smtClean="0"/>
              <a:t>77</a:t>
            </a:fld>
            <a:endParaRPr lang="en-US"/>
          </a:p>
        </p:txBody>
      </p:sp>
    </p:spTree>
    <p:extLst>
      <p:ext uri="{BB962C8B-B14F-4D97-AF65-F5344CB8AC3E}">
        <p14:creationId xmlns:p14="http://schemas.microsoft.com/office/powerpoint/2010/main" val="1568381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E19277-633C-2EEB-FF5F-BAA6043A1F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23A0CC-9C5C-A459-5D18-84284B9A01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5381A7-1FBB-A18C-B9A0-CF2A8A7FF6E0}"/>
              </a:ext>
            </a:extLst>
          </p:cNvPr>
          <p:cNvSpPr>
            <a:spLocks noGrp="1"/>
          </p:cNvSpPr>
          <p:nvPr>
            <p:ph type="body" idx="1"/>
          </p:nvPr>
        </p:nvSpPr>
        <p:spPr/>
        <p:txBody>
          <a:bodyPr/>
          <a:lstStyle/>
          <a:p>
            <a:pPr marL="171450" indent="-171450">
              <a:buFontTx/>
              <a:buChar char="-"/>
            </a:pPr>
            <a:endParaRPr lang="en-US" dirty="0"/>
          </a:p>
        </p:txBody>
      </p:sp>
      <p:sp>
        <p:nvSpPr>
          <p:cNvPr id="4" name="Slide Number Placeholder 3">
            <a:extLst>
              <a:ext uri="{FF2B5EF4-FFF2-40B4-BE49-F238E27FC236}">
                <a16:creationId xmlns:a16="http://schemas.microsoft.com/office/drawing/2014/main" id="{3B493C05-B576-DE0C-BA52-D2618EB768A2}"/>
              </a:ext>
            </a:extLst>
          </p:cNvPr>
          <p:cNvSpPr>
            <a:spLocks noGrp="1"/>
          </p:cNvSpPr>
          <p:nvPr>
            <p:ph type="sldNum" sz="quarter" idx="5"/>
          </p:nvPr>
        </p:nvSpPr>
        <p:spPr/>
        <p:txBody>
          <a:bodyPr/>
          <a:lstStyle/>
          <a:p>
            <a:fld id="{BA32FBAD-210B-4BCB-ADC5-172F4BC0A42A}" type="slidenum">
              <a:rPr lang="en-US" smtClean="0"/>
              <a:t>8</a:t>
            </a:fld>
            <a:endParaRPr lang="en-US"/>
          </a:p>
        </p:txBody>
      </p:sp>
    </p:spTree>
    <p:extLst>
      <p:ext uri="{BB962C8B-B14F-4D97-AF65-F5344CB8AC3E}">
        <p14:creationId xmlns:p14="http://schemas.microsoft.com/office/powerpoint/2010/main" val="755674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929BE0-215E-6CCF-DA51-2105267048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B30E63-1639-85E9-039D-C8B3321880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9CADD5-9BEA-4358-F6FD-BA5A9233D690}"/>
              </a:ext>
            </a:extLst>
          </p:cNvPr>
          <p:cNvSpPr>
            <a:spLocks noGrp="1"/>
          </p:cNvSpPr>
          <p:nvPr>
            <p:ph type="body" idx="1"/>
          </p:nvPr>
        </p:nvSpPr>
        <p:spPr/>
        <p:txBody>
          <a:bodyPr/>
          <a:lstStyle/>
          <a:p>
            <a:pPr marL="171450" indent="-171450">
              <a:buFontTx/>
              <a:buChar char="-"/>
            </a:pPr>
            <a:endParaRPr lang="en-US" dirty="0"/>
          </a:p>
        </p:txBody>
      </p:sp>
      <p:sp>
        <p:nvSpPr>
          <p:cNvPr id="4" name="Slide Number Placeholder 3">
            <a:extLst>
              <a:ext uri="{FF2B5EF4-FFF2-40B4-BE49-F238E27FC236}">
                <a16:creationId xmlns:a16="http://schemas.microsoft.com/office/drawing/2014/main" id="{46DFC1B1-2BE8-C4B9-FCD5-13A988BC6F97}"/>
              </a:ext>
            </a:extLst>
          </p:cNvPr>
          <p:cNvSpPr>
            <a:spLocks noGrp="1"/>
          </p:cNvSpPr>
          <p:nvPr>
            <p:ph type="sldNum" sz="quarter" idx="5"/>
          </p:nvPr>
        </p:nvSpPr>
        <p:spPr/>
        <p:txBody>
          <a:bodyPr/>
          <a:lstStyle/>
          <a:p>
            <a:fld id="{BA32FBAD-210B-4BCB-ADC5-172F4BC0A42A}" type="slidenum">
              <a:rPr lang="en-US" smtClean="0"/>
              <a:t>9</a:t>
            </a:fld>
            <a:endParaRPr lang="en-US"/>
          </a:p>
        </p:txBody>
      </p:sp>
    </p:spTree>
    <p:extLst>
      <p:ext uri="{BB962C8B-B14F-4D97-AF65-F5344CB8AC3E}">
        <p14:creationId xmlns:p14="http://schemas.microsoft.com/office/powerpoint/2010/main" val="3392118988"/>
      </p:ext>
    </p:extLst>
  </p:cSld>
  <p:clrMapOvr>
    <a:masterClrMapping/>
  </p:clrMapOvr>
</p:notes>
</file>

<file path=ppt/slideLayouts/_rels/slideLayout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2.xml.rels><?xml version="1.0" encoding="utf-8" standalone="no" ?><Relationships xmlns="http://schemas.openxmlformats.org/package/2006/relationships"><Relationship Id="rId3" Target="/ppt/media/image2.png" Type="http://schemas.openxmlformats.org/officeDocument/2006/relationships/image"/><Relationship Id="rId2" Target="/ppt/media/image1.jpeg" Type="http://schemas.openxmlformats.org/officeDocument/2006/relationships/image"/><Relationship Id="rId1" Target="/pp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DCB15-810E-C6C1-4C2B-4A34D94EC4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864D2A-0050-9245-8354-C2197D8EF4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B1B3A8-16FE-AE85-F409-A8676CC474F1}"/>
              </a:ext>
            </a:extLst>
          </p:cNvPr>
          <p:cNvSpPr>
            <a:spLocks noGrp="1"/>
          </p:cNvSpPr>
          <p:nvPr>
            <p:ph type="dt" sz="half" idx="10"/>
          </p:nvPr>
        </p:nvSpPr>
        <p:spPr/>
        <p:txBody>
          <a:bodyPr/>
          <a:lstStyle/>
          <a:p>
            <a:fld id="{568A81ED-9C83-DF4F-B38A-5C4375B85F99}" type="datetimeFigureOut">
              <a:rPr lang="en-US" smtClean="0"/>
              <a:t>11/14/2024</a:t>
            </a:fld>
            <a:endParaRPr lang="en-US"/>
          </a:p>
        </p:txBody>
      </p:sp>
      <p:sp>
        <p:nvSpPr>
          <p:cNvPr id="5" name="Footer Placeholder 4">
            <a:extLst>
              <a:ext uri="{FF2B5EF4-FFF2-40B4-BE49-F238E27FC236}">
                <a16:creationId xmlns:a16="http://schemas.microsoft.com/office/drawing/2014/main" id="{DFE3AEA0-97E8-F1B8-CD1E-EA616C7BA3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9BCEA1-0F31-5488-C6D4-90D4B84698FB}"/>
              </a:ext>
            </a:extLst>
          </p:cNvPr>
          <p:cNvSpPr>
            <a:spLocks noGrp="1"/>
          </p:cNvSpPr>
          <p:nvPr>
            <p:ph type="sldNum" sz="quarter" idx="12"/>
          </p:nvPr>
        </p:nvSpPr>
        <p:spPr/>
        <p:txBody>
          <a:bodyPr/>
          <a:lstStyle/>
          <a:p>
            <a:fld id="{85AE9570-643D-E545-935B-E24795151AA0}" type="slidenum">
              <a:rPr lang="en-US" smtClean="0"/>
              <a:t>‹#›</a:t>
            </a:fld>
            <a:endParaRPr lang="en-US"/>
          </a:p>
        </p:txBody>
      </p:sp>
    </p:spTree>
    <p:extLst>
      <p:ext uri="{BB962C8B-B14F-4D97-AF65-F5344CB8AC3E}">
        <p14:creationId xmlns:p14="http://schemas.microsoft.com/office/powerpoint/2010/main" val="3560700535"/>
      </p:ext>
    </p:extLst>
  </p:cSld>
  <p:clrMapOvr>
    <a:masterClrMapping/>
  </p:clrMapOvr>
</p:sldLayout>
</file>

<file path=ppt/slideLayouts/slideLayout12.xml><?xml version="1.0" encoding="utf-8"?>
<p:sldLayout xmlns:p="http://schemas.openxmlformats.org/presentationml/2006/main" xmlns:a="http://schemas.openxmlformats.org/drawingml/2006/main" xmlns:r="http://schemas.openxmlformats.org/officeDocument/2006/relationships" matchingName="Title slide" type="title">
  <p:cSld name="1_Title slide">
    <p:bg>
      <p:bgPr>
        <a:solidFill>
          <a:srgbClr val="220337"/>
        </a:solidFill>
        <a:effectLst/>
      </p:bgPr>
    </p:bg>
    <p:spTree>
      <p:nvGrpSpPr>
        <p:cNvPr id="1" name="Shape 8"/>
        <p:cNvGrpSpPr/>
        <p:nvPr/>
      </p:nvGrpSpPr>
      <p:grpSpPr>
        <a:xfrm>
          <a:off x="0" y="0"/>
          <a:ext cx="0" cy="0"/>
          <a:chOff x="0" y="0"/>
          <a:chExt cx="0" cy="0"/>
        </a:xfrm>
      </p:grpSpPr>
      <p:pic>
        <p:nvPicPr>
          <p:cNvPr descr="Washington Square Arch in autumn." id="9" name="Google Shape;9;p2"/>
          <p:cNvPicPr preferRelativeResize="0"/>
          <p:nvPr/>
        </p:nvPicPr>
        <p:blipFill rotWithShape="1">
          <a:blip r:embed="rId2">
            <a:alphaModFix amt="22000"/>
          </a:blip>
          <a:srcRect t="106"/>
          <a:stretch/>
        </p:blipFill>
        <p:spPr>
          <a:xfrm>
            <a:off x="0" y="0"/>
            <a:ext cx="12192000" cy="6858000"/>
          </a:xfrm>
          <a:prstGeom prst="rect">
            <a:avLst/>
          </a:prstGeom>
          <a:noFill/>
          <a:ln>
            <a:noFill/>
          </a:ln>
        </p:spPr>
      </p:pic>
      <p:pic>
        <p:nvPicPr>
          <p:cNvPr descr="New York University logo" id="10" name="Google Shape;10;p2"/>
          <p:cNvPicPr preferRelativeResize="0"/>
          <p:nvPr/>
        </p:nvPicPr>
        <p:blipFill rotWithShape="1">
          <a:blip r:embed="rId3">
            <a:alphaModFix/>
          </a:blip>
          <a:srcRect/>
          <a:stretch/>
        </p:blipFill>
        <p:spPr>
          <a:xfrm>
            <a:off x="5396485" y="570596"/>
            <a:ext cx="1398900" cy="474800"/>
          </a:xfrm>
          <a:prstGeom prst="rect">
            <a:avLst/>
          </a:prstGeom>
          <a:noFill/>
          <a:ln>
            <a:noFill/>
          </a:ln>
        </p:spPr>
      </p:pic>
      <p:sp>
        <p:nvSpPr>
          <p:cNvPr id="11" name="Google Shape;11;p2"/>
          <p:cNvSpPr txBox="1">
            <a:spLocks noGrp="1"/>
          </p:cNvSpPr>
          <p:nvPr>
            <p:ph type="title"/>
          </p:nvPr>
        </p:nvSpPr>
        <p:spPr>
          <a:xfrm>
            <a:off x="1206467" y="1671576"/>
            <a:ext cx="9778400" cy="2126800"/>
          </a:xfrm>
          <a:prstGeom prst="rect">
            <a:avLst/>
          </a:prstGeom>
        </p:spPr>
        <p:txBody>
          <a:bodyPr anchor="ctr" anchorCtr="0" bIns="91425" lIns="91425" rIns="91425" spcFirstLastPara="1" tIns="91425" wrap="square">
            <a:noAutofit/>
          </a:bodyPr>
          <a:lstStyle>
            <a:lvl1pPr algn="ctr" lvl="0">
              <a:lnSpc>
                <a:spcPct val="80000"/>
              </a:lnSpc>
              <a:spcBef>
                <a:spcPts val="0"/>
              </a:spcBef>
              <a:spcAft>
                <a:spcPts val="0"/>
              </a:spcAft>
              <a:buNone/>
              <a:defRPr sz="9600">
                <a:solidFill>
                  <a:srgbClr val="FFFFFF"/>
                </a:solidFill>
              </a:defRPr>
            </a:lvl1pPr>
            <a:lvl2pPr lvl="1">
              <a:spcBef>
                <a:spcPts val="0"/>
              </a:spcBef>
              <a:spcAft>
                <a:spcPts val="0"/>
              </a:spcAft>
              <a:buNone/>
              <a:defRPr>
                <a:solidFill>
                  <a:srgbClr val="FFFFFF"/>
                </a:solidFill>
              </a:defRPr>
            </a:lvl2pPr>
            <a:lvl3pPr lvl="2">
              <a:spcBef>
                <a:spcPts val="0"/>
              </a:spcBef>
              <a:spcAft>
                <a:spcPts val="0"/>
              </a:spcAft>
              <a:buNone/>
              <a:defRPr>
                <a:solidFill>
                  <a:srgbClr val="FFFFFF"/>
                </a:solidFill>
              </a:defRPr>
            </a:lvl3pPr>
            <a:lvl4pPr lvl="3">
              <a:spcBef>
                <a:spcPts val="0"/>
              </a:spcBef>
              <a:spcAft>
                <a:spcPts val="0"/>
              </a:spcAft>
              <a:buNone/>
              <a:defRPr>
                <a:solidFill>
                  <a:srgbClr val="FFFFFF"/>
                </a:solidFill>
              </a:defRPr>
            </a:lvl4pPr>
            <a:lvl5pPr lvl="4">
              <a:spcBef>
                <a:spcPts val="0"/>
              </a:spcBef>
              <a:spcAft>
                <a:spcPts val="0"/>
              </a:spcAft>
              <a:buNone/>
              <a:defRPr>
                <a:solidFill>
                  <a:srgbClr val="FFFFFF"/>
                </a:solidFill>
              </a:defRPr>
            </a:lvl5pPr>
            <a:lvl6pPr lvl="5">
              <a:spcBef>
                <a:spcPts val="0"/>
              </a:spcBef>
              <a:spcAft>
                <a:spcPts val="0"/>
              </a:spcAft>
              <a:buNone/>
              <a:defRPr>
                <a:solidFill>
                  <a:srgbClr val="FFFFFF"/>
                </a:solidFill>
              </a:defRPr>
            </a:lvl6pPr>
            <a:lvl7pPr lvl="6">
              <a:spcBef>
                <a:spcPts val="0"/>
              </a:spcBef>
              <a:spcAft>
                <a:spcPts val="0"/>
              </a:spcAft>
              <a:buNone/>
              <a:defRPr>
                <a:solidFill>
                  <a:srgbClr val="FFFFFF"/>
                </a:solidFill>
              </a:defRPr>
            </a:lvl7pPr>
            <a:lvl8pPr lvl="7">
              <a:spcBef>
                <a:spcPts val="0"/>
              </a:spcBef>
              <a:spcAft>
                <a:spcPts val="0"/>
              </a:spcAft>
              <a:buNone/>
              <a:defRPr>
                <a:solidFill>
                  <a:srgbClr val="FFFFFF"/>
                </a:solidFill>
              </a:defRPr>
            </a:lvl8pPr>
            <a:lvl9pPr lvl="8">
              <a:spcBef>
                <a:spcPts val="0"/>
              </a:spcBef>
              <a:spcAft>
                <a:spcPts val="0"/>
              </a:spcAft>
              <a:buNone/>
              <a:defRPr>
                <a:solidFill>
                  <a:srgbClr val="FFFFFF"/>
                </a:solidFill>
              </a:defRPr>
            </a:lvl9pPr>
          </a:lstStyle>
          <a:p>
            <a:endParaRPr/>
          </a:p>
        </p:txBody>
      </p:sp>
      <p:sp>
        <p:nvSpPr>
          <p:cNvPr id="12" name="Google Shape;12;p2"/>
          <p:cNvSpPr txBox="1">
            <a:spLocks noGrp="1"/>
          </p:cNvSpPr>
          <p:nvPr>
            <p:ph idx="1" type="subTitle"/>
          </p:nvPr>
        </p:nvSpPr>
        <p:spPr>
          <a:xfrm>
            <a:off x="3328267" y="4138152"/>
            <a:ext cx="5535200" cy="934400"/>
          </a:xfrm>
          <a:prstGeom prst="rect">
            <a:avLst/>
          </a:prstGeom>
        </p:spPr>
        <p:txBody>
          <a:bodyPr anchor="t" anchorCtr="0" bIns="91425" lIns="91425" rIns="91425" spcFirstLastPara="1" tIns="91425" wrap="square">
            <a:noAutofit/>
          </a:bodyPr>
          <a:lstStyle>
            <a:lvl1pPr algn="ctr" lvl="0">
              <a:spcBef>
                <a:spcPts val="0"/>
              </a:spcBef>
              <a:spcAft>
                <a:spcPts val="0"/>
              </a:spcAft>
              <a:buNone/>
              <a:defRPr>
                <a:solidFill>
                  <a:srgbClr val="FFFFFF"/>
                </a:solidFill>
              </a:defRPr>
            </a:lvl1pPr>
            <a:lvl2pPr lvl="1">
              <a:spcBef>
                <a:spcPts val="2133"/>
              </a:spcBef>
              <a:spcAft>
                <a:spcPts val="0"/>
              </a:spcAft>
              <a:buNone/>
              <a:defRPr/>
            </a:lvl2pPr>
            <a:lvl3pPr lvl="2">
              <a:spcBef>
                <a:spcPts val="2133"/>
              </a:spcBef>
              <a:spcAft>
                <a:spcPts val="0"/>
              </a:spcAft>
              <a:buNone/>
              <a:defRPr/>
            </a:lvl3pPr>
            <a:lvl4pPr lvl="3">
              <a:spcBef>
                <a:spcPts val="2133"/>
              </a:spcBef>
              <a:spcAft>
                <a:spcPts val="0"/>
              </a:spcAft>
              <a:buNone/>
              <a:defRPr/>
            </a:lvl4pPr>
            <a:lvl5pPr lvl="4">
              <a:spcBef>
                <a:spcPts val="2133"/>
              </a:spcBef>
              <a:spcAft>
                <a:spcPts val="0"/>
              </a:spcAft>
              <a:buNone/>
              <a:defRPr/>
            </a:lvl5pPr>
            <a:lvl6pPr lvl="5">
              <a:spcBef>
                <a:spcPts val="2133"/>
              </a:spcBef>
              <a:spcAft>
                <a:spcPts val="0"/>
              </a:spcAft>
              <a:buNone/>
              <a:defRPr/>
            </a:lvl6pPr>
            <a:lvl7pPr lvl="6">
              <a:spcBef>
                <a:spcPts val="2133"/>
              </a:spcBef>
              <a:spcAft>
                <a:spcPts val="0"/>
              </a:spcAft>
              <a:buNone/>
              <a:defRPr/>
            </a:lvl7pPr>
            <a:lvl8pPr lvl="7">
              <a:spcBef>
                <a:spcPts val="2133"/>
              </a:spcBef>
              <a:spcAft>
                <a:spcPts val="0"/>
              </a:spcAft>
              <a:buNone/>
              <a:defRPr/>
            </a:lvl8pPr>
            <a:lvl9pPr lvl="8">
              <a:spcBef>
                <a:spcPts val="2133"/>
              </a:spcBef>
              <a:spcAft>
                <a:spcPts val="2133"/>
              </a:spcAft>
              <a:buNone/>
              <a:defRPr/>
            </a:lvl9pPr>
          </a:lstStyle>
          <a:p>
            <a:endParaRPr/>
          </a:p>
        </p:txBody>
      </p:sp>
      <p:sp>
        <p:nvSpPr>
          <p:cNvPr id="13" name="Google Shape;13;p2"/>
          <p:cNvSpPr txBox="1">
            <a:spLocks noGrp="1"/>
          </p:cNvSpPr>
          <p:nvPr>
            <p:ph idx="2" type="body"/>
          </p:nvPr>
        </p:nvSpPr>
        <p:spPr>
          <a:xfrm>
            <a:off x="3328267" y="5540539"/>
            <a:ext cx="5535200" cy="406000"/>
          </a:xfrm>
          <a:prstGeom prst="rect">
            <a:avLst/>
          </a:prstGeom>
        </p:spPr>
        <p:txBody>
          <a:bodyPr anchor="t" anchorCtr="0" bIns="91425" lIns="91425" rIns="91425" spcFirstLastPara="1" tIns="91425" wrap="square">
            <a:noAutofit/>
          </a:bodyPr>
          <a:lstStyle>
            <a:lvl1pPr algn="ctr" indent="-389457" lvl="0" marL="609585">
              <a:spcBef>
                <a:spcPts val="0"/>
              </a:spcBef>
              <a:spcAft>
                <a:spcPts val="0"/>
              </a:spcAft>
              <a:buClr>
                <a:srgbClr val="FFFFFF"/>
              </a:buClr>
              <a:buSzPts val="1000"/>
              <a:buFont typeface="Montserrat SemiBold"/>
              <a:buChar char="●"/>
              <a:defRPr sz="1333">
                <a:solidFill>
                  <a:srgbClr val="FFFFFF"/>
                </a:solidFill>
                <a:latin typeface="Montserrat SemiBold"/>
                <a:ea typeface="Montserrat SemiBold"/>
                <a:cs typeface="Montserrat SemiBold"/>
                <a:sym typeface="Montserrat SemiBold"/>
              </a:defRPr>
            </a:lvl1pPr>
            <a:lvl2pPr algn="ctr" indent="-389457" lvl="1" marL="1219170">
              <a:spcBef>
                <a:spcPts val="0"/>
              </a:spcBef>
              <a:spcAft>
                <a:spcPts val="0"/>
              </a:spcAft>
              <a:buClr>
                <a:srgbClr val="FFFFFF"/>
              </a:buClr>
              <a:buSzPts val="1000"/>
              <a:buFont typeface="Montserrat SemiBold"/>
              <a:buChar char="○"/>
              <a:defRPr sz="1333">
                <a:solidFill>
                  <a:srgbClr val="FFFFFF"/>
                </a:solidFill>
                <a:latin typeface="Montserrat SemiBold"/>
                <a:ea typeface="Montserrat SemiBold"/>
                <a:cs typeface="Montserrat SemiBold"/>
                <a:sym typeface="Montserrat SemiBold"/>
              </a:defRPr>
            </a:lvl2pPr>
            <a:lvl3pPr algn="ctr" indent="-389457" lvl="2" marL="1828754">
              <a:spcBef>
                <a:spcPts val="0"/>
              </a:spcBef>
              <a:spcAft>
                <a:spcPts val="0"/>
              </a:spcAft>
              <a:buClr>
                <a:srgbClr val="FFFFFF"/>
              </a:buClr>
              <a:buSzPts val="1000"/>
              <a:buFont typeface="Montserrat SemiBold"/>
              <a:buChar char="■"/>
              <a:defRPr sz="1333">
                <a:solidFill>
                  <a:srgbClr val="FFFFFF"/>
                </a:solidFill>
                <a:latin typeface="Montserrat SemiBold"/>
                <a:ea typeface="Montserrat SemiBold"/>
                <a:cs typeface="Montserrat SemiBold"/>
                <a:sym typeface="Montserrat SemiBold"/>
              </a:defRPr>
            </a:lvl3pPr>
            <a:lvl4pPr algn="ctr" indent="-389457" lvl="3" marL="2438339">
              <a:spcBef>
                <a:spcPts val="0"/>
              </a:spcBef>
              <a:spcAft>
                <a:spcPts val="0"/>
              </a:spcAft>
              <a:buClr>
                <a:srgbClr val="FFFFFF"/>
              </a:buClr>
              <a:buSzPts val="1000"/>
              <a:buFont typeface="Montserrat SemiBold"/>
              <a:buChar char="●"/>
              <a:defRPr sz="1333">
                <a:solidFill>
                  <a:srgbClr val="FFFFFF"/>
                </a:solidFill>
                <a:latin typeface="Montserrat SemiBold"/>
                <a:ea typeface="Montserrat SemiBold"/>
                <a:cs typeface="Montserrat SemiBold"/>
                <a:sym typeface="Montserrat SemiBold"/>
              </a:defRPr>
            </a:lvl4pPr>
            <a:lvl5pPr algn="ctr" indent="-389457" lvl="4" marL="3047924">
              <a:spcBef>
                <a:spcPts val="0"/>
              </a:spcBef>
              <a:spcAft>
                <a:spcPts val="0"/>
              </a:spcAft>
              <a:buClr>
                <a:srgbClr val="FFFFFF"/>
              </a:buClr>
              <a:buSzPts val="1000"/>
              <a:buFont typeface="Montserrat SemiBold"/>
              <a:buChar char="○"/>
              <a:defRPr sz="1333">
                <a:solidFill>
                  <a:srgbClr val="FFFFFF"/>
                </a:solidFill>
                <a:latin typeface="Montserrat SemiBold"/>
                <a:ea typeface="Montserrat SemiBold"/>
                <a:cs typeface="Montserrat SemiBold"/>
                <a:sym typeface="Montserrat SemiBold"/>
              </a:defRPr>
            </a:lvl5pPr>
            <a:lvl6pPr algn="ctr" indent="-389457" lvl="5" marL="3657509">
              <a:spcBef>
                <a:spcPts val="0"/>
              </a:spcBef>
              <a:spcAft>
                <a:spcPts val="0"/>
              </a:spcAft>
              <a:buClr>
                <a:srgbClr val="FFFFFF"/>
              </a:buClr>
              <a:buSzPts val="1000"/>
              <a:buFont typeface="Montserrat SemiBold"/>
              <a:buChar char="■"/>
              <a:defRPr sz="1333">
                <a:solidFill>
                  <a:srgbClr val="FFFFFF"/>
                </a:solidFill>
                <a:latin typeface="Montserrat SemiBold"/>
                <a:ea typeface="Montserrat SemiBold"/>
                <a:cs typeface="Montserrat SemiBold"/>
                <a:sym typeface="Montserrat SemiBold"/>
              </a:defRPr>
            </a:lvl6pPr>
            <a:lvl7pPr algn="ctr" indent="-389457" lvl="6" marL="4267093">
              <a:spcBef>
                <a:spcPts val="0"/>
              </a:spcBef>
              <a:spcAft>
                <a:spcPts val="0"/>
              </a:spcAft>
              <a:buClr>
                <a:srgbClr val="FFFFFF"/>
              </a:buClr>
              <a:buSzPts val="1000"/>
              <a:buFont typeface="Montserrat SemiBold"/>
              <a:buChar char="●"/>
              <a:defRPr sz="1333">
                <a:solidFill>
                  <a:srgbClr val="FFFFFF"/>
                </a:solidFill>
                <a:latin typeface="Montserrat SemiBold"/>
                <a:ea typeface="Montserrat SemiBold"/>
                <a:cs typeface="Montserrat SemiBold"/>
                <a:sym typeface="Montserrat SemiBold"/>
              </a:defRPr>
            </a:lvl7pPr>
            <a:lvl8pPr algn="ctr" indent="-389457" lvl="7" marL="4876678">
              <a:spcBef>
                <a:spcPts val="0"/>
              </a:spcBef>
              <a:spcAft>
                <a:spcPts val="0"/>
              </a:spcAft>
              <a:buClr>
                <a:srgbClr val="FFFFFF"/>
              </a:buClr>
              <a:buSzPts val="1000"/>
              <a:buFont typeface="Montserrat SemiBold"/>
              <a:buChar char="○"/>
              <a:defRPr sz="1333">
                <a:solidFill>
                  <a:srgbClr val="FFFFFF"/>
                </a:solidFill>
                <a:latin typeface="Montserrat SemiBold"/>
                <a:ea typeface="Montserrat SemiBold"/>
                <a:cs typeface="Montserrat SemiBold"/>
                <a:sym typeface="Montserrat SemiBold"/>
              </a:defRPr>
            </a:lvl8pPr>
            <a:lvl9pPr algn="ctr" indent="-389457" lvl="8" marL="5486263">
              <a:spcBef>
                <a:spcPts val="0"/>
              </a:spcBef>
              <a:spcAft>
                <a:spcPts val="0"/>
              </a:spcAft>
              <a:buClr>
                <a:srgbClr val="FFFFFF"/>
              </a:buClr>
              <a:buSzPts val="1000"/>
              <a:buFont typeface="Montserrat SemiBold"/>
              <a:buChar char="■"/>
              <a:defRPr sz="1333">
                <a:solidFill>
                  <a:srgbClr val="FFFFFF"/>
                </a:solidFill>
                <a:latin typeface="Montserrat SemiBold"/>
                <a:ea typeface="Montserrat SemiBold"/>
                <a:cs typeface="Montserrat SemiBold"/>
                <a:sym typeface="Montserrat SemiBold"/>
              </a:defRPr>
            </a:lvl9pPr>
          </a:lstStyle>
          <a:p>
            <a:endParaRPr/>
          </a:p>
        </p:txBody>
      </p:sp>
    </p:spTree>
    <p:extLst>
      <p:ext uri="{BB962C8B-B14F-4D97-AF65-F5344CB8AC3E}">
        <p14:creationId xmlns:p14="http://schemas.microsoft.com/office/powerpoint/2010/main" val="2509902923"/>
      </p:ext>
    </p:extLst>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theme" Target="/ppt/theme/theme1.xml" Id="rId13" /><Relationship Type="http://schemas.openxmlformats.org/officeDocument/2006/relationships/slideLayout" Target="/ppt/slideLayouts/slideLayout12.xml" Id="rId12" /><Relationship Type="http://schemas.openxmlformats.org/officeDocument/2006/relationships/slideLayout" Target="/ppt/slideLayouts/slideLayout1.xml" Id="rId1" /></Relationships>
</file>

<file path=ppt/slideMasters/slideMaster1.xml><?xml version="1.0" encoding="utf-8"?>
<p:sldMaster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11C99D-DE26-59BD-AFC1-BD6A96F61F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927D87-E3CB-CC59-20D0-DB63B23E59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76EA2-F3B6-D971-976C-643C57CFB3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A81ED-9C83-DF4F-B38A-5C4375B85F99}" type="datetimeFigureOut">
              <a:rPr lang="en-US" smtClean="0"/>
              <a:t>11/14/2024</a:t>
            </a:fld>
            <a:endParaRPr lang="en-US"/>
          </a:p>
        </p:txBody>
      </p:sp>
      <p:sp>
        <p:nvSpPr>
          <p:cNvPr id="5" name="Footer Placeholder 4">
            <a:extLst>
              <a:ext uri="{FF2B5EF4-FFF2-40B4-BE49-F238E27FC236}">
                <a16:creationId xmlns:a16="http://schemas.microsoft.com/office/drawing/2014/main" id="{9F8413FE-3EF0-A0BC-91E2-A0158B988D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A9294D-7591-4B24-057C-57C0FA6500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AE9570-643D-E545-935B-E24795151AA0}" type="slidenum">
              <a:rPr lang="en-US" smtClean="0"/>
              <a:t>‹#›</a:t>
            </a:fld>
            <a:endParaRPr lang="en-US"/>
          </a:p>
        </p:txBody>
      </p:sp>
    </p:spTree>
    <p:extLst>
      <p:ext uri="{BB962C8B-B14F-4D97-AF65-F5344CB8AC3E}">
        <p14:creationId xmlns:p14="http://schemas.microsoft.com/office/powerpoint/2010/main" val="2642649561"/>
      </p:ext>
    </p:extLst>
  </p:cSld>
  <p:clrMap bg1="lt1" tx1="dk1" bg2="lt2" tx2="dk2" accent1="accent1" accent2="accent2" accent3="accent3" accent4="accent4" accent5="accent5" accent6="accent6" hlink="hlink" folHlink="folHlink"/>
  <p:sldLayoutIdLst>
    <p:sldLayoutId id="2147483649" r:id="rId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notesSlide" Target="/ppt/notesSlides/notesSlide1.xml" Id="rId2" /><Relationship Type="http://schemas.openxmlformats.org/officeDocument/2006/relationships/slideLayout" Target="/ppt/slideLayouts/slideLayout12.xml" Id="rId1" /></Relationships>
</file>

<file path=ppt/slides/_rels/slide10.xml.rels><?xml version="1.0" encoding="utf-8" standalone="no" ?><Relationships xmlns="http://schemas.openxmlformats.org/package/2006/relationships"><Relationship Id="rId3" Target="/ppt/media/image8.jpeg" Type="http://schemas.openxmlformats.org/officeDocument/2006/relationships/image"/><Relationship Id="rId2" Target="/ppt/notesSlides/notesSlide10.xml" Type="http://schemas.openxmlformats.org/officeDocument/2006/relationships/notesSlide"/><Relationship Id="rId1" Target="/ppt/slideLayouts/slideLayout1.xml" Type="http://schemas.openxmlformats.org/officeDocument/2006/relationships/slideLayout"/></Relationships>
</file>

<file path=ppt/slides/_rels/slide11.xml.rels><?xml version="1.0" encoding="utf-8" standalone="no" ?><Relationships xmlns="http://schemas.openxmlformats.org/package/2006/relationships"><Relationship Id="rId3" Target="/ppt/media/image9.jpeg" Type="http://schemas.openxmlformats.org/officeDocument/2006/relationships/image"/><Relationship Id="rId2" Target="/ppt/notesSlides/notesSlide11.xml" Type="http://schemas.openxmlformats.org/officeDocument/2006/relationships/notesSlide"/><Relationship Id="rId1" Target="/ppt/slideLayouts/slideLayout1.xml" Type="http://schemas.openxmlformats.org/officeDocument/2006/relationships/slideLayout"/></Relationships>
</file>

<file path=ppt/slides/_rels/slide12.xml.rels><?xml version="1.0" encoding="utf-8" standalone="no" ?><Relationships xmlns="http://schemas.openxmlformats.org/package/2006/relationships"><Relationship Id="rId3" Target="/ppt/media/image10.jpeg" Type="http://schemas.openxmlformats.org/officeDocument/2006/relationships/image"/><Relationship Id="rId2" Target="/ppt/notesSlides/notesSlide12.xml" Type="http://schemas.openxmlformats.org/officeDocument/2006/relationships/notesSlide"/><Relationship Id="rId1" Target="/ppt/slideLayouts/slideLayout1.xml" Type="http://schemas.openxmlformats.org/officeDocument/2006/relationships/slideLayout"/></Relationships>
</file>

<file path=ppt/slides/_rels/slide13.xml.rels>&#65279;<?xml version="1.0" encoding="utf-8"?><Relationships xmlns="http://schemas.openxmlformats.org/package/2006/relationships"><Relationship Type="http://schemas.openxmlformats.org/officeDocument/2006/relationships/notesSlide" Target="/ppt/notesSlides/notesSlide13.xml" Id="rId2" /><Relationship Type="http://schemas.openxmlformats.org/officeDocument/2006/relationships/slideLayout" Target="/ppt/slideLayouts/slideLayout1.xml" Id="rId1" /></Relationships>
</file>

<file path=ppt/slides/_rels/slide14.xml.rels>&#65279;<?xml version="1.0" encoding="utf-8"?><Relationships xmlns="http://schemas.openxmlformats.org/package/2006/relationships"><Relationship Type="http://schemas.openxmlformats.org/officeDocument/2006/relationships/notesSlide" Target="/ppt/notesSlides/notesSlide14.xml" Id="rId2" /><Relationship Type="http://schemas.openxmlformats.org/officeDocument/2006/relationships/slideLayout" Target="/ppt/slideLayouts/slideLayout1.xml" Id="rId1" /></Relationships>
</file>

<file path=ppt/slides/_rels/slide15.xml.rels>&#65279;<?xml version="1.0" encoding="utf-8"?><Relationships xmlns="http://schemas.openxmlformats.org/package/2006/relationships"><Relationship Type="http://schemas.openxmlformats.org/officeDocument/2006/relationships/notesSlide" Target="/ppt/notesSlides/notesSlide15.xml" Id="rId2" /><Relationship Type="http://schemas.openxmlformats.org/officeDocument/2006/relationships/slideLayout" Target="/ppt/slideLayouts/slideLayout1.xml" Id="rId1" /></Relationships>
</file>

<file path=ppt/slides/_rels/slide16.xml.rels>&#65279;<?xml version="1.0" encoding="utf-8"?><Relationships xmlns="http://schemas.openxmlformats.org/package/2006/relationships"><Relationship Type="http://schemas.openxmlformats.org/officeDocument/2006/relationships/notesSlide" Target="/ppt/notesSlides/notesSlide16.xml" Id="rId2" /><Relationship Type="http://schemas.openxmlformats.org/officeDocument/2006/relationships/slideLayout" Target="/ppt/slideLayouts/slideLayout1.xml" Id="rId1" /></Relationships>
</file>

<file path=ppt/slides/_rels/slide17.xml.rels>&#65279;<?xml version="1.0" encoding="utf-8"?><Relationships xmlns="http://schemas.openxmlformats.org/package/2006/relationships"><Relationship Type="http://schemas.openxmlformats.org/officeDocument/2006/relationships/notesSlide" Target="/ppt/notesSlides/notesSlide17.xml" Id="rId2" /><Relationship Type="http://schemas.openxmlformats.org/officeDocument/2006/relationships/slideLayout" Target="/ppt/slideLayouts/slideLayout1.xml" Id="rId1" /></Relationships>
</file>

<file path=ppt/slides/_rels/slide18.xml.rels>&#65279;<?xml version="1.0" encoding="utf-8"?><Relationships xmlns="http://schemas.openxmlformats.org/package/2006/relationships"><Relationship Type="http://schemas.openxmlformats.org/officeDocument/2006/relationships/notesSlide" Target="/ppt/notesSlides/notesSlide18.xml" Id="rId2" /><Relationship Type="http://schemas.openxmlformats.org/officeDocument/2006/relationships/slideLayout" Target="/ppt/slideLayouts/slideLayout1.xml" Id="rId1" /></Relationships>
</file>

<file path=ppt/slides/_rels/slide19.xml.rels>&#65279;<?xml version="1.0" encoding="utf-8"?><Relationships xmlns="http://schemas.openxmlformats.org/package/2006/relationships"><Relationship Type="http://schemas.openxmlformats.org/officeDocument/2006/relationships/notesSlide" Target="/ppt/notesSlides/notesSlide19.xml" Id="rId2" /><Relationship Type="http://schemas.openxmlformats.org/officeDocument/2006/relationships/slideLayout" Target="/ppt/slideLayouts/slideLayout1.xml" Id="rId1" /></Relationships>
</file>

<file path=ppt/slides/_rels/slide2.xml.rels>&#65279;<?xml version="1.0" encoding="utf-8"?><Relationships xmlns="http://schemas.openxmlformats.org/package/2006/relationships"><Relationship Type="http://schemas.openxmlformats.org/officeDocument/2006/relationships/notesSlide" Target="/ppt/notesSlides/notesSlide2.xml" Id="rId2" /><Relationship Type="http://schemas.openxmlformats.org/officeDocument/2006/relationships/slideLayout" Target="/ppt/slideLayouts/slideLayout1.xml" Id="rId1" /></Relationships>
</file>

<file path=ppt/slides/_rels/slide20.xml.rels>&#65279;<?xml version="1.0" encoding="utf-8"?><Relationships xmlns="http://schemas.openxmlformats.org/package/2006/relationships"><Relationship Type="http://schemas.openxmlformats.org/officeDocument/2006/relationships/notesSlide" Target="/ppt/notesSlides/notesSlide20.xml" Id="rId2" /><Relationship Type="http://schemas.openxmlformats.org/officeDocument/2006/relationships/slideLayout" Target="/ppt/slideLayouts/slideLayout1.xml" Id="rId1" /></Relationships>
</file>

<file path=ppt/slides/_rels/slide21.xml.rels>&#65279;<?xml version="1.0" encoding="utf-8"?><Relationships xmlns="http://schemas.openxmlformats.org/package/2006/relationships"><Relationship Type="http://schemas.openxmlformats.org/officeDocument/2006/relationships/notesSlide" Target="/ppt/notesSlides/notesSlide21.xml" Id="rId2" /><Relationship Type="http://schemas.openxmlformats.org/officeDocument/2006/relationships/slideLayout" Target="/ppt/slideLayouts/slideLayout1.xml" Id="rId1" /></Relationships>
</file>

<file path=ppt/slides/_rels/slide22.xml.rels>&#65279;<?xml version="1.0" encoding="utf-8"?><Relationships xmlns="http://schemas.openxmlformats.org/package/2006/relationships"><Relationship Type="http://schemas.openxmlformats.org/officeDocument/2006/relationships/notesSlide" Target="/ppt/notesSlides/notesSlide22.xml" Id="rId2" /><Relationship Type="http://schemas.openxmlformats.org/officeDocument/2006/relationships/slideLayout" Target="/ppt/slideLayouts/slideLayout1.xml" Id="rId1" /></Relationships>
</file>

<file path=ppt/slides/_rels/slide23.xml.rels>&#65279;<?xml version="1.0" encoding="utf-8"?><Relationships xmlns="http://schemas.openxmlformats.org/package/2006/relationships"><Relationship Type="http://schemas.openxmlformats.org/officeDocument/2006/relationships/notesSlide" Target="/ppt/notesSlides/notesSlide23.xml" Id="rId2" /><Relationship Type="http://schemas.openxmlformats.org/officeDocument/2006/relationships/slideLayout" Target="/ppt/slideLayouts/slideLayout1.xml" Id="rId1" /></Relationships>
</file>

<file path=ppt/slides/_rels/slide24.xml.rels>&#65279;<?xml version="1.0" encoding="utf-8"?><Relationships xmlns="http://schemas.openxmlformats.org/package/2006/relationships"><Relationship Type="http://schemas.openxmlformats.org/officeDocument/2006/relationships/image" Target="/ppt/media/image11.jpg" Id="rId3" /><Relationship Type="http://schemas.openxmlformats.org/officeDocument/2006/relationships/notesSlide" Target="/ppt/notesSlides/notesSlide24.xml" Id="rId2" /><Relationship Type="http://schemas.openxmlformats.org/officeDocument/2006/relationships/slideLayout" Target="/ppt/slideLayouts/slideLayout1.xml" Id="rId1" /><Relationship Type="http://schemas.openxmlformats.org/officeDocument/2006/relationships/hyperlink" Target="https://www.princeton.edu/~ina/infographics/starbucks.html" TargetMode="External" Id="rId4" /></Relationships>
</file>

<file path=ppt/slides/_rels/slide25.xml.rels>&#65279;<?xml version="1.0" encoding="utf-8"?><Relationships xmlns="http://schemas.openxmlformats.org/package/2006/relationships"><Relationship Type="http://schemas.openxmlformats.org/officeDocument/2006/relationships/image" Target="/ppt/media/image12.jpg" Id="rId3" /><Relationship Type="http://schemas.openxmlformats.org/officeDocument/2006/relationships/notesSlide" Target="/ppt/notesSlides/notesSlide25.xml" Id="rId2" /><Relationship Type="http://schemas.openxmlformats.org/officeDocument/2006/relationships/slideLayout" Target="/ppt/slideLayouts/slideLayout1.xml" Id="rId1" /><Relationship Type="http://schemas.openxmlformats.org/officeDocument/2006/relationships/image" Target="/ppt/media/image13.jpg" Id="rId4" /><Relationship Type="http://schemas.openxmlformats.org/officeDocument/2006/relationships/hyperlink" Target="https://www.census.gov/data/tables/time-series/demo/income-poverty/historical-poverty-thresholds.html" TargetMode="External" Id="rId5" /></Relationships>
</file>

<file path=ppt/slides/_rels/slide26.xml.rels>&#65279;<?xml version="1.0" encoding="utf-8"?><Relationships xmlns="http://schemas.openxmlformats.org/package/2006/relationships"><Relationship Type="http://schemas.openxmlformats.org/officeDocument/2006/relationships/notesSlide" Target="/ppt/notesSlides/notesSlide26.xml" Id="rId2" /><Relationship Type="http://schemas.openxmlformats.org/officeDocument/2006/relationships/slideLayout" Target="/ppt/slideLayouts/slideLayout1.xml" Id="rId1" /></Relationships>
</file>

<file path=ppt/slides/_rels/slide27.xml.rels><?xml version="1.0" encoding="utf-8" standalone="no" ?><Relationships xmlns="http://schemas.openxmlformats.org/package/2006/relationships"><Relationship Id="rId3" Target="/ppt/media/image14.jpeg" Type="http://schemas.openxmlformats.org/officeDocument/2006/relationships/image"/><Relationship Id="rId2" Target="/ppt/notesSlides/notesSlide27.xml" Type="http://schemas.openxmlformats.org/officeDocument/2006/relationships/notesSlide"/><Relationship Id="rId1" Target="/ppt/slideLayouts/slideLayout1.xml" Type="http://schemas.openxmlformats.org/officeDocument/2006/relationships/slideLayout"/></Relationships>
</file>

<file path=ppt/slides/_rels/slide28.xml.rels>&#65279;<?xml version="1.0" encoding="utf-8"?><Relationships xmlns="http://schemas.openxmlformats.org/package/2006/relationships"><Relationship Type="http://schemas.openxmlformats.org/officeDocument/2006/relationships/image" Target="/ppt/media/image15.png" Id="rId3" /><Relationship Type="http://schemas.openxmlformats.org/officeDocument/2006/relationships/notesSlide" Target="/ppt/notesSlides/notesSlide28.xml" Id="rId2" /><Relationship Type="http://schemas.openxmlformats.org/officeDocument/2006/relationships/slideLayout" Target="/ppt/slideLayouts/slideLayout1.xml" Id="rId1" /><Relationship Type="http://schemas.openxmlformats.org/officeDocument/2006/relationships/hyperlink" Target="https://medium.economist.com/mistakes-weve-drawn-a-few-8cdd8a42d368" TargetMode="External" Id="rId4" /></Relationships>
</file>

<file path=ppt/slides/_rels/slide29.xml.rels><?xml version="1.0" encoding="utf-8" standalone="no" ?><Relationships xmlns="http://schemas.openxmlformats.org/package/2006/relationships"><Relationship Id="rId3" Target="/ppt/media/image16.jpeg" Type="http://schemas.openxmlformats.org/officeDocument/2006/relationships/image"/><Relationship Id="rId2" Target="/ppt/notesSlides/notesSlide29.xml" Type="http://schemas.openxmlformats.org/officeDocument/2006/relationships/notesSlide"/><Relationship Id="rId1" Target="/ppt/slideLayouts/slideLayout1.xml" Type="http://schemas.openxmlformats.org/officeDocument/2006/relationships/slideLayout"/><Relationship Id="rId4" Target="https://medium.economist.com/mistakes-weve-drawn-a-few-8cdd8a42d368" TargetMode="External" Type="http://schemas.openxmlformats.org/officeDocument/2006/relationships/hyperlink"/></Relationships>
</file>

<file path=ppt/slides/_rels/slide3.xml.rels>&#65279;<?xml version="1.0" encoding="utf-8"?><Relationships xmlns="http://schemas.openxmlformats.org/package/2006/relationships"><Relationship Type="http://schemas.openxmlformats.org/officeDocument/2006/relationships/notesSlide" Target="/ppt/notesSlides/notesSlide3.xml" Id="rId2" /><Relationship Type="http://schemas.openxmlformats.org/officeDocument/2006/relationships/slideLayout" Target="/ppt/slideLayouts/slideLayout12.xml" Id="rId1" /></Relationships>
</file>

<file path=ppt/slides/_rels/slide30.xml.rels>&#65279;<?xml version="1.0" encoding="utf-8"?><Relationships xmlns="http://schemas.openxmlformats.org/package/2006/relationships"><Relationship Type="http://schemas.openxmlformats.org/officeDocument/2006/relationships/image" Target="/ppt/media/image17.png" Id="rId3" /><Relationship Type="http://schemas.openxmlformats.org/officeDocument/2006/relationships/notesSlide" Target="/ppt/notesSlides/notesSlide30.xml" Id="rId2" /><Relationship Type="http://schemas.openxmlformats.org/officeDocument/2006/relationships/slideLayout" Target="/ppt/slideLayouts/slideLayout1.xml" Id="rId1" /><Relationship Type="http://schemas.openxmlformats.org/officeDocument/2006/relationships/hyperlink" Target="https://medium.economist.com/mistakes-weve-drawn-a-few-8cdd8a42d368" TargetMode="External" Id="rId4" /></Relationships>
</file>

<file path=ppt/slides/_rels/slide31.xml.rels>&#65279;<?xml version="1.0" encoding="utf-8"?><Relationships xmlns="http://schemas.openxmlformats.org/package/2006/relationships"><Relationship Type="http://schemas.openxmlformats.org/officeDocument/2006/relationships/image" Target="/ppt/media/image18.png" Id="rId3" /><Relationship Type="http://schemas.openxmlformats.org/officeDocument/2006/relationships/notesSlide" Target="/ppt/notesSlides/notesSlide31.xml" Id="rId2" /><Relationship Type="http://schemas.openxmlformats.org/officeDocument/2006/relationships/slideLayout" Target="/ppt/slideLayouts/slideLayout1.xml" Id="rId1" /><Relationship Type="http://schemas.openxmlformats.org/officeDocument/2006/relationships/hyperlink" Target="https://medium.economist.com/mistakes-weve-drawn-a-few-8cdd8a42d368" TargetMode="External" Id="rId4" /></Relationships>
</file>

<file path=ppt/slides/_rels/slide32.xml.rels>&#65279;<?xml version="1.0" encoding="utf-8"?><Relationships xmlns="http://schemas.openxmlformats.org/package/2006/relationships"><Relationship Type="http://schemas.openxmlformats.org/officeDocument/2006/relationships/image" Target="/ppt/media/image19.png" Id="rId3" /><Relationship Type="http://schemas.openxmlformats.org/officeDocument/2006/relationships/notesSlide" Target="/ppt/notesSlides/notesSlide32.xml" Id="rId2" /><Relationship Type="http://schemas.openxmlformats.org/officeDocument/2006/relationships/slideLayout" Target="/ppt/slideLayouts/slideLayout1.xml" Id="rId1" /><Relationship Type="http://schemas.openxmlformats.org/officeDocument/2006/relationships/hyperlink" Target="https://medium.economist.com/mistakes-weve-drawn-a-few-8cdd8a42d368" TargetMode="External" Id="rId4" /></Relationships>
</file>

<file path=ppt/slides/_rels/slide33.xml.rels>&#65279;<?xml version="1.0" encoding="utf-8"?><Relationships xmlns="http://schemas.openxmlformats.org/package/2006/relationships"><Relationship Type="http://schemas.openxmlformats.org/officeDocument/2006/relationships/notesSlide" Target="/ppt/notesSlides/notesSlide33.xml" Id="rId2" /><Relationship Type="http://schemas.openxmlformats.org/officeDocument/2006/relationships/slideLayout" Target="/ppt/slideLayouts/slideLayout12.xml" Id="rId1" /></Relationships>
</file>

<file path=ppt/slides/_rels/slide34.xml.rels><?xml version="1.0" encoding="utf-8" standalone="no" ?><Relationships xmlns="http://schemas.openxmlformats.org/package/2006/relationships"><Relationship Id="rId8" Target="/ppt/media/image25.jpg" Type="http://schemas.openxmlformats.org/officeDocument/2006/relationships/image"/><Relationship Id="rId3" Target="/ppt/media/image20.jpg" Type="http://schemas.openxmlformats.org/officeDocument/2006/relationships/image"/><Relationship Id="rId7" Target="/ppt/media/image24.jpg" Type="http://schemas.openxmlformats.org/officeDocument/2006/relationships/image"/><Relationship Id="rId2" Target="/ppt/notesSlides/notesSlide34.xml" Type="http://schemas.openxmlformats.org/officeDocument/2006/relationships/notesSlide"/><Relationship Id="rId1" Target="/ppt/slideLayouts/slideLayout1.xml" Type="http://schemas.openxmlformats.org/officeDocument/2006/relationships/slideLayout"/><Relationship Id="rId6" Target="/ppt/media/image23.jpeg" Type="http://schemas.openxmlformats.org/officeDocument/2006/relationships/image"/><Relationship Id="rId5" Target="/ppt/media/image22.gif" Type="http://schemas.openxmlformats.org/officeDocument/2006/relationships/image"/><Relationship Id="rId4" Target="/ppt/media/image21.jpg" Type="http://schemas.openxmlformats.org/officeDocument/2006/relationships/image"/></Relationships>
</file>

<file path=ppt/slides/_rels/slide35.xml.rels>&#65279;<?xml version="1.0" encoding="utf-8"?><Relationships xmlns="http://schemas.openxmlformats.org/package/2006/relationships"><Relationship Type="http://schemas.openxmlformats.org/officeDocument/2006/relationships/notesSlide" Target="/ppt/notesSlides/notesSlide35.xml" Id="rId2" /><Relationship Type="http://schemas.openxmlformats.org/officeDocument/2006/relationships/slideLayout" Target="/ppt/slideLayouts/slideLayout1.xml" Id="rId1" /></Relationships>
</file>

<file path=ppt/slides/_rels/slide36.xml.rels>&#65279;<?xml version="1.0" encoding="utf-8"?><Relationships xmlns="http://schemas.openxmlformats.org/package/2006/relationships"><Relationship Type="http://schemas.openxmlformats.org/officeDocument/2006/relationships/notesSlide" Target="/ppt/notesSlides/notesSlide36.xml" Id="rId2" /><Relationship Type="http://schemas.openxmlformats.org/officeDocument/2006/relationships/slideLayout" Target="/ppt/slideLayouts/slideLayout1.xml" Id="rId1" /></Relationships>
</file>

<file path=ppt/slides/_rels/slide37.xml.rels>&#65279;<?xml version="1.0" encoding="utf-8"?><Relationships xmlns="http://schemas.openxmlformats.org/package/2006/relationships"><Relationship Type="http://schemas.openxmlformats.org/officeDocument/2006/relationships/image" Target="/ppt/media/image26.png" Id="rId3" /><Relationship Type="http://schemas.openxmlformats.org/officeDocument/2006/relationships/notesSlide" Target="/ppt/notesSlides/notesSlide37.xml" Id="rId2" /><Relationship Type="http://schemas.openxmlformats.org/officeDocument/2006/relationships/slideLayout" Target="/ppt/slideLayouts/slideLayout1.xml" Id="rId1" /></Relationships>
</file>

<file path=ppt/slides/_rels/slide38.xml.rels>&#65279;<?xml version="1.0" encoding="utf-8"?><Relationships xmlns="http://schemas.openxmlformats.org/package/2006/relationships"><Relationship Type="http://schemas.openxmlformats.org/officeDocument/2006/relationships/image" Target="/ppt/media/image26.png" Id="rId3" /><Relationship Type="http://schemas.openxmlformats.org/officeDocument/2006/relationships/notesSlide" Target="/ppt/notesSlides/notesSlide38.xml" Id="rId2" /><Relationship Type="http://schemas.openxmlformats.org/officeDocument/2006/relationships/slideLayout" Target="/ppt/slideLayouts/slideLayout1.xml" Id="rId1" /></Relationships>
</file>

<file path=ppt/slides/_rels/slide39.xml.rels>&#65279;<?xml version="1.0" encoding="utf-8"?><Relationships xmlns="http://schemas.openxmlformats.org/package/2006/relationships"><Relationship Type="http://schemas.openxmlformats.org/officeDocument/2006/relationships/image" Target="/ppt/media/image26.png" Id="rId3" /><Relationship Type="http://schemas.openxmlformats.org/officeDocument/2006/relationships/notesSlide" Target="/ppt/notesSlides/notesSlide39.xml" Id="rId2" /><Relationship Type="http://schemas.openxmlformats.org/officeDocument/2006/relationships/slideLayout" Target="/ppt/slideLayouts/slideLayout1.xml" Id="rId1" /></Relationships>
</file>

<file path=ppt/slides/_rels/slide4.xml.rels>&#65279;<?xml version="1.0" encoding="utf-8"?><Relationships xmlns="http://schemas.openxmlformats.org/package/2006/relationships"><Relationship Type="http://schemas.openxmlformats.org/officeDocument/2006/relationships/notesSlide" Target="/ppt/notesSlides/notesSlide4.xml" Id="rId2" /><Relationship Type="http://schemas.openxmlformats.org/officeDocument/2006/relationships/slideLayout" Target="/ppt/slideLayouts/slideLayout1.xml" Id="rId1" /></Relationships>
</file>

<file path=ppt/slides/_rels/slide40.xml.rels>&#65279;<?xml version="1.0" encoding="utf-8"?><Relationships xmlns="http://schemas.openxmlformats.org/package/2006/relationships"><Relationship Type="http://schemas.openxmlformats.org/officeDocument/2006/relationships/notesSlide" Target="/ppt/notesSlides/notesSlide40.xml" Id="rId2" /><Relationship Type="http://schemas.openxmlformats.org/officeDocument/2006/relationships/slideLayout" Target="/ppt/slideLayouts/slideLayout1.xml" Id="rId1" /></Relationships>
</file>

<file path=ppt/slides/_rels/slide41.xml.rels>&#65279;<?xml version="1.0" encoding="utf-8"?><Relationships xmlns="http://schemas.openxmlformats.org/package/2006/relationships"><Relationship Type="http://schemas.openxmlformats.org/officeDocument/2006/relationships/image" Target="/ppt/media/image27.jpg" Id="rId3" /><Relationship Type="http://schemas.openxmlformats.org/officeDocument/2006/relationships/notesSlide" Target="/ppt/notesSlides/notesSlide41.xml" Id="rId2" /><Relationship Type="http://schemas.openxmlformats.org/officeDocument/2006/relationships/slideLayout" Target="/ppt/slideLayouts/slideLayout1.xml" Id="rId1" /></Relationships>
</file>

<file path=ppt/slides/_rels/slide42.xml.rels><?xml version="1.0" encoding="utf-8" standalone="no" ?><Relationships xmlns="http://schemas.openxmlformats.org/package/2006/relationships"><Relationship Id="rId2" Target="/ppt/notesSlides/notesSlide42.xml" Type="http://schemas.openxmlformats.org/officeDocument/2006/relationships/notesSlide"/><Relationship Id="rId1" Target="/ppt/slideLayouts/slideLayout1.xml" Type="http://schemas.openxmlformats.org/officeDocument/2006/relationships/slideLayout"/><Relationship Id="rId6" Target="/ppt/media/image28.jpeg" Type="http://schemas.openxmlformats.org/officeDocument/2006/relationships/image"/><Relationship Id="rId3" Target="https://starkeycomics.com/2021/06/11/how-a-coastline-100-million-years-ago-influences-modern-election-results-in-alabama/" TargetMode="External" Type="http://schemas.openxmlformats.org/officeDocument/2006/relationships/hyperlink"/><Relationship Id="rId5" Target="https://en.wikipedia.org/wiki/Black_Belt_(region_of_Alabama)" TargetMode="External" Type="http://schemas.openxmlformats.org/officeDocument/2006/relationships/hyperlink"/><Relationship Id="rId4" Target="https://encyclopediaofalabama.org/article/cretaceous-period-in-alabama/" TargetMode="External" Type="http://schemas.openxmlformats.org/officeDocument/2006/relationships/hyperlink"/></Relationships>
</file>

<file path=ppt/slides/_rels/slide43.xml.rels>&#65279;<?xml version="1.0" encoding="utf-8"?><Relationships xmlns="http://schemas.openxmlformats.org/package/2006/relationships"><Relationship Type="http://schemas.openxmlformats.org/officeDocument/2006/relationships/image" Target="/ppt/media/image29.png" Id="rId3" /><Relationship Type="http://schemas.openxmlformats.org/officeDocument/2006/relationships/notesSlide" Target="/ppt/notesSlides/notesSlide43.xml" Id="rId2" /><Relationship Type="http://schemas.openxmlformats.org/officeDocument/2006/relationships/slideLayout" Target="/ppt/slideLayouts/slideLayout1.xml" Id="rId1" /></Relationships>
</file>

<file path=ppt/slides/_rels/slide44.xml.rels>&#65279;<?xml version="1.0" encoding="utf-8"?><Relationships xmlns="http://schemas.openxmlformats.org/package/2006/relationships"><Relationship Type="http://schemas.openxmlformats.org/officeDocument/2006/relationships/image" Target="/ppt/media/image30.png" Id="rId3" /><Relationship Type="http://schemas.openxmlformats.org/officeDocument/2006/relationships/notesSlide" Target="/ppt/notesSlides/notesSlide44.xml" Id="rId2" /><Relationship Type="http://schemas.openxmlformats.org/officeDocument/2006/relationships/slideLayout" Target="/ppt/slideLayouts/slideLayout1.xml" Id="rId1" /></Relationships>
</file>

<file path=ppt/slides/_rels/slide45.xml.rels>&#65279;<?xml version="1.0" encoding="utf-8"?><Relationships xmlns="http://schemas.openxmlformats.org/package/2006/relationships"><Relationship Type="http://schemas.openxmlformats.org/officeDocument/2006/relationships/image" Target="/ppt/media/image31.png" Id="rId3" /><Relationship Type="http://schemas.openxmlformats.org/officeDocument/2006/relationships/notesSlide" Target="/ppt/notesSlides/notesSlide45.xml" Id="rId2" /><Relationship Type="http://schemas.openxmlformats.org/officeDocument/2006/relationships/slideLayout" Target="/ppt/slideLayouts/slideLayout1.xml" Id="rId1" /></Relationships>
</file>

<file path=ppt/slides/_rels/slide46.xml.rels><?xml version="1.0" encoding="utf-8" standalone="no" ?><Relationships xmlns="http://schemas.openxmlformats.org/package/2006/relationships"><Relationship Id="rId3" Target="/ppt/media/image32.jpeg" Type="http://schemas.openxmlformats.org/officeDocument/2006/relationships/image"/><Relationship Id="rId2" Target="/ppt/notesSlides/notesSlide46.xml" Type="http://schemas.openxmlformats.org/officeDocument/2006/relationships/notesSlide"/><Relationship Id="rId1" Target="/ppt/slideLayouts/slideLayout1.xml" Type="http://schemas.openxmlformats.org/officeDocument/2006/relationships/slideLayout"/><Relationship Id="rId4" Target="/ppt/media/image33.jpeg" Type="http://schemas.openxmlformats.org/officeDocument/2006/relationships/image"/></Relationships>
</file>

<file path=ppt/slides/_rels/slide47.xml.rels><?xml version="1.0" encoding="utf-8" standalone="no" ?><Relationships xmlns="http://schemas.openxmlformats.org/package/2006/relationships"><Relationship Id="rId3" Target="/ppt/media/image34.jpeg" Type="http://schemas.openxmlformats.org/officeDocument/2006/relationships/image"/><Relationship Id="rId2" Target="/ppt/notesSlides/notesSlide47.xml" Type="http://schemas.openxmlformats.org/officeDocument/2006/relationships/notesSlide"/><Relationship Id="rId1" Target="/ppt/slideLayouts/slideLayout1.xml" Type="http://schemas.openxmlformats.org/officeDocument/2006/relationships/slideLayout"/><Relationship Id="rId4" Target="/ppt/media/image35.png" Type="http://schemas.openxmlformats.org/officeDocument/2006/relationships/image"/></Relationships>
</file>

<file path=ppt/slides/_rels/slide48.xml.rels><?xml version="1.0" encoding="utf-8" standalone="no" ?><Relationships xmlns="http://schemas.openxmlformats.org/package/2006/relationships"><Relationship Id="rId3" Target="/ppt/media/image36.jpeg" Type="http://schemas.openxmlformats.org/officeDocument/2006/relationships/image"/><Relationship Id="rId2" Target="/ppt/notesSlides/notesSlide48.xml" Type="http://schemas.openxmlformats.org/officeDocument/2006/relationships/notesSlide"/><Relationship Id="rId1" Target="/ppt/slideLayouts/slideLayout1.xml" Type="http://schemas.openxmlformats.org/officeDocument/2006/relationships/slideLayout"/><Relationship Id="rId4" Target="/ppt/media/image37.jpeg" Type="http://schemas.openxmlformats.org/officeDocument/2006/relationships/image"/></Relationships>
</file>

<file path=ppt/slides/_rels/slide49.xml.rels><?xml version="1.0" encoding="utf-8" standalone="no" ?><Relationships xmlns="http://schemas.openxmlformats.org/package/2006/relationships"><Relationship Id="rId3" Target="/ppt/media/image38.jpeg" Type="http://schemas.openxmlformats.org/officeDocument/2006/relationships/image"/><Relationship Id="rId2" Target="/ppt/notesSlides/notesSlide49.xml" Type="http://schemas.openxmlformats.org/officeDocument/2006/relationships/notesSlide"/><Relationship Id="rId1" Target="/ppt/slideLayouts/slideLayout1.xml" Type="http://schemas.openxmlformats.org/officeDocument/2006/relationships/slideLayout"/><Relationship Id="rId4" Target="/ppt/media/image39.jpeg" Type="http://schemas.openxmlformats.org/officeDocument/2006/relationships/image"/></Relationships>
</file>

<file path=ppt/slides/_rels/slide5.xml.rels>&#65279;<?xml version="1.0" encoding="utf-8"?><Relationships xmlns="http://schemas.openxmlformats.org/package/2006/relationships"><Relationship Type="http://schemas.openxmlformats.org/officeDocument/2006/relationships/image" Target="/ppt/media/image3.png" Id="rId3" /><Relationship Type="http://schemas.openxmlformats.org/officeDocument/2006/relationships/notesSlide" Target="/ppt/notesSlides/notesSlide5.xml" Id="rId2" /><Relationship Type="http://schemas.openxmlformats.org/officeDocument/2006/relationships/slideLayout" Target="/ppt/slideLayouts/slideLayout1.xml" Id="rId1" /><Relationship Type="http://schemas.openxmlformats.org/officeDocument/2006/relationships/hyperlink" Target="https://www.vox.com/a/health-prices#chart/9" TargetMode="External" Id="rId4" /></Relationships>
</file>

<file path=ppt/slides/_rels/slide50.xml.rels><?xml version="1.0" encoding="utf-8" standalone="no" ?><Relationships xmlns="http://schemas.openxmlformats.org/package/2006/relationships"><Relationship Id="rId3" Target="/ppt/media/image40.jpeg" Type="http://schemas.openxmlformats.org/officeDocument/2006/relationships/image"/><Relationship Id="rId2" Target="/ppt/notesSlides/notesSlide50.xml" Type="http://schemas.openxmlformats.org/officeDocument/2006/relationships/notesSlide"/><Relationship Id="rId1" Target="/ppt/slideLayouts/slideLayout1.xml" Type="http://schemas.openxmlformats.org/officeDocument/2006/relationships/slideLayout"/><Relationship Id="rId4" Target="/ppt/media/image41.png" Type="http://schemas.openxmlformats.org/officeDocument/2006/relationships/image"/></Relationships>
</file>

<file path=ppt/slides/_rels/slide51.xml.rels><?xml version="1.0" encoding="utf-8" standalone="no" ?><Relationships xmlns="http://schemas.openxmlformats.org/package/2006/relationships"><Relationship Id="rId3" Target="/ppt/media/image42.jpeg" Type="http://schemas.openxmlformats.org/officeDocument/2006/relationships/image"/><Relationship Id="rId2" Target="/ppt/notesSlides/notesSlide51.xml" Type="http://schemas.openxmlformats.org/officeDocument/2006/relationships/notesSlide"/><Relationship Id="rId1" Target="/ppt/slideLayouts/slideLayout1.xml" Type="http://schemas.openxmlformats.org/officeDocument/2006/relationships/slideLayout"/><Relationship Id="rId4" Target="/ppt/media/image43.png" Type="http://schemas.openxmlformats.org/officeDocument/2006/relationships/image"/><Relationship Id="rId5" Target="https://archive.nytimes.com/www.nytimes.com/interactive/2011/10/23/sunday-review/an-overview-of-the-euro-crisis.html" TargetMode="External" Type="http://schemas.openxmlformats.org/officeDocument/2006/relationships/hyperlink"/></Relationships>
</file>

<file path=ppt/slides/_rels/slide52.xml.rels><?xml version="1.0" encoding="utf-8" standalone="no" ?><Relationships xmlns="http://schemas.openxmlformats.org/package/2006/relationships"><Relationship Id="rId2" Target="/ppt/notesSlides/notesSlide52.xml" Type="http://schemas.openxmlformats.org/officeDocument/2006/relationships/notesSlide"/><Relationship Id="rId1" Target="/ppt/slideLayouts/slideLayout1.xml" Type="http://schemas.openxmlformats.org/officeDocument/2006/relationships/slideLayout"/><Relationship Id="rId5" Target="/ppt/media/image45.png" Type="http://schemas.openxmlformats.org/officeDocument/2006/relationships/image"/><Relationship Id="rId4" Target="/ppt/media/image44.jpeg" Type="http://schemas.openxmlformats.org/officeDocument/2006/relationships/image"/><Relationship Id="rId3" Target="https://www.nytimes.com/interactive/2020/04/14/science/coronavirus-transmission-cough-6-feet-ar-ul.html" TargetMode="External" Type="http://schemas.openxmlformats.org/officeDocument/2006/relationships/hyperlink"/></Relationships>
</file>

<file path=ppt/slides/_rels/slide53.xml.rels>&#65279;<?xml version="1.0" encoding="utf-8"?><Relationships xmlns="http://schemas.openxmlformats.org/package/2006/relationships"><Relationship Type="http://schemas.openxmlformats.org/officeDocument/2006/relationships/image" Target="/ppt/media/image46.png" Id="rId3" /><Relationship Type="http://schemas.openxmlformats.org/officeDocument/2006/relationships/notesSlide" Target="/ppt/notesSlides/notesSlide53.xml" Id="rId2" /><Relationship Type="http://schemas.openxmlformats.org/officeDocument/2006/relationships/slideLayout" Target="/ppt/slideLayouts/slideLayout1.xml" Id="rId1" /><Relationship Type="http://schemas.openxmlformats.org/officeDocument/2006/relationships/image" Target="/ppt/media/image47.png" Id="rId4" /><Relationship Type="http://schemas.openxmlformats.org/officeDocument/2006/relationships/hyperlink" Target="https://archive.nytimes.com/www.nytimes.com/interactive/2013/10/09/us/yellen-fed-chart.html" TargetMode="External" Id="rId5" /></Relationships>
</file>

<file path=ppt/slides/_rels/slide54.xml.rels>&#65279;<?xml version="1.0" encoding="utf-8"?><Relationships xmlns="http://schemas.openxmlformats.org/package/2006/relationships"><Relationship Type="http://schemas.openxmlformats.org/officeDocument/2006/relationships/image" Target="/ppt/media/image46.png" Id="rId3" /><Relationship Type="http://schemas.openxmlformats.org/officeDocument/2006/relationships/notesSlide" Target="/ppt/notesSlides/notesSlide54.xml" Id="rId2" /><Relationship Type="http://schemas.openxmlformats.org/officeDocument/2006/relationships/slideLayout" Target="/ppt/slideLayouts/slideLayout1.xml" Id="rId1" /><Relationship Type="http://schemas.openxmlformats.org/officeDocument/2006/relationships/image" Target="/ppt/media/image48.png" Id="rId5" /><Relationship Type="http://schemas.openxmlformats.org/officeDocument/2006/relationships/hyperlink" Target="https://www.washingtonpost.com/wp-srv/special/world/north-korean-prison-camps-2009/" TargetMode="External" Id="rId4" /></Relationships>
</file>

<file path=ppt/slides/_rels/slide55.xml.rels>&#65279;<?xml version="1.0" encoding="utf-8"?><Relationships xmlns="http://schemas.openxmlformats.org/package/2006/relationships"><Relationship Type="http://schemas.openxmlformats.org/officeDocument/2006/relationships/image" Target="/ppt/media/image46.png" Id="rId3" /><Relationship Type="http://schemas.openxmlformats.org/officeDocument/2006/relationships/notesSlide" Target="/ppt/notesSlides/notesSlide55.xml" Id="rId2" /><Relationship Type="http://schemas.openxmlformats.org/officeDocument/2006/relationships/slideLayout" Target="/ppt/slideLayouts/slideLayout1.xml" Id="rId1" /></Relationships>
</file>

<file path=ppt/slides/_rels/slide56.xml.rels>&#65279;<?xml version="1.0" encoding="utf-8"?><Relationships xmlns="http://schemas.openxmlformats.org/package/2006/relationships"><Relationship Type="http://schemas.openxmlformats.org/officeDocument/2006/relationships/notesSlide" Target="/ppt/notesSlides/notesSlide56.xml" Id="rId2" /><Relationship Type="http://schemas.openxmlformats.org/officeDocument/2006/relationships/slideLayout" Target="/ppt/slideLayouts/slideLayout1.xml" Id="rId1" /><Relationship Type="http://schemas.openxmlformats.org/officeDocument/2006/relationships/image" Target="/ppt/media/image49.png" Id="rId4" /><Relationship Type="http://schemas.openxmlformats.org/officeDocument/2006/relationships/hyperlink" Target="https://archive.nytimes.com/www.nytimes.com/interactive/2013/10/09/us/yellen-fed-chart.html" TargetMode="External" Id="rId3" /></Relationships>
</file>

<file path=ppt/slides/_rels/slide57.xml.rels><?xml version="1.0" encoding="utf-8" standalone="no" ?><Relationships xmlns="http://schemas.openxmlformats.org/package/2006/relationships"><Relationship Id="rId2" Target="/ppt/notesSlides/notesSlide57.xml" Type="http://schemas.openxmlformats.org/officeDocument/2006/relationships/notesSlide"/><Relationship Id="rId1" Target="/ppt/slideLayouts/slideLayout1.xml" Type="http://schemas.openxmlformats.org/officeDocument/2006/relationships/slideLayout"/><Relationship Id="rId4" Target="/ppt/media/image50.jpeg" Type="http://schemas.openxmlformats.org/officeDocument/2006/relationships/image"/><Relationship Id="rId3" Target="https://www.nytimes.com/interactive/2014/07/03/world/middleeast/syria-iraq-isis-rogue-state-along-two-rivers.html" TargetMode="External" Type="http://schemas.openxmlformats.org/officeDocument/2006/relationships/hyperlink"/></Relationships>
</file>

<file path=ppt/slides/_rels/slide58.xml.rels>&#65279;<?xml version="1.0" encoding="utf-8"?><Relationships xmlns="http://schemas.openxmlformats.org/package/2006/relationships"><Relationship Type="http://schemas.openxmlformats.org/officeDocument/2006/relationships/image" Target="/ppt/media/image51.png" Id="rId3" /><Relationship Type="http://schemas.openxmlformats.org/officeDocument/2006/relationships/notesSlide" Target="/ppt/notesSlides/notesSlide58.xml" Id="rId2" /><Relationship Type="http://schemas.openxmlformats.org/officeDocument/2006/relationships/slideLayout" Target="/ppt/slideLayouts/slideLayout1.xml" Id="rId1" /><Relationship Type="http://schemas.openxmlformats.org/officeDocument/2006/relationships/hyperlink" Target="http://www.r2d3.us/visual-intro-to-machine-learning-part-1/" TargetMode="External" Id="rId4" /></Relationships>
</file>

<file path=ppt/slides/_rels/slide59.xml.rels>&#65279;<?xml version="1.0" encoding="utf-8"?><Relationships xmlns="http://schemas.openxmlformats.org/package/2006/relationships"><Relationship Type="http://schemas.openxmlformats.org/officeDocument/2006/relationships/notesSlide" Target="/ppt/notesSlides/notesSlide59.xml" Id="rId2" /><Relationship Type="http://schemas.openxmlformats.org/officeDocument/2006/relationships/slideLayout" Target="/ppt/slideLayouts/slideLayout1.xml" Id="rId1" /><Relationship Type="http://schemas.openxmlformats.org/officeDocument/2006/relationships/hyperlink" Target="https://bost.ocks.org/mike/scroll/" TargetMode="External" Id="rId3" /><Relationship Type="http://schemas.openxmlformats.org/officeDocument/2006/relationships/hyperlink" Target="https://idyll-lang.org/gallery" TargetMode="External" Id="rId5" /><Relationship Type="http://schemas.openxmlformats.org/officeDocument/2006/relationships/hyperlink" Target="https://vallandingham.me/think_you_can_scroll.html" TargetMode="External" Id="rId4" /></Relationships>
</file>

<file path=ppt/slides/_rels/slide6.xml.rels><?xml version="1.0" encoding="utf-8" standalone="no" ?><Relationships xmlns="http://schemas.openxmlformats.org/package/2006/relationships"><Relationship Id="rId3" Target="/ppt/media/image4.jpeg" Type="http://schemas.openxmlformats.org/officeDocument/2006/relationships/image"/><Relationship Id="rId2" Target="/ppt/notesSlides/notesSlide6.xml" Type="http://schemas.openxmlformats.org/officeDocument/2006/relationships/notesSlide"/><Relationship Id="rId1" Target="/ppt/slideLayouts/slideLayout1.xml" Type="http://schemas.openxmlformats.org/officeDocument/2006/relationships/slideLayout"/></Relationships>
</file>

<file path=ppt/slides/_rels/slide60.xml.rels>&#65279;<?xml version="1.0" encoding="utf-8"?><Relationships xmlns="http://schemas.openxmlformats.org/package/2006/relationships"><Relationship Type="http://schemas.openxmlformats.org/officeDocument/2006/relationships/notesSlide" Target="/ppt/notesSlides/notesSlide60.xml" Id="rId2" /><Relationship Type="http://schemas.openxmlformats.org/officeDocument/2006/relationships/slideLayout" Target="/ppt/slideLayouts/slideLayout1.xml" Id="rId1" /><Relationship Type="http://schemas.openxmlformats.org/officeDocument/2006/relationships/image" Target="/ppt/media/image52.png" Id="rId4" /><Relationship Type="http://schemas.openxmlformats.org/officeDocument/2006/relationships/hyperlink" Target="https://mathisonian.github.io/trig/etymology/" TargetMode="External" Id="rId3" /></Relationships>
</file>

<file path=ppt/slides/_rels/slide61.xml.rels>&#65279;<?xml version="1.0" encoding="utf-8"?><Relationships xmlns="http://schemas.openxmlformats.org/package/2006/relationships"><Relationship Type="http://schemas.openxmlformats.org/officeDocument/2006/relationships/notesSlide" Target="/ppt/notesSlides/notesSlide61.xml" Id="rId2" /><Relationship Type="http://schemas.openxmlformats.org/officeDocument/2006/relationships/slideLayout" Target="/ppt/slideLayouts/slideLayout1.xml" Id="rId1" /><Relationship Type="http://schemas.openxmlformats.org/officeDocument/2006/relationships/image" Target="/ppt/media/image53.png" Id="rId4" /><Relationship Type="http://schemas.openxmlformats.org/officeDocument/2006/relationships/hyperlink" Target="https://www.nytimes.com/interactive/2015/05/28/upshot/you-draw-it-how-family-income-affects-childrens-college-chances.html" TargetMode="External" Id="rId3" /></Relationships>
</file>

<file path=ppt/slides/_rels/slide62.xml.rels><?xml version="1.0" encoding="utf-8" standalone="no" ?><Relationships xmlns="http://schemas.openxmlformats.org/package/2006/relationships"><Relationship Id="rId2" Target="/ppt/notesSlides/notesSlide62.xml" Type="http://schemas.openxmlformats.org/officeDocument/2006/relationships/notesSlide"/><Relationship Id="rId1" Target="/ppt/slideLayouts/slideLayout1.xml" Type="http://schemas.openxmlformats.org/officeDocument/2006/relationships/slideLayout"/><Relationship Id="rId4" Target="/ppt/media/image54.jpeg" Type="http://schemas.openxmlformats.org/officeDocument/2006/relationships/image"/><Relationship Id="rId3" Target="https://www.nytimes.com/interactive/2019/04/10/opinion/privacy-survey.html" TargetMode="External" Type="http://schemas.openxmlformats.org/officeDocument/2006/relationships/hyperlink"/></Relationships>
</file>

<file path=ppt/slides/_rels/slide63.xml.rels>&#65279;<?xml version="1.0" encoding="utf-8"?><Relationships xmlns="http://schemas.openxmlformats.org/package/2006/relationships"><Relationship Type="http://schemas.openxmlformats.org/officeDocument/2006/relationships/image" Target="/ppt/media/image56.png" Id="rId7" /><Relationship Type="http://schemas.openxmlformats.org/officeDocument/2006/relationships/notesSlide" Target="/ppt/notesSlides/notesSlide63.xml" Id="rId2" /><Relationship Type="http://schemas.openxmlformats.org/officeDocument/2006/relationships/slideLayout" Target="/ppt/slideLayouts/slideLayout1.xml" Id="rId1" /><Relationship Type="http://schemas.openxmlformats.org/officeDocument/2006/relationships/image" Target="/ppt/media/image55.png" Id="rId6" /><Relationship Type="http://schemas.openxmlformats.org/officeDocument/2006/relationships/hyperlink" Target="https://www.nytimes.com/interactive/2017/04/02/technology/uber-drivers-psychological-tricks.html" TargetMode="External" Id="rId3" /><Relationship Type="http://schemas.openxmlformats.org/officeDocument/2006/relationships/hyperlink" Target="https://projects.fivethirtyeight.com/parole-assessment-simulator/" TargetMode="External" Id="rId5" /><Relationship Type="http://schemas.openxmlformats.org/officeDocument/2006/relationships/hyperlink" Target="https://www.washingtonpost.com/graphics/2020/world/corona-simulator/" TargetMode="External" Id="rId4" /></Relationships>
</file>

<file path=ppt/slides/_rels/slide64.xml.rels><?xml version="1.0" encoding="utf-8" standalone="no" ?><Relationships xmlns="http://schemas.openxmlformats.org/package/2006/relationships"><Relationship Id="rId3" Target="/ppt/media/image57.jpeg" Type="http://schemas.openxmlformats.org/officeDocument/2006/relationships/image"/><Relationship Id="rId2" Target="/ppt/notesSlides/notesSlide64.xml" Type="http://schemas.openxmlformats.org/officeDocument/2006/relationships/notesSlide"/><Relationship Id="rId1" Target="/ppt/slideLayouts/slideLayout1.xml" Type="http://schemas.openxmlformats.org/officeDocument/2006/relationships/slideLayout"/></Relationships>
</file>

<file path=ppt/slides/_rels/slide65.xml.rels>&#65279;<?xml version="1.0" encoding="utf-8"?><Relationships xmlns="http://schemas.openxmlformats.org/package/2006/relationships"><Relationship Type="http://schemas.openxmlformats.org/officeDocument/2006/relationships/image" Target="/ppt/media/image58.png" Id="rId3" /><Relationship Type="http://schemas.openxmlformats.org/officeDocument/2006/relationships/notesSlide" Target="/ppt/notesSlides/notesSlide65.xml" Id="rId2" /><Relationship Type="http://schemas.openxmlformats.org/officeDocument/2006/relationships/slideLayout" Target="/ppt/slideLayouts/slideLayout1.xml" Id="rId1" /></Relationships>
</file>

<file path=ppt/slides/_rels/slide66.xml.rels>&#65279;<?xml version="1.0" encoding="utf-8"?><Relationships xmlns="http://schemas.openxmlformats.org/package/2006/relationships"><Relationship Type="http://schemas.openxmlformats.org/officeDocument/2006/relationships/image" Target="/ppt/media/image59.png" Id="rId3" /><Relationship Type="http://schemas.openxmlformats.org/officeDocument/2006/relationships/notesSlide" Target="/ppt/notesSlides/notesSlide66.xml" Id="rId2" /><Relationship Type="http://schemas.openxmlformats.org/officeDocument/2006/relationships/slideLayout" Target="/ppt/slideLayouts/slideLayout1.xml" Id="rId1" /></Relationships>
</file>

<file path=ppt/slides/_rels/slide67.xml.rels>&#65279;<?xml version="1.0" encoding="utf-8"?><Relationships xmlns="http://schemas.openxmlformats.org/package/2006/relationships"><Relationship Type="http://schemas.openxmlformats.org/officeDocument/2006/relationships/notesSlide" Target="/ppt/notesSlides/notesSlide67.xml" Id="rId2" /><Relationship Type="http://schemas.openxmlformats.org/officeDocument/2006/relationships/slideLayout" Target="/ppt/slideLayouts/slideLayout12.xml" Id="rId1" /></Relationships>
</file>

<file path=ppt/slides/_rels/slide68.xml.rels>&#65279;<?xml version="1.0" encoding="utf-8"?><Relationships xmlns="http://schemas.openxmlformats.org/package/2006/relationships"><Relationship Type="http://schemas.openxmlformats.org/officeDocument/2006/relationships/notesSlide" Target="/ppt/notesSlides/notesSlide68.xml" Id="rId2" /><Relationship Type="http://schemas.openxmlformats.org/officeDocument/2006/relationships/slideLayout" Target="/ppt/slideLayouts/slideLayout12.xml" Id="rId1" /></Relationships>
</file>

<file path=ppt/slides/_rels/slide69.xml.rels><?xml version="1.0" encoding="utf-8" standalone="no" ?><Relationships xmlns="http://schemas.openxmlformats.org/package/2006/relationships"><Relationship Id="rId3" Target="/ppt/media/image60.jpeg" Type="http://schemas.openxmlformats.org/officeDocument/2006/relationships/image"/><Relationship Id="rId2" Target="/ppt/notesSlides/notesSlide69.xml" Type="http://schemas.openxmlformats.org/officeDocument/2006/relationships/notesSlide"/><Relationship Id="rId1" Target="/ppt/slideLayouts/slideLayout1.xml" Type="http://schemas.openxmlformats.org/officeDocument/2006/relationships/slideLayout"/><Relationship Id="rId4" Target="https://twitter.com/LDMay/status/822922129637330944" TargetMode="External" Type="http://schemas.openxmlformats.org/officeDocument/2006/relationships/hyperlink"/></Relationships>
</file>

<file path=ppt/slides/_rels/slide7.xml.rels><?xml version="1.0" encoding="utf-8" standalone="no" ?><Relationships xmlns="http://schemas.openxmlformats.org/package/2006/relationships"><Relationship Id="rId3" Target="/ppt/media/image5.jpeg" Type="http://schemas.openxmlformats.org/officeDocument/2006/relationships/image"/><Relationship Id="rId2" Target="/ppt/notesSlides/notesSlide7.xml" Type="http://schemas.openxmlformats.org/officeDocument/2006/relationships/notesSlide"/><Relationship Id="rId1" Target="/ppt/slideLayouts/slideLayout1.xml" Type="http://schemas.openxmlformats.org/officeDocument/2006/relationships/slideLayout"/></Relationships>
</file>

<file path=ppt/slides/_rels/slide70.xml.rels>&#65279;<?xml version="1.0" encoding="utf-8"?><Relationships xmlns="http://schemas.openxmlformats.org/package/2006/relationships"><Relationship Type="http://schemas.openxmlformats.org/officeDocument/2006/relationships/notesSlide" Target="/ppt/notesSlides/notesSlide70.xml" Id="rId2" /><Relationship Type="http://schemas.openxmlformats.org/officeDocument/2006/relationships/slideLayout" Target="/ppt/slideLayouts/slideLayout1.xml" Id="rId1" /></Relationships>
</file>

<file path=ppt/slides/_rels/slide71.xml.rels>&#65279;<?xml version="1.0" encoding="utf-8"?><Relationships xmlns="http://schemas.openxmlformats.org/package/2006/relationships"><Relationship Type="http://schemas.openxmlformats.org/officeDocument/2006/relationships/notesSlide" Target="/ppt/notesSlides/notesSlide71.xml" Id="rId2" /><Relationship Type="http://schemas.openxmlformats.org/officeDocument/2006/relationships/slideLayout" Target="/ppt/slideLayouts/slideLayout1.xml" Id="rId1" /></Relationships>
</file>

<file path=ppt/slides/_rels/slide72.xml.rels>&#65279;<?xml version="1.0" encoding="utf-8"?><Relationships xmlns="http://schemas.openxmlformats.org/package/2006/relationships"><Relationship Type="http://schemas.openxmlformats.org/officeDocument/2006/relationships/notesSlide" Target="/ppt/notesSlides/notesSlide72.xml" Id="rId2" /><Relationship Type="http://schemas.openxmlformats.org/officeDocument/2006/relationships/slideLayout" Target="/ppt/slideLayouts/slideLayout1.xml" Id="rId1" /></Relationships>
</file>

<file path=ppt/slides/_rels/slide73.xml.rels>&#65279;<?xml version="1.0" encoding="utf-8"?><Relationships xmlns="http://schemas.openxmlformats.org/package/2006/relationships"><Relationship Type="http://schemas.openxmlformats.org/officeDocument/2006/relationships/notesSlide" Target="/ppt/notesSlides/notesSlide73.xml" Id="rId2" /><Relationship Type="http://schemas.openxmlformats.org/officeDocument/2006/relationships/slideLayout" Target="/ppt/slideLayouts/slideLayout1.xml" Id="rId1" /></Relationships>
</file>

<file path=ppt/slides/_rels/slide74.xml.rels>&#65279;<?xml version="1.0" encoding="utf-8"?><Relationships xmlns="http://schemas.openxmlformats.org/package/2006/relationships"><Relationship Type="http://schemas.openxmlformats.org/officeDocument/2006/relationships/notesSlide" Target="/ppt/notesSlides/notesSlide74.xml" Id="rId2" /><Relationship Type="http://schemas.openxmlformats.org/officeDocument/2006/relationships/slideLayout" Target="/ppt/slideLayouts/slideLayout1.xml" Id="rId1" /></Relationships>
</file>

<file path=ppt/slides/_rels/slide75.xml.rels>&#65279;<?xml version="1.0" encoding="utf-8"?><Relationships xmlns="http://schemas.openxmlformats.org/package/2006/relationships"><Relationship Type="http://schemas.openxmlformats.org/officeDocument/2006/relationships/notesSlide" Target="/ppt/notesSlides/notesSlide75.xml" Id="rId2" /><Relationship Type="http://schemas.openxmlformats.org/officeDocument/2006/relationships/slideLayout" Target="/ppt/slideLayouts/slideLayout1.xml" Id="rId1" /></Relationships>
</file>

<file path=ppt/slides/_rels/slide76.xml.rels>&#65279;<?xml version="1.0" encoding="utf-8"?><Relationships xmlns="http://schemas.openxmlformats.org/package/2006/relationships"><Relationship Type="http://schemas.openxmlformats.org/officeDocument/2006/relationships/notesSlide" Target="/ppt/notesSlides/notesSlide76.xml" Id="rId2" /><Relationship Type="http://schemas.openxmlformats.org/officeDocument/2006/relationships/slideLayout" Target="/ppt/slideLayouts/slideLayout1.xml" Id="rId1" /></Relationships>
</file>

<file path=ppt/slides/_rels/slide77.xml.rels>&#65279;<?xml version="1.0" encoding="utf-8"?><Relationships xmlns="http://schemas.openxmlformats.org/package/2006/relationships"><Relationship Type="http://schemas.openxmlformats.org/officeDocument/2006/relationships/notesSlide" Target="/ppt/notesSlides/notesSlide77.xml" Id="rId2" /><Relationship Type="http://schemas.openxmlformats.org/officeDocument/2006/relationships/slideLayout" Target="/ppt/slideLayouts/slideLayout1.xml" Id="rId1" /></Relationships>
</file>

<file path=ppt/slides/_rels/slide8.xml.rels><?xml version="1.0" encoding="utf-8" standalone="no" ?><Relationships xmlns="http://schemas.openxmlformats.org/package/2006/relationships"><Relationship Id="rId3" Target="/ppt/media/image6.jpeg" Type="http://schemas.openxmlformats.org/officeDocument/2006/relationships/image"/><Relationship Id="rId2" Target="/ppt/notesSlides/notesSlide8.xml" Type="http://schemas.openxmlformats.org/officeDocument/2006/relationships/notesSlide"/><Relationship Id="rId1" Target="/ppt/slideLayouts/slideLayout1.xml" Type="http://schemas.openxmlformats.org/officeDocument/2006/relationships/slideLayout"/></Relationships>
</file>

<file path=ppt/slides/_rels/slide9.xml.rels><?xml version="1.0" encoding="utf-8" standalone="no" ?><Relationships xmlns="http://schemas.openxmlformats.org/package/2006/relationships"><Relationship Id="rId3" Target="/ppt/media/image7.jpeg" Type="http://schemas.openxmlformats.org/officeDocument/2006/relationships/image"/><Relationship Id="rId2" Target="/ppt/notesSlides/notesSlide9.xml" Type="http://schemas.openxmlformats.org/officeDocument/2006/relationships/notesSlide"/><Relationship Id="rId1" Target="/ppt/slideLayouts/slideLayout1.xml" Type="http://schemas.openxmlformats.org/officeDocument/2006/relationships/slideLayout"/></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1206800" y="2365600"/>
            <a:ext cx="9778400" cy="2126800"/>
          </a:xfrm>
          <a:prstGeom prst="rect">
            <a:avLst/>
          </a:prstGeom>
        </p:spPr>
        <p:txBody>
          <a:bodyPr spcFirstLastPara="1" vert="horz" wrap="square" lIns="121900" tIns="121900" rIns="121900" bIns="121900" rtlCol="0" anchor="ctr" anchorCtr="0">
            <a:noAutofit/>
          </a:bodyPr>
          <a:lstStyle/>
          <a:p>
            <a:r>
              <a:rPr lang="en-US" sz="6000" b="1" dirty="0"/>
              <a:t>CS-GY 6313 B: </a:t>
            </a:r>
            <a:br>
              <a:rPr lang="en-US" sz="6000" b="1" dirty="0"/>
            </a:br>
            <a:r>
              <a:rPr lang="en-US" sz="6000" b="1" dirty="0"/>
              <a:t>Information Visualization</a:t>
            </a:r>
            <a:endParaRPr sz="6000" b="1" dirty="0"/>
          </a:p>
        </p:txBody>
      </p:sp>
      <p:sp>
        <p:nvSpPr>
          <p:cNvPr id="2" name="Subtitle 2">
            <a:extLst>
              <a:ext uri="{FF2B5EF4-FFF2-40B4-BE49-F238E27FC236}">
                <a16:creationId xmlns:a16="http://schemas.microsoft.com/office/drawing/2014/main" id="{51F454D6-DE8D-3A0A-F3A9-A3011AE308BD}"/>
              </a:ext>
            </a:extLst>
          </p:cNvPr>
          <p:cNvSpPr txBox="1">
            <a:spLocks/>
          </p:cNvSpPr>
          <p:nvPr/>
        </p:nvSpPr>
        <p:spPr>
          <a:xfrm>
            <a:off x="1524000" y="4267560"/>
            <a:ext cx="9144000" cy="1314649"/>
          </a:xfrm>
          <a:prstGeom prst="rect">
            <a:avLst/>
          </a:prstGeom>
        </p:spPr>
        <p:txBody>
          <a:bodyPr spcFirstLastPara="1" vert="horz" wrap="square" lIns="91425" tIns="91425" rIns="91425" bIns="91425" rtlCol="0" anchor="t" anchorCtr="0">
            <a:noAutofit/>
          </a:bodyPr>
          <a:lstStyle>
            <a:lvl1pPr marL="228600" lvl="0" indent="-228600" algn="ctr" defTabSz="914400" rtl="0" eaLnBrk="1" latinLnBrk="0" hangingPunct="1">
              <a:lnSpc>
                <a:spcPct val="90000"/>
              </a:lnSpc>
              <a:spcBef>
                <a:spcPts val="0"/>
              </a:spcBef>
              <a:spcAft>
                <a:spcPts val="0"/>
              </a:spcAft>
              <a:buFont typeface="Arial" panose="020B0604020202020204" pitchFamily="34" charset="0"/>
              <a:buNone/>
              <a:defRPr sz="2800" kern="1200">
                <a:solidFill>
                  <a:srgbClr val="FFFFFF"/>
                </a:solidFill>
                <a:latin typeface="+mn-lt"/>
                <a:ea typeface="+mn-ea"/>
                <a:cs typeface="+mn-cs"/>
              </a:defRPr>
            </a:lvl1pPr>
            <a:lvl2pPr marL="685800" lvl="1" indent="-228600" algn="l" defTabSz="914400" rtl="0" eaLnBrk="1" latinLnBrk="0" hangingPunct="1">
              <a:lnSpc>
                <a:spcPct val="90000"/>
              </a:lnSpc>
              <a:spcBef>
                <a:spcPts val="2133"/>
              </a:spcBef>
              <a:spcAft>
                <a:spcPts val="0"/>
              </a:spcAft>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2133"/>
              </a:spcBef>
              <a:spcAft>
                <a:spcPts val="0"/>
              </a:spcAft>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2133"/>
              </a:spcBef>
              <a:spcAft>
                <a:spcPts val="0"/>
              </a:spcAft>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2133"/>
              </a:spcBef>
              <a:spcAft>
                <a:spcPts val="0"/>
              </a:spcAft>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2133"/>
              </a:spcBef>
              <a:spcAft>
                <a:spcPts val="0"/>
              </a:spcAft>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2133"/>
              </a:spcBef>
              <a:spcAft>
                <a:spcPts val="0"/>
              </a:spcAft>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2133"/>
              </a:spcBef>
              <a:spcAft>
                <a:spcPts val="0"/>
              </a:spcAft>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2133"/>
              </a:spcBef>
              <a:spcAft>
                <a:spcPts val="2133"/>
              </a:spcAft>
              <a:buFont typeface="Arial" panose="020B0604020202020204" pitchFamily="34" charset="0"/>
              <a:buNone/>
              <a:defRPr sz="1800" kern="1200">
                <a:solidFill>
                  <a:schemeClr val="tx1"/>
                </a:solidFill>
                <a:latin typeface="+mn-lt"/>
                <a:ea typeface="+mn-ea"/>
                <a:cs typeface="+mn-cs"/>
              </a:defRPr>
            </a:lvl9pPr>
          </a:lstStyle>
          <a:p>
            <a:r>
              <a:rPr lang="en-US" sz="3200" dirty="0"/>
              <a:t>11/13/2024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27A016-09A2-6CBF-7275-F7DF20760EC0}"/>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F7372EF9-9807-360F-7E15-CE18DA4D10CC}"/>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Misinformation</a:t>
            </a:r>
            <a:endParaRPr lang="en-PT" sz="4400" b="1" dirty="0"/>
          </a:p>
        </p:txBody>
      </p:sp>
      <p:sp>
        <p:nvSpPr>
          <p:cNvPr id="2" name="Subtitle 2">
            <a:extLst>
              <a:ext uri="{FF2B5EF4-FFF2-40B4-BE49-F238E27FC236}">
                <a16:creationId xmlns:a16="http://schemas.microsoft.com/office/drawing/2014/main" id="{444218A9-A6BB-3322-BE13-60CDA807E750}"/>
              </a:ext>
            </a:extLst>
          </p:cNvPr>
          <p:cNvSpPr>
            <a:spLocks noGrp="1"/>
          </p:cNvSpPr>
          <p:nvPr>
            <p:ph type="subTitle" idx="1"/>
          </p:nvPr>
        </p:nvSpPr>
        <p:spPr>
          <a:xfrm>
            <a:off x="328246" y="905934"/>
            <a:ext cx="11527692" cy="5605702"/>
          </a:xfrm>
        </p:spPr>
        <p:txBody>
          <a:bodyPr/>
          <a:lstStyle/>
          <a:p>
            <a:pPr marL="342900" indent="-342900" algn="l">
              <a:buFont typeface="Arial" panose="020B0604020202020204" pitchFamily="34" charset="0"/>
              <a:buChar char="•"/>
            </a:pPr>
            <a:r>
              <a:rPr lang="en-US" dirty="0"/>
              <a:t>Is the visualization showing an appropriate amount of data?</a:t>
            </a:r>
          </a:p>
          <a:p>
            <a:pPr marL="342900" indent="-342900" algn="l">
              <a:buFont typeface="Arial" panose="020B0604020202020204" pitchFamily="34" charset="0"/>
              <a:buChar char="•"/>
            </a:pPr>
            <a:endParaRPr lang="en-PT" dirty="0"/>
          </a:p>
        </p:txBody>
      </p:sp>
      <p:pic>
        <p:nvPicPr>
          <p:cNvPr id="6" name="Picture 5">
            <a:extLst>
              <a:ext uri="{FF2B5EF4-FFF2-40B4-BE49-F238E27FC236}">
                <a16:creationId xmlns:a16="http://schemas.microsoft.com/office/drawing/2014/main" id="{E9D99C44-0852-56F2-0F4C-8374C004CA1E}"/>
              </a:ext>
            </a:extLst>
          </p:cNvPr>
          <p:cNvPicPr>
            <a:picLocks noChangeAspect="1"/>
          </p:cNvPicPr>
          <p:nvPr/>
        </p:nvPicPr>
        <p:blipFill>
          <a:blip r:embed="rId3"/>
          <a:stretch>
            <a:fillRect/>
          </a:stretch>
        </p:blipFill>
        <p:spPr>
          <a:xfrm>
            <a:off x="1058841" y="1347486"/>
            <a:ext cx="10074318" cy="4891389"/>
          </a:xfrm>
          <a:prstGeom prst="rect">
            <a:avLst/>
          </a:prstGeom>
        </p:spPr>
      </p:pic>
      <p:sp>
        <p:nvSpPr>
          <p:cNvPr id="8" name="Rectangle 7">
            <a:extLst>
              <a:ext uri="{FF2B5EF4-FFF2-40B4-BE49-F238E27FC236}">
                <a16:creationId xmlns:a16="http://schemas.microsoft.com/office/drawing/2014/main" id="{BCA89FDE-B778-29C4-97BE-C3427DB027EE}"/>
              </a:ext>
            </a:extLst>
          </p:cNvPr>
          <p:cNvSpPr/>
          <p:nvPr/>
        </p:nvSpPr>
        <p:spPr>
          <a:xfrm>
            <a:off x="6092091" y="2238375"/>
            <a:ext cx="5041067" cy="3386991"/>
          </a:xfrm>
          <a:prstGeom prst="rect">
            <a:avLst/>
          </a:prstGeom>
          <a:solidFill>
            <a:srgbClr val="101010"/>
          </a:solidFill>
          <a:ln>
            <a:solidFill>
              <a:srgbClr val="1010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778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B74A4-0E0C-6DD3-75E5-EC03A8132337}"/>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1A94783A-E807-5B2C-5C7F-2E6D4ACA1863}"/>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Misinformation</a:t>
            </a:r>
            <a:endParaRPr lang="en-PT" sz="4400" b="1" dirty="0"/>
          </a:p>
        </p:txBody>
      </p:sp>
      <p:sp>
        <p:nvSpPr>
          <p:cNvPr id="2" name="Subtitle 2">
            <a:extLst>
              <a:ext uri="{FF2B5EF4-FFF2-40B4-BE49-F238E27FC236}">
                <a16:creationId xmlns:a16="http://schemas.microsoft.com/office/drawing/2014/main" id="{2A6F5101-15EB-2475-EBCA-CDCF2EC33EB9}"/>
              </a:ext>
            </a:extLst>
          </p:cNvPr>
          <p:cNvSpPr>
            <a:spLocks noGrp="1"/>
          </p:cNvSpPr>
          <p:nvPr>
            <p:ph type="subTitle" idx="1"/>
          </p:nvPr>
        </p:nvSpPr>
        <p:spPr>
          <a:xfrm>
            <a:off x="328246" y="905934"/>
            <a:ext cx="11527692" cy="5605702"/>
          </a:xfrm>
        </p:spPr>
        <p:txBody>
          <a:bodyPr/>
          <a:lstStyle/>
          <a:p>
            <a:pPr marL="342900" indent="-342900" algn="l">
              <a:buFont typeface="Arial" panose="020B0604020202020204" pitchFamily="34" charset="0"/>
              <a:buChar char="•"/>
            </a:pPr>
            <a:r>
              <a:rPr lang="en-US" dirty="0"/>
              <a:t>Is uncertainty relevant? If yes, is it shown? </a:t>
            </a:r>
            <a:endParaRPr lang="en-PT" dirty="0"/>
          </a:p>
        </p:txBody>
      </p:sp>
      <p:pic>
        <p:nvPicPr>
          <p:cNvPr id="4" name="Picture 3">
            <a:extLst>
              <a:ext uri="{FF2B5EF4-FFF2-40B4-BE49-F238E27FC236}">
                <a16:creationId xmlns:a16="http://schemas.microsoft.com/office/drawing/2014/main" id="{C714E585-B01F-C8BD-8D83-D963E339A665}"/>
              </a:ext>
            </a:extLst>
          </p:cNvPr>
          <p:cNvPicPr>
            <a:picLocks noChangeAspect="1"/>
          </p:cNvPicPr>
          <p:nvPr/>
        </p:nvPicPr>
        <p:blipFill>
          <a:blip r:embed="rId3"/>
          <a:stretch>
            <a:fillRect/>
          </a:stretch>
        </p:blipFill>
        <p:spPr>
          <a:xfrm>
            <a:off x="1590901" y="1695136"/>
            <a:ext cx="9002381" cy="4496427"/>
          </a:xfrm>
          <a:prstGeom prst="rect">
            <a:avLst/>
          </a:prstGeom>
        </p:spPr>
      </p:pic>
    </p:spTree>
    <p:extLst>
      <p:ext uri="{BB962C8B-B14F-4D97-AF65-F5344CB8AC3E}">
        <p14:creationId xmlns:p14="http://schemas.microsoft.com/office/powerpoint/2010/main" val="1273330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0BC133-3ADF-754F-C773-5D4F45A94E1D}"/>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CE2DA9FD-9FD7-BDBD-EC8A-99FCF0FB6A9B}"/>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Misinformation</a:t>
            </a:r>
            <a:endParaRPr lang="en-PT" sz="4400" b="1" dirty="0"/>
          </a:p>
        </p:txBody>
      </p:sp>
      <p:sp>
        <p:nvSpPr>
          <p:cNvPr id="2" name="Subtitle 2">
            <a:extLst>
              <a:ext uri="{FF2B5EF4-FFF2-40B4-BE49-F238E27FC236}">
                <a16:creationId xmlns:a16="http://schemas.microsoft.com/office/drawing/2014/main" id="{48352F67-1978-3C01-6191-0FDAE9CA6590}"/>
              </a:ext>
            </a:extLst>
          </p:cNvPr>
          <p:cNvSpPr>
            <a:spLocks noGrp="1"/>
          </p:cNvSpPr>
          <p:nvPr>
            <p:ph type="subTitle" idx="1"/>
          </p:nvPr>
        </p:nvSpPr>
        <p:spPr>
          <a:xfrm>
            <a:off x="328246" y="905934"/>
            <a:ext cx="11527692" cy="5605702"/>
          </a:xfrm>
        </p:spPr>
        <p:txBody>
          <a:bodyPr/>
          <a:lstStyle/>
          <a:p>
            <a:pPr marL="342900" indent="-342900" algn="l">
              <a:buFont typeface="Arial" panose="020B0604020202020204" pitchFamily="34" charset="0"/>
              <a:buChar char="•"/>
            </a:pPr>
            <a:r>
              <a:rPr lang="en-US" dirty="0"/>
              <a:t>Is uncertainty relevant? If yes, is it shown? </a:t>
            </a:r>
            <a:endParaRPr lang="en-PT" dirty="0"/>
          </a:p>
        </p:txBody>
      </p:sp>
      <p:pic>
        <p:nvPicPr>
          <p:cNvPr id="5" name="Picture 4">
            <a:extLst>
              <a:ext uri="{FF2B5EF4-FFF2-40B4-BE49-F238E27FC236}">
                <a16:creationId xmlns:a16="http://schemas.microsoft.com/office/drawing/2014/main" id="{EA76C0ED-5D59-BD68-F0BE-78AC3315F736}"/>
              </a:ext>
            </a:extLst>
          </p:cNvPr>
          <p:cNvPicPr>
            <a:picLocks noChangeAspect="1"/>
          </p:cNvPicPr>
          <p:nvPr/>
        </p:nvPicPr>
        <p:blipFill>
          <a:blip r:embed="rId3"/>
          <a:stretch>
            <a:fillRect/>
          </a:stretch>
        </p:blipFill>
        <p:spPr>
          <a:xfrm>
            <a:off x="1857068" y="1278187"/>
            <a:ext cx="8477863" cy="5535437"/>
          </a:xfrm>
          <a:prstGeom prst="rect">
            <a:avLst/>
          </a:prstGeom>
        </p:spPr>
      </p:pic>
      <p:sp>
        <p:nvSpPr>
          <p:cNvPr id="6" name="Rectangle 5">
            <a:extLst>
              <a:ext uri="{FF2B5EF4-FFF2-40B4-BE49-F238E27FC236}">
                <a16:creationId xmlns:a16="http://schemas.microsoft.com/office/drawing/2014/main" id="{80813970-DFCF-DE11-C786-FB84B23794FF}"/>
              </a:ext>
            </a:extLst>
          </p:cNvPr>
          <p:cNvSpPr/>
          <p:nvPr/>
        </p:nvSpPr>
        <p:spPr>
          <a:xfrm>
            <a:off x="1981200" y="6115050"/>
            <a:ext cx="7877175" cy="698574"/>
          </a:xfrm>
          <a:prstGeom prst="rect">
            <a:avLst/>
          </a:prstGeom>
          <a:solidFill>
            <a:srgbClr val="E7E9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14FDA80-003E-BEA6-D548-8CC4224CC6E3}"/>
              </a:ext>
            </a:extLst>
          </p:cNvPr>
          <p:cNvSpPr/>
          <p:nvPr/>
        </p:nvSpPr>
        <p:spPr>
          <a:xfrm>
            <a:off x="6353175" y="3238500"/>
            <a:ext cx="3981756" cy="2486025"/>
          </a:xfrm>
          <a:prstGeom prst="rect">
            <a:avLst/>
          </a:prstGeom>
          <a:solidFill>
            <a:srgbClr val="E7E9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1390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4B457-52E9-3A1C-9BA2-C2E8226D4288}"/>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71CA0EB4-7478-288A-DB89-8F97C6625A62}"/>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Ethics</a:t>
            </a:r>
            <a:endParaRPr lang="en-PT" sz="4400" b="1" dirty="0"/>
          </a:p>
        </p:txBody>
      </p:sp>
      <p:sp>
        <p:nvSpPr>
          <p:cNvPr id="2" name="Subtitle 2">
            <a:extLst>
              <a:ext uri="{FF2B5EF4-FFF2-40B4-BE49-F238E27FC236}">
                <a16:creationId xmlns:a16="http://schemas.microsoft.com/office/drawing/2014/main" id="{E32470A4-099E-EB7F-B97B-95E910BD3570}"/>
              </a:ext>
            </a:extLst>
          </p:cNvPr>
          <p:cNvSpPr>
            <a:spLocks noGrp="1"/>
          </p:cNvSpPr>
          <p:nvPr>
            <p:ph type="subTitle" idx="1"/>
          </p:nvPr>
        </p:nvSpPr>
        <p:spPr>
          <a:xfrm>
            <a:off x="328246" y="905934"/>
            <a:ext cx="11527692" cy="5605702"/>
          </a:xfrm>
        </p:spPr>
        <p:txBody>
          <a:bodyPr/>
          <a:lstStyle/>
          <a:p>
            <a:pPr marL="342900" indent="-342900" algn="l">
              <a:buFont typeface="Arial" panose="020B0604020202020204" pitchFamily="34" charset="0"/>
              <a:buChar char="•"/>
            </a:pPr>
            <a:r>
              <a:rPr lang="en-US" dirty="0"/>
              <a:t>What is ethics?</a:t>
            </a:r>
          </a:p>
          <a:p>
            <a:pPr marL="800100" lvl="1" indent="-342900" algn="l">
              <a:buFont typeface="Arial" panose="020B0604020202020204" pitchFamily="34" charset="0"/>
              <a:buChar char="•"/>
            </a:pPr>
            <a:r>
              <a:rPr lang="en-US" dirty="0"/>
              <a:t>“a set of moral principles, especially ones relating to or affirming a specified group, field, or form of conduct.” –Google</a:t>
            </a:r>
          </a:p>
          <a:p>
            <a:pPr marL="800100" lvl="1"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Ethics are not fixed</a:t>
            </a:r>
          </a:p>
          <a:p>
            <a:pPr marL="800100" lvl="1" indent="-342900" algn="l">
              <a:buFont typeface="Arial" panose="020B0604020202020204" pitchFamily="34" charset="0"/>
              <a:buChar char="•"/>
            </a:pPr>
            <a:r>
              <a:rPr lang="en-US" dirty="0"/>
              <a:t>If possible, be up-front about your ethics</a:t>
            </a:r>
          </a:p>
          <a:p>
            <a:pPr marL="800100" lvl="1" indent="-342900" algn="l">
              <a:buFont typeface="Arial" panose="020B0604020202020204" pitchFamily="34" charset="0"/>
              <a:buChar char="•"/>
            </a:pPr>
            <a:r>
              <a:rPr lang="en-US" dirty="0"/>
              <a:t>Morals are determined individually, laws are geopolitical</a:t>
            </a:r>
          </a:p>
          <a:p>
            <a:pPr marL="800100" lvl="1"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No single right way to do data viz</a:t>
            </a:r>
          </a:p>
          <a:p>
            <a:pPr marL="800100" lvl="1" indent="-342900" algn="l">
              <a:buFont typeface="Arial" panose="020B0604020202020204" pitchFamily="34" charset="0"/>
              <a:buChar char="•"/>
            </a:pPr>
            <a:r>
              <a:rPr lang="en-US" dirty="0"/>
              <a:t>Several wrong ways!</a:t>
            </a:r>
          </a:p>
          <a:p>
            <a:pPr marL="800100" lvl="1" indent="-342900" algn="l">
              <a:buFont typeface="Arial" panose="020B0604020202020204" pitchFamily="34" charset="0"/>
              <a:buChar char="•"/>
            </a:pPr>
            <a:r>
              <a:rPr lang="en-US" dirty="0"/>
              <a:t>Must avoid these wrong ways</a:t>
            </a:r>
          </a:p>
          <a:p>
            <a:pPr marL="800100" lvl="1"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Data are </a:t>
            </a:r>
            <a:r>
              <a:rPr lang="en-US" b="1" dirty="0"/>
              <a:t>not</a:t>
            </a:r>
            <a:r>
              <a:rPr lang="en-US" dirty="0"/>
              <a:t> neutral!</a:t>
            </a:r>
            <a:endParaRPr lang="en-PT" dirty="0"/>
          </a:p>
        </p:txBody>
      </p:sp>
    </p:spTree>
    <p:extLst>
      <p:ext uri="{BB962C8B-B14F-4D97-AF65-F5344CB8AC3E}">
        <p14:creationId xmlns:p14="http://schemas.microsoft.com/office/powerpoint/2010/main" val="278616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1BE66-7E6B-9A48-4C7C-D93486588526}"/>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8EC7559A-B176-FEBE-50D0-DF7DCD863E5F}"/>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Ethics: Data Viz Process</a:t>
            </a:r>
            <a:endParaRPr lang="en-PT" sz="4400" b="1" dirty="0"/>
          </a:p>
        </p:txBody>
      </p:sp>
      <p:sp>
        <p:nvSpPr>
          <p:cNvPr id="2" name="Subtitle 2">
            <a:extLst>
              <a:ext uri="{FF2B5EF4-FFF2-40B4-BE49-F238E27FC236}">
                <a16:creationId xmlns:a16="http://schemas.microsoft.com/office/drawing/2014/main" id="{6B3A535B-876A-9F3A-5732-CF2BA21F539B}"/>
              </a:ext>
            </a:extLst>
          </p:cNvPr>
          <p:cNvSpPr>
            <a:spLocks noGrp="1"/>
          </p:cNvSpPr>
          <p:nvPr>
            <p:ph type="subTitle" idx="1"/>
          </p:nvPr>
        </p:nvSpPr>
        <p:spPr>
          <a:xfrm>
            <a:off x="328246" y="2459810"/>
            <a:ext cx="11527692" cy="4051826"/>
          </a:xfrm>
        </p:spPr>
        <p:txBody>
          <a:bodyPr/>
          <a:lstStyle/>
          <a:p>
            <a:pPr marL="342900" indent="-342900" algn="l">
              <a:buFont typeface="Arial" panose="020B0604020202020204" pitchFamily="34" charset="0"/>
              <a:buChar char="•"/>
            </a:pPr>
            <a:r>
              <a:rPr lang="en-US" dirty="0"/>
              <a:t>Why is this study being done? </a:t>
            </a:r>
          </a:p>
          <a:p>
            <a:pPr marL="342900" indent="-342900" algn="l">
              <a:buFont typeface="Arial" panose="020B0604020202020204" pitchFamily="34" charset="0"/>
              <a:buChar char="•"/>
            </a:pPr>
            <a:r>
              <a:rPr lang="en-US" dirty="0"/>
              <a:t>Who benefits from the outcome of this study? </a:t>
            </a:r>
          </a:p>
          <a:p>
            <a:pPr marL="342900" indent="-342900" algn="l">
              <a:buFont typeface="Arial" panose="020B0604020202020204" pitchFamily="34" charset="0"/>
              <a:buChar char="•"/>
            </a:pPr>
            <a:r>
              <a:rPr lang="en-US" dirty="0"/>
              <a:t>Who might be harmed? </a:t>
            </a:r>
          </a:p>
          <a:p>
            <a:pPr marL="342900" indent="-342900" algn="l">
              <a:buFont typeface="Arial" panose="020B0604020202020204" pitchFamily="34" charset="0"/>
              <a:buChar char="•"/>
            </a:pPr>
            <a:r>
              <a:rPr lang="en-US" dirty="0"/>
              <a:t>Am I the right person to do this research? </a:t>
            </a:r>
          </a:p>
          <a:p>
            <a:pPr marL="342900" indent="-342900" algn="l">
              <a:buFont typeface="Arial" panose="020B0604020202020204" pitchFamily="34" charset="0"/>
              <a:buChar char="•"/>
            </a:pPr>
            <a:r>
              <a:rPr lang="en-US" dirty="0"/>
              <a:t>If appropriate, have I preregistered my research?</a:t>
            </a:r>
            <a:endParaRPr lang="en-PT" dirty="0"/>
          </a:p>
        </p:txBody>
      </p:sp>
      <p:sp>
        <p:nvSpPr>
          <p:cNvPr id="12" name="Google Shape;143;p32" descr="Orange text box">
            <a:extLst>
              <a:ext uri="{FF2B5EF4-FFF2-40B4-BE49-F238E27FC236}">
                <a16:creationId xmlns:a16="http://schemas.microsoft.com/office/drawing/2014/main" id="{46868262-DEA3-6E87-FF94-72A4FD9A9FF7}"/>
              </a:ext>
            </a:extLst>
          </p:cNvPr>
          <p:cNvSpPr/>
          <p:nvPr/>
        </p:nvSpPr>
        <p:spPr>
          <a:xfrm>
            <a:off x="770438" y="906350"/>
            <a:ext cx="1670700" cy="1282500"/>
          </a:xfrm>
          <a:prstGeom prst="rect">
            <a:avLst/>
          </a:prstGeom>
          <a:solidFill>
            <a:srgbClr val="FFE5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2000" dirty="0">
                <a:latin typeface="Roboto"/>
                <a:ea typeface="Roboto"/>
                <a:cs typeface="Roboto"/>
                <a:sym typeface="Roboto"/>
              </a:rPr>
              <a:t>Select topic, problem, or question</a:t>
            </a:r>
            <a:endParaRPr sz="2000" dirty="0">
              <a:latin typeface="Roboto"/>
              <a:ea typeface="Roboto"/>
              <a:cs typeface="Roboto"/>
              <a:sym typeface="Roboto"/>
            </a:endParaRPr>
          </a:p>
        </p:txBody>
      </p:sp>
      <p:cxnSp>
        <p:nvCxnSpPr>
          <p:cNvPr id="13" name="Google Shape;145;p32" descr="Short black right-facing arrow indicating moving between steps.">
            <a:extLst>
              <a:ext uri="{FF2B5EF4-FFF2-40B4-BE49-F238E27FC236}">
                <a16:creationId xmlns:a16="http://schemas.microsoft.com/office/drawing/2014/main" id="{65164845-1246-E835-AFBE-C3B6FA210F93}"/>
              </a:ext>
            </a:extLst>
          </p:cNvPr>
          <p:cNvCxnSpPr>
            <a:stCxn id="12" idx="3"/>
            <a:endCxn id="14" idx="1"/>
          </p:cNvCxnSpPr>
          <p:nvPr/>
        </p:nvCxnSpPr>
        <p:spPr>
          <a:xfrm>
            <a:off x="2441138" y="1547600"/>
            <a:ext cx="422700" cy="0"/>
          </a:xfrm>
          <a:prstGeom prst="straightConnector1">
            <a:avLst/>
          </a:prstGeom>
          <a:noFill/>
          <a:ln w="28575" cap="flat" cmpd="sng">
            <a:solidFill>
              <a:srgbClr val="595959"/>
            </a:solidFill>
            <a:prstDash val="solid"/>
            <a:round/>
            <a:headEnd type="none" w="med" len="med"/>
            <a:tailEnd type="stealth" w="med" len="med"/>
          </a:ln>
        </p:spPr>
      </p:cxnSp>
      <p:sp>
        <p:nvSpPr>
          <p:cNvPr id="14" name="Google Shape;146;p32" descr="Gray text box">
            <a:extLst>
              <a:ext uri="{FF2B5EF4-FFF2-40B4-BE49-F238E27FC236}">
                <a16:creationId xmlns:a16="http://schemas.microsoft.com/office/drawing/2014/main" id="{A3EEC85F-A1DB-814D-586E-30AC9BE81A1F}"/>
              </a:ext>
            </a:extLst>
          </p:cNvPr>
          <p:cNvSpPr/>
          <p:nvPr/>
        </p:nvSpPr>
        <p:spPr>
          <a:xfrm>
            <a:off x="2863827" y="906350"/>
            <a:ext cx="1670700" cy="12825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2000">
                <a:latin typeface="Roboto"/>
                <a:ea typeface="Roboto"/>
                <a:cs typeface="Roboto"/>
                <a:sym typeface="Roboto"/>
              </a:rPr>
              <a:t>Acquire data</a:t>
            </a:r>
            <a:endParaRPr sz="2000">
              <a:latin typeface="Roboto"/>
              <a:ea typeface="Roboto"/>
              <a:cs typeface="Roboto"/>
              <a:sym typeface="Roboto"/>
            </a:endParaRPr>
          </a:p>
        </p:txBody>
      </p:sp>
      <p:cxnSp>
        <p:nvCxnSpPr>
          <p:cNvPr id="15" name="Google Shape;147;p32" descr="Short black right-facing arrow indicating moving between steps.">
            <a:extLst>
              <a:ext uri="{FF2B5EF4-FFF2-40B4-BE49-F238E27FC236}">
                <a16:creationId xmlns:a16="http://schemas.microsoft.com/office/drawing/2014/main" id="{ECBFD14F-1164-C896-F819-0F0679A38BE6}"/>
              </a:ext>
            </a:extLst>
          </p:cNvPr>
          <p:cNvCxnSpPr/>
          <p:nvPr/>
        </p:nvCxnSpPr>
        <p:spPr>
          <a:xfrm>
            <a:off x="4534513" y="1547600"/>
            <a:ext cx="422700" cy="0"/>
          </a:xfrm>
          <a:prstGeom prst="straightConnector1">
            <a:avLst/>
          </a:prstGeom>
          <a:noFill/>
          <a:ln w="28575" cap="flat" cmpd="sng">
            <a:solidFill>
              <a:srgbClr val="595959"/>
            </a:solidFill>
            <a:prstDash val="solid"/>
            <a:round/>
            <a:headEnd type="none" w="med" len="med"/>
            <a:tailEnd type="stealth" w="med" len="med"/>
          </a:ln>
        </p:spPr>
      </p:cxnSp>
      <p:sp>
        <p:nvSpPr>
          <p:cNvPr id="16" name="Google Shape;148;p32" descr="Gray text box">
            <a:extLst>
              <a:ext uri="{FF2B5EF4-FFF2-40B4-BE49-F238E27FC236}">
                <a16:creationId xmlns:a16="http://schemas.microsoft.com/office/drawing/2014/main" id="{61BCCC7F-9214-0D42-EA6B-0B0A60479712}"/>
              </a:ext>
            </a:extLst>
          </p:cNvPr>
          <p:cNvSpPr/>
          <p:nvPr/>
        </p:nvSpPr>
        <p:spPr>
          <a:xfrm>
            <a:off x="4957207" y="906350"/>
            <a:ext cx="1670700" cy="12825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000">
                <a:latin typeface="Roboto"/>
                <a:ea typeface="Roboto"/>
                <a:cs typeface="Roboto"/>
                <a:sym typeface="Roboto"/>
              </a:rPr>
              <a:t>Clean data</a:t>
            </a:r>
            <a:endParaRPr sz="2000">
              <a:latin typeface="Roboto"/>
              <a:ea typeface="Roboto"/>
              <a:cs typeface="Roboto"/>
              <a:sym typeface="Roboto"/>
            </a:endParaRPr>
          </a:p>
        </p:txBody>
      </p:sp>
      <p:cxnSp>
        <p:nvCxnSpPr>
          <p:cNvPr id="17" name="Google Shape;149;p32" descr="Short black right-facing arrow indicating moving between steps.">
            <a:extLst>
              <a:ext uri="{FF2B5EF4-FFF2-40B4-BE49-F238E27FC236}">
                <a16:creationId xmlns:a16="http://schemas.microsoft.com/office/drawing/2014/main" id="{CAC613E1-D422-C2D7-DC09-74928E691725}"/>
              </a:ext>
            </a:extLst>
          </p:cNvPr>
          <p:cNvCxnSpPr/>
          <p:nvPr/>
        </p:nvCxnSpPr>
        <p:spPr>
          <a:xfrm>
            <a:off x="6627888" y="1547600"/>
            <a:ext cx="422700" cy="0"/>
          </a:xfrm>
          <a:prstGeom prst="straightConnector1">
            <a:avLst/>
          </a:prstGeom>
          <a:noFill/>
          <a:ln w="28575" cap="flat" cmpd="sng">
            <a:solidFill>
              <a:srgbClr val="595959"/>
            </a:solidFill>
            <a:prstDash val="solid"/>
            <a:round/>
            <a:headEnd type="none" w="med" len="med"/>
            <a:tailEnd type="stealth" w="med" len="med"/>
          </a:ln>
        </p:spPr>
      </p:cxnSp>
      <p:sp>
        <p:nvSpPr>
          <p:cNvPr id="18" name="Google Shape;150;p32" descr="Gray text box">
            <a:extLst>
              <a:ext uri="{FF2B5EF4-FFF2-40B4-BE49-F238E27FC236}">
                <a16:creationId xmlns:a16="http://schemas.microsoft.com/office/drawing/2014/main" id="{FDD5FE5E-6EA0-0165-6240-04402210C6B7}"/>
              </a:ext>
            </a:extLst>
          </p:cNvPr>
          <p:cNvSpPr/>
          <p:nvPr/>
        </p:nvSpPr>
        <p:spPr>
          <a:xfrm>
            <a:off x="7050588" y="906345"/>
            <a:ext cx="1670700" cy="12825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000">
                <a:latin typeface="Roboto"/>
                <a:ea typeface="Roboto"/>
                <a:cs typeface="Roboto"/>
                <a:sym typeface="Roboto"/>
              </a:rPr>
              <a:t>Analyze data</a:t>
            </a:r>
            <a:endParaRPr sz="2000">
              <a:latin typeface="Roboto"/>
              <a:ea typeface="Roboto"/>
              <a:cs typeface="Roboto"/>
              <a:sym typeface="Roboto"/>
            </a:endParaRPr>
          </a:p>
        </p:txBody>
      </p:sp>
      <p:cxnSp>
        <p:nvCxnSpPr>
          <p:cNvPr id="19" name="Google Shape;151;p32" descr="Short black right-facing arrow indicating moving between steps.">
            <a:extLst>
              <a:ext uri="{FF2B5EF4-FFF2-40B4-BE49-F238E27FC236}">
                <a16:creationId xmlns:a16="http://schemas.microsoft.com/office/drawing/2014/main" id="{52DF6AAD-09DF-4668-8D37-A993723DAB30}"/>
              </a:ext>
            </a:extLst>
          </p:cNvPr>
          <p:cNvCxnSpPr/>
          <p:nvPr/>
        </p:nvCxnSpPr>
        <p:spPr>
          <a:xfrm>
            <a:off x="8721288" y="1608950"/>
            <a:ext cx="422700" cy="0"/>
          </a:xfrm>
          <a:prstGeom prst="straightConnector1">
            <a:avLst/>
          </a:prstGeom>
          <a:noFill/>
          <a:ln w="28575" cap="flat" cmpd="sng">
            <a:solidFill>
              <a:srgbClr val="595959"/>
            </a:solidFill>
            <a:prstDash val="solid"/>
            <a:round/>
            <a:headEnd type="none" w="med" len="med"/>
            <a:tailEnd type="stealth" w="med" len="med"/>
          </a:ln>
        </p:spPr>
      </p:cxnSp>
      <p:sp>
        <p:nvSpPr>
          <p:cNvPr id="20" name="Google Shape;150;p32" descr="Gray text box">
            <a:extLst>
              <a:ext uri="{FF2B5EF4-FFF2-40B4-BE49-F238E27FC236}">
                <a16:creationId xmlns:a16="http://schemas.microsoft.com/office/drawing/2014/main" id="{F31C75E6-C364-0A7F-99C8-CD402A5BE139}"/>
              </a:ext>
            </a:extLst>
          </p:cNvPr>
          <p:cNvSpPr/>
          <p:nvPr/>
        </p:nvSpPr>
        <p:spPr>
          <a:xfrm>
            <a:off x="9145119" y="906345"/>
            <a:ext cx="1670700" cy="12825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000" dirty="0">
                <a:latin typeface="Roboto"/>
                <a:ea typeface="Roboto"/>
                <a:cs typeface="Roboto"/>
                <a:sym typeface="Roboto"/>
              </a:rPr>
              <a:t>Make viz…</a:t>
            </a:r>
            <a:endParaRPr sz="2000" dirty="0">
              <a:latin typeface="Roboto"/>
              <a:ea typeface="Roboto"/>
              <a:cs typeface="Roboto"/>
              <a:sym typeface="Roboto"/>
            </a:endParaRPr>
          </a:p>
        </p:txBody>
      </p:sp>
    </p:spTree>
    <p:extLst>
      <p:ext uri="{BB962C8B-B14F-4D97-AF65-F5344CB8AC3E}">
        <p14:creationId xmlns:p14="http://schemas.microsoft.com/office/powerpoint/2010/main" val="150550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EBC091-7480-F35C-386B-244B79403C99}"/>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CCF7C052-1248-2C8A-E885-15BE1538C5E0}"/>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Ethics: Data Viz Process</a:t>
            </a:r>
            <a:endParaRPr lang="en-PT" sz="4400" b="1" dirty="0"/>
          </a:p>
        </p:txBody>
      </p:sp>
      <p:sp>
        <p:nvSpPr>
          <p:cNvPr id="2" name="Subtitle 2">
            <a:extLst>
              <a:ext uri="{FF2B5EF4-FFF2-40B4-BE49-F238E27FC236}">
                <a16:creationId xmlns:a16="http://schemas.microsoft.com/office/drawing/2014/main" id="{4E30AA94-210C-6931-F8CA-47B94824FCB4}"/>
              </a:ext>
            </a:extLst>
          </p:cNvPr>
          <p:cNvSpPr>
            <a:spLocks noGrp="1"/>
          </p:cNvSpPr>
          <p:nvPr>
            <p:ph type="subTitle" idx="1"/>
          </p:nvPr>
        </p:nvSpPr>
        <p:spPr>
          <a:xfrm>
            <a:off x="328246" y="2459810"/>
            <a:ext cx="11527692" cy="4051826"/>
          </a:xfrm>
        </p:spPr>
        <p:txBody>
          <a:bodyPr/>
          <a:lstStyle/>
          <a:p>
            <a:pPr marL="342900" indent="-342900" algn="l">
              <a:buFont typeface="Arial" panose="020B0604020202020204" pitchFamily="34" charset="0"/>
              <a:buChar char="•"/>
            </a:pPr>
            <a:r>
              <a:rPr lang="en-US" b="1" dirty="0"/>
              <a:t>Exclusion because of research scope:</a:t>
            </a:r>
          </a:p>
          <a:p>
            <a:pPr marL="800100" lvl="1" indent="-342900" algn="l">
              <a:buFont typeface="Arial" panose="020B0604020202020204" pitchFamily="34" charset="0"/>
              <a:buChar char="•"/>
            </a:pPr>
            <a:r>
              <a:rPr lang="en-US" dirty="0"/>
              <a:t>Focusing a study of heart attack symptoms on symptoms that are more common for men, like chest pain </a:t>
            </a:r>
          </a:p>
          <a:p>
            <a:pPr marL="800100" lvl="1" indent="-342900" algn="l">
              <a:buFont typeface="Arial" panose="020B0604020202020204" pitchFamily="34" charset="0"/>
              <a:buChar char="•"/>
            </a:pPr>
            <a:r>
              <a:rPr lang="en-US" dirty="0"/>
              <a:t>Focusing a study of child cereal preference on healthy cereals but not accounting for nut allergies </a:t>
            </a:r>
          </a:p>
          <a:p>
            <a:pPr marL="800100" lvl="1" indent="-342900" algn="l">
              <a:buFont typeface="Arial" panose="020B0604020202020204" pitchFamily="34" charset="0"/>
              <a:buChar char="•"/>
            </a:pPr>
            <a:r>
              <a:rPr lang="en-US" dirty="0"/>
              <a:t>Focusing a study of library satisfaction on physical spaces, ignoring distance students</a:t>
            </a:r>
            <a:endParaRPr lang="en-PT" dirty="0"/>
          </a:p>
        </p:txBody>
      </p:sp>
      <p:sp>
        <p:nvSpPr>
          <p:cNvPr id="12" name="Google Shape;143;p32" descr="Orange text box">
            <a:extLst>
              <a:ext uri="{FF2B5EF4-FFF2-40B4-BE49-F238E27FC236}">
                <a16:creationId xmlns:a16="http://schemas.microsoft.com/office/drawing/2014/main" id="{41A8C07B-7461-4C1E-E3D9-B5EFA20909F2}"/>
              </a:ext>
            </a:extLst>
          </p:cNvPr>
          <p:cNvSpPr/>
          <p:nvPr/>
        </p:nvSpPr>
        <p:spPr>
          <a:xfrm>
            <a:off x="770438" y="906350"/>
            <a:ext cx="1670700" cy="1282500"/>
          </a:xfrm>
          <a:prstGeom prst="rect">
            <a:avLst/>
          </a:prstGeom>
          <a:solidFill>
            <a:srgbClr val="FFE5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2000" dirty="0">
                <a:latin typeface="Roboto"/>
                <a:ea typeface="Roboto"/>
                <a:cs typeface="Roboto"/>
                <a:sym typeface="Roboto"/>
              </a:rPr>
              <a:t>Select topic, problem, or question</a:t>
            </a:r>
            <a:endParaRPr sz="2000" dirty="0">
              <a:latin typeface="Roboto"/>
              <a:ea typeface="Roboto"/>
              <a:cs typeface="Roboto"/>
              <a:sym typeface="Roboto"/>
            </a:endParaRPr>
          </a:p>
        </p:txBody>
      </p:sp>
      <p:cxnSp>
        <p:nvCxnSpPr>
          <p:cNvPr id="13" name="Google Shape;145;p32" descr="Short black right-facing arrow indicating moving between steps.">
            <a:extLst>
              <a:ext uri="{FF2B5EF4-FFF2-40B4-BE49-F238E27FC236}">
                <a16:creationId xmlns:a16="http://schemas.microsoft.com/office/drawing/2014/main" id="{4DC2FC4C-DA61-CA27-2BF4-20DB2FC4587D}"/>
              </a:ext>
            </a:extLst>
          </p:cNvPr>
          <p:cNvCxnSpPr>
            <a:stCxn id="12" idx="3"/>
            <a:endCxn id="14" idx="1"/>
          </p:cNvCxnSpPr>
          <p:nvPr/>
        </p:nvCxnSpPr>
        <p:spPr>
          <a:xfrm>
            <a:off x="2441138" y="1547600"/>
            <a:ext cx="422700" cy="0"/>
          </a:xfrm>
          <a:prstGeom prst="straightConnector1">
            <a:avLst/>
          </a:prstGeom>
          <a:noFill/>
          <a:ln w="28575" cap="flat" cmpd="sng">
            <a:solidFill>
              <a:srgbClr val="595959"/>
            </a:solidFill>
            <a:prstDash val="solid"/>
            <a:round/>
            <a:headEnd type="none" w="med" len="med"/>
            <a:tailEnd type="stealth" w="med" len="med"/>
          </a:ln>
        </p:spPr>
      </p:cxnSp>
      <p:sp>
        <p:nvSpPr>
          <p:cNvPr id="14" name="Google Shape;146;p32" descr="Gray text box">
            <a:extLst>
              <a:ext uri="{FF2B5EF4-FFF2-40B4-BE49-F238E27FC236}">
                <a16:creationId xmlns:a16="http://schemas.microsoft.com/office/drawing/2014/main" id="{DBE79019-723C-E52F-6252-3EC2CDCFA971}"/>
              </a:ext>
            </a:extLst>
          </p:cNvPr>
          <p:cNvSpPr/>
          <p:nvPr/>
        </p:nvSpPr>
        <p:spPr>
          <a:xfrm>
            <a:off x="2863827" y="906350"/>
            <a:ext cx="1670700" cy="12825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2000">
                <a:latin typeface="Roboto"/>
                <a:ea typeface="Roboto"/>
                <a:cs typeface="Roboto"/>
                <a:sym typeface="Roboto"/>
              </a:rPr>
              <a:t>Acquire data</a:t>
            </a:r>
            <a:endParaRPr sz="2000">
              <a:latin typeface="Roboto"/>
              <a:ea typeface="Roboto"/>
              <a:cs typeface="Roboto"/>
              <a:sym typeface="Roboto"/>
            </a:endParaRPr>
          </a:p>
        </p:txBody>
      </p:sp>
      <p:cxnSp>
        <p:nvCxnSpPr>
          <p:cNvPr id="15" name="Google Shape;147;p32" descr="Short black right-facing arrow indicating moving between steps.">
            <a:extLst>
              <a:ext uri="{FF2B5EF4-FFF2-40B4-BE49-F238E27FC236}">
                <a16:creationId xmlns:a16="http://schemas.microsoft.com/office/drawing/2014/main" id="{05E0B722-F649-DB02-2F07-C63F0C9DB64F}"/>
              </a:ext>
            </a:extLst>
          </p:cNvPr>
          <p:cNvCxnSpPr/>
          <p:nvPr/>
        </p:nvCxnSpPr>
        <p:spPr>
          <a:xfrm>
            <a:off x="4534513" y="1547600"/>
            <a:ext cx="422700" cy="0"/>
          </a:xfrm>
          <a:prstGeom prst="straightConnector1">
            <a:avLst/>
          </a:prstGeom>
          <a:noFill/>
          <a:ln w="28575" cap="flat" cmpd="sng">
            <a:solidFill>
              <a:srgbClr val="595959"/>
            </a:solidFill>
            <a:prstDash val="solid"/>
            <a:round/>
            <a:headEnd type="none" w="med" len="med"/>
            <a:tailEnd type="stealth" w="med" len="med"/>
          </a:ln>
        </p:spPr>
      </p:cxnSp>
      <p:sp>
        <p:nvSpPr>
          <p:cNvPr id="16" name="Google Shape;148;p32" descr="Gray text box">
            <a:extLst>
              <a:ext uri="{FF2B5EF4-FFF2-40B4-BE49-F238E27FC236}">
                <a16:creationId xmlns:a16="http://schemas.microsoft.com/office/drawing/2014/main" id="{52DABC3E-485E-BB7A-2787-0E6FD8F13C2E}"/>
              </a:ext>
            </a:extLst>
          </p:cNvPr>
          <p:cNvSpPr/>
          <p:nvPr/>
        </p:nvSpPr>
        <p:spPr>
          <a:xfrm>
            <a:off x="4957207" y="906350"/>
            <a:ext cx="1670700" cy="12825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000">
                <a:latin typeface="Roboto"/>
                <a:ea typeface="Roboto"/>
                <a:cs typeface="Roboto"/>
                <a:sym typeface="Roboto"/>
              </a:rPr>
              <a:t>Clean data</a:t>
            </a:r>
            <a:endParaRPr sz="2000">
              <a:latin typeface="Roboto"/>
              <a:ea typeface="Roboto"/>
              <a:cs typeface="Roboto"/>
              <a:sym typeface="Roboto"/>
            </a:endParaRPr>
          </a:p>
        </p:txBody>
      </p:sp>
      <p:cxnSp>
        <p:nvCxnSpPr>
          <p:cNvPr id="17" name="Google Shape;149;p32" descr="Short black right-facing arrow indicating moving between steps.">
            <a:extLst>
              <a:ext uri="{FF2B5EF4-FFF2-40B4-BE49-F238E27FC236}">
                <a16:creationId xmlns:a16="http://schemas.microsoft.com/office/drawing/2014/main" id="{0790BC02-4B5D-A9BA-9065-72BF66E7C2FD}"/>
              </a:ext>
            </a:extLst>
          </p:cNvPr>
          <p:cNvCxnSpPr/>
          <p:nvPr/>
        </p:nvCxnSpPr>
        <p:spPr>
          <a:xfrm>
            <a:off x="6627888" y="1547600"/>
            <a:ext cx="422700" cy="0"/>
          </a:xfrm>
          <a:prstGeom prst="straightConnector1">
            <a:avLst/>
          </a:prstGeom>
          <a:noFill/>
          <a:ln w="28575" cap="flat" cmpd="sng">
            <a:solidFill>
              <a:srgbClr val="595959"/>
            </a:solidFill>
            <a:prstDash val="solid"/>
            <a:round/>
            <a:headEnd type="none" w="med" len="med"/>
            <a:tailEnd type="stealth" w="med" len="med"/>
          </a:ln>
        </p:spPr>
      </p:cxnSp>
      <p:sp>
        <p:nvSpPr>
          <p:cNvPr id="18" name="Google Shape;150;p32" descr="Gray text box">
            <a:extLst>
              <a:ext uri="{FF2B5EF4-FFF2-40B4-BE49-F238E27FC236}">
                <a16:creationId xmlns:a16="http://schemas.microsoft.com/office/drawing/2014/main" id="{9434C045-8CC2-7882-263F-3B039A4A0E42}"/>
              </a:ext>
            </a:extLst>
          </p:cNvPr>
          <p:cNvSpPr/>
          <p:nvPr/>
        </p:nvSpPr>
        <p:spPr>
          <a:xfrm>
            <a:off x="7050588" y="906345"/>
            <a:ext cx="1670700" cy="12825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000">
                <a:latin typeface="Roboto"/>
                <a:ea typeface="Roboto"/>
                <a:cs typeface="Roboto"/>
                <a:sym typeface="Roboto"/>
              </a:rPr>
              <a:t>Analyze data</a:t>
            </a:r>
            <a:endParaRPr sz="2000">
              <a:latin typeface="Roboto"/>
              <a:ea typeface="Roboto"/>
              <a:cs typeface="Roboto"/>
              <a:sym typeface="Roboto"/>
            </a:endParaRPr>
          </a:p>
        </p:txBody>
      </p:sp>
      <p:cxnSp>
        <p:nvCxnSpPr>
          <p:cNvPr id="19" name="Google Shape;151;p32" descr="Short black right-facing arrow indicating moving between steps.">
            <a:extLst>
              <a:ext uri="{FF2B5EF4-FFF2-40B4-BE49-F238E27FC236}">
                <a16:creationId xmlns:a16="http://schemas.microsoft.com/office/drawing/2014/main" id="{F1678359-E376-916D-2CAB-F263EE2503A5}"/>
              </a:ext>
            </a:extLst>
          </p:cNvPr>
          <p:cNvCxnSpPr/>
          <p:nvPr/>
        </p:nvCxnSpPr>
        <p:spPr>
          <a:xfrm>
            <a:off x="8721288" y="1608950"/>
            <a:ext cx="422700" cy="0"/>
          </a:xfrm>
          <a:prstGeom prst="straightConnector1">
            <a:avLst/>
          </a:prstGeom>
          <a:noFill/>
          <a:ln w="28575" cap="flat" cmpd="sng">
            <a:solidFill>
              <a:srgbClr val="595959"/>
            </a:solidFill>
            <a:prstDash val="solid"/>
            <a:round/>
            <a:headEnd type="none" w="med" len="med"/>
            <a:tailEnd type="stealth" w="med" len="med"/>
          </a:ln>
        </p:spPr>
      </p:cxnSp>
      <p:sp>
        <p:nvSpPr>
          <p:cNvPr id="20" name="Google Shape;150;p32" descr="Gray text box">
            <a:extLst>
              <a:ext uri="{FF2B5EF4-FFF2-40B4-BE49-F238E27FC236}">
                <a16:creationId xmlns:a16="http://schemas.microsoft.com/office/drawing/2014/main" id="{354EB90B-81FA-24D3-E713-4A3AF69D0AA2}"/>
              </a:ext>
            </a:extLst>
          </p:cNvPr>
          <p:cNvSpPr/>
          <p:nvPr/>
        </p:nvSpPr>
        <p:spPr>
          <a:xfrm>
            <a:off x="9145119" y="906345"/>
            <a:ext cx="1670700" cy="12825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000" dirty="0">
                <a:latin typeface="Roboto"/>
                <a:ea typeface="Roboto"/>
                <a:cs typeface="Roboto"/>
                <a:sym typeface="Roboto"/>
              </a:rPr>
              <a:t>Make viz…</a:t>
            </a:r>
            <a:endParaRPr sz="2000" dirty="0">
              <a:latin typeface="Roboto"/>
              <a:ea typeface="Roboto"/>
              <a:cs typeface="Roboto"/>
              <a:sym typeface="Roboto"/>
            </a:endParaRPr>
          </a:p>
        </p:txBody>
      </p:sp>
    </p:spTree>
    <p:extLst>
      <p:ext uri="{BB962C8B-B14F-4D97-AF65-F5344CB8AC3E}">
        <p14:creationId xmlns:p14="http://schemas.microsoft.com/office/powerpoint/2010/main" val="11626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56F55E-3834-76EC-BA20-D4B2BCA8F78A}"/>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986FBBA9-EB96-0771-47B2-EDFF9A4029FF}"/>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Ethics: Data Viz Process</a:t>
            </a:r>
            <a:endParaRPr lang="en-PT" sz="4400" b="1" dirty="0"/>
          </a:p>
        </p:txBody>
      </p:sp>
      <p:sp>
        <p:nvSpPr>
          <p:cNvPr id="2" name="Subtitle 2">
            <a:extLst>
              <a:ext uri="{FF2B5EF4-FFF2-40B4-BE49-F238E27FC236}">
                <a16:creationId xmlns:a16="http://schemas.microsoft.com/office/drawing/2014/main" id="{6CBC1019-169F-CBC5-01EA-66957FD81AE5}"/>
              </a:ext>
            </a:extLst>
          </p:cNvPr>
          <p:cNvSpPr>
            <a:spLocks noGrp="1"/>
          </p:cNvSpPr>
          <p:nvPr>
            <p:ph type="subTitle" idx="1"/>
          </p:nvPr>
        </p:nvSpPr>
        <p:spPr>
          <a:xfrm>
            <a:off x="328246" y="2459810"/>
            <a:ext cx="11527692" cy="4051826"/>
          </a:xfrm>
        </p:spPr>
        <p:txBody>
          <a:bodyPr/>
          <a:lstStyle/>
          <a:p>
            <a:pPr marL="342900" indent="-342900" algn="l">
              <a:buFont typeface="Arial" panose="020B0604020202020204" pitchFamily="34" charset="0"/>
              <a:buChar char="•"/>
            </a:pPr>
            <a:r>
              <a:rPr lang="en-US" dirty="0"/>
              <a:t>What choices were made about collection method, participant selection, questions included, etc.? What influenced those choices? </a:t>
            </a:r>
          </a:p>
          <a:p>
            <a:pPr marL="342900" indent="-342900" algn="l">
              <a:buFont typeface="Arial" panose="020B0604020202020204" pitchFamily="34" charset="0"/>
              <a:buChar char="•"/>
            </a:pPr>
            <a:r>
              <a:rPr lang="en-US" dirty="0"/>
              <a:t>Are the people represented by the data being treated with dignity? Have they been included in the decision-making process? Are you minimizing the burden and risk placed on them? </a:t>
            </a:r>
          </a:p>
          <a:p>
            <a:pPr marL="342900" indent="-342900" algn="l">
              <a:buFont typeface="Arial" panose="020B0604020202020204" pitchFamily="34" charset="0"/>
              <a:buChar char="•"/>
            </a:pPr>
            <a:r>
              <a:rPr lang="en-US" dirty="0"/>
              <a:t>Will the data you have answer your research question? </a:t>
            </a:r>
          </a:p>
          <a:p>
            <a:pPr marL="342900" indent="-342900" algn="l">
              <a:buFont typeface="Arial" panose="020B0604020202020204" pitchFamily="34" charset="0"/>
              <a:buChar char="•"/>
            </a:pPr>
            <a:r>
              <a:rPr lang="en-US" dirty="0"/>
              <a:t>Have you cited the source of any secondary data? </a:t>
            </a:r>
            <a:endParaRPr lang="en-PT" dirty="0"/>
          </a:p>
        </p:txBody>
      </p:sp>
      <p:sp>
        <p:nvSpPr>
          <p:cNvPr id="12" name="Google Shape;143;p32" descr="Orange text box">
            <a:extLst>
              <a:ext uri="{FF2B5EF4-FFF2-40B4-BE49-F238E27FC236}">
                <a16:creationId xmlns:a16="http://schemas.microsoft.com/office/drawing/2014/main" id="{FC36105D-ABF8-9BA8-EF88-4C8F88D625F1}"/>
              </a:ext>
            </a:extLst>
          </p:cNvPr>
          <p:cNvSpPr/>
          <p:nvPr/>
        </p:nvSpPr>
        <p:spPr>
          <a:xfrm>
            <a:off x="770438" y="906350"/>
            <a:ext cx="1670700" cy="1282500"/>
          </a:xfrm>
          <a:prstGeom prst="rect">
            <a:avLst/>
          </a:prstGeom>
          <a:solidFill>
            <a:srgbClr val="E7E9EB"/>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2000" dirty="0">
                <a:latin typeface="Roboto"/>
                <a:ea typeface="Roboto"/>
                <a:cs typeface="Roboto"/>
                <a:sym typeface="Roboto"/>
              </a:rPr>
              <a:t>Select topic, problem, or question</a:t>
            </a:r>
            <a:endParaRPr sz="2000" dirty="0">
              <a:latin typeface="Roboto"/>
              <a:ea typeface="Roboto"/>
              <a:cs typeface="Roboto"/>
              <a:sym typeface="Roboto"/>
            </a:endParaRPr>
          </a:p>
        </p:txBody>
      </p:sp>
      <p:cxnSp>
        <p:nvCxnSpPr>
          <p:cNvPr id="13" name="Google Shape;145;p32" descr="Short black right-facing arrow indicating moving between steps.">
            <a:extLst>
              <a:ext uri="{FF2B5EF4-FFF2-40B4-BE49-F238E27FC236}">
                <a16:creationId xmlns:a16="http://schemas.microsoft.com/office/drawing/2014/main" id="{9F986270-EB59-1983-32FC-5E8A635AD44E}"/>
              </a:ext>
            </a:extLst>
          </p:cNvPr>
          <p:cNvCxnSpPr>
            <a:stCxn id="12" idx="3"/>
            <a:endCxn id="14" idx="1"/>
          </p:cNvCxnSpPr>
          <p:nvPr/>
        </p:nvCxnSpPr>
        <p:spPr>
          <a:xfrm>
            <a:off x="2441138" y="1547600"/>
            <a:ext cx="422700" cy="0"/>
          </a:xfrm>
          <a:prstGeom prst="straightConnector1">
            <a:avLst/>
          </a:prstGeom>
          <a:noFill/>
          <a:ln w="28575" cap="flat" cmpd="sng">
            <a:solidFill>
              <a:srgbClr val="595959"/>
            </a:solidFill>
            <a:prstDash val="solid"/>
            <a:round/>
            <a:headEnd type="none" w="med" len="med"/>
            <a:tailEnd type="stealth" w="med" len="med"/>
          </a:ln>
        </p:spPr>
      </p:cxnSp>
      <p:sp>
        <p:nvSpPr>
          <p:cNvPr id="14" name="Google Shape;146;p32" descr="Gray text box">
            <a:extLst>
              <a:ext uri="{FF2B5EF4-FFF2-40B4-BE49-F238E27FC236}">
                <a16:creationId xmlns:a16="http://schemas.microsoft.com/office/drawing/2014/main" id="{147FAE00-7405-473C-8446-A5A2FA20E34A}"/>
              </a:ext>
            </a:extLst>
          </p:cNvPr>
          <p:cNvSpPr/>
          <p:nvPr/>
        </p:nvSpPr>
        <p:spPr>
          <a:xfrm>
            <a:off x="2863827" y="906350"/>
            <a:ext cx="1670700" cy="1282500"/>
          </a:xfrm>
          <a:prstGeom prst="rect">
            <a:avLst/>
          </a:prstGeom>
          <a:solidFill>
            <a:srgbClr val="FFE5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2000">
                <a:latin typeface="Roboto"/>
                <a:ea typeface="Roboto"/>
                <a:cs typeface="Roboto"/>
                <a:sym typeface="Roboto"/>
              </a:rPr>
              <a:t>Acquire data</a:t>
            </a:r>
            <a:endParaRPr sz="2000">
              <a:latin typeface="Roboto"/>
              <a:ea typeface="Roboto"/>
              <a:cs typeface="Roboto"/>
              <a:sym typeface="Roboto"/>
            </a:endParaRPr>
          </a:p>
        </p:txBody>
      </p:sp>
      <p:cxnSp>
        <p:nvCxnSpPr>
          <p:cNvPr id="15" name="Google Shape;147;p32" descr="Short black right-facing arrow indicating moving between steps.">
            <a:extLst>
              <a:ext uri="{FF2B5EF4-FFF2-40B4-BE49-F238E27FC236}">
                <a16:creationId xmlns:a16="http://schemas.microsoft.com/office/drawing/2014/main" id="{43D7EF91-150E-3C63-FFB3-FDBA7BEBBB45}"/>
              </a:ext>
            </a:extLst>
          </p:cNvPr>
          <p:cNvCxnSpPr/>
          <p:nvPr/>
        </p:nvCxnSpPr>
        <p:spPr>
          <a:xfrm>
            <a:off x="4534513" y="1547600"/>
            <a:ext cx="422700" cy="0"/>
          </a:xfrm>
          <a:prstGeom prst="straightConnector1">
            <a:avLst/>
          </a:prstGeom>
          <a:noFill/>
          <a:ln w="28575" cap="flat" cmpd="sng">
            <a:solidFill>
              <a:srgbClr val="595959"/>
            </a:solidFill>
            <a:prstDash val="solid"/>
            <a:round/>
            <a:headEnd type="none" w="med" len="med"/>
            <a:tailEnd type="stealth" w="med" len="med"/>
          </a:ln>
        </p:spPr>
      </p:cxnSp>
      <p:sp>
        <p:nvSpPr>
          <p:cNvPr id="16" name="Google Shape;148;p32" descr="Gray text box">
            <a:extLst>
              <a:ext uri="{FF2B5EF4-FFF2-40B4-BE49-F238E27FC236}">
                <a16:creationId xmlns:a16="http://schemas.microsoft.com/office/drawing/2014/main" id="{34E7457C-3703-F621-CC04-C4E778AB42CF}"/>
              </a:ext>
            </a:extLst>
          </p:cNvPr>
          <p:cNvSpPr/>
          <p:nvPr/>
        </p:nvSpPr>
        <p:spPr>
          <a:xfrm>
            <a:off x="4957207" y="906350"/>
            <a:ext cx="1670700" cy="12825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000">
                <a:latin typeface="Roboto"/>
                <a:ea typeface="Roboto"/>
                <a:cs typeface="Roboto"/>
                <a:sym typeface="Roboto"/>
              </a:rPr>
              <a:t>Clean data</a:t>
            </a:r>
            <a:endParaRPr sz="2000">
              <a:latin typeface="Roboto"/>
              <a:ea typeface="Roboto"/>
              <a:cs typeface="Roboto"/>
              <a:sym typeface="Roboto"/>
            </a:endParaRPr>
          </a:p>
        </p:txBody>
      </p:sp>
      <p:cxnSp>
        <p:nvCxnSpPr>
          <p:cNvPr id="17" name="Google Shape;149;p32" descr="Short black right-facing arrow indicating moving between steps.">
            <a:extLst>
              <a:ext uri="{FF2B5EF4-FFF2-40B4-BE49-F238E27FC236}">
                <a16:creationId xmlns:a16="http://schemas.microsoft.com/office/drawing/2014/main" id="{EA039C79-81C5-D704-F706-CCF901714FC0}"/>
              </a:ext>
            </a:extLst>
          </p:cNvPr>
          <p:cNvCxnSpPr/>
          <p:nvPr/>
        </p:nvCxnSpPr>
        <p:spPr>
          <a:xfrm>
            <a:off x="6627888" y="1547600"/>
            <a:ext cx="422700" cy="0"/>
          </a:xfrm>
          <a:prstGeom prst="straightConnector1">
            <a:avLst/>
          </a:prstGeom>
          <a:noFill/>
          <a:ln w="28575" cap="flat" cmpd="sng">
            <a:solidFill>
              <a:srgbClr val="595959"/>
            </a:solidFill>
            <a:prstDash val="solid"/>
            <a:round/>
            <a:headEnd type="none" w="med" len="med"/>
            <a:tailEnd type="stealth" w="med" len="med"/>
          </a:ln>
        </p:spPr>
      </p:cxnSp>
      <p:sp>
        <p:nvSpPr>
          <p:cNvPr id="18" name="Google Shape;150;p32" descr="Gray text box">
            <a:extLst>
              <a:ext uri="{FF2B5EF4-FFF2-40B4-BE49-F238E27FC236}">
                <a16:creationId xmlns:a16="http://schemas.microsoft.com/office/drawing/2014/main" id="{E36FE17E-D517-838B-ACEA-01E830A583FD}"/>
              </a:ext>
            </a:extLst>
          </p:cNvPr>
          <p:cNvSpPr/>
          <p:nvPr/>
        </p:nvSpPr>
        <p:spPr>
          <a:xfrm>
            <a:off x="7050588" y="906345"/>
            <a:ext cx="1670700" cy="12825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000">
                <a:latin typeface="Roboto"/>
                <a:ea typeface="Roboto"/>
                <a:cs typeface="Roboto"/>
                <a:sym typeface="Roboto"/>
              </a:rPr>
              <a:t>Analyze data</a:t>
            </a:r>
            <a:endParaRPr sz="2000">
              <a:latin typeface="Roboto"/>
              <a:ea typeface="Roboto"/>
              <a:cs typeface="Roboto"/>
              <a:sym typeface="Roboto"/>
            </a:endParaRPr>
          </a:p>
        </p:txBody>
      </p:sp>
      <p:cxnSp>
        <p:nvCxnSpPr>
          <p:cNvPr id="19" name="Google Shape;151;p32" descr="Short black right-facing arrow indicating moving between steps.">
            <a:extLst>
              <a:ext uri="{FF2B5EF4-FFF2-40B4-BE49-F238E27FC236}">
                <a16:creationId xmlns:a16="http://schemas.microsoft.com/office/drawing/2014/main" id="{853202DC-2390-94EF-E445-DC3F426386D3}"/>
              </a:ext>
            </a:extLst>
          </p:cNvPr>
          <p:cNvCxnSpPr/>
          <p:nvPr/>
        </p:nvCxnSpPr>
        <p:spPr>
          <a:xfrm>
            <a:off x="8721288" y="1608950"/>
            <a:ext cx="422700" cy="0"/>
          </a:xfrm>
          <a:prstGeom prst="straightConnector1">
            <a:avLst/>
          </a:prstGeom>
          <a:noFill/>
          <a:ln w="28575" cap="flat" cmpd="sng">
            <a:solidFill>
              <a:srgbClr val="595959"/>
            </a:solidFill>
            <a:prstDash val="solid"/>
            <a:round/>
            <a:headEnd type="none" w="med" len="med"/>
            <a:tailEnd type="stealth" w="med" len="med"/>
          </a:ln>
        </p:spPr>
      </p:cxnSp>
      <p:sp>
        <p:nvSpPr>
          <p:cNvPr id="20" name="Google Shape;150;p32" descr="Gray text box">
            <a:extLst>
              <a:ext uri="{FF2B5EF4-FFF2-40B4-BE49-F238E27FC236}">
                <a16:creationId xmlns:a16="http://schemas.microsoft.com/office/drawing/2014/main" id="{237A977E-0012-A459-0048-40EFBCECDF6E}"/>
              </a:ext>
            </a:extLst>
          </p:cNvPr>
          <p:cNvSpPr/>
          <p:nvPr/>
        </p:nvSpPr>
        <p:spPr>
          <a:xfrm>
            <a:off x="9145119" y="906345"/>
            <a:ext cx="1670700" cy="12825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000" dirty="0">
                <a:latin typeface="Roboto"/>
                <a:ea typeface="Roboto"/>
                <a:cs typeface="Roboto"/>
                <a:sym typeface="Roboto"/>
              </a:rPr>
              <a:t>Make viz…</a:t>
            </a:r>
            <a:endParaRPr sz="2000" dirty="0">
              <a:latin typeface="Roboto"/>
              <a:ea typeface="Roboto"/>
              <a:cs typeface="Roboto"/>
              <a:sym typeface="Roboto"/>
            </a:endParaRPr>
          </a:p>
        </p:txBody>
      </p:sp>
    </p:spTree>
    <p:extLst>
      <p:ext uri="{BB962C8B-B14F-4D97-AF65-F5344CB8AC3E}">
        <p14:creationId xmlns:p14="http://schemas.microsoft.com/office/powerpoint/2010/main" val="384195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4C0754-AB1C-A453-FC96-53C93B197B98}"/>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441A57E7-5E24-8B5D-1059-BBE73A3B6CDB}"/>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Ethics: Data Viz Process</a:t>
            </a:r>
            <a:endParaRPr lang="en-PT" sz="4400" b="1" dirty="0"/>
          </a:p>
        </p:txBody>
      </p:sp>
      <p:sp>
        <p:nvSpPr>
          <p:cNvPr id="2" name="Subtitle 2">
            <a:extLst>
              <a:ext uri="{FF2B5EF4-FFF2-40B4-BE49-F238E27FC236}">
                <a16:creationId xmlns:a16="http://schemas.microsoft.com/office/drawing/2014/main" id="{F35F38C3-A216-61E7-D7BC-43747F2118CC}"/>
              </a:ext>
            </a:extLst>
          </p:cNvPr>
          <p:cNvSpPr>
            <a:spLocks noGrp="1"/>
          </p:cNvSpPr>
          <p:nvPr>
            <p:ph type="subTitle" idx="1"/>
          </p:nvPr>
        </p:nvSpPr>
        <p:spPr>
          <a:xfrm>
            <a:off x="328246" y="2459810"/>
            <a:ext cx="11527692" cy="4051826"/>
          </a:xfrm>
        </p:spPr>
        <p:txBody>
          <a:bodyPr/>
          <a:lstStyle/>
          <a:p>
            <a:pPr marL="342900" indent="-342900" algn="l">
              <a:buFont typeface="Arial" panose="020B0604020202020204" pitchFamily="34" charset="0"/>
              <a:buChar char="•"/>
            </a:pPr>
            <a:r>
              <a:rPr lang="en-US" b="1" dirty="0"/>
              <a:t>Bias introduced by taking shortcuts:</a:t>
            </a:r>
          </a:p>
          <a:p>
            <a:pPr marL="800100" lvl="1" indent="-342900" algn="l">
              <a:buFont typeface="Arial" panose="020B0604020202020204" pitchFamily="34" charset="0"/>
              <a:buChar char="•"/>
            </a:pPr>
            <a:r>
              <a:rPr lang="en-US" dirty="0"/>
              <a:t>Conducting psychology experiments only with students enrolled in introductory psychology courses, ignoring the bias that introduces in the population (age, gender, educational background, race/ethnicity, etc.) </a:t>
            </a:r>
          </a:p>
          <a:p>
            <a:pPr marL="800100" lvl="1" indent="-342900" algn="l">
              <a:buFont typeface="Arial" panose="020B0604020202020204" pitchFamily="34" charset="0"/>
              <a:buChar char="•"/>
            </a:pPr>
            <a:r>
              <a:rPr lang="en-US" dirty="0"/>
              <a:t>Participant exclusion because focus group is held in the evening when nontraditional students might have caretaking responsibilities</a:t>
            </a:r>
          </a:p>
          <a:p>
            <a:pPr marL="800100" lvl="1" indent="-342900" algn="l">
              <a:buFont typeface="Arial" panose="020B0604020202020204" pitchFamily="34" charset="0"/>
              <a:buChar char="•"/>
            </a:pPr>
            <a:r>
              <a:rPr lang="en-US" dirty="0"/>
              <a:t>Participant exclusion by advertising study only to certain listservs</a:t>
            </a:r>
          </a:p>
          <a:p>
            <a:pPr marL="800100" lvl="1" indent="-342900" algn="l">
              <a:buFont typeface="Arial" panose="020B0604020202020204" pitchFamily="34" charset="0"/>
              <a:buChar char="•"/>
            </a:pPr>
            <a:r>
              <a:rPr lang="en-US" dirty="0"/>
              <a:t>Exploring community dynamics on Twitter but only looking at public tweets</a:t>
            </a:r>
            <a:endParaRPr lang="en-PT" dirty="0"/>
          </a:p>
        </p:txBody>
      </p:sp>
      <p:sp>
        <p:nvSpPr>
          <p:cNvPr id="12" name="Google Shape;143;p32" descr="Orange text box">
            <a:extLst>
              <a:ext uri="{FF2B5EF4-FFF2-40B4-BE49-F238E27FC236}">
                <a16:creationId xmlns:a16="http://schemas.microsoft.com/office/drawing/2014/main" id="{AA2B0DB3-14D1-9266-012B-E65EDEBE0283}"/>
              </a:ext>
            </a:extLst>
          </p:cNvPr>
          <p:cNvSpPr/>
          <p:nvPr/>
        </p:nvSpPr>
        <p:spPr>
          <a:xfrm>
            <a:off x="770438" y="906350"/>
            <a:ext cx="1670700" cy="1282500"/>
          </a:xfrm>
          <a:prstGeom prst="rect">
            <a:avLst/>
          </a:prstGeom>
          <a:solidFill>
            <a:srgbClr val="E7E9EB"/>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2000" dirty="0">
                <a:latin typeface="Roboto"/>
                <a:ea typeface="Roboto"/>
                <a:cs typeface="Roboto"/>
                <a:sym typeface="Roboto"/>
              </a:rPr>
              <a:t>Select topic, problem, or question</a:t>
            </a:r>
            <a:endParaRPr sz="2000" dirty="0">
              <a:latin typeface="Roboto"/>
              <a:ea typeface="Roboto"/>
              <a:cs typeface="Roboto"/>
              <a:sym typeface="Roboto"/>
            </a:endParaRPr>
          </a:p>
        </p:txBody>
      </p:sp>
      <p:cxnSp>
        <p:nvCxnSpPr>
          <p:cNvPr id="13" name="Google Shape;145;p32" descr="Short black right-facing arrow indicating moving between steps.">
            <a:extLst>
              <a:ext uri="{FF2B5EF4-FFF2-40B4-BE49-F238E27FC236}">
                <a16:creationId xmlns:a16="http://schemas.microsoft.com/office/drawing/2014/main" id="{E9B32AD9-8B77-3E82-C2E9-EF16A8274873}"/>
              </a:ext>
            </a:extLst>
          </p:cNvPr>
          <p:cNvCxnSpPr>
            <a:stCxn id="12" idx="3"/>
            <a:endCxn id="14" idx="1"/>
          </p:cNvCxnSpPr>
          <p:nvPr/>
        </p:nvCxnSpPr>
        <p:spPr>
          <a:xfrm>
            <a:off x="2441138" y="1547600"/>
            <a:ext cx="422700" cy="0"/>
          </a:xfrm>
          <a:prstGeom prst="straightConnector1">
            <a:avLst/>
          </a:prstGeom>
          <a:noFill/>
          <a:ln w="28575" cap="flat" cmpd="sng">
            <a:solidFill>
              <a:srgbClr val="595959"/>
            </a:solidFill>
            <a:prstDash val="solid"/>
            <a:round/>
            <a:headEnd type="none" w="med" len="med"/>
            <a:tailEnd type="stealth" w="med" len="med"/>
          </a:ln>
        </p:spPr>
      </p:cxnSp>
      <p:sp>
        <p:nvSpPr>
          <p:cNvPr id="14" name="Google Shape;146;p32" descr="Gray text box">
            <a:extLst>
              <a:ext uri="{FF2B5EF4-FFF2-40B4-BE49-F238E27FC236}">
                <a16:creationId xmlns:a16="http://schemas.microsoft.com/office/drawing/2014/main" id="{34C1E35F-F6C5-70D8-EDF9-0793F8B733BF}"/>
              </a:ext>
            </a:extLst>
          </p:cNvPr>
          <p:cNvSpPr/>
          <p:nvPr/>
        </p:nvSpPr>
        <p:spPr>
          <a:xfrm>
            <a:off x="2863827" y="906350"/>
            <a:ext cx="1670700" cy="1282500"/>
          </a:xfrm>
          <a:prstGeom prst="rect">
            <a:avLst/>
          </a:prstGeom>
          <a:solidFill>
            <a:srgbClr val="FFE5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2000">
                <a:latin typeface="Roboto"/>
                <a:ea typeface="Roboto"/>
                <a:cs typeface="Roboto"/>
                <a:sym typeface="Roboto"/>
              </a:rPr>
              <a:t>Acquire data</a:t>
            </a:r>
            <a:endParaRPr sz="2000">
              <a:latin typeface="Roboto"/>
              <a:ea typeface="Roboto"/>
              <a:cs typeface="Roboto"/>
              <a:sym typeface="Roboto"/>
            </a:endParaRPr>
          </a:p>
        </p:txBody>
      </p:sp>
      <p:cxnSp>
        <p:nvCxnSpPr>
          <p:cNvPr id="15" name="Google Shape;147;p32" descr="Short black right-facing arrow indicating moving between steps.">
            <a:extLst>
              <a:ext uri="{FF2B5EF4-FFF2-40B4-BE49-F238E27FC236}">
                <a16:creationId xmlns:a16="http://schemas.microsoft.com/office/drawing/2014/main" id="{AE595F21-74D3-B6C3-F984-C1185E9170FC}"/>
              </a:ext>
            </a:extLst>
          </p:cNvPr>
          <p:cNvCxnSpPr/>
          <p:nvPr/>
        </p:nvCxnSpPr>
        <p:spPr>
          <a:xfrm>
            <a:off x="4534513" y="1547600"/>
            <a:ext cx="422700" cy="0"/>
          </a:xfrm>
          <a:prstGeom prst="straightConnector1">
            <a:avLst/>
          </a:prstGeom>
          <a:noFill/>
          <a:ln w="28575" cap="flat" cmpd="sng">
            <a:solidFill>
              <a:srgbClr val="595959"/>
            </a:solidFill>
            <a:prstDash val="solid"/>
            <a:round/>
            <a:headEnd type="none" w="med" len="med"/>
            <a:tailEnd type="stealth" w="med" len="med"/>
          </a:ln>
        </p:spPr>
      </p:cxnSp>
      <p:sp>
        <p:nvSpPr>
          <p:cNvPr id="16" name="Google Shape;148;p32" descr="Gray text box">
            <a:extLst>
              <a:ext uri="{FF2B5EF4-FFF2-40B4-BE49-F238E27FC236}">
                <a16:creationId xmlns:a16="http://schemas.microsoft.com/office/drawing/2014/main" id="{A1895B6D-808D-46F1-7489-81C6E35D487F}"/>
              </a:ext>
            </a:extLst>
          </p:cNvPr>
          <p:cNvSpPr/>
          <p:nvPr/>
        </p:nvSpPr>
        <p:spPr>
          <a:xfrm>
            <a:off x="4957207" y="906350"/>
            <a:ext cx="1670700" cy="12825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000">
                <a:latin typeface="Roboto"/>
                <a:ea typeface="Roboto"/>
                <a:cs typeface="Roboto"/>
                <a:sym typeface="Roboto"/>
              </a:rPr>
              <a:t>Clean data</a:t>
            </a:r>
            <a:endParaRPr sz="2000">
              <a:latin typeface="Roboto"/>
              <a:ea typeface="Roboto"/>
              <a:cs typeface="Roboto"/>
              <a:sym typeface="Roboto"/>
            </a:endParaRPr>
          </a:p>
        </p:txBody>
      </p:sp>
      <p:cxnSp>
        <p:nvCxnSpPr>
          <p:cNvPr id="17" name="Google Shape;149;p32" descr="Short black right-facing arrow indicating moving between steps.">
            <a:extLst>
              <a:ext uri="{FF2B5EF4-FFF2-40B4-BE49-F238E27FC236}">
                <a16:creationId xmlns:a16="http://schemas.microsoft.com/office/drawing/2014/main" id="{CA814E70-70D3-B664-C668-6B52740902C5}"/>
              </a:ext>
            </a:extLst>
          </p:cNvPr>
          <p:cNvCxnSpPr/>
          <p:nvPr/>
        </p:nvCxnSpPr>
        <p:spPr>
          <a:xfrm>
            <a:off x="6627888" y="1547600"/>
            <a:ext cx="422700" cy="0"/>
          </a:xfrm>
          <a:prstGeom prst="straightConnector1">
            <a:avLst/>
          </a:prstGeom>
          <a:noFill/>
          <a:ln w="28575" cap="flat" cmpd="sng">
            <a:solidFill>
              <a:srgbClr val="595959"/>
            </a:solidFill>
            <a:prstDash val="solid"/>
            <a:round/>
            <a:headEnd type="none" w="med" len="med"/>
            <a:tailEnd type="stealth" w="med" len="med"/>
          </a:ln>
        </p:spPr>
      </p:cxnSp>
      <p:sp>
        <p:nvSpPr>
          <p:cNvPr id="18" name="Google Shape;150;p32" descr="Gray text box">
            <a:extLst>
              <a:ext uri="{FF2B5EF4-FFF2-40B4-BE49-F238E27FC236}">
                <a16:creationId xmlns:a16="http://schemas.microsoft.com/office/drawing/2014/main" id="{1F362516-A3BA-0D49-47BD-F1527C5F8B36}"/>
              </a:ext>
            </a:extLst>
          </p:cNvPr>
          <p:cNvSpPr/>
          <p:nvPr/>
        </p:nvSpPr>
        <p:spPr>
          <a:xfrm>
            <a:off x="7050588" y="906345"/>
            <a:ext cx="1670700" cy="12825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000">
                <a:latin typeface="Roboto"/>
                <a:ea typeface="Roboto"/>
                <a:cs typeface="Roboto"/>
                <a:sym typeface="Roboto"/>
              </a:rPr>
              <a:t>Analyze data</a:t>
            </a:r>
            <a:endParaRPr sz="2000">
              <a:latin typeface="Roboto"/>
              <a:ea typeface="Roboto"/>
              <a:cs typeface="Roboto"/>
              <a:sym typeface="Roboto"/>
            </a:endParaRPr>
          </a:p>
        </p:txBody>
      </p:sp>
      <p:cxnSp>
        <p:nvCxnSpPr>
          <p:cNvPr id="19" name="Google Shape;151;p32" descr="Short black right-facing arrow indicating moving between steps.">
            <a:extLst>
              <a:ext uri="{FF2B5EF4-FFF2-40B4-BE49-F238E27FC236}">
                <a16:creationId xmlns:a16="http://schemas.microsoft.com/office/drawing/2014/main" id="{2BC60BB7-04CD-627C-CF5C-7B3ABE7EB8C4}"/>
              </a:ext>
            </a:extLst>
          </p:cNvPr>
          <p:cNvCxnSpPr/>
          <p:nvPr/>
        </p:nvCxnSpPr>
        <p:spPr>
          <a:xfrm>
            <a:off x="8721288" y="1608950"/>
            <a:ext cx="422700" cy="0"/>
          </a:xfrm>
          <a:prstGeom prst="straightConnector1">
            <a:avLst/>
          </a:prstGeom>
          <a:noFill/>
          <a:ln w="28575" cap="flat" cmpd="sng">
            <a:solidFill>
              <a:srgbClr val="595959"/>
            </a:solidFill>
            <a:prstDash val="solid"/>
            <a:round/>
            <a:headEnd type="none" w="med" len="med"/>
            <a:tailEnd type="stealth" w="med" len="med"/>
          </a:ln>
        </p:spPr>
      </p:cxnSp>
      <p:sp>
        <p:nvSpPr>
          <p:cNvPr id="20" name="Google Shape;150;p32" descr="Gray text box">
            <a:extLst>
              <a:ext uri="{FF2B5EF4-FFF2-40B4-BE49-F238E27FC236}">
                <a16:creationId xmlns:a16="http://schemas.microsoft.com/office/drawing/2014/main" id="{E09EC519-AAF5-6053-F3A2-2145D1F33A51}"/>
              </a:ext>
            </a:extLst>
          </p:cNvPr>
          <p:cNvSpPr/>
          <p:nvPr/>
        </p:nvSpPr>
        <p:spPr>
          <a:xfrm>
            <a:off x="9145119" y="906345"/>
            <a:ext cx="1670700" cy="12825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000" dirty="0">
                <a:latin typeface="Roboto"/>
                <a:ea typeface="Roboto"/>
                <a:cs typeface="Roboto"/>
                <a:sym typeface="Roboto"/>
              </a:rPr>
              <a:t>Make viz…</a:t>
            </a:r>
            <a:endParaRPr sz="2000" dirty="0">
              <a:latin typeface="Roboto"/>
              <a:ea typeface="Roboto"/>
              <a:cs typeface="Roboto"/>
              <a:sym typeface="Roboto"/>
            </a:endParaRPr>
          </a:p>
        </p:txBody>
      </p:sp>
    </p:spTree>
    <p:extLst>
      <p:ext uri="{BB962C8B-B14F-4D97-AF65-F5344CB8AC3E}">
        <p14:creationId xmlns:p14="http://schemas.microsoft.com/office/powerpoint/2010/main" val="2327325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C3CCD-6F67-5070-0599-056745154812}"/>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DF0B157C-8C44-C5C8-E103-5700ADC406FD}"/>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Ethics: Data Viz Process</a:t>
            </a:r>
            <a:endParaRPr lang="en-PT" sz="4400" b="1" dirty="0"/>
          </a:p>
        </p:txBody>
      </p:sp>
      <p:sp>
        <p:nvSpPr>
          <p:cNvPr id="2" name="Subtitle 2">
            <a:extLst>
              <a:ext uri="{FF2B5EF4-FFF2-40B4-BE49-F238E27FC236}">
                <a16:creationId xmlns:a16="http://schemas.microsoft.com/office/drawing/2014/main" id="{5FBA2CF2-8653-8F60-0AB2-30F143155B7C}"/>
              </a:ext>
            </a:extLst>
          </p:cNvPr>
          <p:cNvSpPr>
            <a:spLocks noGrp="1"/>
          </p:cNvSpPr>
          <p:nvPr>
            <p:ph type="subTitle" idx="1"/>
          </p:nvPr>
        </p:nvSpPr>
        <p:spPr>
          <a:xfrm>
            <a:off x="328246" y="2459810"/>
            <a:ext cx="11527692" cy="4051826"/>
          </a:xfrm>
        </p:spPr>
        <p:txBody>
          <a:bodyPr/>
          <a:lstStyle/>
          <a:p>
            <a:pPr marL="342900" indent="-342900" algn="l">
              <a:buFont typeface="Arial" panose="020B0604020202020204" pitchFamily="34" charset="0"/>
              <a:buChar char="•"/>
            </a:pPr>
            <a:r>
              <a:rPr lang="en-US" dirty="0"/>
              <a:t>What assumptions are you making about the data? Are there other interpretations? </a:t>
            </a:r>
          </a:p>
          <a:p>
            <a:pPr marL="342900" indent="-342900" algn="l">
              <a:buFont typeface="Arial" panose="020B0604020202020204" pitchFamily="34" charset="0"/>
              <a:buChar char="•"/>
            </a:pPr>
            <a:r>
              <a:rPr lang="en-US" dirty="0"/>
              <a:t>Are you removing any data from the analysis? Will that introduce systematic bias into the analysis? </a:t>
            </a:r>
          </a:p>
          <a:p>
            <a:pPr marL="342900" indent="-342900" algn="l">
              <a:buFont typeface="Arial" panose="020B0604020202020204" pitchFamily="34" charset="0"/>
              <a:buChar char="•"/>
            </a:pPr>
            <a:r>
              <a:rPr lang="en-US" dirty="0"/>
              <a:t>Are you simplifying data for the analysis? How does the loss of that complexity influence your results? Are your participants still being well represented by the data? </a:t>
            </a:r>
          </a:p>
          <a:p>
            <a:pPr marL="342900" indent="-342900" algn="l">
              <a:buFont typeface="Arial" panose="020B0604020202020204" pitchFamily="34" charset="0"/>
              <a:buChar char="•"/>
            </a:pPr>
            <a:r>
              <a:rPr lang="en-US" dirty="0"/>
              <a:t>Have you given appropriate credit to anyone who helped with data cleaning? </a:t>
            </a:r>
            <a:endParaRPr lang="en-PT" dirty="0"/>
          </a:p>
        </p:txBody>
      </p:sp>
      <p:sp>
        <p:nvSpPr>
          <p:cNvPr id="12" name="Google Shape;143;p32" descr="Orange text box">
            <a:extLst>
              <a:ext uri="{FF2B5EF4-FFF2-40B4-BE49-F238E27FC236}">
                <a16:creationId xmlns:a16="http://schemas.microsoft.com/office/drawing/2014/main" id="{464A8472-55B7-1C48-51B8-23E6A371B2F7}"/>
              </a:ext>
            </a:extLst>
          </p:cNvPr>
          <p:cNvSpPr/>
          <p:nvPr/>
        </p:nvSpPr>
        <p:spPr>
          <a:xfrm>
            <a:off x="770438" y="906350"/>
            <a:ext cx="1670700" cy="1282500"/>
          </a:xfrm>
          <a:prstGeom prst="rect">
            <a:avLst/>
          </a:prstGeom>
          <a:solidFill>
            <a:srgbClr val="E7E9EB"/>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2000" dirty="0">
                <a:latin typeface="Roboto"/>
                <a:ea typeface="Roboto"/>
                <a:cs typeface="Roboto"/>
                <a:sym typeface="Roboto"/>
              </a:rPr>
              <a:t>Select topic, problem, or question</a:t>
            </a:r>
            <a:endParaRPr sz="2000" dirty="0">
              <a:latin typeface="Roboto"/>
              <a:ea typeface="Roboto"/>
              <a:cs typeface="Roboto"/>
              <a:sym typeface="Roboto"/>
            </a:endParaRPr>
          </a:p>
        </p:txBody>
      </p:sp>
      <p:cxnSp>
        <p:nvCxnSpPr>
          <p:cNvPr id="13" name="Google Shape;145;p32" descr="Short black right-facing arrow indicating moving between steps.">
            <a:extLst>
              <a:ext uri="{FF2B5EF4-FFF2-40B4-BE49-F238E27FC236}">
                <a16:creationId xmlns:a16="http://schemas.microsoft.com/office/drawing/2014/main" id="{46EF9E06-E227-126D-A920-525D740F4CCD}"/>
              </a:ext>
            </a:extLst>
          </p:cNvPr>
          <p:cNvCxnSpPr>
            <a:stCxn id="12" idx="3"/>
            <a:endCxn id="14" idx="1"/>
          </p:cNvCxnSpPr>
          <p:nvPr/>
        </p:nvCxnSpPr>
        <p:spPr>
          <a:xfrm>
            <a:off x="2441138" y="1547600"/>
            <a:ext cx="422700" cy="0"/>
          </a:xfrm>
          <a:prstGeom prst="straightConnector1">
            <a:avLst/>
          </a:prstGeom>
          <a:noFill/>
          <a:ln w="28575" cap="flat" cmpd="sng">
            <a:solidFill>
              <a:srgbClr val="595959"/>
            </a:solidFill>
            <a:prstDash val="solid"/>
            <a:round/>
            <a:headEnd type="none" w="med" len="med"/>
            <a:tailEnd type="stealth" w="med" len="med"/>
          </a:ln>
        </p:spPr>
      </p:cxnSp>
      <p:sp>
        <p:nvSpPr>
          <p:cNvPr id="14" name="Google Shape;146;p32" descr="Gray text box">
            <a:extLst>
              <a:ext uri="{FF2B5EF4-FFF2-40B4-BE49-F238E27FC236}">
                <a16:creationId xmlns:a16="http://schemas.microsoft.com/office/drawing/2014/main" id="{F9A0E912-3011-8A8C-3A9B-03D64371162A}"/>
              </a:ext>
            </a:extLst>
          </p:cNvPr>
          <p:cNvSpPr/>
          <p:nvPr/>
        </p:nvSpPr>
        <p:spPr>
          <a:xfrm>
            <a:off x="2863827" y="906350"/>
            <a:ext cx="1670700" cy="1282500"/>
          </a:xfrm>
          <a:prstGeom prst="rect">
            <a:avLst/>
          </a:prstGeom>
          <a:solidFill>
            <a:srgbClr val="E7E9EB"/>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2000">
                <a:latin typeface="Roboto"/>
                <a:ea typeface="Roboto"/>
                <a:cs typeface="Roboto"/>
                <a:sym typeface="Roboto"/>
              </a:rPr>
              <a:t>Acquire data</a:t>
            </a:r>
            <a:endParaRPr sz="2000">
              <a:latin typeface="Roboto"/>
              <a:ea typeface="Roboto"/>
              <a:cs typeface="Roboto"/>
              <a:sym typeface="Roboto"/>
            </a:endParaRPr>
          </a:p>
        </p:txBody>
      </p:sp>
      <p:cxnSp>
        <p:nvCxnSpPr>
          <p:cNvPr id="15" name="Google Shape;147;p32" descr="Short black right-facing arrow indicating moving between steps.">
            <a:extLst>
              <a:ext uri="{FF2B5EF4-FFF2-40B4-BE49-F238E27FC236}">
                <a16:creationId xmlns:a16="http://schemas.microsoft.com/office/drawing/2014/main" id="{DC9B58CB-2509-F643-ABDB-440F1CA2CE5B}"/>
              </a:ext>
            </a:extLst>
          </p:cNvPr>
          <p:cNvCxnSpPr/>
          <p:nvPr/>
        </p:nvCxnSpPr>
        <p:spPr>
          <a:xfrm>
            <a:off x="4534513" y="1547600"/>
            <a:ext cx="422700" cy="0"/>
          </a:xfrm>
          <a:prstGeom prst="straightConnector1">
            <a:avLst/>
          </a:prstGeom>
          <a:noFill/>
          <a:ln w="28575" cap="flat" cmpd="sng">
            <a:solidFill>
              <a:srgbClr val="595959"/>
            </a:solidFill>
            <a:prstDash val="solid"/>
            <a:round/>
            <a:headEnd type="none" w="med" len="med"/>
            <a:tailEnd type="stealth" w="med" len="med"/>
          </a:ln>
        </p:spPr>
      </p:cxnSp>
      <p:sp>
        <p:nvSpPr>
          <p:cNvPr id="16" name="Google Shape;148;p32" descr="Gray text box">
            <a:extLst>
              <a:ext uri="{FF2B5EF4-FFF2-40B4-BE49-F238E27FC236}">
                <a16:creationId xmlns:a16="http://schemas.microsoft.com/office/drawing/2014/main" id="{63CF92F5-2049-5F53-1C9E-23C48A2E17E7}"/>
              </a:ext>
            </a:extLst>
          </p:cNvPr>
          <p:cNvSpPr/>
          <p:nvPr/>
        </p:nvSpPr>
        <p:spPr>
          <a:xfrm>
            <a:off x="4957207" y="906350"/>
            <a:ext cx="1670700" cy="1282500"/>
          </a:xfrm>
          <a:prstGeom prst="rect">
            <a:avLst/>
          </a:prstGeom>
          <a:solidFill>
            <a:srgbClr val="FFE5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000">
                <a:latin typeface="Roboto"/>
                <a:ea typeface="Roboto"/>
                <a:cs typeface="Roboto"/>
                <a:sym typeface="Roboto"/>
              </a:rPr>
              <a:t>Clean data</a:t>
            </a:r>
            <a:endParaRPr sz="2000">
              <a:latin typeface="Roboto"/>
              <a:ea typeface="Roboto"/>
              <a:cs typeface="Roboto"/>
              <a:sym typeface="Roboto"/>
            </a:endParaRPr>
          </a:p>
        </p:txBody>
      </p:sp>
      <p:cxnSp>
        <p:nvCxnSpPr>
          <p:cNvPr id="17" name="Google Shape;149;p32" descr="Short black right-facing arrow indicating moving between steps.">
            <a:extLst>
              <a:ext uri="{FF2B5EF4-FFF2-40B4-BE49-F238E27FC236}">
                <a16:creationId xmlns:a16="http://schemas.microsoft.com/office/drawing/2014/main" id="{123C4358-8EF7-253D-6D73-4A5149294ED2}"/>
              </a:ext>
            </a:extLst>
          </p:cNvPr>
          <p:cNvCxnSpPr/>
          <p:nvPr/>
        </p:nvCxnSpPr>
        <p:spPr>
          <a:xfrm>
            <a:off x="6627888" y="1547600"/>
            <a:ext cx="422700" cy="0"/>
          </a:xfrm>
          <a:prstGeom prst="straightConnector1">
            <a:avLst/>
          </a:prstGeom>
          <a:noFill/>
          <a:ln w="28575" cap="flat" cmpd="sng">
            <a:solidFill>
              <a:srgbClr val="595959"/>
            </a:solidFill>
            <a:prstDash val="solid"/>
            <a:round/>
            <a:headEnd type="none" w="med" len="med"/>
            <a:tailEnd type="stealth" w="med" len="med"/>
          </a:ln>
        </p:spPr>
      </p:cxnSp>
      <p:sp>
        <p:nvSpPr>
          <p:cNvPr id="18" name="Google Shape;150;p32" descr="Gray text box">
            <a:extLst>
              <a:ext uri="{FF2B5EF4-FFF2-40B4-BE49-F238E27FC236}">
                <a16:creationId xmlns:a16="http://schemas.microsoft.com/office/drawing/2014/main" id="{4A4F7D6E-86D2-28E5-A594-F9B977A8C588}"/>
              </a:ext>
            </a:extLst>
          </p:cNvPr>
          <p:cNvSpPr/>
          <p:nvPr/>
        </p:nvSpPr>
        <p:spPr>
          <a:xfrm>
            <a:off x="7050588" y="906345"/>
            <a:ext cx="1670700" cy="12825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000">
                <a:latin typeface="Roboto"/>
                <a:ea typeface="Roboto"/>
                <a:cs typeface="Roboto"/>
                <a:sym typeface="Roboto"/>
              </a:rPr>
              <a:t>Analyze data</a:t>
            </a:r>
            <a:endParaRPr sz="2000">
              <a:latin typeface="Roboto"/>
              <a:ea typeface="Roboto"/>
              <a:cs typeface="Roboto"/>
              <a:sym typeface="Roboto"/>
            </a:endParaRPr>
          </a:p>
        </p:txBody>
      </p:sp>
      <p:cxnSp>
        <p:nvCxnSpPr>
          <p:cNvPr id="19" name="Google Shape;151;p32" descr="Short black right-facing arrow indicating moving between steps.">
            <a:extLst>
              <a:ext uri="{FF2B5EF4-FFF2-40B4-BE49-F238E27FC236}">
                <a16:creationId xmlns:a16="http://schemas.microsoft.com/office/drawing/2014/main" id="{7C093A11-08B2-C733-6E3A-3C8FBBB5AD7C}"/>
              </a:ext>
            </a:extLst>
          </p:cNvPr>
          <p:cNvCxnSpPr/>
          <p:nvPr/>
        </p:nvCxnSpPr>
        <p:spPr>
          <a:xfrm>
            <a:off x="8721288" y="1608950"/>
            <a:ext cx="422700" cy="0"/>
          </a:xfrm>
          <a:prstGeom prst="straightConnector1">
            <a:avLst/>
          </a:prstGeom>
          <a:noFill/>
          <a:ln w="28575" cap="flat" cmpd="sng">
            <a:solidFill>
              <a:srgbClr val="595959"/>
            </a:solidFill>
            <a:prstDash val="solid"/>
            <a:round/>
            <a:headEnd type="none" w="med" len="med"/>
            <a:tailEnd type="stealth" w="med" len="med"/>
          </a:ln>
        </p:spPr>
      </p:cxnSp>
      <p:sp>
        <p:nvSpPr>
          <p:cNvPr id="20" name="Google Shape;150;p32" descr="Gray text box">
            <a:extLst>
              <a:ext uri="{FF2B5EF4-FFF2-40B4-BE49-F238E27FC236}">
                <a16:creationId xmlns:a16="http://schemas.microsoft.com/office/drawing/2014/main" id="{E610753E-F6FE-069F-B6BC-AB88DA53A5C0}"/>
              </a:ext>
            </a:extLst>
          </p:cNvPr>
          <p:cNvSpPr/>
          <p:nvPr/>
        </p:nvSpPr>
        <p:spPr>
          <a:xfrm>
            <a:off x="9145119" y="906345"/>
            <a:ext cx="1670700" cy="12825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000" dirty="0">
                <a:latin typeface="Roboto"/>
                <a:ea typeface="Roboto"/>
                <a:cs typeface="Roboto"/>
                <a:sym typeface="Roboto"/>
              </a:rPr>
              <a:t>Make viz…</a:t>
            </a:r>
            <a:endParaRPr sz="2000" dirty="0">
              <a:latin typeface="Roboto"/>
              <a:ea typeface="Roboto"/>
              <a:cs typeface="Roboto"/>
              <a:sym typeface="Roboto"/>
            </a:endParaRPr>
          </a:p>
        </p:txBody>
      </p:sp>
    </p:spTree>
    <p:extLst>
      <p:ext uri="{BB962C8B-B14F-4D97-AF65-F5344CB8AC3E}">
        <p14:creationId xmlns:p14="http://schemas.microsoft.com/office/powerpoint/2010/main" val="364848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C40157-5BA8-2CD5-036E-504EEE2E0815}"/>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DFACB1B0-B11A-F068-FCCF-0F4F342C2A4F}"/>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Ethics: Data Viz Process</a:t>
            </a:r>
            <a:endParaRPr lang="en-PT" sz="4400" b="1" dirty="0"/>
          </a:p>
        </p:txBody>
      </p:sp>
      <p:sp>
        <p:nvSpPr>
          <p:cNvPr id="2" name="Subtitle 2">
            <a:extLst>
              <a:ext uri="{FF2B5EF4-FFF2-40B4-BE49-F238E27FC236}">
                <a16:creationId xmlns:a16="http://schemas.microsoft.com/office/drawing/2014/main" id="{CE30B505-CAF5-132B-EC5A-60C4BD670F86}"/>
              </a:ext>
            </a:extLst>
          </p:cNvPr>
          <p:cNvSpPr>
            <a:spLocks noGrp="1"/>
          </p:cNvSpPr>
          <p:nvPr>
            <p:ph type="subTitle" idx="1"/>
          </p:nvPr>
        </p:nvSpPr>
        <p:spPr>
          <a:xfrm>
            <a:off x="328246" y="2459810"/>
            <a:ext cx="11527692" cy="4051826"/>
          </a:xfrm>
        </p:spPr>
        <p:txBody>
          <a:bodyPr/>
          <a:lstStyle/>
          <a:p>
            <a:pPr marL="342900" indent="-342900" algn="l">
              <a:buFont typeface="Arial" panose="020B0604020202020204" pitchFamily="34" charset="0"/>
              <a:buChar char="•"/>
            </a:pPr>
            <a:r>
              <a:rPr lang="en-US" b="1" dirty="0"/>
              <a:t>Problems related to data aggregation:</a:t>
            </a:r>
          </a:p>
          <a:p>
            <a:pPr marL="800100" lvl="1" indent="-342900" algn="l">
              <a:buFont typeface="Arial" panose="020B0604020202020204" pitchFamily="34" charset="0"/>
              <a:buChar char="•"/>
            </a:pPr>
            <a:r>
              <a:rPr lang="en-US" dirty="0"/>
              <a:t>Survey respondents from underrepresented minorities are often grouped together to avoid identification, but this decision also leads to the erasure of these groups.  </a:t>
            </a:r>
          </a:p>
          <a:p>
            <a:pPr marL="800100" lvl="1" indent="-342900" algn="l">
              <a:buFont typeface="Arial" panose="020B0604020202020204" pitchFamily="34" charset="0"/>
              <a:buChar char="•"/>
            </a:pPr>
            <a:r>
              <a:rPr lang="en-US" dirty="0"/>
              <a:t>Students with low GPAs are grouped together in a category (“&lt;3.5 GPA”) even though over 85% of students in this category have a GPA under 2.5</a:t>
            </a:r>
            <a:endParaRPr lang="en-PT" dirty="0"/>
          </a:p>
        </p:txBody>
      </p:sp>
      <p:sp>
        <p:nvSpPr>
          <p:cNvPr id="12" name="Google Shape;143;p32" descr="Orange text box">
            <a:extLst>
              <a:ext uri="{FF2B5EF4-FFF2-40B4-BE49-F238E27FC236}">
                <a16:creationId xmlns:a16="http://schemas.microsoft.com/office/drawing/2014/main" id="{D302B46A-4132-D2A8-0910-412752DE40A8}"/>
              </a:ext>
            </a:extLst>
          </p:cNvPr>
          <p:cNvSpPr/>
          <p:nvPr/>
        </p:nvSpPr>
        <p:spPr>
          <a:xfrm>
            <a:off x="770438" y="906350"/>
            <a:ext cx="1670700" cy="1282500"/>
          </a:xfrm>
          <a:prstGeom prst="rect">
            <a:avLst/>
          </a:prstGeom>
          <a:solidFill>
            <a:srgbClr val="E7E9EB"/>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2000" dirty="0">
                <a:latin typeface="Roboto"/>
                <a:ea typeface="Roboto"/>
                <a:cs typeface="Roboto"/>
                <a:sym typeface="Roboto"/>
              </a:rPr>
              <a:t>Select topic, problem, or question</a:t>
            </a:r>
            <a:endParaRPr sz="2000" dirty="0">
              <a:latin typeface="Roboto"/>
              <a:ea typeface="Roboto"/>
              <a:cs typeface="Roboto"/>
              <a:sym typeface="Roboto"/>
            </a:endParaRPr>
          </a:p>
        </p:txBody>
      </p:sp>
      <p:cxnSp>
        <p:nvCxnSpPr>
          <p:cNvPr id="13" name="Google Shape;145;p32" descr="Short black right-facing arrow indicating moving between steps.">
            <a:extLst>
              <a:ext uri="{FF2B5EF4-FFF2-40B4-BE49-F238E27FC236}">
                <a16:creationId xmlns:a16="http://schemas.microsoft.com/office/drawing/2014/main" id="{82E742F9-56E2-5DDB-9A5A-24FB2BF61B2E}"/>
              </a:ext>
            </a:extLst>
          </p:cNvPr>
          <p:cNvCxnSpPr>
            <a:stCxn id="12" idx="3"/>
            <a:endCxn id="14" idx="1"/>
          </p:cNvCxnSpPr>
          <p:nvPr/>
        </p:nvCxnSpPr>
        <p:spPr>
          <a:xfrm>
            <a:off x="2441138" y="1547600"/>
            <a:ext cx="422700" cy="0"/>
          </a:xfrm>
          <a:prstGeom prst="straightConnector1">
            <a:avLst/>
          </a:prstGeom>
          <a:noFill/>
          <a:ln w="28575" cap="flat" cmpd="sng">
            <a:solidFill>
              <a:srgbClr val="595959"/>
            </a:solidFill>
            <a:prstDash val="solid"/>
            <a:round/>
            <a:headEnd type="none" w="med" len="med"/>
            <a:tailEnd type="stealth" w="med" len="med"/>
          </a:ln>
        </p:spPr>
      </p:cxnSp>
      <p:sp>
        <p:nvSpPr>
          <p:cNvPr id="14" name="Google Shape;146;p32" descr="Gray text box">
            <a:extLst>
              <a:ext uri="{FF2B5EF4-FFF2-40B4-BE49-F238E27FC236}">
                <a16:creationId xmlns:a16="http://schemas.microsoft.com/office/drawing/2014/main" id="{A310F46F-A126-08D0-1A0C-47BE97C6A981}"/>
              </a:ext>
            </a:extLst>
          </p:cNvPr>
          <p:cNvSpPr/>
          <p:nvPr/>
        </p:nvSpPr>
        <p:spPr>
          <a:xfrm>
            <a:off x="2863827" y="906350"/>
            <a:ext cx="1670700" cy="1282500"/>
          </a:xfrm>
          <a:prstGeom prst="rect">
            <a:avLst/>
          </a:prstGeom>
          <a:solidFill>
            <a:srgbClr val="E7E9EB"/>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2000">
                <a:latin typeface="Roboto"/>
                <a:ea typeface="Roboto"/>
                <a:cs typeface="Roboto"/>
                <a:sym typeface="Roboto"/>
              </a:rPr>
              <a:t>Acquire data</a:t>
            </a:r>
            <a:endParaRPr sz="2000">
              <a:latin typeface="Roboto"/>
              <a:ea typeface="Roboto"/>
              <a:cs typeface="Roboto"/>
              <a:sym typeface="Roboto"/>
            </a:endParaRPr>
          </a:p>
        </p:txBody>
      </p:sp>
      <p:cxnSp>
        <p:nvCxnSpPr>
          <p:cNvPr id="15" name="Google Shape;147;p32" descr="Short black right-facing arrow indicating moving between steps.">
            <a:extLst>
              <a:ext uri="{FF2B5EF4-FFF2-40B4-BE49-F238E27FC236}">
                <a16:creationId xmlns:a16="http://schemas.microsoft.com/office/drawing/2014/main" id="{1657CC68-4384-C30B-3E91-EE88BD8558B3}"/>
              </a:ext>
            </a:extLst>
          </p:cNvPr>
          <p:cNvCxnSpPr/>
          <p:nvPr/>
        </p:nvCxnSpPr>
        <p:spPr>
          <a:xfrm>
            <a:off x="4534513" y="1547600"/>
            <a:ext cx="422700" cy="0"/>
          </a:xfrm>
          <a:prstGeom prst="straightConnector1">
            <a:avLst/>
          </a:prstGeom>
          <a:noFill/>
          <a:ln w="28575" cap="flat" cmpd="sng">
            <a:solidFill>
              <a:srgbClr val="595959"/>
            </a:solidFill>
            <a:prstDash val="solid"/>
            <a:round/>
            <a:headEnd type="none" w="med" len="med"/>
            <a:tailEnd type="stealth" w="med" len="med"/>
          </a:ln>
        </p:spPr>
      </p:cxnSp>
      <p:sp>
        <p:nvSpPr>
          <p:cNvPr id="16" name="Google Shape;148;p32" descr="Gray text box">
            <a:extLst>
              <a:ext uri="{FF2B5EF4-FFF2-40B4-BE49-F238E27FC236}">
                <a16:creationId xmlns:a16="http://schemas.microsoft.com/office/drawing/2014/main" id="{5F734AF6-8699-6EE5-D765-3D56CC3FF0D8}"/>
              </a:ext>
            </a:extLst>
          </p:cNvPr>
          <p:cNvSpPr/>
          <p:nvPr/>
        </p:nvSpPr>
        <p:spPr>
          <a:xfrm>
            <a:off x="4957207" y="906350"/>
            <a:ext cx="1670700" cy="1282500"/>
          </a:xfrm>
          <a:prstGeom prst="rect">
            <a:avLst/>
          </a:prstGeom>
          <a:solidFill>
            <a:srgbClr val="FFE5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000">
                <a:latin typeface="Roboto"/>
                <a:ea typeface="Roboto"/>
                <a:cs typeface="Roboto"/>
                <a:sym typeface="Roboto"/>
              </a:rPr>
              <a:t>Clean data</a:t>
            </a:r>
            <a:endParaRPr sz="2000">
              <a:latin typeface="Roboto"/>
              <a:ea typeface="Roboto"/>
              <a:cs typeface="Roboto"/>
              <a:sym typeface="Roboto"/>
            </a:endParaRPr>
          </a:p>
        </p:txBody>
      </p:sp>
      <p:cxnSp>
        <p:nvCxnSpPr>
          <p:cNvPr id="17" name="Google Shape;149;p32" descr="Short black right-facing arrow indicating moving between steps.">
            <a:extLst>
              <a:ext uri="{FF2B5EF4-FFF2-40B4-BE49-F238E27FC236}">
                <a16:creationId xmlns:a16="http://schemas.microsoft.com/office/drawing/2014/main" id="{36D2F1DD-AF8D-9318-F8F6-760A69A9B7FE}"/>
              </a:ext>
            </a:extLst>
          </p:cNvPr>
          <p:cNvCxnSpPr/>
          <p:nvPr/>
        </p:nvCxnSpPr>
        <p:spPr>
          <a:xfrm>
            <a:off x="6627888" y="1547600"/>
            <a:ext cx="422700" cy="0"/>
          </a:xfrm>
          <a:prstGeom prst="straightConnector1">
            <a:avLst/>
          </a:prstGeom>
          <a:noFill/>
          <a:ln w="28575" cap="flat" cmpd="sng">
            <a:solidFill>
              <a:srgbClr val="595959"/>
            </a:solidFill>
            <a:prstDash val="solid"/>
            <a:round/>
            <a:headEnd type="none" w="med" len="med"/>
            <a:tailEnd type="stealth" w="med" len="med"/>
          </a:ln>
        </p:spPr>
      </p:cxnSp>
      <p:sp>
        <p:nvSpPr>
          <p:cNvPr id="18" name="Google Shape;150;p32" descr="Gray text box">
            <a:extLst>
              <a:ext uri="{FF2B5EF4-FFF2-40B4-BE49-F238E27FC236}">
                <a16:creationId xmlns:a16="http://schemas.microsoft.com/office/drawing/2014/main" id="{DC59A919-6861-23BC-FF50-2F270DCCBC32}"/>
              </a:ext>
            </a:extLst>
          </p:cNvPr>
          <p:cNvSpPr/>
          <p:nvPr/>
        </p:nvSpPr>
        <p:spPr>
          <a:xfrm>
            <a:off x="7050588" y="906345"/>
            <a:ext cx="1670700" cy="12825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000">
                <a:latin typeface="Roboto"/>
                <a:ea typeface="Roboto"/>
                <a:cs typeface="Roboto"/>
                <a:sym typeface="Roboto"/>
              </a:rPr>
              <a:t>Analyze data</a:t>
            </a:r>
            <a:endParaRPr sz="2000">
              <a:latin typeface="Roboto"/>
              <a:ea typeface="Roboto"/>
              <a:cs typeface="Roboto"/>
              <a:sym typeface="Roboto"/>
            </a:endParaRPr>
          </a:p>
        </p:txBody>
      </p:sp>
      <p:cxnSp>
        <p:nvCxnSpPr>
          <p:cNvPr id="19" name="Google Shape;151;p32" descr="Short black right-facing arrow indicating moving between steps.">
            <a:extLst>
              <a:ext uri="{FF2B5EF4-FFF2-40B4-BE49-F238E27FC236}">
                <a16:creationId xmlns:a16="http://schemas.microsoft.com/office/drawing/2014/main" id="{0358C14F-A6E0-3F9D-883A-626CA3911139}"/>
              </a:ext>
            </a:extLst>
          </p:cNvPr>
          <p:cNvCxnSpPr/>
          <p:nvPr/>
        </p:nvCxnSpPr>
        <p:spPr>
          <a:xfrm>
            <a:off x="8721288" y="1608950"/>
            <a:ext cx="422700" cy="0"/>
          </a:xfrm>
          <a:prstGeom prst="straightConnector1">
            <a:avLst/>
          </a:prstGeom>
          <a:noFill/>
          <a:ln w="28575" cap="flat" cmpd="sng">
            <a:solidFill>
              <a:srgbClr val="595959"/>
            </a:solidFill>
            <a:prstDash val="solid"/>
            <a:round/>
            <a:headEnd type="none" w="med" len="med"/>
            <a:tailEnd type="stealth" w="med" len="med"/>
          </a:ln>
        </p:spPr>
      </p:cxnSp>
      <p:sp>
        <p:nvSpPr>
          <p:cNvPr id="20" name="Google Shape;150;p32" descr="Gray text box">
            <a:extLst>
              <a:ext uri="{FF2B5EF4-FFF2-40B4-BE49-F238E27FC236}">
                <a16:creationId xmlns:a16="http://schemas.microsoft.com/office/drawing/2014/main" id="{4AB6E861-15AC-D9A9-A2FC-95AD794F7AC0}"/>
              </a:ext>
            </a:extLst>
          </p:cNvPr>
          <p:cNvSpPr/>
          <p:nvPr/>
        </p:nvSpPr>
        <p:spPr>
          <a:xfrm>
            <a:off x="9145119" y="906345"/>
            <a:ext cx="1670700" cy="12825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000" dirty="0">
                <a:latin typeface="Roboto"/>
                <a:ea typeface="Roboto"/>
                <a:cs typeface="Roboto"/>
                <a:sym typeface="Roboto"/>
              </a:rPr>
              <a:t>Make viz…</a:t>
            </a:r>
            <a:endParaRPr sz="2000" dirty="0">
              <a:latin typeface="Roboto"/>
              <a:ea typeface="Roboto"/>
              <a:cs typeface="Roboto"/>
              <a:sym typeface="Roboto"/>
            </a:endParaRPr>
          </a:p>
        </p:txBody>
      </p:sp>
    </p:spTree>
    <p:extLst>
      <p:ext uri="{BB962C8B-B14F-4D97-AF65-F5344CB8AC3E}">
        <p14:creationId xmlns:p14="http://schemas.microsoft.com/office/powerpoint/2010/main" val="227051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B48FCF6-EBD6-1320-FE24-98F2E0305C64}"/>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Logistics</a:t>
            </a:r>
            <a:endParaRPr lang="en-PT" sz="4400" b="1" dirty="0"/>
          </a:p>
        </p:txBody>
      </p:sp>
      <p:sp>
        <p:nvSpPr>
          <p:cNvPr id="2" name="Subtitle 2">
            <a:extLst>
              <a:ext uri="{FF2B5EF4-FFF2-40B4-BE49-F238E27FC236}">
                <a16:creationId xmlns:a16="http://schemas.microsoft.com/office/drawing/2014/main" id="{34B7719A-D604-013E-E26A-181DC06109E0}"/>
              </a:ext>
            </a:extLst>
          </p:cNvPr>
          <p:cNvSpPr>
            <a:spLocks noGrp="1"/>
          </p:cNvSpPr>
          <p:nvPr>
            <p:ph type="subTitle" idx="1"/>
          </p:nvPr>
        </p:nvSpPr>
        <p:spPr>
          <a:xfrm>
            <a:off x="328246" y="905934"/>
            <a:ext cx="11527692" cy="4666436"/>
          </a:xfrm>
        </p:spPr>
        <p:txBody>
          <a:bodyPr/>
          <a:lstStyle/>
          <a:p>
            <a:pPr marL="342900" indent="-342900" algn="l">
              <a:buFont typeface="Arial" panose="020B0604020202020204" pitchFamily="34" charset="0"/>
              <a:buChar char="•"/>
            </a:pPr>
            <a:r>
              <a:rPr lang="en-US" dirty="0"/>
              <a:t>Assignment 4 due Nov 20 @ 11:59pm</a:t>
            </a:r>
          </a:p>
          <a:p>
            <a:pPr marL="342900" indent="-342900" algn="l">
              <a:buFont typeface="Arial" panose="020B0604020202020204" pitchFamily="34" charset="0"/>
              <a:buChar char="•"/>
            </a:pPr>
            <a:r>
              <a:rPr lang="en-US" dirty="0"/>
              <a:t>Guest lecture moved to Dec 5:</a:t>
            </a:r>
          </a:p>
          <a:p>
            <a:pPr marL="800100" lvl="1" indent="-342900" algn="l">
              <a:buFont typeface="Arial" panose="020B0604020202020204" pitchFamily="34" charset="0"/>
              <a:buChar char="•"/>
            </a:pPr>
            <a:r>
              <a:rPr lang="en-US" dirty="0"/>
              <a:t>Dr. David Saffo and Dr. Benjamin Lee @ JPMC</a:t>
            </a:r>
          </a:p>
          <a:p>
            <a:pPr marL="800100" lvl="1" indent="-342900" algn="l">
              <a:buFont typeface="Arial" panose="020B0604020202020204" pitchFamily="34" charset="0"/>
              <a:buChar char="•"/>
            </a:pPr>
            <a:r>
              <a:rPr lang="en-US" dirty="0"/>
              <a:t>3D + immersive viz</a:t>
            </a:r>
          </a:p>
          <a:p>
            <a:pPr marL="800100" lvl="1" indent="-342900" algn="l">
              <a:buFont typeface="Arial" panose="020B0604020202020204" pitchFamily="34" charset="0"/>
              <a:buChar char="•"/>
            </a:pPr>
            <a:r>
              <a:rPr lang="en-US" dirty="0"/>
              <a:t>Bring your laptop!</a:t>
            </a:r>
          </a:p>
          <a:p>
            <a:pPr marL="342900" indent="-342900" algn="l">
              <a:buFont typeface="Arial" panose="020B0604020202020204" pitchFamily="34" charset="0"/>
              <a:buChar char="•"/>
            </a:pPr>
            <a:r>
              <a:rPr lang="en-US" dirty="0"/>
              <a:t>Today:</a:t>
            </a:r>
          </a:p>
          <a:p>
            <a:pPr marL="800100" lvl="1" indent="-342900" algn="l">
              <a:buFont typeface="Arial" panose="020B0604020202020204" pitchFamily="34" charset="0"/>
              <a:buChar char="•"/>
            </a:pPr>
            <a:r>
              <a:rPr lang="en-US" dirty="0"/>
              <a:t>Misinformation + ethics</a:t>
            </a:r>
          </a:p>
          <a:p>
            <a:pPr marL="800100" lvl="1" indent="-342900" algn="l">
              <a:buFont typeface="Arial" panose="020B0604020202020204" pitchFamily="34" charset="0"/>
              <a:buChar char="•"/>
            </a:pPr>
            <a:r>
              <a:rPr lang="en-US" dirty="0"/>
              <a:t>Narrative storytelling</a:t>
            </a:r>
          </a:p>
          <a:p>
            <a:pPr marL="800100" lvl="1" indent="-342900" algn="l">
              <a:buFont typeface="Arial" panose="020B0604020202020204" pitchFamily="34" charset="0"/>
              <a:buChar char="•"/>
            </a:pPr>
            <a:r>
              <a:rPr lang="en-US" dirty="0"/>
              <a:t>User study crash course</a:t>
            </a:r>
          </a:p>
          <a:p>
            <a:pPr marL="800100" lvl="1"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PT" dirty="0"/>
          </a:p>
        </p:txBody>
      </p:sp>
    </p:spTree>
    <p:extLst>
      <p:ext uri="{BB962C8B-B14F-4D97-AF65-F5344CB8AC3E}">
        <p14:creationId xmlns:p14="http://schemas.microsoft.com/office/powerpoint/2010/main" val="1022398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A94AC-B9F2-66CF-3115-491033E5CCF4}"/>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DB0B817F-5B76-1A89-C2CA-01BC617B6C96}"/>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Ethics: Data Viz Process</a:t>
            </a:r>
            <a:endParaRPr lang="en-PT" sz="4400" b="1" dirty="0"/>
          </a:p>
        </p:txBody>
      </p:sp>
      <p:sp>
        <p:nvSpPr>
          <p:cNvPr id="2" name="Subtitle 2">
            <a:extLst>
              <a:ext uri="{FF2B5EF4-FFF2-40B4-BE49-F238E27FC236}">
                <a16:creationId xmlns:a16="http://schemas.microsoft.com/office/drawing/2014/main" id="{35AFCA68-8BBF-524B-4C36-A3493BD5F836}"/>
              </a:ext>
            </a:extLst>
          </p:cNvPr>
          <p:cNvSpPr>
            <a:spLocks noGrp="1"/>
          </p:cNvSpPr>
          <p:nvPr>
            <p:ph type="subTitle" idx="1"/>
          </p:nvPr>
        </p:nvSpPr>
        <p:spPr>
          <a:xfrm>
            <a:off x="328246" y="2459810"/>
            <a:ext cx="11527692" cy="4051826"/>
          </a:xfrm>
        </p:spPr>
        <p:txBody>
          <a:bodyPr/>
          <a:lstStyle/>
          <a:p>
            <a:pPr marL="342900" indent="-342900" algn="l">
              <a:buFont typeface="Arial" panose="020B0604020202020204" pitchFamily="34" charset="0"/>
              <a:buChar char="•"/>
            </a:pPr>
            <a:r>
              <a:rPr lang="en-US" dirty="0"/>
              <a:t>Are you applying appropriate analysis methods / statistical tests to the data you have? </a:t>
            </a:r>
          </a:p>
          <a:p>
            <a:pPr marL="342900" indent="-342900" algn="l">
              <a:buFont typeface="Arial" panose="020B0604020202020204" pitchFamily="34" charset="0"/>
              <a:buChar char="•"/>
            </a:pPr>
            <a:r>
              <a:rPr lang="en-US" dirty="0"/>
              <a:t>Are you fully exploring data interactions and alternative explanations? </a:t>
            </a:r>
          </a:p>
          <a:p>
            <a:pPr marL="342900" indent="-342900" algn="l">
              <a:buFont typeface="Arial" panose="020B0604020202020204" pitchFamily="34" charset="0"/>
              <a:buChar char="•"/>
            </a:pPr>
            <a:r>
              <a:rPr lang="en-US" dirty="0"/>
              <a:t>Do you know enough about the data to interpret the results? </a:t>
            </a:r>
          </a:p>
          <a:p>
            <a:pPr marL="342900" indent="-342900" algn="l">
              <a:buFont typeface="Arial" panose="020B0604020202020204" pitchFamily="34" charset="0"/>
              <a:buChar char="•"/>
            </a:pPr>
            <a:r>
              <a:rPr lang="en-US" dirty="0"/>
              <a:t>Are you explicitly declaring all of the limitations of this analysis? </a:t>
            </a:r>
          </a:p>
          <a:p>
            <a:pPr marL="342900" indent="-342900" algn="l">
              <a:buFont typeface="Arial" panose="020B0604020202020204" pitchFamily="34" charset="0"/>
              <a:buChar char="•"/>
            </a:pPr>
            <a:r>
              <a:rPr lang="en-US" dirty="0"/>
              <a:t>Have you given appropriate credit to anyone who helped with data analysis? </a:t>
            </a:r>
            <a:endParaRPr lang="en-PT" dirty="0"/>
          </a:p>
        </p:txBody>
      </p:sp>
      <p:sp>
        <p:nvSpPr>
          <p:cNvPr id="12" name="Google Shape;143;p32" descr="Orange text box">
            <a:extLst>
              <a:ext uri="{FF2B5EF4-FFF2-40B4-BE49-F238E27FC236}">
                <a16:creationId xmlns:a16="http://schemas.microsoft.com/office/drawing/2014/main" id="{3591C400-23C8-2130-AFE1-FEDABCE4927D}"/>
              </a:ext>
            </a:extLst>
          </p:cNvPr>
          <p:cNvSpPr/>
          <p:nvPr/>
        </p:nvSpPr>
        <p:spPr>
          <a:xfrm>
            <a:off x="770438" y="906350"/>
            <a:ext cx="1670700" cy="1282500"/>
          </a:xfrm>
          <a:prstGeom prst="rect">
            <a:avLst/>
          </a:prstGeom>
          <a:solidFill>
            <a:srgbClr val="E7E9EB"/>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2000" dirty="0">
                <a:latin typeface="Roboto"/>
                <a:ea typeface="Roboto"/>
                <a:cs typeface="Roboto"/>
                <a:sym typeface="Roboto"/>
              </a:rPr>
              <a:t>Select topic, problem, or question</a:t>
            </a:r>
            <a:endParaRPr sz="2000" dirty="0">
              <a:latin typeface="Roboto"/>
              <a:ea typeface="Roboto"/>
              <a:cs typeface="Roboto"/>
              <a:sym typeface="Roboto"/>
            </a:endParaRPr>
          </a:p>
        </p:txBody>
      </p:sp>
      <p:cxnSp>
        <p:nvCxnSpPr>
          <p:cNvPr id="13" name="Google Shape;145;p32" descr="Short black right-facing arrow indicating moving between steps.">
            <a:extLst>
              <a:ext uri="{FF2B5EF4-FFF2-40B4-BE49-F238E27FC236}">
                <a16:creationId xmlns:a16="http://schemas.microsoft.com/office/drawing/2014/main" id="{5EBEABEA-E741-D0AB-43B5-05BBAEBC9098}"/>
              </a:ext>
            </a:extLst>
          </p:cNvPr>
          <p:cNvCxnSpPr>
            <a:stCxn id="12" idx="3"/>
            <a:endCxn id="14" idx="1"/>
          </p:cNvCxnSpPr>
          <p:nvPr/>
        </p:nvCxnSpPr>
        <p:spPr>
          <a:xfrm>
            <a:off x="2441138" y="1547600"/>
            <a:ext cx="422700" cy="0"/>
          </a:xfrm>
          <a:prstGeom prst="straightConnector1">
            <a:avLst/>
          </a:prstGeom>
          <a:noFill/>
          <a:ln w="28575" cap="flat" cmpd="sng">
            <a:solidFill>
              <a:srgbClr val="595959"/>
            </a:solidFill>
            <a:prstDash val="solid"/>
            <a:round/>
            <a:headEnd type="none" w="med" len="med"/>
            <a:tailEnd type="stealth" w="med" len="med"/>
          </a:ln>
        </p:spPr>
      </p:cxnSp>
      <p:sp>
        <p:nvSpPr>
          <p:cNvPr id="14" name="Google Shape;146;p32" descr="Gray text box">
            <a:extLst>
              <a:ext uri="{FF2B5EF4-FFF2-40B4-BE49-F238E27FC236}">
                <a16:creationId xmlns:a16="http://schemas.microsoft.com/office/drawing/2014/main" id="{2400F6E7-1C26-76EE-C009-5E75CB395126}"/>
              </a:ext>
            </a:extLst>
          </p:cNvPr>
          <p:cNvSpPr/>
          <p:nvPr/>
        </p:nvSpPr>
        <p:spPr>
          <a:xfrm>
            <a:off x="2863827" y="906350"/>
            <a:ext cx="1670700" cy="1282500"/>
          </a:xfrm>
          <a:prstGeom prst="rect">
            <a:avLst/>
          </a:prstGeom>
          <a:solidFill>
            <a:srgbClr val="E7E9EB"/>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2000">
                <a:latin typeface="Roboto"/>
                <a:ea typeface="Roboto"/>
                <a:cs typeface="Roboto"/>
                <a:sym typeface="Roboto"/>
              </a:rPr>
              <a:t>Acquire data</a:t>
            </a:r>
            <a:endParaRPr sz="2000">
              <a:latin typeface="Roboto"/>
              <a:ea typeface="Roboto"/>
              <a:cs typeface="Roboto"/>
              <a:sym typeface="Roboto"/>
            </a:endParaRPr>
          </a:p>
        </p:txBody>
      </p:sp>
      <p:cxnSp>
        <p:nvCxnSpPr>
          <p:cNvPr id="15" name="Google Shape;147;p32" descr="Short black right-facing arrow indicating moving between steps.">
            <a:extLst>
              <a:ext uri="{FF2B5EF4-FFF2-40B4-BE49-F238E27FC236}">
                <a16:creationId xmlns:a16="http://schemas.microsoft.com/office/drawing/2014/main" id="{D77B2522-CCEC-C303-D622-07AE10583C31}"/>
              </a:ext>
            </a:extLst>
          </p:cNvPr>
          <p:cNvCxnSpPr/>
          <p:nvPr/>
        </p:nvCxnSpPr>
        <p:spPr>
          <a:xfrm>
            <a:off x="4534513" y="1547600"/>
            <a:ext cx="422700" cy="0"/>
          </a:xfrm>
          <a:prstGeom prst="straightConnector1">
            <a:avLst/>
          </a:prstGeom>
          <a:noFill/>
          <a:ln w="28575" cap="flat" cmpd="sng">
            <a:solidFill>
              <a:srgbClr val="595959"/>
            </a:solidFill>
            <a:prstDash val="solid"/>
            <a:round/>
            <a:headEnd type="none" w="med" len="med"/>
            <a:tailEnd type="stealth" w="med" len="med"/>
          </a:ln>
        </p:spPr>
      </p:cxnSp>
      <p:sp>
        <p:nvSpPr>
          <p:cNvPr id="16" name="Google Shape;148;p32" descr="Gray text box">
            <a:extLst>
              <a:ext uri="{FF2B5EF4-FFF2-40B4-BE49-F238E27FC236}">
                <a16:creationId xmlns:a16="http://schemas.microsoft.com/office/drawing/2014/main" id="{BDD38497-13C9-5ED3-F342-4482F8030FA7}"/>
              </a:ext>
            </a:extLst>
          </p:cNvPr>
          <p:cNvSpPr/>
          <p:nvPr/>
        </p:nvSpPr>
        <p:spPr>
          <a:xfrm>
            <a:off x="4957207" y="906350"/>
            <a:ext cx="1670700" cy="1282500"/>
          </a:xfrm>
          <a:prstGeom prst="rect">
            <a:avLst/>
          </a:prstGeom>
          <a:solidFill>
            <a:srgbClr val="E7E9EB"/>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000">
                <a:latin typeface="Roboto"/>
                <a:ea typeface="Roboto"/>
                <a:cs typeface="Roboto"/>
                <a:sym typeface="Roboto"/>
              </a:rPr>
              <a:t>Clean data</a:t>
            </a:r>
            <a:endParaRPr sz="2000">
              <a:latin typeface="Roboto"/>
              <a:ea typeface="Roboto"/>
              <a:cs typeface="Roboto"/>
              <a:sym typeface="Roboto"/>
            </a:endParaRPr>
          </a:p>
        </p:txBody>
      </p:sp>
      <p:cxnSp>
        <p:nvCxnSpPr>
          <p:cNvPr id="17" name="Google Shape;149;p32" descr="Short black right-facing arrow indicating moving between steps.">
            <a:extLst>
              <a:ext uri="{FF2B5EF4-FFF2-40B4-BE49-F238E27FC236}">
                <a16:creationId xmlns:a16="http://schemas.microsoft.com/office/drawing/2014/main" id="{FBCDDB23-A4C4-7426-0340-0A844CA4435A}"/>
              </a:ext>
            </a:extLst>
          </p:cNvPr>
          <p:cNvCxnSpPr/>
          <p:nvPr/>
        </p:nvCxnSpPr>
        <p:spPr>
          <a:xfrm>
            <a:off x="6627888" y="1547600"/>
            <a:ext cx="422700" cy="0"/>
          </a:xfrm>
          <a:prstGeom prst="straightConnector1">
            <a:avLst/>
          </a:prstGeom>
          <a:noFill/>
          <a:ln w="28575" cap="flat" cmpd="sng">
            <a:solidFill>
              <a:srgbClr val="595959"/>
            </a:solidFill>
            <a:prstDash val="solid"/>
            <a:round/>
            <a:headEnd type="none" w="med" len="med"/>
            <a:tailEnd type="stealth" w="med" len="med"/>
          </a:ln>
        </p:spPr>
      </p:cxnSp>
      <p:sp>
        <p:nvSpPr>
          <p:cNvPr id="18" name="Google Shape;150;p32" descr="Gray text box">
            <a:extLst>
              <a:ext uri="{FF2B5EF4-FFF2-40B4-BE49-F238E27FC236}">
                <a16:creationId xmlns:a16="http://schemas.microsoft.com/office/drawing/2014/main" id="{93C4D41E-FAA1-34F4-FF43-F878F3EC27AE}"/>
              </a:ext>
            </a:extLst>
          </p:cNvPr>
          <p:cNvSpPr/>
          <p:nvPr/>
        </p:nvSpPr>
        <p:spPr>
          <a:xfrm>
            <a:off x="7050588" y="906345"/>
            <a:ext cx="1670700" cy="1282500"/>
          </a:xfrm>
          <a:prstGeom prst="rect">
            <a:avLst/>
          </a:prstGeom>
          <a:solidFill>
            <a:srgbClr val="FFE5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000" dirty="0">
                <a:latin typeface="Roboto"/>
                <a:ea typeface="Roboto"/>
                <a:cs typeface="Roboto"/>
                <a:sym typeface="Roboto"/>
              </a:rPr>
              <a:t>Analyze data</a:t>
            </a:r>
            <a:endParaRPr sz="2000" dirty="0">
              <a:latin typeface="Roboto"/>
              <a:ea typeface="Roboto"/>
              <a:cs typeface="Roboto"/>
              <a:sym typeface="Roboto"/>
            </a:endParaRPr>
          </a:p>
        </p:txBody>
      </p:sp>
      <p:cxnSp>
        <p:nvCxnSpPr>
          <p:cNvPr id="19" name="Google Shape;151;p32" descr="Short black right-facing arrow indicating moving between steps.">
            <a:extLst>
              <a:ext uri="{FF2B5EF4-FFF2-40B4-BE49-F238E27FC236}">
                <a16:creationId xmlns:a16="http://schemas.microsoft.com/office/drawing/2014/main" id="{1D9FC364-6548-5258-0500-62E6A1797463}"/>
              </a:ext>
            </a:extLst>
          </p:cNvPr>
          <p:cNvCxnSpPr/>
          <p:nvPr/>
        </p:nvCxnSpPr>
        <p:spPr>
          <a:xfrm>
            <a:off x="8721288" y="1608950"/>
            <a:ext cx="422700" cy="0"/>
          </a:xfrm>
          <a:prstGeom prst="straightConnector1">
            <a:avLst/>
          </a:prstGeom>
          <a:noFill/>
          <a:ln w="28575" cap="flat" cmpd="sng">
            <a:solidFill>
              <a:srgbClr val="595959"/>
            </a:solidFill>
            <a:prstDash val="solid"/>
            <a:round/>
            <a:headEnd type="none" w="med" len="med"/>
            <a:tailEnd type="stealth" w="med" len="med"/>
          </a:ln>
        </p:spPr>
      </p:cxnSp>
      <p:sp>
        <p:nvSpPr>
          <p:cNvPr id="20" name="Google Shape;150;p32" descr="Gray text box">
            <a:extLst>
              <a:ext uri="{FF2B5EF4-FFF2-40B4-BE49-F238E27FC236}">
                <a16:creationId xmlns:a16="http://schemas.microsoft.com/office/drawing/2014/main" id="{8C5CD81A-E33D-B2F2-AFE5-8F8CFE28FF20}"/>
              </a:ext>
            </a:extLst>
          </p:cNvPr>
          <p:cNvSpPr/>
          <p:nvPr/>
        </p:nvSpPr>
        <p:spPr>
          <a:xfrm>
            <a:off x="9145119" y="906345"/>
            <a:ext cx="1670700" cy="12825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000" dirty="0">
                <a:latin typeface="Roboto"/>
                <a:ea typeface="Roboto"/>
                <a:cs typeface="Roboto"/>
                <a:sym typeface="Roboto"/>
              </a:rPr>
              <a:t>Make viz…</a:t>
            </a:r>
            <a:endParaRPr sz="2000" dirty="0">
              <a:latin typeface="Roboto"/>
              <a:ea typeface="Roboto"/>
              <a:cs typeface="Roboto"/>
              <a:sym typeface="Roboto"/>
            </a:endParaRPr>
          </a:p>
        </p:txBody>
      </p:sp>
    </p:spTree>
    <p:extLst>
      <p:ext uri="{BB962C8B-B14F-4D97-AF65-F5344CB8AC3E}">
        <p14:creationId xmlns:p14="http://schemas.microsoft.com/office/powerpoint/2010/main" val="3346196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8C7B4C-B86D-D624-D96E-C13FAC6B50B4}"/>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71379666-E6E2-97FE-39A9-CE466CF9BF24}"/>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Ethics: Data Viz Process</a:t>
            </a:r>
            <a:endParaRPr lang="en-PT" sz="4400" b="1" dirty="0"/>
          </a:p>
        </p:txBody>
      </p:sp>
      <p:sp>
        <p:nvSpPr>
          <p:cNvPr id="2" name="Subtitle 2">
            <a:extLst>
              <a:ext uri="{FF2B5EF4-FFF2-40B4-BE49-F238E27FC236}">
                <a16:creationId xmlns:a16="http://schemas.microsoft.com/office/drawing/2014/main" id="{98A4F4DB-B41F-B27F-5C44-A49CBC2C63F2}"/>
              </a:ext>
            </a:extLst>
          </p:cNvPr>
          <p:cNvSpPr>
            <a:spLocks noGrp="1"/>
          </p:cNvSpPr>
          <p:nvPr>
            <p:ph type="subTitle" idx="1"/>
          </p:nvPr>
        </p:nvSpPr>
        <p:spPr>
          <a:xfrm>
            <a:off x="328246" y="2459810"/>
            <a:ext cx="11527692" cy="4051826"/>
          </a:xfrm>
        </p:spPr>
        <p:txBody>
          <a:bodyPr/>
          <a:lstStyle/>
          <a:p>
            <a:pPr marL="342900" indent="-342900" algn="l">
              <a:buFont typeface="Arial" panose="020B0604020202020204" pitchFamily="34" charset="0"/>
              <a:buChar char="•"/>
            </a:pPr>
            <a:r>
              <a:rPr lang="en-US" b="1" dirty="0"/>
              <a:t>Bias introduced by assumptions:</a:t>
            </a:r>
          </a:p>
          <a:p>
            <a:pPr marL="800100" lvl="1" indent="-342900" algn="l">
              <a:buFont typeface="Arial" panose="020B0604020202020204" pitchFamily="34" charset="0"/>
              <a:buChar char="•"/>
            </a:pPr>
            <a:r>
              <a:rPr lang="en-US" dirty="0"/>
              <a:t>Misunderstanding a hashtag that is meant to indicate sarcasm and, thus, coding a series of tweets as having positive sentiment instead of negative </a:t>
            </a:r>
          </a:p>
          <a:p>
            <a:pPr marL="800100" lvl="1" indent="-342900" algn="l">
              <a:buFont typeface="Arial" panose="020B0604020202020204" pitchFamily="34" charset="0"/>
              <a:buChar char="•"/>
            </a:pPr>
            <a:r>
              <a:rPr lang="en-US" dirty="0"/>
              <a:t>Ignoring gender because it wasn’t expected to be an issue, only later to realize that gender has an effect on your question-of-interest</a:t>
            </a:r>
          </a:p>
          <a:p>
            <a:pPr marL="800100" lvl="1" indent="-342900" algn="l">
              <a:buFont typeface="Arial" panose="020B0604020202020204" pitchFamily="34" charset="0"/>
              <a:buChar char="•"/>
            </a:pPr>
            <a:r>
              <a:rPr lang="en-US" dirty="0"/>
              <a:t>Seeing an anomalous 50% drop in counts as a data collection problem, when really there was a global pandemic that year </a:t>
            </a:r>
            <a:endParaRPr lang="en-PT" dirty="0"/>
          </a:p>
        </p:txBody>
      </p:sp>
      <p:sp>
        <p:nvSpPr>
          <p:cNvPr id="12" name="Google Shape;143;p32" descr="Orange text box">
            <a:extLst>
              <a:ext uri="{FF2B5EF4-FFF2-40B4-BE49-F238E27FC236}">
                <a16:creationId xmlns:a16="http://schemas.microsoft.com/office/drawing/2014/main" id="{73BC62F5-B2F9-93FB-210E-D8E3587BB9F6}"/>
              </a:ext>
            </a:extLst>
          </p:cNvPr>
          <p:cNvSpPr/>
          <p:nvPr/>
        </p:nvSpPr>
        <p:spPr>
          <a:xfrm>
            <a:off x="770438" y="906350"/>
            <a:ext cx="1670700" cy="1282500"/>
          </a:xfrm>
          <a:prstGeom prst="rect">
            <a:avLst/>
          </a:prstGeom>
          <a:solidFill>
            <a:srgbClr val="E7E9EB"/>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2000" dirty="0">
                <a:latin typeface="Roboto"/>
                <a:ea typeface="Roboto"/>
                <a:cs typeface="Roboto"/>
                <a:sym typeface="Roboto"/>
              </a:rPr>
              <a:t>Select topic, problem, or question</a:t>
            </a:r>
            <a:endParaRPr sz="2000" dirty="0">
              <a:latin typeface="Roboto"/>
              <a:ea typeface="Roboto"/>
              <a:cs typeface="Roboto"/>
              <a:sym typeface="Roboto"/>
            </a:endParaRPr>
          </a:p>
        </p:txBody>
      </p:sp>
      <p:cxnSp>
        <p:nvCxnSpPr>
          <p:cNvPr id="13" name="Google Shape;145;p32" descr="Short black right-facing arrow indicating moving between steps.">
            <a:extLst>
              <a:ext uri="{FF2B5EF4-FFF2-40B4-BE49-F238E27FC236}">
                <a16:creationId xmlns:a16="http://schemas.microsoft.com/office/drawing/2014/main" id="{1D1885D2-E3FA-8392-360A-5FAAAEC8A3FD}"/>
              </a:ext>
            </a:extLst>
          </p:cNvPr>
          <p:cNvCxnSpPr>
            <a:stCxn id="12" idx="3"/>
            <a:endCxn id="14" idx="1"/>
          </p:cNvCxnSpPr>
          <p:nvPr/>
        </p:nvCxnSpPr>
        <p:spPr>
          <a:xfrm>
            <a:off x="2441138" y="1547600"/>
            <a:ext cx="422700" cy="0"/>
          </a:xfrm>
          <a:prstGeom prst="straightConnector1">
            <a:avLst/>
          </a:prstGeom>
          <a:noFill/>
          <a:ln w="28575" cap="flat" cmpd="sng">
            <a:solidFill>
              <a:srgbClr val="595959"/>
            </a:solidFill>
            <a:prstDash val="solid"/>
            <a:round/>
            <a:headEnd type="none" w="med" len="med"/>
            <a:tailEnd type="stealth" w="med" len="med"/>
          </a:ln>
        </p:spPr>
      </p:cxnSp>
      <p:sp>
        <p:nvSpPr>
          <p:cNvPr id="14" name="Google Shape;146;p32" descr="Gray text box">
            <a:extLst>
              <a:ext uri="{FF2B5EF4-FFF2-40B4-BE49-F238E27FC236}">
                <a16:creationId xmlns:a16="http://schemas.microsoft.com/office/drawing/2014/main" id="{6364E4A4-680E-4501-A675-05B5E29060EB}"/>
              </a:ext>
            </a:extLst>
          </p:cNvPr>
          <p:cNvSpPr/>
          <p:nvPr/>
        </p:nvSpPr>
        <p:spPr>
          <a:xfrm>
            <a:off x="2863827" y="906350"/>
            <a:ext cx="1670700" cy="1282500"/>
          </a:xfrm>
          <a:prstGeom prst="rect">
            <a:avLst/>
          </a:prstGeom>
          <a:solidFill>
            <a:srgbClr val="E7E9EB"/>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2000">
                <a:latin typeface="Roboto"/>
                <a:ea typeface="Roboto"/>
                <a:cs typeface="Roboto"/>
                <a:sym typeface="Roboto"/>
              </a:rPr>
              <a:t>Acquire data</a:t>
            </a:r>
            <a:endParaRPr sz="2000">
              <a:latin typeface="Roboto"/>
              <a:ea typeface="Roboto"/>
              <a:cs typeface="Roboto"/>
              <a:sym typeface="Roboto"/>
            </a:endParaRPr>
          </a:p>
        </p:txBody>
      </p:sp>
      <p:cxnSp>
        <p:nvCxnSpPr>
          <p:cNvPr id="15" name="Google Shape;147;p32" descr="Short black right-facing arrow indicating moving between steps.">
            <a:extLst>
              <a:ext uri="{FF2B5EF4-FFF2-40B4-BE49-F238E27FC236}">
                <a16:creationId xmlns:a16="http://schemas.microsoft.com/office/drawing/2014/main" id="{520852E1-630D-0FAF-213D-D2878FB87BA9}"/>
              </a:ext>
            </a:extLst>
          </p:cNvPr>
          <p:cNvCxnSpPr/>
          <p:nvPr/>
        </p:nvCxnSpPr>
        <p:spPr>
          <a:xfrm>
            <a:off x="4534513" y="1547600"/>
            <a:ext cx="422700" cy="0"/>
          </a:xfrm>
          <a:prstGeom prst="straightConnector1">
            <a:avLst/>
          </a:prstGeom>
          <a:noFill/>
          <a:ln w="28575" cap="flat" cmpd="sng">
            <a:solidFill>
              <a:srgbClr val="595959"/>
            </a:solidFill>
            <a:prstDash val="solid"/>
            <a:round/>
            <a:headEnd type="none" w="med" len="med"/>
            <a:tailEnd type="stealth" w="med" len="med"/>
          </a:ln>
        </p:spPr>
      </p:cxnSp>
      <p:sp>
        <p:nvSpPr>
          <p:cNvPr id="16" name="Google Shape;148;p32" descr="Gray text box">
            <a:extLst>
              <a:ext uri="{FF2B5EF4-FFF2-40B4-BE49-F238E27FC236}">
                <a16:creationId xmlns:a16="http://schemas.microsoft.com/office/drawing/2014/main" id="{7ED11A4A-BDCE-D358-F313-C4D03D18C5D4}"/>
              </a:ext>
            </a:extLst>
          </p:cNvPr>
          <p:cNvSpPr/>
          <p:nvPr/>
        </p:nvSpPr>
        <p:spPr>
          <a:xfrm>
            <a:off x="4957207" y="906350"/>
            <a:ext cx="1670700" cy="1282500"/>
          </a:xfrm>
          <a:prstGeom prst="rect">
            <a:avLst/>
          </a:prstGeom>
          <a:solidFill>
            <a:srgbClr val="E7E9EB"/>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000">
                <a:latin typeface="Roboto"/>
                <a:ea typeface="Roboto"/>
                <a:cs typeface="Roboto"/>
                <a:sym typeface="Roboto"/>
              </a:rPr>
              <a:t>Clean data</a:t>
            </a:r>
            <a:endParaRPr sz="2000">
              <a:latin typeface="Roboto"/>
              <a:ea typeface="Roboto"/>
              <a:cs typeface="Roboto"/>
              <a:sym typeface="Roboto"/>
            </a:endParaRPr>
          </a:p>
        </p:txBody>
      </p:sp>
      <p:cxnSp>
        <p:nvCxnSpPr>
          <p:cNvPr id="17" name="Google Shape;149;p32" descr="Short black right-facing arrow indicating moving between steps.">
            <a:extLst>
              <a:ext uri="{FF2B5EF4-FFF2-40B4-BE49-F238E27FC236}">
                <a16:creationId xmlns:a16="http://schemas.microsoft.com/office/drawing/2014/main" id="{E0750B82-47E5-7855-8734-3BFB28CCE5A6}"/>
              </a:ext>
            </a:extLst>
          </p:cNvPr>
          <p:cNvCxnSpPr/>
          <p:nvPr/>
        </p:nvCxnSpPr>
        <p:spPr>
          <a:xfrm>
            <a:off x="6627888" y="1547600"/>
            <a:ext cx="422700" cy="0"/>
          </a:xfrm>
          <a:prstGeom prst="straightConnector1">
            <a:avLst/>
          </a:prstGeom>
          <a:noFill/>
          <a:ln w="28575" cap="flat" cmpd="sng">
            <a:solidFill>
              <a:srgbClr val="595959"/>
            </a:solidFill>
            <a:prstDash val="solid"/>
            <a:round/>
            <a:headEnd type="none" w="med" len="med"/>
            <a:tailEnd type="stealth" w="med" len="med"/>
          </a:ln>
        </p:spPr>
      </p:cxnSp>
      <p:sp>
        <p:nvSpPr>
          <p:cNvPr id="18" name="Google Shape;150;p32" descr="Gray text box">
            <a:extLst>
              <a:ext uri="{FF2B5EF4-FFF2-40B4-BE49-F238E27FC236}">
                <a16:creationId xmlns:a16="http://schemas.microsoft.com/office/drawing/2014/main" id="{80A8C008-EE10-FEED-9207-B9E211CE1E90}"/>
              </a:ext>
            </a:extLst>
          </p:cNvPr>
          <p:cNvSpPr/>
          <p:nvPr/>
        </p:nvSpPr>
        <p:spPr>
          <a:xfrm>
            <a:off x="7050588" y="906345"/>
            <a:ext cx="1670700" cy="1282500"/>
          </a:xfrm>
          <a:prstGeom prst="rect">
            <a:avLst/>
          </a:prstGeom>
          <a:solidFill>
            <a:srgbClr val="FFE5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000" dirty="0">
                <a:latin typeface="Roboto"/>
                <a:ea typeface="Roboto"/>
                <a:cs typeface="Roboto"/>
                <a:sym typeface="Roboto"/>
              </a:rPr>
              <a:t>Analyze data</a:t>
            </a:r>
            <a:endParaRPr sz="2000" dirty="0">
              <a:latin typeface="Roboto"/>
              <a:ea typeface="Roboto"/>
              <a:cs typeface="Roboto"/>
              <a:sym typeface="Roboto"/>
            </a:endParaRPr>
          </a:p>
        </p:txBody>
      </p:sp>
      <p:cxnSp>
        <p:nvCxnSpPr>
          <p:cNvPr id="19" name="Google Shape;151;p32" descr="Short black right-facing arrow indicating moving between steps.">
            <a:extLst>
              <a:ext uri="{FF2B5EF4-FFF2-40B4-BE49-F238E27FC236}">
                <a16:creationId xmlns:a16="http://schemas.microsoft.com/office/drawing/2014/main" id="{D4DE066F-BB6F-2485-3415-763D6B62910C}"/>
              </a:ext>
            </a:extLst>
          </p:cNvPr>
          <p:cNvCxnSpPr/>
          <p:nvPr/>
        </p:nvCxnSpPr>
        <p:spPr>
          <a:xfrm>
            <a:off x="8721288" y="1608950"/>
            <a:ext cx="422700" cy="0"/>
          </a:xfrm>
          <a:prstGeom prst="straightConnector1">
            <a:avLst/>
          </a:prstGeom>
          <a:noFill/>
          <a:ln w="28575" cap="flat" cmpd="sng">
            <a:solidFill>
              <a:srgbClr val="595959"/>
            </a:solidFill>
            <a:prstDash val="solid"/>
            <a:round/>
            <a:headEnd type="none" w="med" len="med"/>
            <a:tailEnd type="stealth" w="med" len="med"/>
          </a:ln>
        </p:spPr>
      </p:cxnSp>
      <p:sp>
        <p:nvSpPr>
          <p:cNvPr id="20" name="Google Shape;150;p32" descr="Gray text box">
            <a:extLst>
              <a:ext uri="{FF2B5EF4-FFF2-40B4-BE49-F238E27FC236}">
                <a16:creationId xmlns:a16="http://schemas.microsoft.com/office/drawing/2014/main" id="{B6891E59-40D1-1F13-7C48-4BB1D32C1C4A}"/>
              </a:ext>
            </a:extLst>
          </p:cNvPr>
          <p:cNvSpPr/>
          <p:nvPr/>
        </p:nvSpPr>
        <p:spPr>
          <a:xfrm>
            <a:off x="9145119" y="906345"/>
            <a:ext cx="1670700" cy="12825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000" dirty="0">
                <a:latin typeface="Roboto"/>
                <a:ea typeface="Roboto"/>
                <a:cs typeface="Roboto"/>
                <a:sym typeface="Roboto"/>
              </a:rPr>
              <a:t>Make viz…</a:t>
            </a:r>
            <a:endParaRPr sz="2000" dirty="0">
              <a:latin typeface="Roboto"/>
              <a:ea typeface="Roboto"/>
              <a:cs typeface="Roboto"/>
              <a:sym typeface="Roboto"/>
            </a:endParaRPr>
          </a:p>
        </p:txBody>
      </p:sp>
    </p:spTree>
    <p:extLst>
      <p:ext uri="{BB962C8B-B14F-4D97-AF65-F5344CB8AC3E}">
        <p14:creationId xmlns:p14="http://schemas.microsoft.com/office/powerpoint/2010/main" val="2097257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A4E63B-38FA-C9EC-1995-4B78809D243E}"/>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A6681FEC-2B0F-A90F-21FB-F6A3C562741A}"/>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Ethics: Data Viz Process</a:t>
            </a:r>
            <a:endParaRPr lang="en-PT" sz="4400" b="1" dirty="0"/>
          </a:p>
        </p:txBody>
      </p:sp>
      <p:sp>
        <p:nvSpPr>
          <p:cNvPr id="2" name="Subtitle 2">
            <a:extLst>
              <a:ext uri="{FF2B5EF4-FFF2-40B4-BE49-F238E27FC236}">
                <a16:creationId xmlns:a16="http://schemas.microsoft.com/office/drawing/2014/main" id="{3EADFCA0-E70A-E574-D503-FF85286992B0}"/>
              </a:ext>
            </a:extLst>
          </p:cNvPr>
          <p:cNvSpPr>
            <a:spLocks noGrp="1"/>
          </p:cNvSpPr>
          <p:nvPr>
            <p:ph type="subTitle" idx="1"/>
          </p:nvPr>
        </p:nvSpPr>
        <p:spPr>
          <a:xfrm>
            <a:off x="328246" y="2459810"/>
            <a:ext cx="11527692" cy="4051826"/>
          </a:xfrm>
        </p:spPr>
        <p:txBody>
          <a:bodyPr/>
          <a:lstStyle/>
          <a:p>
            <a:pPr marL="342900" indent="-342900" algn="l">
              <a:buFont typeface="Arial" panose="020B0604020202020204" pitchFamily="34" charset="0"/>
              <a:buChar char="•"/>
            </a:pPr>
            <a:r>
              <a:rPr lang="en-US" dirty="0"/>
              <a:t>Ask these questions of collaborators or yourself for each step of the process</a:t>
            </a:r>
          </a:p>
          <a:p>
            <a:pPr marL="342900" indent="-342900" algn="l">
              <a:buFont typeface="Arial" panose="020B0604020202020204" pitchFamily="34" charset="0"/>
              <a:buChar char="•"/>
            </a:pPr>
            <a:r>
              <a:rPr lang="en-US" dirty="0"/>
              <a:t>Show the process </a:t>
            </a:r>
          </a:p>
          <a:p>
            <a:pPr marL="342900" indent="-342900" algn="l">
              <a:buFont typeface="Arial" panose="020B0604020202020204" pitchFamily="34" charset="0"/>
              <a:buChar char="•"/>
            </a:pPr>
            <a:r>
              <a:rPr lang="en-US" dirty="0"/>
              <a:t>Give credit   </a:t>
            </a:r>
          </a:p>
          <a:p>
            <a:pPr marL="342900" indent="-342900" algn="l">
              <a:buFont typeface="Arial" panose="020B0604020202020204" pitchFamily="34" charset="0"/>
              <a:buChar char="•"/>
            </a:pPr>
            <a:r>
              <a:rPr lang="en-US" dirty="0"/>
              <a:t>Fill in personal knowledge gaps by consulting literature, subject experts, and, if human-subject data is involved, work put out by members of the community being visualized </a:t>
            </a:r>
            <a:endParaRPr lang="en-PT" dirty="0"/>
          </a:p>
        </p:txBody>
      </p:sp>
      <p:sp>
        <p:nvSpPr>
          <p:cNvPr id="12" name="Google Shape;143;p32" descr="Orange text box">
            <a:extLst>
              <a:ext uri="{FF2B5EF4-FFF2-40B4-BE49-F238E27FC236}">
                <a16:creationId xmlns:a16="http://schemas.microsoft.com/office/drawing/2014/main" id="{C2FBE9B9-B3D3-25EB-0C83-AF4698F02592}"/>
              </a:ext>
            </a:extLst>
          </p:cNvPr>
          <p:cNvSpPr/>
          <p:nvPr/>
        </p:nvSpPr>
        <p:spPr>
          <a:xfrm>
            <a:off x="770438" y="906350"/>
            <a:ext cx="1670700" cy="1282500"/>
          </a:xfrm>
          <a:prstGeom prst="rect">
            <a:avLst/>
          </a:prstGeom>
          <a:solidFill>
            <a:srgbClr val="E7E9EB"/>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2000" dirty="0">
                <a:latin typeface="Roboto"/>
                <a:ea typeface="Roboto"/>
                <a:cs typeface="Roboto"/>
                <a:sym typeface="Roboto"/>
              </a:rPr>
              <a:t>Select topic, problem, or question</a:t>
            </a:r>
            <a:endParaRPr sz="2000" dirty="0">
              <a:latin typeface="Roboto"/>
              <a:ea typeface="Roboto"/>
              <a:cs typeface="Roboto"/>
              <a:sym typeface="Roboto"/>
            </a:endParaRPr>
          </a:p>
        </p:txBody>
      </p:sp>
      <p:cxnSp>
        <p:nvCxnSpPr>
          <p:cNvPr id="13" name="Google Shape;145;p32" descr="Short black right-facing arrow indicating moving between steps.">
            <a:extLst>
              <a:ext uri="{FF2B5EF4-FFF2-40B4-BE49-F238E27FC236}">
                <a16:creationId xmlns:a16="http://schemas.microsoft.com/office/drawing/2014/main" id="{F5181ED3-B37F-67F0-B09F-29BC345EB961}"/>
              </a:ext>
            </a:extLst>
          </p:cNvPr>
          <p:cNvCxnSpPr>
            <a:stCxn id="12" idx="3"/>
            <a:endCxn id="14" idx="1"/>
          </p:cNvCxnSpPr>
          <p:nvPr/>
        </p:nvCxnSpPr>
        <p:spPr>
          <a:xfrm>
            <a:off x="2441138" y="1547600"/>
            <a:ext cx="422700" cy="0"/>
          </a:xfrm>
          <a:prstGeom prst="straightConnector1">
            <a:avLst/>
          </a:prstGeom>
          <a:noFill/>
          <a:ln w="28575" cap="flat" cmpd="sng">
            <a:solidFill>
              <a:srgbClr val="595959"/>
            </a:solidFill>
            <a:prstDash val="solid"/>
            <a:round/>
            <a:headEnd type="none" w="med" len="med"/>
            <a:tailEnd type="stealth" w="med" len="med"/>
          </a:ln>
        </p:spPr>
      </p:cxnSp>
      <p:sp>
        <p:nvSpPr>
          <p:cNvPr id="14" name="Google Shape;146;p32" descr="Gray text box">
            <a:extLst>
              <a:ext uri="{FF2B5EF4-FFF2-40B4-BE49-F238E27FC236}">
                <a16:creationId xmlns:a16="http://schemas.microsoft.com/office/drawing/2014/main" id="{CF44B708-C322-D677-171E-2EE5EB5E883E}"/>
              </a:ext>
            </a:extLst>
          </p:cNvPr>
          <p:cNvSpPr/>
          <p:nvPr/>
        </p:nvSpPr>
        <p:spPr>
          <a:xfrm>
            <a:off x="2863827" y="906350"/>
            <a:ext cx="1670700" cy="1282500"/>
          </a:xfrm>
          <a:prstGeom prst="rect">
            <a:avLst/>
          </a:prstGeom>
          <a:solidFill>
            <a:srgbClr val="E7E9EB"/>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2000">
                <a:latin typeface="Roboto"/>
                <a:ea typeface="Roboto"/>
                <a:cs typeface="Roboto"/>
                <a:sym typeface="Roboto"/>
              </a:rPr>
              <a:t>Acquire data</a:t>
            </a:r>
            <a:endParaRPr sz="2000">
              <a:latin typeface="Roboto"/>
              <a:ea typeface="Roboto"/>
              <a:cs typeface="Roboto"/>
              <a:sym typeface="Roboto"/>
            </a:endParaRPr>
          </a:p>
        </p:txBody>
      </p:sp>
      <p:cxnSp>
        <p:nvCxnSpPr>
          <p:cNvPr id="15" name="Google Shape;147;p32" descr="Short black right-facing arrow indicating moving between steps.">
            <a:extLst>
              <a:ext uri="{FF2B5EF4-FFF2-40B4-BE49-F238E27FC236}">
                <a16:creationId xmlns:a16="http://schemas.microsoft.com/office/drawing/2014/main" id="{FE960730-2AC5-EE9F-C334-1BCED8BD27BE}"/>
              </a:ext>
            </a:extLst>
          </p:cNvPr>
          <p:cNvCxnSpPr/>
          <p:nvPr/>
        </p:nvCxnSpPr>
        <p:spPr>
          <a:xfrm>
            <a:off x="4534513" y="1547600"/>
            <a:ext cx="422700" cy="0"/>
          </a:xfrm>
          <a:prstGeom prst="straightConnector1">
            <a:avLst/>
          </a:prstGeom>
          <a:noFill/>
          <a:ln w="28575" cap="flat" cmpd="sng">
            <a:solidFill>
              <a:srgbClr val="595959"/>
            </a:solidFill>
            <a:prstDash val="solid"/>
            <a:round/>
            <a:headEnd type="none" w="med" len="med"/>
            <a:tailEnd type="stealth" w="med" len="med"/>
          </a:ln>
        </p:spPr>
      </p:cxnSp>
      <p:sp>
        <p:nvSpPr>
          <p:cNvPr id="16" name="Google Shape;148;p32" descr="Gray text box">
            <a:extLst>
              <a:ext uri="{FF2B5EF4-FFF2-40B4-BE49-F238E27FC236}">
                <a16:creationId xmlns:a16="http://schemas.microsoft.com/office/drawing/2014/main" id="{906FC4E0-02EC-1BEA-2DE7-48D3E719CA2C}"/>
              </a:ext>
            </a:extLst>
          </p:cNvPr>
          <p:cNvSpPr/>
          <p:nvPr/>
        </p:nvSpPr>
        <p:spPr>
          <a:xfrm>
            <a:off x="4957207" y="906350"/>
            <a:ext cx="1670700" cy="1282500"/>
          </a:xfrm>
          <a:prstGeom prst="rect">
            <a:avLst/>
          </a:prstGeom>
          <a:solidFill>
            <a:srgbClr val="E7E9EB"/>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000">
                <a:latin typeface="Roboto"/>
                <a:ea typeface="Roboto"/>
                <a:cs typeface="Roboto"/>
                <a:sym typeface="Roboto"/>
              </a:rPr>
              <a:t>Clean data</a:t>
            </a:r>
            <a:endParaRPr sz="2000">
              <a:latin typeface="Roboto"/>
              <a:ea typeface="Roboto"/>
              <a:cs typeface="Roboto"/>
              <a:sym typeface="Roboto"/>
            </a:endParaRPr>
          </a:p>
        </p:txBody>
      </p:sp>
      <p:cxnSp>
        <p:nvCxnSpPr>
          <p:cNvPr id="17" name="Google Shape;149;p32" descr="Short black right-facing arrow indicating moving between steps.">
            <a:extLst>
              <a:ext uri="{FF2B5EF4-FFF2-40B4-BE49-F238E27FC236}">
                <a16:creationId xmlns:a16="http://schemas.microsoft.com/office/drawing/2014/main" id="{2105DD9A-89F1-CF70-3521-281B3CBCB5D7}"/>
              </a:ext>
            </a:extLst>
          </p:cNvPr>
          <p:cNvCxnSpPr/>
          <p:nvPr/>
        </p:nvCxnSpPr>
        <p:spPr>
          <a:xfrm>
            <a:off x="6627888" y="1547600"/>
            <a:ext cx="422700" cy="0"/>
          </a:xfrm>
          <a:prstGeom prst="straightConnector1">
            <a:avLst/>
          </a:prstGeom>
          <a:noFill/>
          <a:ln w="28575" cap="flat" cmpd="sng">
            <a:solidFill>
              <a:srgbClr val="595959"/>
            </a:solidFill>
            <a:prstDash val="solid"/>
            <a:round/>
            <a:headEnd type="none" w="med" len="med"/>
            <a:tailEnd type="stealth" w="med" len="med"/>
          </a:ln>
        </p:spPr>
      </p:cxnSp>
      <p:sp>
        <p:nvSpPr>
          <p:cNvPr id="18" name="Google Shape;150;p32" descr="Gray text box">
            <a:extLst>
              <a:ext uri="{FF2B5EF4-FFF2-40B4-BE49-F238E27FC236}">
                <a16:creationId xmlns:a16="http://schemas.microsoft.com/office/drawing/2014/main" id="{82921359-189A-3964-023D-7791FD51C22E}"/>
              </a:ext>
            </a:extLst>
          </p:cNvPr>
          <p:cNvSpPr/>
          <p:nvPr/>
        </p:nvSpPr>
        <p:spPr>
          <a:xfrm>
            <a:off x="7050588" y="906345"/>
            <a:ext cx="1670700" cy="1282500"/>
          </a:xfrm>
          <a:prstGeom prst="rect">
            <a:avLst/>
          </a:prstGeom>
          <a:solidFill>
            <a:srgbClr val="E7E9EB"/>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000" dirty="0">
                <a:latin typeface="Roboto"/>
                <a:ea typeface="Roboto"/>
                <a:cs typeface="Roboto"/>
                <a:sym typeface="Roboto"/>
              </a:rPr>
              <a:t>Analyze data</a:t>
            </a:r>
            <a:endParaRPr sz="2000" dirty="0">
              <a:latin typeface="Roboto"/>
              <a:ea typeface="Roboto"/>
              <a:cs typeface="Roboto"/>
              <a:sym typeface="Roboto"/>
            </a:endParaRPr>
          </a:p>
        </p:txBody>
      </p:sp>
      <p:cxnSp>
        <p:nvCxnSpPr>
          <p:cNvPr id="19" name="Google Shape;151;p32" descr="Short black right-facing arrow indicating moving between steps.">
            <a:extLst>
              <a:ext uri="{FF2B5EF4-FFF2-40B4-BE49-F238E27FC236}">
                <a16:creationId xmlns:a16="http://schemas.microsoft.com/office/drawing/2014/main" id="{AC1D158D-68D9-B9D4-0642-367117C4ABCB}"/>
              </a:ext>
            </a:extLst>
          </p:cNvPr>
          <p:cNvCxnSpPr/>
          <p:nvPr/>
        </p:nvCxnSpPr>
        <p:spPr>
          <a:xfrm>
            <a:off x="8721288" y="1608950"/>
            <a:ext cx="422700" cy="0"/>
          </a:xfrm>
          <a:prstGeom prst="straightConnector1">
            <a:avLst/>
          </a:prstGeom>
          <a:noFill/>
          <a:ln w="28575" cap="flat" cmpd="sng">
            <a:solidFill>
              <a:srgbClr val="595959"/>
            </a:solidFill>
            <a:prstDash val="solid"/>
            <a:round/>
            <a:headEnd type="none" w="med" len="med"/>
            <a:tailEnd type="stealth" w="med" len="med"/>
          </a:ln>
        </p:spPr>
      </p:cxnSp>
      <p:sp>
        <p:nvSpPr>
          <p:cNvPr id="20" name="Google Shape;150;p32" descr="Gray text box">
            <a:extLst>
              <a:ext uri="{FF2B5EF4-FFF2-40B4-BE49-F238E27FC236}">
                <a16:creationId xmlns:a16="http://schemas.microsoft.com/office/drawing/2014/main" id="{F20FC3E1-20FF-E37A-E342-C21A4AFC40C6}"/>
              </a:ext>
            </a:extLst>
          </p:cNvPr>
          <p:cNvSpPr/>
          <p:nvPr/>
        </p:nvSpPr>
        <p:spPr>
          <a:xfrm>
            <a:off x="9145119" y="906345"/>
            <a:ext cx="1670700" cy="1282500"/>
          </a:xfrm>
          <a:prstGeom prst="rect">
            <a:avLst/>
          </a:prstGeom>
          <a:solidFill>
            <a:srgbClr val="FFE5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000" dirty="0">
                <a:latin typeface="Roboto"/>
                <a:ea typeface="Roboto"/>
                <a:cs typeface="Roboto"/>
                <a:sym typeface="Roboto"/>
              </a:rPr>
              <a:t>Make viz…</a:t>
            </a:r>
            <a:endParaRPr sz="2000" dirty="0">
              <a:latin typeface="Roboto"/>
              <a:ea typeface="Roboto"/>
              <a:cs typeface="Roboto"/>
              <a:sym typeface="Roboto"/>
            </a:endParaRPr>
          </a:p>
        </p:txBody>
      </p:sp>
    </p:spTree>
    <p:extLst>
      <p:ext uri="{BB962C8B-B14F-4D97-AF65-F5344CB8AC3E}">
        <p14:creationId xmlns:p14="http://schemas.microsoft.com/office/powerpoint/2010/main" val="266047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21011-7042-A580-8493-611CDECF9FD7}"/>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2EC033D2-23BF-5874-B82D-CD7A2E72BD87}"/>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Ethics: Know your audience</a:t>
            </a:r>
            <a:endParaRPr lang="en-PT" sz="4400" b="1" dirty="0"/>
          </a:p>
        </p:txBody>
      </p:sp>
      <p:sp>
        <p:nvSpPr>
          <p:cNvPr id="2" name="Subtitle 2">
            <a:extLst>
              <a:ext uri="{FF2B5EF4-FFF2-40B4-BE49-F238E27FC236}">
                <a16:creationId xmlns:a16="http://schemas.microsoft.com/office/drawing/2014/main" id="{8B1D531B-2D00-514C-A5E2-81212AB244D9}"/>
              </a:ext>
            </a:extLst>
          </p:cNvPr>
          <p:cNvSpPr>
            <a:spLocks noGrp="1"/>
          </p:cNvSpPr>
          <p:nvPr>
            <p:ph type="subTitle" idx="1"/>
          </p:nvPr>
        </p:nvSpPr>
        <p:spPr>
          <a:xfrm>
            <a:off x="328246" y="905934"/>
            <a:ext cx="11527692" cy="5605702"/>
          </a:xfrm>
        </p:spPr>
        <p:txBody>
          <a:bodyPr/>
          <a:lstStyle/>
          <a:p>
            <a:pPr marL="342900" indent="-342900" algn="l">
              <a:buFont typeface="Arial" panose="020B0604020202020204" pitchFamily="34" charset="0"/>
              <a:buChar char="•"/>
            </a:pPr>
            <a:r>
              <a:rPr lang="en-US" dirty="0"/>
              <a:t>Both intended and unintended audiences</a:t>
            </a:r>
          </a:p>
          <a:p>
            <a:pPr marL="342900" indent="-342900" algn="l">
              <a:buFont typeface="Arial" panose="020B0604020202020204" pitchFamily="34" charset="0"/>
              <a:buChar char="•"/>
            </a:pPr>
            <a:r>
              <a:rPr lang="en-US" dirty="0"/>
              <a:t>Conscious of historical context and what may come after (datapractices.org) </a:t>
            </a:r>
          </a:p>
          <a:p>
            <a:pPr marL="800100" lvl="1" indent="-342900" algn="l">
              <a:buFont typeface="Arial" panose="020B0604020202020204" pitchFamily="34" charset="0"/>
              <a:buChar char="•"/>
            </a:pPr>
            <a:r>
              <a:rPr lang="en-US" dirty="0"/>
              <a:t>People can feel recognized, misrecognized, and unrecognized in data visualization (</a:t>
            </a:r>
            <a:r>
              <a:rPr lang="en-US" dirty="0" err="1"/>
              <a:t>Naerland</a:t>
            </a:r>
            <a:r>
              <a:rPr lang="en-US" dirty="0"/>
              <a:t>, 2020)  </a:t>
            </a:r>
          </a:p>
          <a:p>
            <a:pPr marL="342900" indent="-342900" algn="l">
              <a:buFont typeface="Arial" panose="020B0604020202020204" pitchFamily="34" charset="0"/>
              <a:buChar char="•"/>
            </a:pPr>
            <a:r>
              <a:rPr lang="en-US" dirty="0"/>
              <a:t>Work towards increasing benefit and preventing harm (datapractices.org) </a:t>
            </a:r>
          </a:p>
          <a:p>
            <a:pPr marL="342900" indent="-342900" algn="l">
              <a:buFont typeface="Arial" panose="020B0604020202020204" pitchFamily="34" charset="0"/>
              <a:buChar char="•"/>
            </a:pPr>
            <a:r>
              <a:rPr lang="en-US" dirty="0"/>
              <a:t>What gaps might our audience have and what narrative needs to be added? (Cogley, 2018a) </a:t>
            </a:r>
          </a:p>
          <a:p>
            <a:pPr marL="342900" indent="-342900" algn="l">
              <a:buFont typeface="Arial" panose="020B0604020202020204" pitchFamily="34" charset="0"/>
              <a:buChar char="•"/>
            </a:pPr>
            <a:r>
              <a:rPr lang="en-US" dirty="0"/>
              <a:t>Does the visualization empower the audience? (</a:t>
            </a:r>
            <a:r>
              <a:rPr lang="en-US" dirty="0" err="1"/>
              <a:t>D’Ignazio</a:t>
            </a:r>
            <a:r>
              <a:rPr lang="en-US" dirty="0"/>
              <a:t> &amp; Klein, 2016) </a:t>
            </a:r>
            <a:endParaRPr lang="en-PT" dirty="0"/>
          </a:p>
        </p:txBody>
      </p:sp>
    </p:spTree>
    <p:extLst>
      <p:ext uri="{BB962C8B-B14F-4D97-AF65-F5344CB8AC3E}">
        <p14:creationId xmlns:p14="http://schemas.microsoft.com/office/powerpoint/2010/main" val="9190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78A5DF-5ABF-5282-CEA0-ECABDBE4F82E}"/>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A0F8B2C3-3544-693E-AF9B-E6F6C1CDCFB0}"/>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The Fries that Bind Us and The Magic Bean Shop</a:t>
            </a:r>
            <a:endParaRPr lang="en-PT" sz="4400" b="1" dirty="0"/>
          </a:p>
        </p:txBody>
      </p:sp>
      <p:pic>
        <p:nvPicPr>
          <p:cNvPr id="6" name="Picture 5" descr="A close-up of a coffee shop&#10;&#10;Description automatically generated">
            <a:extLst>
              <a:ext uri="{FF2B5EF4-FFF2-40B4-BE49-F238E27FC236}">
                <a16:creationId xmlns:a16="http://schemas.microsoft.com/office/drawing/2014/main" id="{6354422F-22D8-B8D9-1F04-AFC99BCDE66F}"/>
              </a:ext>
            </a:extLst>
          </p:cNvPr>
          <p:cNvPicPr>
            <a:picLocks noChangeAspect="1"/>
          </p:cNvPicPr>
          <p:nvPr/>
        </p:nvPicPr>
        <p:blipFill>
          <a:blip r:embed="rId3"/>
          <a:stretch>
            <a:fillRect/>
          </a:stretch>
        </p:blipFill>
        <p:spPr>
          <a:xfrm>
            <a:off x="1270783" y="649684"/>
            <a:ext cx="9650434" cy="6196106"/>
          </a:xfrm>
          <a:prstGeom prst="rect">
            <a:avLst/>
          </a:prstGeom>
        </p:spPr>
      </p:pic>
      <p:sp>
        <p:nvSpPr>
          <p:cNvPr id="10" name="Subtitle 2">
            <a:extLst>
              <a:ext uri="{FF2B5EF4-FFF2-40B4-BE49-F238E27FC236}">
                <a16:creationId xmlns:a16="http://schemas.microsoft.com/office/drawing/2014/main" id="{D0A6847F-C23C-5F2F-8892-AD91ED68D844}"/>
              </a:ext>
            </a:extLst>
          </p:cNvPr>
          <p:cNvSpPr txBox="1">
            <a:spLocks/>
          </p:cNvSpPr>
          <p:nvPr/>
        </p:nvSpPr>
        <p:spPr>
          <a:xfrm>
            <a:off x="328246" y="649684"/>
            <a:ext cx="11527692" cy="56057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1100">
                <a:hlinkClick r:id="rId4"/>
              </a:rPr>
              <a:t>https://www.princeton.edu/~ina/infographics/starbucks.html</a:t>
            </a:r>
            <a:endParaRPr lang="en-PT" sz="1100" dirty="0"/>
          </a:p>
        </p:txBody>
      </p:sp>
    </p:spTree>
    <p:extLst>
      <p:ext uri="{BB962C8B-B14F-4D97-AF65-F5344CB8AC3E}">
        <p14:creationId xmlns:p14="http://schemas.microsoft.com/office/powerpoint/2010/main" val="913579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C2CEA-20BC-1D02-6E01-3E8F5A4DA107}"/>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E7BA0794-83B8-14B7-8625-AE9A84116EC6}"/>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Mapping Census Data: Poverty and Gender</a:t>
            </a:r>
            <a:endParaRPr lang="en-PT" sz="4400" b="1" dirty="0"/>
          </a:p>
        </p:txBody>
      </p:sp>
      <p:pic>
        <p:nvPicPr>
          <p:cNvPr id="3" name="Google Shape;286;p49" descr="Map using US Census data that shows the population of men with income below poverty in Mississippi. ">
            <a:extLst>
              <a:ext uri="{FF2B5EF4-FFF2-40B4-BE49-F238E27FC236}">
                <a16:creationId xmlns:a16="http://schemas.microsoft.com/office/drawing/2014/main" id="{45EEBF86-756E-1970-3A58-B98F8568C8F3}"/>
              </a:ext>
            </a:extLst>
          </p:cNvPr>
          <p:cNvPicPr preferRelativeResize="0"/>
          <p:nvPr/>
        </p:nvPicPr>
        <p:blipFill>
          <a:blip r:embed="rId3">
            <a:alphaModFix/>
          </a:blip>
          <a:stretch>
            <a:fillRect/>
          </a:stretch>
        </p:blipFill>
        <p:spPr>
          <a:xfrm>
            <a:off x="551878" y="685397"/>
            <a:ext cx="5732424" cy="5697984"/>
          </a:xfrm>
          <a:prstGeom prst="rect">
            <a:avLst/>
          </a:prstGeom>
          <a:noFill/>
          <a:ln>
            <a:noFill/>
          </a:ln>
        </p:spPr>
      </p:pic>
      <p:pic>
        <p:nvPicPr>
          <p:cNvPr id="4" name="Google Shape;287;p49" descr="Map using US Census data that shows the population of women with income below poverty in Mississippi. ">
            <a:extLst>
              <a:ext uri="{FF2B5EF4-FFF2-40B4-BE49-F238E27FC236}">
                <a16:creationId xmlns:a16="http://schemas.microsoft.com/office/drawing/2014/main" id="{F9FB1CE0-2ABF-0092-46A7-4D74AF4A7E54}"/>
              </a:ext>
            </a:extLst>
          </p:cNvPr>
          <p:cNvPicPr preferRelativeResize="0"/>
          <p:nvPr/>
        </p:nvPicPr>
        <p:blipFill>
          <a:blip r:embed="rId4">
            <a:alphaModFix/>
          </a:blip>
          <a:stretch>
            <a:fillRect/>
          </a:stretch>
        </p:blipFill>
        <p:spPr>
          <a:xfrm>
            <a:off x="6284302" y="685394"/>
            <a:ext cx="5789024" cy="5697987"/>
          </a:xfrm>
          <a:prstGeom prst="rect">
            <a:avLst/>
          </a:prstGeom>
          <a:noFill/>
          <a:ln>
            <a:noFill/>
          </a:ln>
        </p:spPr>
      </p:pic>
      <p:sp>
        <p:nvSpPr>
          <p:cNvPr id="5" name="Google Shape;288;p49">
            <a:extLst>
              <a:ext uri="{FF2B5EF4-FFF2-40B4-BE49-F238E27FC236}">
                <a16:creationId xmlns:a16="http://schemas.microsoft.com/office/drawing/2014/main" id="{36BFB3B4-A135-F69B-BA5B-26EC66AC06BF}"/>
              </a:ext>
              <a:ext uri="{C183D7F6-B498-43B3-948B-1728B52AA6E4}">
                <adec:decorative xmlns:adec="http://schemas.microsoft.com/office/drawing/2017/decorative" val="0"/>
              </a:ext>
            </a:extLst>
          </p:cNvPr>
          <p:cNvSpPr txBox="1"/>
          <p:nvPr/>
        </p:nvSpPr>
        <p:spPr>
          <a:xfrm>
            <a:off x="118674" y="1502718"/>
            <a:ext cx="2953299" cy="535528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solidFill>
                  <a:schemeClr val="tx1"/>
                </a:solidFill>
                <a:highlight>
                  <a:srgbClr val="FFFFFF"/>
                </a:highlight>
                <a:ea typeface="Roboto"/>
                <a:cs typeface="Roboto"/>
                <a:sym typeface="Roboto"/>
              </a:rPr>
              <a:t>Note:</a:t>
            </a:r>
            <a:r>
              <a:rPr lang="en" sz="1600" dirty="0">
                <a:solidFill>
                  <a:schemeClr val="tx1"/>
                </a:solidFill>
                <a:highlight>
                  <a:srgbClr val="FFFFFF"/>
                </a:highlight>
                <a:ea typeface="Roboto"/>
                <a:cs typeface="Roboto"/>
                <a:sym typeface="Roboto"/>
              </a:rPr>
              <a:t> Maps display percent of each demographic group below poverty by county. Poverty thresholds vary depending on the size of the family unit and the number of children under 18 years in the family. In 2018, the poverty threshold for an individual under 65 years is $12,784. For a family of four (two parents, two children) the threshold is $25,465. For each additional child, the threshold increases by between $3,000 and $5,000. The thresholds for each year since 1978 can be found here: </a:t>
            </a:r>
            <a:r>
              <a:rPr lang="en" sz="1600" u="sng" dirty="0">
                <a:solidFill>
                  <a:srgbClr val="0070C0"/>
                </a:solidFill>
                <a:highlight>
                  <a:srgbClr val="FFFFFF"/>
                </a:highlight>
                <a:ea typeface="Roboto"/>
                <a:cs typeface="Roboto"/>
                <a:sym typeface="Roboto"/>
                <a:hlinkClick r:id="rId5">
                  <a:extLst>
                    <a:ext uri="{A12FA001-AC4F-418D-AE19-62706E023703}">
                      <ahyp:hlinkClr xmlns:ahyp="http://schemas.microsoft.com/office/drawing/2018/hyperlinkcolor" val="tx"/>
                    </a:ext>
                  </a:extLst>
                </a:hlinkClick>
              </a:rPr>
              <a:t>https://www.census.gov/data/tables/time-series/demo/income-poverty/historical-poverty-thresholds.html</a:t>
            </a:r>
            <a:endParaRPr sz="1600" dirty="0">
              <a:solidFill>
                <a:srgbClr val="0070C0"/>
              </a:solidFill>
            </a:endParaRPr>
          </a:p>
        </p:txBody>
      </p:sp>
    </p:spTree>
    <p:extLst>
      <p:ext uri="{BB962C8B-B14F-4D97-AF65-F5344CB8AC3E}">
        <p14:creationId xmlns:p14="http://schemas.microsoft.com/office/powerpoint/2010/main" val="2279692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62594-6728-D03E-D948-DBDDC226256A}"/>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65728DE4-E702-1D00-126C-D276EB2FF67B}"/>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Mapping Census Data: Poverty and Gender</a:t>
            </a:r>
            <a:endParaRPr lang="en-PT" sz="4400" b="1" dirty="0"/>
          </a:p>
        </p:txBody>
      </p:sp>
      <p:sp>
        <p:nvSpPr>
          <p:cNvPr id="2" name="Subtitle 2">
            <a:extLst>
              <a:ext uri="{FF2B5EF4-FFF2-40B4-BE49-F238E27FC236}">
                <a16:creationId xmlns:a16="http://schemas.microsoft.com/office/drawing/2014/main" id="{48E543C7-9F7B-F47C-3FF0-F3FAAD499BE8}"/>
              </a:ext>
            </a:extLst>
          </p:cNvPr>
          <p:cNvSpPr>
            <a:spLocks noGrp="1"/>
          </p:cNvSpPr>
          <p:nvPr>
            <p:ph type="subTitle" idx="1"/>
          </p:nvPr>
        </p:nvSpPr>
        <p:spPr>
          <a:xfrm>
            <a:off x="328246" y="905934"/>
            <a:ext cx="11527692" cy="5605702"/>
          </a:xfrm>
        </p:spPr>
        <p:txBody>
          <a:bodyPr/>
          <a:lstStyle/>
          <a:p>
            <a:pPr marL="342900" indent="-342900" algn="l">
              <a:buFont typeface="Arial" panose="020B0604020202020204" pitchFamily="34" charset="0"/>
              <a:buChar char="•"/>
            </a:pPr>
            <a:r>
              <a:rPr lang="en-US" dirty="0"/>
              <a:t>Challenging assumptions:</a:t>
            </a:r>
          </a:p>
          <a:p>
            <a:pPr marL="800100" lvl="1" indent="-342900" algn="l">
              <a:buFont typeface="Arial" panose="020B0604020202020204" pitchFamily="34" charset="0"/>
              <a:buChar char="•"/>
            </a:pPr>
            <a:r>
              <a:rPr lang="en-US" dirty="0"/>
              <a:t>Did we know enough about the history of Mississippi to be able to interpret the relationship between poverty and gender? </a:t>
            </a:r>
          </a:p>
          <a:p>
            <a:pPr marL="800100" lvl="1" indent="-342900" algn="l">
              <a:buFont typeface="Arial" panose="020B0604020202020204" pitchFamily="34" charset="0"/>
              <a:buChar char="•"/>
            </a:pPr>
            <a:r>
              <a:rPr lang="en-US" dirty="0"/>
              <a:t>Should the map creator(s) have investigated the intersection of race and gender as it relates to poverty in Mississippi?  </a:t>
            </a:r>
          </a:p>
          <a:p>
            <a:pPr marL="800100" lvl="1" indent="-342900" algn="l">
              <a:buFont typeface="Arial" panose="020B0604020202020204" pitchFamily="34" charset="0"/>
              <a:buChar char="•"/>
            </a:pPr>
            <a:r>
              <a:rPr lang="en-US" dirty="0"/>
              <a:t>Examining positionality: Who is benefitting from this work? </a:t>
            </a:r>
          </a:p>
          <a:p>
            <a:pPr marL="1257300" lvl="2" indent="-342900" algn="l">
              <a:buFont typeface="Arial" panose="020B0604020202020204" pitchFamily="34" charset="0"/>
              <a:buChar char="•"/>
            </a:pPr>
            <a:r>
              <a:rPr lang="en-US" dirty="0"/>
              <a:t>“Mapping inequality is not impactful in and of itself. Must continuously ask ourselves: are our practices creating the knowledge by which communities can build power?” (Koli 2019) </a:t>
            </a:r>
            <a:endParaRPr lang="en-PT" dirty="0"/>
          </a:p>
        </p:txBody>
      </p:sp>
      <p:sp>
        <p:nvSpPr>
          <p:cNvPr id="6" name="Google Shape;143;p32" descr="Orange text box">
            <a:extLst>
              <a:ext uri="{FF2B5EF4-FFF2-40B4-BE49-F238E27FC236}">
                <a16:creationId xmlns:a16="http://schemas.microsoft.com/office/drawing/2014/main" id="{A5C7055D-17CF-2E3A-7D64-23DAD2B94F88}"/>
              </a:ext>
            </a:extLst>
          </p:cNvPr>
          <p:cNvSpPr/>
          <p:nvPr/>
        </p:nvSpPr>
        <p:spPr>
          <a:xfrm>
            <a:off x="1073881" y="4399563"/>
            <a:ext cx="1670700" cy="1282500"/>
          </a:xfrm>
          <a:prstGeom prst="rect">
            <a:avLst/>
          </a:prstGeom>
          <a:solidFill>
            <a:srgbClr val="E7E9EB"/>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2000" dirty="0">
                <a:latin typeface="Roboto"/>
                <a:ea typeface="Roboto"/>
                <a:cs typeface="Roboto"/>
                <a:sym typeface="Roboto"/>
              </a:rPr>
              <a:t>Select topic, problem, or question</a:t>
            </a:r>
            <a:endParaRPr sz="2000" dirty="0">
              <a:latin typeface="Roboto"/>
              <a:ea typeface="Roboto"/>
              <a:cs typeface="Roboto"/>
              <a:sym typeface="Roboto"/>
            </a:endParaRPr>
          </a:p>
        </p:txBody>
      </p:sp>
      <p:cxnSp>
        <p:nvCxnSpPr>
          <p:cNvPr id="8" name="Google Shape;145;p32" descr="Short black right-facing arrow indicating moving between steps.">
            <a:extLst>
              <a:ext uri="{FF2B5EF4-FFF2-40B4-BE49-F238E27FC236}">
                <a16:creationId xmlns:a16="http://schemas.microsoft.com/office/drawing/2014/main" id="{3FFB4211-31B3-4A0D-BE4C-F379533070BD}"/>
              </a:ext>
            </a:extLst>
          </p:cNvPr>
          <p:cNvCxnSpPr>
            <a:stCxn id="6" idx="3"/>
            <a:endCxn id="9" idx="1"/>
          </p:cNvCxnSpPr>
          <p:nvPr/>
        </p:nvCxnSpPr>
        <p:spPr>
          <a:xfrm>
            <a:off x="2744581" y="5040813"/>
            <a:ext cx="422700" cy="0"/>
          </a:xfrm>
          <a:prstGeom prst="straightConnector1">
            <a:avLst/>
          </a:prstGeom>
          <a:noFill/>
          <a:ln w="28575" cap="flat" cmpd="sng">
            <a:solidFill>
              <a:srgbClr val="595959"/>
            </a:solidFill>
            <a:prstDash val="solid"/>
            <a:round/>
            <a:headEnd type="none" w="med" len="med"/>
            <a:tailEnd type="stealth" w="med" len="med"/>
          </a:ln>
        </p:spPr>
      </p:cxnSp>
      <p:sp>
        <p:nvSpPr>
          <p:cNvPr id="9" name="Google Shape;146;p32" descr="Gray text box">
            <a:extLst>
              <a:ext uri="{FF2B5EF4-FFF2-40B4-BE49-F238E27FC236}">
                <a16:creationId xmlns:a16="http://schemas.microsoft.com/office/drawing/2014/main" id="{3CAEAA1E-0321-D023-5A82-25B5A2F567B7}"/>
              </a:ext>
            </a:extLst>
          </p:cNvPr>
          <p:cNvSpPr/>
          <p:nvPr/>
        </p:nvSpPr>
        <p:spPr>
          <a:xfrm>
            <a:off x="3167270" y="4399563"/>
            <a:ext cx="1670700" cy="1282500"/>
          </a:xfrm>
          <a:prstGeom prst="rect">
            <a:avLst/>
          </a:prstGeom>
          <a:solidFill>
            <a:srgbClr val="E7E9EB"/>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2000">
                <a:latin typeface="Roboto"/>
                <a:ea typeface="Roboto"/>
                <a:cs typeface="Roboto"/>
                <a:sym typeface="Roboto"/>
              </a:rPr>
              <a:t>Acquire data</a:t>
            </a:r>
            <a:endParaRPr sz="2000">
              <a:latin typeface="Roboto"/>
              <a:ea typeface="Roboto"/>
              <a:cs typeface="Roboto"/>
              <a:sym typeface="Roboto"/>
            </a:endParaRPr>
          </a:p>
        </p:txBody>
      </p:sp>
      <p:cxnSp>
        <p:nvCxnSpPr>
          <p:cNvPr id="10" name="Google Shape;147;p32" descr="Short black right-facing arrow indicating moving between steps.">
            <a:extLst>
              <a:ext uri="{FF2B5EF4-FFF2-40B4-BE49-F238E27FC236}">
                <a16:creationId xmlns:a16="http://schemas.microsoft.com/office/drawing/2014/main" id="{298D102E-D701-13ED-48E2-BE1F17187CB5}"/>
              </a:ext>
            </a:extLst>
          </p:cNvPr>
          <p:cNvCxnSpPr/>
          <p:nvPr/>
        </p:nvCxnSpPr>
        <p:spPr>
          <a:xfrm>
            <a:off x="4837956" y="5040813"/>
            <a:ext cx="422700" cy="0"/>
          </a:xfrm>
          <a:prstGeom prst="straightConnector1">
            <a:avLst/>
          </a:prstGeom>
          <a:noFill/>
          <a:ln w="28575" cap="flat" cmpd="sng">
            <a:solidFill>
              <a:srgbClr val="595959"/>
            </a:solidFill>
            <a:prstDash val="solid"/>
            <a:round/>
            <a:headEnd type="none" w="med" len="med"/>
            <a:tailEnd type="stealth" w="med" len="med"/>
          </a:ln>
        </p:spPr>
      </p:cxnSp>
      <p:sp>
        <p:nvSpPr>
          <p:cNvPr id="11" name="Google Shape;148;p32" descr="Gray text box">
            <a:extLst>
              <a:ext uri="{FF2B5EF4-FFF2-40B4-BE49-F238E27FC236}">
                <a16:creationId xmlns:a16="http://schemas.microsoft.com/office/drawing/2014/main" id="{CC7B85C5-E9E9-A308-50CC-83F6682FBABC}"/>
              </a:ext>
            </a:extLst>
          </p:cNvPr>
          <p:cNvSpPr/>
          <p:nvPr/>
        </p:nvSpPr>
        <p:spPr>
          <a:xfrm>
            <a:off x="5260650" y="4399563"/>
            <a:ext cx="1670700" cy="1282500"/>
          </a:xfrm>
          <a:prstGeom prst="rect">
            <a:avLst/>
          </a:prstGeom>
          <a:solidFill>
            <a:srgbClr val="E7E9EB"/>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000">
                <a:latin typeface="Roboto"/>
                <a:ea typeface="Roboto"/>
                <a:cs typeface="Roboto"/>
                <a:sym typeface="Roboto"/>
              </a:rPr>
              <a:t>Clean data</a:t>
            </a:r>
            <a:endParaRPr sz="2000">
              <a:latin typeface="Roboto"/>
              <a:ea typeface="Roboto"/>
              <a:cs typeface="Roboto"/>
              <a:sym typeface="Roboto"/>
            </a:endParaRPr>
          </a:p>
        </p:txBody>
      </p:sp>
      <p:cxnSp>
        <p:nvCxnSpPr>
          <p:cNvPr id="12" name="Google Shape;149;p32" descr="Short black right-facing arrow indicating moving between steps.">
            <a:extLst>
              <a:ext uri="{FF2B5EF4-FFF2-40B4-BE49-F238E27FC236}">
                <a16:creationId xmlns:a16="http://schemas.microsoft.com/office/drawing/2014/main" id="{340498D3-487C-C70B-65DD-A8ACE72D9E1A}"/>
              </a:ext>
            </a:extLst>
          </p:cNvPr>
          <p:cNvCxnSpPr/>
          <p:nvPr/>
        </p:nvCxnSpPr>
        <p:spPr>
          <a:xfrm>
            <a:off x="6931331" y="5040813"/>
            <a:ext cx="422700" cy="0"/>
          </a:xfrm>
          <a:prstGeom prst="straightConnector1">
            <a:avLst/>
          </a:prstGeom>
          <a:noFill/>
          <a:ln w="28575" cap="flat" cmpd="sng">
            <a:solidFill>
              <a:srgbClr val="595959"/>
            </a:solidFill>
            <a:prstDash val="solid"/>
            <a:round/>
            <a:headEnd type="none" w="med" len="med"/>
            <a:tailEnd type="stealth" w="med" len="med"/>
          </a:ln>
        </p:spPr>
      </p:cxnSp>
      <p:sp>
        <p:nvSpPr>
          <p:cNvPr id="13" name="Google Shape;150;p32" descr="Gray text box">
            <a:extLst>
              <a:ext uri="{FF2B5EF4-FFF2-40B4-BE49-F238E27FC236}">
                <a16:creationId xmlns:a16="http://schemas.microsoft.com/office/drawing/2014/main" id="{85CD3153-1199-56D4-4A9B-1374C6EAE32A}"/>
              </a:ext>
            </a:extLst>
          </p:cNvPr>
          <p:cNvSpPr/>
          <p:nvPr/>
        </p:nvSpPr>
        <p:spPr>
          <a:xfrm>
            <a:off x="7354031" y="4399558"/>
            <a:ext cx="1670700" cy="1282500"/>
          </a:xfrm>
          <a:prstGeom prst="rect">
            <a:avLst/>
          </a:prstGeom>
          <a:solidFill>
            <a:srgbClr val="E7E9EB"/>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000" dirty="0">
                <a:latin typeface="Roboto"/>
                <a:ea typeface="Roboto"/>
                <a:cs typeface="Roboto"/>
                <a:sym typeface="Roboto"/>
              </a:rPr>
              <a:t>Analyze data</a:t>
            </a:r>
            <a:endParaRPr sz="2000" dirty="0">
              <a:latin typeface="Roboto"/>
              <a:ea typeface="Roboto"/>
              <a:cs typeface="Roboto"/>
              <a:sym typeface="Roboto"/>
            </a:endParaRPr>
          </a:p>
        </p:txBody>
      </p:sp>
      <p:cxnSp>
        <p:nvCxnSpPr>
          <p:cNvPr id="14" name="Google Shape;151;p32" descr="Short black right-facing arrow indicating moving between steps.">
            <a:extLst>
              <a:ext uri="{FF2B5EF4-FFF2-40B4-BE49-F238E27FC236}">
                <a16:creationId xmlns:a16="http://schemas.microsoft.com/office/drawing/2014/main" id="{9F957DFF-A7AD-2347-9F4D-573F567E5123}"/>
              </a:ext>
            </a:extLst>
          </p:cNvPr>
          <p:cNvCxnSpPr/>
          <p:nvPr/>
        </p:nvCxnSpPr>
        <p:spPr>
          <a:xfrm>
            <a:off x="9024731" y="5102163"/>
            <a:ext cx="422700" cy="0"/>
          </a:xfrm>
          <a:prstGeom prst="straightConnector1">
            <a:avLst/>
          </a:prstGeom>
          <a:noFill/>
          <a:ln w="28575" cap="flat" cmpd="sng">
            <a:solidFill>
              <a:srgbClr val="595959"/>
            </a:solidFill>
            <a:prstDash val="solid"/>
            <a:round/>
            <a:headEnd type="none" w="med" len="med"/>
            <a:tailEnd type="stealth" w="med" len="med"/>
          </a:ln>
        </p:spPr>
      </p:cxnSp>
      <p:sp>
        <p:nvSpPr>
          <p:cNvPr id="15" name="Google Shape;150;p32" descr="Gray text box">
            <a:extLst>
              <a:ext uri="{FF2B5EF4-FFF2-40B4-BE49-F238E27FC236}">
                <a16:creationId xmlns:a16="http://schemas.microsoft.com/office/drawing/2014/main" id="{E9FFD038-4C0D-D59E-A3DB-18A1B7835E4B}"/>
              </a:ext>
            </a:extLst>
          </p:cNvPr>
          <p:cNvSpPr/>
          <p:nvPr/>
        </p:nvSpPr>
        <p:spPr>
          <a:xfrm>
            <a:off x="9448562" y="4399558"/>
            <a:ext cx="1670700" cy="1282500"/>
          </a:xfrm>
          <a:prstGeom prst="rect">
            <a:avLst/>
          </a:prstGeom>
          <a:solidFill>
            <a:srgbClr val="E7E9EB"/>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000" dirty="0">
                <a:latin typeface="Roboto"/>
                <a:ea typeface="Roboto"/>
                <a:cs typeface="Roboto"/>
                <a:sym typeface="Roboto"/>
              </a:rPr>
              <a:t>Make viz…</a:t>
            </a:r>
            <a:endParaRPr sz="2000" dirty="0">
              <a:latin typeface="Roboto"/>
              <a:ea typeface="Roboto"/>
              <a:cs typeface="Roboto"/>
              <a:sym typeface="Roboto"/>
            </a:endParaRPr>
          </a:p>
        </p:txBody>
      </p:sp>
    </p:spTree>
    <p:extLst>
      <p:ext uri="{BB962C8B-B14F-4D97-AF65-F5344CB8AC3E}">
        <p14:creationId xmlns:p14="http://schemas.microsoft.com/office/powerpoint/2010/main" val="3271157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1" grpId="0" animBg="1"/>
      <p:bldP spid="13" grpId="0" animBg="1"/>
      <p:bldP spid="15" grpId="0" animBg="1"/>
    </p:bldLst>
  </p:timing>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a:extLst>
            <a:ext uri="{FF2B5EF4-FFF2-40B4-BE49-F238E27FC236}">
              <a16:creationId xmlns:a16="http://schemas.microsoft.com/office/drawing/2014/main" id="{CD396290-81AF-0DA5-E97E-EF1B1C89B551}"/>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7B5767A2-0620-96DB-B7A0-B06F69ED7526}"/>
              </a:ext>
            </a:extLst>
          </p:cNvPr>
          <p:cNvSpPr txBox="1">
            <a:spLocks/>
          </p:cNvSpPr>
          <p:nvPr/>
        </p:nvSpPr>
        <p:spPr>
          <a:xfrm>
            <a:off x="328246" y="12210"/>
            <a:ext cx="11527692" cy="745881"/>
          </a:xfrm>
          <a:prstGeom prst="rect">
            <a:avLst/>
          </a:prstGeom>
        </p:spPr>
        <p:txBody>
          <a:bodyPr anchor="b" bIns="45720" lIns="91440" rIns="91440" rtlCol="0" tIns="45720" vert="horz">
            <a:noAutofit/>
          </a:bodyPr>
          <a:lstStyle>
            <a:lvl1pPr algn="ctr" defTabSz="914400" eaLnBrk="1" hangingPunct="1" latinLnBrk="0" rtl="0">
              <a:lnSpc>
                <a:spcPct val="90000"/>
              </a:lnSpc>
              <a:spcBef>
                <a:spcPct val="0"/>
              </a:spcBef>
              <a:buNone/>
              <a:defRPr kern="1200" sz="6000">
                <a:solidFill>
                  <a:schemeClr val="tx1"/>
                </a:solidFill>
                <a:latin typeface="+mj-lt"/>
                <a:ea typeface="+mj-ea"/>
                <a:cs typeface="+mj-cs"/>
              </a:defRPr>
            </a:lvl1pPr>
          </a:lstStyle>
          <a:p>
            <a:pPr algn="l"/>
            <a:r>
              <a:rPr b="1" dirty="0" lang="en-US" sz="4400"/>
              <a:t>Mapping Census Data: Poverty and Gender</a:t>
            </a:r>
            <a:endParaRPr b="1" dirty="0" lang="en-PT" sz="4400"/>
          </a:p>
        </p:txBody>
      </p:sp>
      <p:pic>
        <p:nvPicPr>
          <p:cNvPr descr="Two maps of Mississippi counties using US Census data to show the percent population of white men vs. white women with income below poverty in Mississippi." id="5" name="Google Shape;310;p52">
            <a:extLst>
              <a:ext uri="{FF2B5EF4-FFF2-40B4-BE49-F238E27FC236}">
                <a16:creationId xmlns:a16="http://schemas.microsoft.com/office/drawing/2014/main" id="{7681E4AB-4C87-B101-491A-41769F172105}"/>
              </a:ext>
            </a:extLst>
          </p:cNvPr>
          <p:cNvPicPr preferRelativeResize="0"/>
          <p:nvPr/>
        </p:nvPicPr>
        <p:blipFill rotWithShape="1">
          <a:blip r:embed="rId3">
            <a:alphaModFix/>
          </a:blip>
          <a:srcRect b="51256" r="27974" t="44"/>
          <a:stretch/>
        </p:blipFill>
        <p:spPr>
          <a:xfrm>
            <a:off x="120176" y="1367469"/>
            <a:ext cx="4931880" cy="3540210"/>
          </a:xfrm>
          <a:prstGeom prst="rect">
            <a:avLst/>
          </a:prstGeom>
          <a:noFill/>
          <a:ln>
            <a:noFill/>
          </a:ln>
        </p:spPr>
      </p:pic>
      <p:pic>
        <p:nvPicPr>
          <p:cNvPr descr="Two maps of Mississippi counties showing higher percentage of Black men vs. Black women with income below poverty over white women and men. " id="16" name="Google Shape;311;p52">
            <a:extLst>
              <a:ext uri="{FF2B5EF4-FFF2-40B4-BE49-F238E27FC236}">
                <a16:creationId xmlns:a16="http://schemas.microsoft.com/office/drawing/2014/main" id="{D0E40E01-DF46-8F43-E9F4-B3462044B1B9}"/>
              </a:ext>
            </a:extLst>
          </p:cNvPr>
          <p:cNvPicPr preferRelativeResize="0"/>
          <p:nvPr/>
        </p:nvPicPr>
        <p:blipFill rotWithShape="1">
          <a:blip r:embed="rId3">
            <a:alphaModFix/>
          </a:blip>
          <a:srcRect b="5" r="28397" t="48165"/>
          <a:stretch/>
        </p:blipFill>
        <p:spPr>
          <a:xfrm>
            <a:off x="5087677" y="1269391"/>
            <a:ext cx="4862348" cy="3736366"/>
          </a:xfrm>
          <a:prstGeom prst="rect">
            <a:avLst/>
          </a:prstGeom>
          <a:noFill/>
          <a:ln>
            <a:noFill/>
          </a:ln>
        </p:spPr>
      </p:pic>
      <p:pic>
        <p:nvPicPr>
          <p:cNvPr descr="Percent of Demographic Group Below Poverty with scale increasing by 10% and ranging from 0-51% resulting in 5 categories." id="17" name="Google Shape;312;p52">
            <a:extLst>
              <a:ext uri="{FF2B5EF4-FFF2-40B4-BE49-F238E27FC236}">
                <a16:creationId xmlns:a16="http://schemas.microsoft.com/office/drawing/2014/main" id="{4337FB27-E85E-6B88-A1D1-95A6D85DDF5F}"/>
              </a:ext>
            </a:extLst>
          </p:cNvPr>
          <p:cNvPicPr preferRelativeResize="0"/>
          <p:nvPr/>
        </p:nvPicPr>
        <p:blipFill rotWithShape="1">
          <a:blip r:embed="rId3">
            <a:alphaModFix/>
          </a:blip>
          <a:srcRect b="34671" l="71006" t="34321"/>
          <a:stretch/>
        </p:blipFill>
        <p:spPr>
          <a:xfrm>
            <a:off x="9985646" y="1877635"/>
            <a:ext cx="2219640" cy="2519878"/>
          </a:xfrm>
          <a:prstGeom prst="rect">
            <a:avLst/>
          </a:prstGeom>
          <a:noFill/>
          <a:ln>
            <a:noFill/>
          </a:ln>
        </p:spPr>
      </p:pic>
      <p:sp>
        <p:nvSpPr>
          <p:cNvPr id="18" name="Google Shape;313;p52">
            <a:extLst>
              <a:ext uri="{FF2B5EF4-FFF2-40B4-BE49-F238E27FC236}">
                <a16:creationId xmlns:a16="http://schemas.microsoft.com/office/drawing/2014/main" id="{F3342DE6-B632-6EFD-895F-2DA0FBC5C3D3}"/>
              </a:ext>
            </a:extLst>
          </p:cNvPr>
          <p:cNvSpPr txBox="1"/>
          <p:nvPr/>
        </p:nvSpPr>
        <p:spPr>
          <a:xfrm>
            <a:off x="328246" y="5517057"/>
            <a:ext cx="6701623" cy="1415742"/>
          </a:xfrm>
          <a:prstGeom prst="rect">
            <a:avLst/>
          </a:prstGeom>
          <a:noFill/>
          <a:ln>
            <a:noFill/>
          </a:ln>
        </p:spPr>
        <p:txBody>
          <a:bodyPr anchor="t" anchorCtr="0" bIns="91425" lIns="91425" rIns="91425" spcFirstLastPara="1" tIns="91425" wrap="square">
            <a:spAutoFit/>
          </a:bodyPr>
          <a:lstStyle/>
          <a:p>
            <a:pPr algn="l" indent="0" lvl="0" marL="0" rtl="0">
              <a:spcBef>
                <a:spcPts val="0"/>
              </a:spcBef>
              <a:spcAft>
                <a:spcPts val="0"/>
              </a:spcAft>
              <a:buNone/>
            </a:pPr>
            <a:r>
              <a:rPr dirty="0" lang="en" sz="1600"/>
              <a:t>Source: 2012 ACS 5-year estimates. Koli, F. “(Un)Privileging the Map: A Community Collaboration in Understanding Economic Security.” Paper presented at the </a:t>
            </a:r>
            <a:r>
              <a:rPr b="1" dirty="0" lang="en" sz="1600">
                <a:solidFill>
                  <a:schemeClr val="dk1"/>
                </a:solidFill>
              </a:rPr>
              <a:t>MAPPING (IN)JUSTICE SYMPOSIUM</a:t>
            </a:r>
            <a:r>
              <a:rPr dirty="0" lang="en" sz="1600">
                <a:solidFill>
                  <a:schemeClr val="dk1"/>
                </a:solidFill>
              </a:rPr>
              <a:t>: Digital Theory + Praxis For Critical Scholarship. Fordham University / November 7-9 2019</a:t>
            </a:r>
            <a:endParaRPr dirty="0" sz="1600">
              <a:solidFill>
                <a:schemeClr val="dk1"/>
              </a:solidFill>
            </a:endParaRPr>
          </a:p>
          <a:p>
            <a:pPr algn="l" indent="0" lvl="0" marL="0" rtl="0">
              <a:spcBef>
                <a:spcPts val="0"/>
              </a:spcBef>
              <a:spcAft>
                <a:spcPts val="0"/>
              </a:spcAft>
              <a:buNone/>
            </a:pPr>
            <a:endParaRPr dirty="0" sz="1600"/>
          </a:p>
        </p:txBody>
      </p:sp>
    </p:spTree>
    <p:extLst>
      <p:ext uri="{BB962C8B-B14F-4D97-AF65-F5344CB8AC3E}">
        <p14:creationId xmlns:p14="http://schemas.microsoft.com/office/powerpoint/2010/main" val="1875567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BEC835-10EA-4207-A7D8-D1D4907B14A7}"/>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8C1A68D3-2B77-4468-B607-B766D2D1E766}"/>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The Economist visualizations</a:t>
            </a:r>
            <a:endParaRPr lang="en-PT" sz="4400" b="1" dirty="0"/>
          </a:p>
        </p:txBody>
      </p:sp>
      <p:pic>
        <p:nvPicPr>
          <p:cNvPr id="6" name="Picture 5" descr="A screenshot of a graph&#10;&#10;Description automatically generated">
            <a:extLst>
              <a:ext uri="{FF2B5EF4-FFF2-40B4-BE49-F238E27FC236}">
                <a16:creationId xmlns:a16="http://schemas.microsoft.com/office/drawing/2014/main" id="{880E86A6-DC25-5883-89AE-C2151544074E}"/>
              </a:ext>
            </a:extLst>
          </p:cNvPr>
          <p:cNvPicPr>
            <a:picLocks noChangeAspect="1"/>
          </p:cNvPicPr>
          <p:nvPr/>
        </p:nvPicPr>
        <p:blipFill>
          <a:blip r:embed="rId3"/>
          <a:stretch>
            <a:fillRect/>
          </a:stretch>
        </p:blipFill>
        <p:spPr>
          <a:xfrm>
            <a:off x="0" y="719137"/>
            <a:ext cx="12192000" cy="5419725"/>
          </a:xfrm>
          <a:prstGeom prst="rect">
            <a:avLst/>
          </a:prstGeom>
        </p:spPr>
      </p:pic>
      <p:sp>
        <p:nvSpPr>
          <p:cNvPr id="8" name="Rectangle 7">
            <a:extLst>
              <a:ext uri="{FF2B5EF4-FFF2-40B4-BE49-F238E27FC236}">
                <a16:creationId xmlns:a16="http://schemas.microsoft.com/office/drawing/2014/main" id="{7347B673-C7E9-1DFB-0836-192EE033CAD3}"/>
              </a:ext>
            </a:extLst>
          </p:cNvPr>
          <p:cNvSpPr/>
          <p:nvPr/>
        </p:nvSpPr>
        <p:spPr>
          <a:xfrm>
            <a:off x="6457361" y="1366887"/>
            <a:ext cx="5398577" cy="4572000"/>
          </a:xfrm>
          <a:prstGeom prst="rect">
            <a:avLst/>
          </a:prstGeom>
          <a:solidFill>
            <a:srgbClr val="F0F4F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0" b="1" dirty="0">
                <a:solidFill>
                  <a:sysClr val="windowText" lastClr="000000"/>
                </a:solidFill>
              </a:rPr>
              <a:t>?</a:t>
            </a:r>
          </a:p>
        </p:txBody>
      </p:sp>
      <p:sp>
        <p:nvSpPr>
          <p:cNvPr id="3" name="TextBox 2">
            <a:extLst>
              <a:ext uri="{FF2B5EF4-FFF2-40B4-BE49-F238E27FC236}">
                <a16:creationId xmlns:a16="http://schemas.microsoft.com/office/drawing/2014/main" id="{142F3A06-12C6-AEB3-A0FE-A183A35C7419}"/>
              </a:ext>
            </a:extLst>
          </p:cNvPr>
          <p:cNvSpPr txBox="1"/>
          <p:nvPr/>
        </p:nvSpPr>
        <p:spPr>
          <a:xfrm>
            <a:off x="-1" y="6211669"/>
            <a:ext cx="9078163" cy="369332"/>
          </a:xfrm>
          <a:prstGeom prst="rect">
            <a:avLst/>
          </a:prstGeom>
          <a:noFill/>
        </p:spPr>
        <p:txBody>
          <a:bodyPr wrap="square">
            <a:spAutoFit/>
          </a:bodyPr>
          <a:lstStyle/>
          <a:p>
            <a:r>
              <a:rPr lang="en-US" dirty="0">
                <a:hlinkClick r:id="rId4"/>
              </a:rPr>
              <a:t>https://medium.economist.com/mistakes-weve-drawn-a-few-8cdd8a42d368</a:t>
            </a:r>
            <a:endParaRPr lang="en-US" dirty="0"/>
          </a:p>
        </p:txBody>
      </p:sp>
    </p:spTree>
    <p:extLst>
      <p:ext uri="{BB962C8B-B14F-4D97-AF65-F5344CB8AC3E}">
        <p14:creationId xmlns:p14="http://schemas.microsoft.com/office/powerpoint/2010/main" val="3893692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065EE-4E35-5E5A-3DB9-FD4983139564}"/>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0065258E-0C75-15CD-B833-686018D2DCCB}"/>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The Economist visualizations</a:t>
            </a:r>
            <a:endParaRPr lang="en-PT" sz="4400" b="1" dirty="0"/>
          </a:p>
        </p:txBody>
      </p:sp>
      <p:pic>
        <p:nvPicPr>
          <p:cNvPr id="3" name="Picture 2" descr="A screenshot of a graph&#10;&#10;Description automatically generated">
            <a:extLst>
              <a:ext uri="{FF2B5EF4-FFF2-40B4-BE49-F238E27FC236}">
                <a16:creationId xmlns:a16="http://schemas.microsoft.com/office/drawing/2014/main" id="{1D45D086-5C40-C9AF-D75D-1D0F996D535E}"/>
              </a:ext>
            </a:extLst>
          </p:cNvPr>
          <p:cNvPicPr>
            <a:picLocks noChangeAspect="1"/>
          </p:cNvPicPr>
          <p:nvPr/>
        </p:nvPicPr>
        <p:blipFill>
          <a:blip r:embed="rId3"/>
          <a:stretch>
            <a:fillRect/>
          </a:stretch>
        </p:blipFill>
        <p:spPr>
          <a:xfrm>
            <a:off x="168031" y="652157"/>
            <a:ext cx="11855938" cy="6205843"/>
          </a:xfrm>
          <a:prstGeom prst="rect">
            <a:avLst/>
          </a:prstGeom>
        </p:spPr>
      </p:pic>
      <p:sp>
        <p:nvSpPr>
          <p:cNvPr id="4" name="Rectangle 3">
            <a:extLst>
              <a:ext uri="{FF2B5EF4-FFF2-40B4-BE49-F238E27FC236}">
                <a16:creationId xmlns:a16="http://schemas.microsoft.com/office/drawing/2014/main" id="{73387030-1ACC-1EF9-8AFA-5B493724E531}"/>
              </a:ext>
            </a:extLst>
          </p:cNvPr>
          <p:cNvSpPr/>
          <p:nvPr/>
        </p:nvSpPr>
        <p:spPr>
          <a:xfrm>
            <a:off x="6255273" y="1272619"/>
            <a:ext cx="5534677" cy="5294092"/>
          </a:xfrm>
          <a:prstGeom prst="rect">
            <a:avLst/>
          </a:prstGeom>
          <a:solidFill>
            <a:srgbClr val="F0F4F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0" b="1" dirty="0">
                <a:solidFill>
                  <a:sysClr val="windowText" lastClr="000000"/>
                </a:solidFill>
              </a:rPr>
              <a:t>?</a:t>
            </a:r>
          </a:p>
        </p:txBody>
      </p:sp>
      <p:sp>
        <p:nvSpPr>
          <p:cNvPr id="2" name="TextBox 1">
            <a:extLst>
              <a:ext uri="{FF2B5EF4-FFF2-40B4-BE49-F238E27FC236}">
                <a16:creationId xmlns:a16="http://schemas.microsoft.com/office/drawing/2014/main" id="{2AA53BFC-C007-9970-1810-2DA6A1631770}"/>
              </a:ext>
            </a:extLst>
          </p:cNvPr>
          <p:cNvSpPr txBox="1"/>
          <p:nvPr/>
        </p:nvSpPr>
        <p:spPr>
          <a:xfrm>
            <a:off x="-1" y="6211669"/>
            <a:ext cx="9078163" cy="369332"/>
          </a:xfrm>
          <a:prstGeom prst="rect">
            <a:avLst/>
          </a:prstGeom>
          <a:noFill/>
        </p:spPr>
        <p:txBody>
          <a:bodyPr wrap="square">
            <a:spAutoFit/>
          </a:bodyPr>
          <a:lstStyle/>
          <a:p>
            <a:r>
              <a:rPr lang="en-US" dirty="0">
                <a:hlinkClick r:id="rId4"/>
              </a:rPr>
              <a:t>https://medium.economist.com/mistakes-weve-drawn-a-few-8cdd8a42d368</a:t>
            </a:r>
            <a:endParaRPr lang="en-US" dirty="0"/>
          </a:p>
        </p:txBody>
      </p:sp>
    </p:spTree>
    <p:extLst>
      <p:ext uri="{BB962C8B-B14F-4D97-AF65-F5344CB8AC3E}">
        <p14:creationId xmlns:p14="http://schemas.microsoft.com/office/powerpoint/2010/main" val="339501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1206467" y="2365600"/>
            <a:ext cx="9778400" cy="2126800"/>
          </a:xfrm>
          <a:prstGeom prst="rect">
            <a:avLst/>
          </a:prstGeom>
        </p:spPr>
        <p:txBody>
          <a:bodyPr spcFirstLastPara="1" vert="horz" wrap="square" lIns="121900" tIns="121900" rIns="121900" bIns="121900" rtlCol="0" anchor="ctr" anchorCtr="0">
            <a:noAutofit/>
          </a:bodyPr>
          <a:lstStyle/>
          <a:p>
            <a:r>
              <a:rPr lang="en-US" sz="6000" b="1" dirty="0"/>
              <a:t>Misinformation &amp; Ethics</a:t>
            </a:r>
            <a:endParaRPr sz="6000" b="1" dirty="0"/>
          </a:p>
        </p:txBody>
      </p:sp>
      <p:sp>
        <p:nvSpPr>
          <p:cNvPr id="2" name="Subtitle 2">
            <a:extLst>
              <a:ext uri="{FF2B5EF4-FFF2-40B4-BE49-F238E27FC236}">
                <a16:creationId xmlns:a16="http://schemas.microsoft.com/office/drawing/2014/main" id="{51F454D6-DE8D-3A0A-F3A9-A3011AE308BD}"/>
              </a:ext>
            </a:extLst>
          </p:cNvPr>
          <p:cNvSpPr txBox="1">
            <a:spLocks/>
          </p:cNvSpPr>
          <p:nvPr/>
        </p:nvSpPr>
        <p:spPr>
          <a:xfrm>
            <a:off x="1523667" y="3871775"/>
            <a:ext cx="9144000" cy="1314649"/>
          </a:xfrm>
          <a:prstGeom prst="rect">
            <a:avLst/>
          </a:prstGeom>
        </p:spPr>
        <p:txBody>
          <a:bodyPr spcFirstLastPara="1" vert="horz" wrap="square" lIns="91425" tIns="91425" rIns="91425" bIns="91425" rtlCol="0" anchor="t" anchorCtr="0">
            <a:noAutofit/>
          </a:bodyPr>
          <a:lstStyle>
            <a:lvl1pPr marL="228600" lvl="0" indent="-228600" algn="ctr" defTabSz="914400" rtl="0" eaLnBrk="1" latinLnBrk="0" hangingPunct="1">
              <a:lnSpc>
                <a:spcPct val="90000"/>
              </a:lnSpc>
              <a:spcBef>
                <a:spcPts val="0"/>
              </a:spcBef>
              <a:spcAft>
                <a:spcPts val="0"/>
              </a:spcAft>
              <a:buFont typeface="Arial" panose="020B0604020202020204" pitchFamily="34" charset="0"/>
              <a:buNone/>
              <a:defRPr sz="2800" kern="1200">
                <a:solidFill>
                  <a:srgbClr val="FFFFFF"/>
                </a:solidFill>
                <a:latin typeface="+mn-lt"/>
                <a:ea typeface="+mn-ea"/>
                <a:cs typeface="+mn-cs"/>
              </a:defRPr>
            </a:lvl1pPr>
            <a:lvl2pPr marL="685800" lvl="1" indent="-228600" algn="l" defTabSz="914400" rtl="0" eaLnBrk="1" latinLnBrk="0" hangingPunct="1">
              <a:lnSpc>
                <a:spcPct val="90000"/>
              </a:lnSpc>
              <a:spcBef>
                <a:spcPts val="2133"/>
              </a:spcBef>
              <a:spcAft>
                <a:spcPts val="0"/>
              </a:spcAft>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2133"/>
              </a:spcBef>
              <a:spcAft>
                <a:spcPts val="0"/>
              </a:spcAft>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2133"/>
              </a:spcBef>
              <a:spcAft>
                <a:spcPts val="0"/>
              </a:spcAft>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2133"/>
              </a:spcBef>
              <a:spcAft>
                <a:spcPts val="0"/>
              </a:spcAft>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2133"/>
              </a:spcBef>
              <a:spcAft>
                <a:spcPts val="0"/>
              </a:spcAft>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2133"/>
              </a:spcBef>
              <a:spcAft>
                <a:spcPts val="0"/>
              </a:spcAft>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2133"/>
              </a:spcBef>
              <a:spcAft>
                <a:spcPts val="0"/>
              </a:spcAft>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2133"/>
              </a:spcBef>
              <a:spcAft>
                <a:spcPts val="2133"/>
              </a:spcAft>
              <a:buFont typeface="Arial" panose="020B0604020202020204" pitchFamily="34" charset="0"/>
              <a:buNone/>
              <a:defRPr sz="1800" kern="1200">
                <a:solidFill>
                  <a:schemeClr val="tx1"/>
                </a:solidFill>
                <a:latin typeface="+mn-lt"/>
                <a:ea typeface="+mn-ea"/>
                <a:cs typeface="+mn-cs"/>
              </a:defRPr>
            </a:lvl9pPr>
          </a:lstStyle>
          <a:p>
            <a:endParaRPr lang="en-US" sz="3200" dirty="0"/>
          </a:p>
        </p:txBody>
      </p:sp>
    </p:spTree>
    <p:extLst>
      <p:ext uri="{BB962C8B-B14F-4D97-AF65-F5344CB8AC3E}">
        <p14:creationId xmlns:p14="http://schemas.microsoft.com/office/powerpoint/2010/main" val="37176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20838-1455-00FD-8B05-2A72753C784A}"/>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C5A16CF2-4397-852D-5513-2294E31AEC3D}"/>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The Economist visualizations</a:t>
            </a:r>
            <a:endParaRPr lang="en-PT" sz="4400" b="1" dirty="0"/>
          </a:p>
        </p:txBody>
      </p:sp>
      <p:pic>
        <p:nvPicPr>
          <p:cNvPr id="5" name="Picture 4" descr="A screenshot of a graph&#10;&#10;Description automatically generated">
            <a:extLst>
              <a:ext uri="{FF2B5EF4-FFF2-40B4-BE49-F238E27FC236}">
                <a16:creationId xmlns:a16="http://schemas.microsoft.com/office/drawing/2014/main" id="{F369C50F-4C03-9E02-916F-55354E429F11}"/>
              </a:ext>
            </a:extLst>
          </p:cNvPr>
          <p:cNvPicPr>
            <a:picLocks noChangeAspect="1"/>
          </p:cNvPicPr>
          <p:nvPr/>
        </p:nvPicPr>
        <p:blipFill>
          <a:blip r:embed="rId3"/>
          <a:stretch>
            <a:fillRect/>
          </a:stretch>
        </p:blipFill>
        <p:spPr>
          <a:xfrm>
            <a:off x="386617" y="631499"/>
            <a:ext cx="11410950" cy="5972919"/>
          </a:xfrm>
          <a:prstGeom prst="rect">
            <a:avLst/>
          </a:prstGeom>
        </p:spPr>
      </p:pic>
      <p:sp>
        <p:nvSpPr>
          <p:cNvPr id="6" name="Rectangle 5">
            <a:extLst>
              <a:ext uri="{FF2B5EF4-FFF2-40B4-BE49-F238E27FC236}">
                <a16:creationId xmlns:a16="http://schemas.microsoft.com/office/drawing/2014/main" id="{6688462B-0B9B-4D3C-E9EF-A51600594ADD}"/>
              </a:ext>
            </a:extLst>
          </p:cNvPr>
          <p:cNvSpPr/>
          <p:nvPr/>
        </p:nvSpPr>
        <p:spPr>
          <a:xfrm>
            <a:off x="6413719" y="1194464"/>
            <a:ext cx="5143543" cy="5294092"/>
          </a:xfrm>
          <a:prstGeom prst="rect">
            <a:avLst/>
          </a:prstGeom>
          <a:solidFill>
            <a:srgbClr val="F0F4F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0" b="1" dirty="0">
                <a:solidFill>
                  <a:sysClr val="windowText" lastClr="000000"/>
                </a:solidFill>
              </a:rPr>
              <a:t>?</a:t>
            </a:r>
          </a:p>
        </p:txBody>
      </p:sp>
      <p:sp>
        <p:nvSpPr>
          <p:cNvPr id="2" name="TextBox 1">
            <a:extLst>
              <a:ext uri="{FF2B5EF4-FFF2-40B4-BE49-F238E27FC236}">
                <a16:creationId xmlns:a16="http://schemas.microsoft.com/office/drawing/2014/main" id="{03F6F83F-6210-9FCD-D8CD-5AAF50105025}"/>
              </a:ext>
            </a:extLst>
          </p:cNvPr>
          <p:cNvSpPr txBox="1"/>
          <p:nvPr/>
        </p:nvSpPr>
        <p:spPr>
          <a:xfrm>
            <a:off x="-1" y="6211669"/>
            <a:ext cx="9078163" cy="369332"/>
          </a:xfrm>
          <a:prstGeom prst="rect">
            <a:avLst/>
          </a:prstGeom>
          <a:noFill/>
        </p:spPr>
        <p:txBody>
          <a:bodyPr wrap="square">
            <a:spAutoFit/>
          </a:bodyPr>
          <a:lstStyle/>
          <a:p>
            <a:r>
              <a:rPr lang="en-US" dirty="0">
                <a:hlinkClick r:id="rId4"/>
              </a:rPr>
              <a:t>https://medium.economist.com/mistakes-weve-drawn-a-few-8cdd8a42d368</a:t>
            </a:r>
            <a:endParaRPr lang="en-US" dirty="0"/>
          </a:p>
        </p:txBody>
      </p:sp>
    </p:spTree>
    <p:extLst>
      <p:ext uri="{BB962C8B-B14F-4D97-AF65-F5344CB8AC3E}">
        <p14:creationId xmlns:p14="http://schemas.microsoft.com/office/powerpoint/2010/main" val="138064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BE39B-F32D-D3B3-2C7A-D9453B7AFF83}"/>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B2782C0F-30AA-D5A9-3A39-727E0618FF1E}"/>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The Economist visualizations</a:t>
            </a:r>
            <a:endParaRPr lang="en-PT" sz="4400" b="1" dirty="0"/>
          </a:p>
        </p:txBody>
      </p:sp>
      <p:pic>
        <p:nvPicPr>
          <p:cNvPr id="3" name="Picture 2" descr="A screenshot of a graph&#10;&#10;Description automatically generated">
            <a:extLst>
              <a:ext uri="{FF2B5EF4-FFF2-40B4-BE49-F238E27FC236}">
                <a16:creationId xmlns:a16="http://schemas.microsoft.com/office/drawing/2014/main" id="{5A33EAF4-7DE0-68CF-774C-7B3808224C60}"/>
              </a:ext>
            </a:extLst>
          </p:cNvPr>
          <p:cNvPicPr>
            <a:picLocks noChangeAspect="1"/>
          </p:cNvPicPr>
          <p:nvPr/>
        </p:nvPicPr>
        <p:blipFill>
          <a:blip r:embed="rId3"/>
          <a:stretch>
            <a:fillRect/>
          </a:stretch>
        </p:blipFill>
        <p:spPr>
          <a:xfrm>
            <a:off x="162625" y="634288"/>
            <a:ext cx="11866750" cy="6211502"/>
          </a:xfrm>
          <a:prstGeom prst="rect">
            <a:avLst/>
          </a:prstGeom>
        </p:spPr>
      </p:pic>
      <p:sp>
        <p:nvSpPr>
          <p:cNvPr id="4" name="Rectangle 3">
            <a:extLst>
              <a:ext uri="{FF2B5EF4-FFF2-40B4-BE49-F238E27FC236}">
                <a16:creationId xmlns:a16="http://schemas.microsoft.com/office/drawing/2014/main" id="{0EB2A8DB-E13F-421D-C19E-4FAA3719FB4E}"/>
              </a:ext>
            </a:extLst>
          </p:cNvPr>
          <p:cNvSpPr/>
          <p:nvPr/>
        </p:nvSpPr>
        <p:spPr>
          <a:xfrm>
            <a:off x="6446516" y="1202028"/>
            <a:ext cx="5336989" cy="5453296"/>
          </a:xfrm>
          <a:prstGeom prst="rect">
            <a:avLst/>
          </a:prstGeom>
          <a:solidFill>
            <a:srgbClr val="F0F4F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0" b="1" dirty="0">
                <a:solidFill>
                  <a:sysClr val="windowText" lastClr="000000"/>
                </a:solidFill>
              </a:rPr>
              <a:t>?</a:t>
            </a:r>
          </a:p>
        </p:txBody>
      </p:sp>
      <p:sp>
        <p:nvSpPr>
          <p:cNvPr id="2" name="TextBox 1">
            <a:extLst>
              <a:ext uri="{FF2B5EF4-FFF2-40B4-BE49-F238E27FC236}">
                <a16:creationId xmlns:a16="http://schemas.microsoft.com/office/drawing/2014/main" id="{C96D48EB-BD04-DEB9-CC43-6E4FB1A61930}"/>
              </a:ext>
            </a:extLst>
          </p:cNvPr>
          <p:cNvSpPr txBox="1"/>
          <p:nvPr/>
        </p:nvSpPr>
        <p:spPr>
          <a:xfrm>
            <a:off x="-1" y="6211669"/>
            <a:ext cx="9078163" cy="369332"/>
          </a:xfrm>
          <a:prstGeom prst="rect">
            <a:avLst/>
          </a:prstGeom>
          <a:noFill/>
        </p:spPr>
        <p:txBody>
          <a:bodyPr wrap="square">
            <a:spAutoFit/>
          </a:bodyPr>
          <a:lstStyle/>
          <a:p>
            <a:r>
              <a:rPr lang="en-US" dirty="0">
                <a:hlinkClick r:id="rId4"/>
              </a:rPr>
              <a:t>https://medium.economist.com/mistakes-weve-drawn-a-few-8cdd8a42d368</a:t>
            </a:r>
            <a:endParaRPr lang="en-US" dirty="0"/>
          </a:p>
        </p:txBody>
      </p:sp>
    </p:spTree>
    <p:extLst>
      <p:ext uri="{BB962C8B-B14F-4D97-AF65-F5344CB8AC3E}">
        <p14:creationId xmlns:p14="http://schemas.microsoft.com/office/powerpoint/2010/main" val="369822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8939A-5F9F-7C82-9CEA-1EB039E6B685}"/>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7FDF52D9-A2DD-9A48-2DDB-D1D7E98F4D05}"/>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The Economist visualizations</a:t>
            </a:r>
            <a:endParaRPr lang="en-PT" sz="4400" b="1" dirty="0"/>
          </a:p>
        </p:txBody>
      </p:sp>
      <p:pic>
        <p:nvPicPr>
          <p:cNvPr id="5" name="Picture 4" descr="A comparison of a graph&#10;&#10;Description automatically generated">
            <a:extLst>
              <a:ext uri="{FF2B5EF4-FFF2-40B4-BE49-F238E27FC236}">
                <a16:creationId xmlns:a16="http://schemas.microsoft.com/office/drawing/2014/main" id="{DDFBE3FF-BD19-7F18-B2A5-FE19AEE28020}"/>
              </a:ext>
            </a:extLst>
          </p:cNvPr>
          <p:cNvPicPr>
            <a:picLocks noChangeAspect="1"/>
          </p:cNvPicPr>
          <p:nvPr/>
        </p:nvPicPr>
        <p:blipFill>
          <a:blip r:embed="rId3"/>
          <a:stretch>
            <a:fillRect/>
          </a:stretch>
        </p:blipFill>
        <p:spPr>
          <a:xfrm>
            <a:off x="400904" y="624371"/>
            <a:ext cx="11382375" cy="6233629"/>
          </a:xfrm>
          <a:prstGeom prst="rect">
            <a:avLst/>
          </a:prstGeom>
        </p:spPr>
      </p:pic>
      <p:sp>
        <p:nvSpPr>
          <p:cNvPr id="6" name="Rectangle 5">
            <a:extLst>
              <a:ext uri="{FF2B5EF4-FFF2-40B4-BE49-F238E27FC236}">
                <a16:creationId xmlns:a16="http://schemas.microsoft.com/office/drawing/2014/main" id="{B09969A1-D61D-7F1E-D5D4-88186529C98F}"/>
              </a:ext>
            </a:extLst>
          </p:cNvPr>
          <p:cNvSpPr/>
          <p:nvPr/>
        </p:nvSpPr>
        <p:spPr>
          <a:xfrm>
            <a:off x="6446290" y="1219997"/>
            <a:ext cx="4884729" cy="5369339"/>
          </a:xfrm>
          <a:prstGeom prst="rect">
            <a:avLst/>
          </a:prstGeom>
          <a:solidFill>
            <a:srgbClr val="F0F4F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0" b="1" dirty="0">
                <a:solidFill>
                  <a:sysClr val="windowText" lastClr="000000"/>
                </a:solidFill>
              </a:rPr>
              <a:t>?</a:t>
            </a:r>
          </a:p>
        </p:txBody>
      </p:sp>
      <p:sp>
        <p:nvSpPr>
          <p:cNvPr id="2" name="TextBox 1">
            <a:extLst>
              <a:ext uri="{FF2B5EF4-FFF2-40B4-BE49-F238E27FC236}">
                <a16:creationId xmlns:a16="http://schemas.microsoft.com/office/drawing/2014/main" id="{DF57994A-3E08-B3E1-83E8-FB5473CE23A9}"/>
              </a:ext>
            </a:extLst>
          </p:cNvPr>
          <p:cNvSpPr txBox="1"/>
          <p:nvPr/>
        </p:nvSpPr>
        <p:spPr>
          <a:xfrm>
            <a:off x="-1" y="6211669"/>
            <a:ext cx="9078163" cy="369332"/>
          </a:xfrm>
          <a:prstGeom prst="rect">
            <a:avLst/>
          </a:prstGeom>
          <a:noFill/>
        </p:spPr>
        <p:txBody>
          <a:bodyPr wrap="square">
            <a:spAutoFit/>
          </a:bodyPr>
          <a:lstStyle/>
          <a:p>
            <a:r>
              <a:rPr lang="en-US" dirty="0">
                <a:hlinkClick r:id="rId4"/>
              </a:rPr>
              <a:t>https://medium.economist.com/mistakes-weve-drawn-a-few-8cdd8a42d368</a:t>
            </a:r>
            <a:endParaRPr lang="en-US" dirty="0"/>
          </a:p>
        </p:txBody>
      </p:sp>
    </p:spTree>
    <p:extLst>
      <p:ext uri="{BB962C8B-B14F-4D97-AF65-F5344CB8AC3E}">
        <p14:creationId xmlns:p14="http://schemas.microsoft.com/office/powerpoint/2010/main" val="156877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4">
          <a:extLst>
            <a:ext uri="{FF2B5EF4-FFF2-40B4-BE49-F238E27FC236}">
              <a16:creationId xmlns:a16="http://schemas.microsoft.com/office/drawing/2014/main" id="{68BA5C85-3775-F558-D1AE-0156EA89FE65}"/>
            </a:ext>
          </a:extLst>
        </p:cNvPr>
        <p:cNvGrpSpPr/>
        <p:nvPr/>
      </p:nvGrpSpPr>
      <p:grpSpPr>
        <a:xfrm>
          <a:off x="0" y="0"/>
          <a:ext cx="0" cy="0"/>
          <a:chOff x="0" y="0"/>
          <a:chExt cx="0" cy="0"/>
        </a:xfrm>
      </p:grpSpPr>
      <p:sp>
        <p:nvSpPr>
          <p:cNvPr id="95" name="Google Shape;95;p18">
            <a:extLst>
              <a:ext uri="{FF2B5EF4-FFF2-40B4-BE49-F238E27FC236}">
                <a16:creationId xmlns:a16="http://schemas.microsoft.com/office/drawing/2014/main" id="{8DB06A7C-0854-0112-8B35-EB734A448054}"/>
              </a:ext>
            </a:extLst>
          </p:cNvPr>
          <p:cNvSpPr txBox="1">
            <a:spLocks noGrp="1"/>
          </p:cNvSpPr>
          <p:nvPr>
            <p:ph type="title"/>
          </p:nvPr>
        </p:nvSpPr>
        <p:spPr>
          <a:xfrm>
            <a:off x="1206467" y="2365600"/>
            <a:ext cx="9778400" cy="2126800"/>
          </a:xfrm>
          <a:prstGeom prst="rect">
            <a:avLst/>
          </a:prstGeom>
        </p:spPr>
        <p:txBody>
          <a:bodyPr spcFirstLastPara="1" vert="horz" wrap="square" lIns="121900" tIns="121900" rIns="121900" bIns="121900" rtlCol="0" anchor="ctr" anchorCtr="0">
            <a:noAutofit/>
          </a:bodyPr>
          <a:lstStyle/>
          <a:p>
            <a:r>
              <a:rPr lang="en-US" sz="6000" b="1" dirty="0"/>
              <a:t>Storytelling and narratives</a:t>
            </a:r>
            <a:endParaRPr sz="6000" b="1" dirty="0"/>
          </a:p>
        </p:txBody>
      </p:sp>
      <p:sp>
        <p:nvSpPr>
          <p:cNvPr id="2" name="Subtitle 2">
            <a:extLst>
              <a:ext uri="{FF2B5EF4-FFF2-40B4-BE49-F238E27FC236}">
                <a16:creationId xmlns:a16="http://schemas.microsoft.com/office/drawing/2014/main" id="{6D8B1CD1-F764-3725-0B19-95AF3D29286A}"/>
              </a:ext>
            </a:extLst>
          </p:cNvPr>
          <p:cNvSpPr txBox="1">
            <a:spLocks/>
          </p:cNvSpPr>
          <p:nvPr/>
        </p:nvSpPr>
        <p:spPr>
          <a:xfrm>
            <a:off x="1523667" y="3871775"/>
            <a:ext cx="9144000" cy="1314649"/>
          </a:xfrm>
          <a:prstGeom prst="rect">
            <a:avLst/>
          </a:prstGeom>
        </p:spPr>
        <p:txBody>
          <a:bodyPr spcFirstLastPara="1" vert="horz" wrap="square" lIns="91425" tIns="91425" rIns="91425" bIns="91425" rtlCol="0" anchor="t" anchorCtr="0">
            <a:noAutofit/>
          </a:bodyPr>
          <a:lstStyle>
            <a:lvl1pPr marL="228600" lvl="0" indent="-228600" algn="ctr" defTabSz="914400" rtl="0" eaLnBrk="1" latinLnBrk="0" hangingPunct="1">
              <a:lnSpc>
                <a:spcPct val="90000"/>
              </a:lnSpc>
              <a:spcBef>
                <a:spcPts val="0"/>
              </a:spcBef>
              <a:spcAft>
                <a:spcPts val="0"/>
              </a:spcAft>
              <a:buFont typeface="Arial" panose="020B0604020202020204" pitchFamily="34" charset="0"/>
              <a:buNone/>
              <a:defRPr sz="2800" kern="1200">
                <a:solidFill>
                  <a:srgbClr val="FFFFFF"/>
                </a:solidFill>
                <a:latin typeface="+mn-lt"/>
                <a:ea typeface="+mn-ea"/>
                <a:cs typeface="+mn-cs"/>
              </a:defRPr>
            </a:lvl1pPr>
            <a:lvl2pPr marL="685800" lvl="1" indent="-228600" algn="l" defTabSz="914400" rtl="0" eaLnBrk="1" latinLnBrk="0" hangingPunct="1">
              <a:lnSpc>
                <a:spcPct val="90000"/>
              </a:lnSpc>
              <a:spcBef>
                <a:spcPts val="2133"/>
              </a:spcBef>
              <a:spcAft>
                <a:spcPts val="0"/>
              </a:spcAft>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2133"/>
              </a:spcBef>
              <a:spcAft>
                <a:spcPts val="0"/>
              </a:spcAft>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2133"/>
              </a:spcBef>
              <a:spcAft>
                <a:spcPts val="0"/>
              </a:spcAft>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2133"/>
              </a:spcBef>
              <a:spcAft>
                <a:spcPts val="0"/>
              </a:spcAft>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2133"/>
              </a:spcBef>
              <a:spcAft>
                <a:spcPts val="0"/>
              </a:spcAft>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2133"/>
              </a:spcBef>
              <a:spcAft>
                <a:spcPts val="0"/>
              </a:spcAft>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2133"/>
              </a:spcBef>
              <a:spcAft>
                <a:spcPts val="0"/>
              </a:spcAft>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2133"/>
              </a:spcBef>
              <a:spcAft>
                <a:spcPts val="2133"/>
              </a:spcAft>
              <a:buFont typeface="Arial" panose="020B0604020202020204" pitchFamily="34" charset="0"/>
              <a:buNone/>
              <a:defRPr sz="1800" kern="1200">
                <a:solidFill>
                  <a:schemeClr val="tx1"/>
                </a:solidFill>
                <a:latin typeface="+mn-lt"/>
                <a:ea typeface="+mn-ea"/>
                <a:cs typeface="+mn-cs"/>
              </a:defRPr>
            </a:lvl9pPr>
          </a:lstStyle>
          <a:p>
            <a:endParaRPr lang="en-US" sz="3200" dirty="0"/>
          </a:p>
        </p:txBody>
      </p:sp>
    </p:spTree>
    <p:extLst>
      <p:ext uri="{BB962C8B-B14F-4D97-AF65-F5344CB8AC3E}">
        <p14:creationId xmlns:p14="http://schemas.microsoft.com/office/powerpoint/2010/main" val="28265271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C8FF51-AAAD-873D-9B43-69AEF1394E77}"/>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8F98D486-961B-858D-1F1F-AED9EBB9690B}"/>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Storytelling</a:t>
            </a:r>
            <a:endParaRPr lang="en-PT" sz="4400" b="1" dirty="0"/>
          </a:p>
        </p:txBody>
      </p:sp>
      <p:sp>
        <p:nvSpPr>
          <p:cNvPr id="2" name="Subtitle 2">
            <a:extLst>
              <a:ext uri="{FF2B5EF4-FFF2-40B4-BE49-F238E27FC236}">
                <a16:creationId xmlns:a16="http://schemas.microsoft.com/office/drawing/2014/main" id="{F2EACCEF-1A26-DF41-FC31-130C085D0100}"/>
              </a:ext>
            </a:extLst>
          </p:cNvPr>
          <p:cNvSpPr>
            <a:spLocks noGrp="1"/>
          </p:cNvSpPr>
          <p:nvPr>
            <p:ph type="subTitle" idx="1"/>
          </p:nvPr>
        </p:nvSpPr>
        <p:spPr>
          <a:xfrm>
            <a:off x="328246" y="905934"/>
            <a:ext cx="11527692" cy="5605702"/>
          </a:xfrm>
        </p:spPr>
        <p:txBody>
          <a:bodyPr/>
          <a:lstStyle/>
          <a:p>
            <a:pPr marL="342900" indent="-342900" algn="l">
              <a:buFont typeface="Arial" panose="020B0604020202020204" pitchFamily="34" charset="0"/>
              <a:buChar char="•"/>
            </a:pPr>
            <a:r>
              <a:rPr lang="en-US" dirty="0"/>
              <a:t>As old as mankind…</a:t>
            </a:r>
            <a:endParaRPr lang="en-PT" dirty="0"/>
          </a:p>
        </p:txBody>
      </p:sp>
      <p:pic>
        <p:nvPicPr>
          <p:cNvPr id="6" name="Picture 5" descr="A group of people gathered outside&#10;&#10;Description automatically generated">
            <a:extLst>
              <a:ext uri="{FF2B5EF4-FFF2-40B4-BE49-F238E27FC236}">
                <a16:creationId xmlns:a16="http://schemas.microsoft.com/office/drawing/2014/main" id="{A294A96E-E46F-1E59-B139-ED96DF82A808}"/>
              </a:ext>
            </a:extLst>
          </p:cNvPr>
          <p:cNvPicPr>
            <a:picLocks noChangeAspect="1"/>
          </p:cNvPicPr>
          <p:nvPr/>
        </p:nvPicPr>
        <p:blipFill>
          <a:blip r:embed="rId3"/>
          <a:stretch>
            <a:fillRect/>
          </a:stretch>
        </p:blipFill>
        <p:spPr>
          <a:xfrm>
            <a:off x="278250" y="1463283"/>
            <a:ext cx="5765487" cy="3931434"/>
          </a:xfrm>
          <a:prstGeom prst="rect">
            <a:avLst/>
          </a:prstGeom>
        </p:spPr>
      </p:pic>
      <p:pic>
        <p:nvPicPr>
          <p:cNvPr id="9" name="Picture 8" descr="A book cover with text&#10;&#10;Description automatically generated">
            <a:extLst>
              <a:ext uri="{FF2B5EF4-FFF2-40B4-BE49-F238E27FC236}">
                <a16:creationId xmlns:a16="http://schemas.microsoft.com/office/drawing/2014/main" id="{AFEB1DBD-4392-D9A4-D2D8-7E4151A5B158}"/>
              </a:ext>
            </a:extLst>
          </p:cNvPr>
          <p:cNvPicPr>
            <a:picLocks noChangeAspect="1"/>
          </p:cNvPicPr>
          <p:nvPr/>
        </p:nvPicPr>
        <p:blipFill>
          <a:blip r:embed="rId4"/>
          <a:stretch>
            <a:fillRect/>
          </a:stretch>
        </p:blipFill>
        <p:spPr>
          <a:xfrm>
            <a:off x="3879893" y="0"/>
            <a:ext cx="2557876" cy="3835300"/>
          </a:xfrm>
          <a:prstGeom prst="rect">
            <a:avLst/>
          </a:prstGeom>
        </p:spPr>
      </p:pic>
      <p:pic>
        <p:nvPicPr>
          <p:cNvPr id="11" name="Picture 10" descr="A person in a mask&#10;&#10;Description automatically generated">
            <a:extLst>
              <a:ext uri="{FF2B5EF4-FFF2-40B4-BE49-F238E27FC236}">
                <a16:creationId xmlns:a16="http://schemas.microsoft.com/office/drawing/2014/main" id="{9505F96D-5C88-E33B-4D01-42985590DF59}"/>
              </a:ext>
            </a:extLst>
          </p:cNvPr>
          <p:cNvPicPr>
            <a:picLocks noChangeAspect="1"/>
          </p:cNvPicPr>
          <p:nvPr/>
        </p:nvPicPr>
        <p:blipFill>
          <a:blip r:embed="rId5"/>
          <a:stretch>
            <a:fillRect/>
          </a:stretch>
        </p:blipFill>
        <p:spPr>
          <a:xfrm>
            <a:off x="1422597" y="4601493"/>
            <a:ext cx="4914592" cy="2057986"/>
          </a:xfrm>
          <a:prstGeom prst="rect">
            <a:avLst/>
          </a:prstGeom>
        </p:spPr>
      </p:pic>
      <p:pic>
        <p:nvPicPr>
          <p:cNvPr id="17" name="Picture 16" descr="A group of people posing for a photo&#10;&#10;Description automatically generated">
            <a:extLst>
              <a:ext uri="{FF2B5EF4-FFF2-40B4-BE49-F238E27FC236}">
                <a16:creationId xmlns:a16="http://schemas.microsoft.com/office/drawing/2014/main" id="{C7549C0D-D607-C17A-CABD-31D57E2B5813}"/>
              </a:ext>
            </a:extLst>
          </p:cNvPr>
          <p:cNvPicPr>
            <a:picLocks noChangeAspect="1"/>
          </p:cNvPicPr>
          <p:nvPr/>
        </p:nvPicPr>
        <p:blipFill>
          <a:blip r:embed="rId6"/>
          <a:stretch>
            <a:fillRect/>
          </a:stretch>
        </p:blipFill>
        <p:spPr>
          <a:xfrm>
            <a:off x="4716210" y="2514864"/>
            <a:ext cx="3341949" cy="3341949"/>
          </a:xfrm>
          <a:prstGeom prst="rect">
            <a:avLst/>
          </a:prstGeom>
        </p:spPr>
      </p:pic>
      <p:pic>
        <p:nvPicPr>
          <p:cNvPr id="19" name="Picture 18" descr="A room with pictures on the wall&#10;&#10;Description automatically generated">
            <a:extLst>
              <a:ext uri="{FF2B5EF4-FFF2-40B4-BE49-F238E27FC236}">
                <a16:creationId xmlns:a16="http://schemas.microsoft.com/office/drawing/2014/main" id="{97C5CA08-55A8-F6DF-42B7-B15ED22C7653}"/>
              </a:ext>
            </a:extLst>
          </p:cNvPr>
          <p:cNvPicPr>
            <a:picLocks noChangeAspect="1"/>
          </p:cNvPicPr>
          <p:nvPr/>
        </p:nvPicPr>
        <p:blipFill>
          <a:blip r:embed="rId7"/>
          <a:stretch>
            <a:fillRect/>
          </a:stretch>
        </p:blipFill>
        <p:spPr>
          <a:xfrm>
            <a:off x="6605113" y="3721051"/>
            <a:ext cx="5392841" cy="3141012"/>
          </a:xfrm>
          <a:prstGeom prst="rect">
            <a:avLst/>
          </a:prstGeom>
        </p:spPr>
      </p:pic>
      <p:pic>
        <p:nvPicPr>
          <p:cNvPr id="20" name="Picture 19" descr="A painting of a group of men in robes&#10;&#10;Description automatically generated">
            <a:extLst>
              <a:ext uri="{FF2B5EF4-FFF2-40B4-BE49-F238E27FC236}">
                <a16:creationId xmlns:a16="http://schemas.microsoft.com/office/drawing/2014/main" id="{F9F6CB09-673F-014B-17F1-8938DA8E0A69}"/>
              </a:ext>
            </a:extLst>
          </p:cNvPr>
          <p:cNvPicPr>
            <a:picLocks noChangeAspect="1"/>
          </p:cNvPicPr>
          <p:nvPr/>
        </p:nvPicPr>
        <p:blipFill>
          <a:blip r:embed="rId8"/>
          <a:stretch>
            <a:fillRect/>
          </a:stretch>
        </p:blipFill>
        <p:spPr>
          <a:xfrm>
            <a:off x="6605114" y="-227237"/>
            <a:ext cx="5147532" cy="3381040"/>
          </a:xfrm>
          <a:prstGeom prst="rect">
            <a:avLst/>
          </a:prstGeom>
        </p:spPr>
      </p:pic>
    </p:spTree>
    <p:extLst>
      <p:ext uri="{BB962C8B-B14F-4D97-AF65-F5344CB8AC3E}">
        <p14:creationId xmlns:p14="http://schemas.microsoft.com/office/powerpoint/2010/main" val="326389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ADCE62-9156-1F44-51B7-4A821F3C9ECD}"/>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57E06D1C-A35A-4F9E-42DB-2024C049C0FC}"/>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Storytelling</a:t>
            </a:r>
            <a:endParaRPr lang="en-PT" sz="4400" b="1" dirty="0"/>
          </a:p>
        </p:txBody>
      </p:sp>
      <p:sp>
        <p:nvSpPr>
          <p:cNvPr id="2" name="Subtitle 2">
            <a:extLst>
              <a:ext uri="{FF2B5EF4-FFF2-40B4-BE49-F238E27FC236}">
                <a16:creationId xmlns:a16="http://schemas.microsoft.com/office/drawing/2014/main" id="{EC526AC9-0599-771F-D58B-269BB815CC91}"/>
              </a:ext>
            </a:extLst>
          </p:cNvPr>
          <p:cNvSpPr>
            <a:spLocks noGrp="1"/>
          </p:cNvSpPr>
          <p:nvPr>
            <p:ph type="subTitle" idx="1"/>
          </p:nvPr>
        </p:nvSpPr>
        <p:spPr>
          <a:xfrm>
            <a:off x="328246" y="905934"/>
            <a:ext cx="11527692" cy="5605702"/>
          </a:xfrm>
        </p:spPr>
        <p:txBody>
          <a:bodyPr/>
          <a:lstStyle/>
          <a:p>
            <a:pPr marL="342900" indent="-342900" algn="l">
              <a:buFont typeface="Arial" panose="020B0604020202020204" pitchFamily="34" charset="0"/>
              <a:buChar char="•"/>
            </a:pPr>
            <a:r>
              <a:rPr lang="en-US" dirty="0"/>
              <a:t>People tell stories</a:t>
            </a:r>
          </a:p>
          <a:p>
            <a:pPr marL="342900" indent="-342900" algn="l">
              <a:buFont typeface="Arial" panose="020B0604020202020204" pitchFamily="34" charset="0"/>
              <a:buChar char="•"/>
            </a:pPr>
            <a:r>
              <a:rPr lang="en-US" dirty="0"/>
              <a:t>Words tell stories</a:t>
            </a:r>
          </a:p>
          <a:p>
            <a:pPr marL="342900" indent="-342900" algn="l">
              <a:buFont typeface="Arial" panose="020B0604020202020204" pitchFamily="34" charset="0"/>
              <a:buChar char="•"/>
            </a:pPr>
            <a:r>
              <a:rPr lang="en-US" dirty="0"/>
              <a:t>Images tell stories</a:t>
            </a:r>
          </a:p>
          <a:p>
            <a:pPr marL="342900" indent="-342900" algn="l">
              <a:buFont typeface="Arial" panose="020B0604020202020204" pitchFamily="34" charset="0"/>
              <a:buChar char="•"/>
            </a:pPr>
            <a:r>
              <a:rPr lang="en-US" dirty="0"/>
              <a:t>Comics tell stories</a:t>
            </a:r>
          </a:p>
          <a:p>
            <a:pPr marL="342900" indent="-342900" algn="l">
              <a:buFont typeface="Arial" panose="020B0604020202020204" pitchFamily="34" charset="0"/>
              <a:buChar char="•"/>
            </a:pPr>
            <a:r>
              <a:rPr lang="en-US" dirty="0"/>
              <a:t>Movies tell stories</a:t>
            </a:r>
          </a:p>
          <a:p>
            <a:pPr marL="342900" indent="-342900" algn="l">
              <a:buFont typeface="Arial" panose="020B0604020202020204" pitchFamily="34" charset="0"/>
              <a:buChar char="•"/>
            </a:pPr>
            <a:endParaRPr lang="en-PT" dirty="0"/>
          </a:p>
        </p:txBody>
      </p:sp>
    </p:spTree>
    <p:extLst>
      <p:ext uri="{BB962C8B-B14F-4D97-AF65-F5344CB8AC3E}">
        <p14:creationId xmlns:p14="http://schemas.microsoft.com/office/powerpoint/2010/main" val="5826117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AF294B-46B4-F2B0-03DC-8326ED2A230D}"/>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DA51BC75-BC78-3F16-9585-155CA6C6681F}"/>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Narrative storytelling</a:t>
            </a:r>
            <a:endParaRPr lang="en-PT" sz="4400" b="1" dirty="0"/>
          </a:p>
        </p:txBody>
      </p:sp>
      <p:sp>
        <p:nvSpPr>
          <p:cNvPr id="2" name="Subtitle 2">
            <a:extLst>
              <a:ext uri="{FF2B5EF4-FFF2-40B4-BE49-F238E27FC236}">
                <a16:creationId xmlns:a16="http://schemas.microsoft.com/office/drawing/2014/main" id="{A6CF1F9A-4660-0EE4-674E-A3CF6F8C7328}"/>
              </a:ext>
            </a:extLst>
          </p:cNvPr>
          <p:cNvSpPr>
            <a:spLocks noGrp="1"/>
          </p:cNvSpPr>
          <p:nvPr>
            <p:ph type="subTitle" idx="1"/>
          </p:nvPr>
        </p:nvSpPr>
        <p:spPr>
          <a:xfrm>
            <a:off x="328246" y="905934"/>
            <a:ext cx="11527692" cy="5605702"/>
          </a:xfrm>
        </p:spPr>
        <p:txBody>
          <a:bodyPr/>
          <a:lstStyle/>
          <a:p>
            <a:pPr marL="342900" indent="-342900" algn="l">
              <a:buFont typeface="Arial" panose="020B0604020202020204" pitchFamily="34" charset="0"/>
              <a:buChar char="•"/>
            </a:pPr>
            <a:r>
              <a:rPr lang="en-US" b="1" dirty="0"/>
              <a:t>narrative (n):</a:t>
            </a:r>
            <a:r>
              <a:rPr lang="en-US" dirty="0"/>
              <a:t> An account of a series of events, facts, etc., given in order and with the establishing of connections between them.</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Effective story-telling “require[s] skills like those familiar to movie directors, beyond a technical expert’s knowledge of computer engineering and science.” - Gershon &amp; Page ‘01</a:t>
            </a:r>
            <a:endParaRPr lang="en-PT" dirty="0"/>
          </a:p>
        </p:txBody>
      </p:sp>
    </p:spTree>
    <p:extLst>
      <p:ext uri="{BB962C8B-B14F-4D97-AF65-F5344CB8AC3E}">
        <p14:creationId xmlns:p14="http://schemas.microsoft.com/office/powerpoint/2010/main" val="135034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4DDFA6-45E6-40BC-650C-CAA0FC0293E0}"/>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D1E30DBB-7798-1BBA-EAA8-1A32DED4A679}"/>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Storytelling</a:t>
            </a:r>
            <a:endParaRPr lang="en-PT" sz="4400" b="1" dirty="0"/>
          </a:p>
        </p:txBody>
      </p:sp>
      <p:pic>
        <p:nvPicPr>
          <p:cNvPr id="4" name="Picture 3">
            <a:extLst>
              <a:ext uri="{FF2B5EF4-FFF2-40B4-BE49-F238E27FC236}">
                <a16:creationId xmlns:a16="http://schemas.microsoft.com/office/drawing/2014/main" id="{2B24C757-0820-12EA-CBA9-22A5240E5F3C}"/>
              </a:ext>
            </a:extLst>
          </p:cNvPr>
          <p:cNvPicPr>
            <a:picLocks noChangeAspect="1"/>
          </p:cNvPicPr>
          <p:nvPr/>
        </p:nvPicPr>
        <p:blipFill>
          <a:blip r:embed="rId3"/>
          <a:stretch>
            <a:fillRect/>
          </a:stretch>
        </p:blipFill>
        <p:spPr>
          <a:xfrm>
            <a:off x="3052164" y="12210"/>
            <a:ext cx="8811590" cy="6858000"/>
          </a:xfrm>
          <a:prstGeom prst="rect">
            <a:avLst/>
          </a:prstGeom>
        </p:spPr>
      </p:pic>
    </p:spTree>
    <p:extLst>
      <p:ext uri="{BB962C8B-B14F-4D97-AF65-F5344CB8AC3E}">
        <p14:creationId xmlns:p14="http://schemas.microsoft.com/office/powerpoint/2010/main" val="6775678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5B572-BAED-4A39-0887-BD241E871470}"/>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0655537B-F3CF-A7C4-E6BC-263FC8C11AC2}"/>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Storytelling</a:t>
            </a:r>
            <a:endParaRPr lang="en-PT" sz="4400" b="1" dirty="0"/>
          </a:p>
        </p:txBody>
      </p:sp>
      <p:pic>
        <p:nvPicPr>
          <p:cNvPr id="4" name="Picture 3">
            <a:extLst>
              <a:ext uri="{FF2B5EF4-FFF2-40B4-BE49-F238E27FC236}">
                <a16:creationId xmlns:a16="http://schemas.microsoft.com/office/drawing/2014/main" id="{A3F6937D-0010-6BBB-AFF8-4CA348552CDD}"/>
              </a:ext>
            </a:extLst>
          </p:cNvPr>
          <p:cNvPicPr>
            <a:picLocks noChangeAspect="1"/>
          </p:cNvPicPr>
          <p:nvPr/>
        </p:nvPicPr>
        <p:blipFill>
          <a:blip r:embed="rId3"/>
          <a:stretch>
            <a:fillRect/>
          </a:stretch>
        </p:blipFill>
        <p:spPr>
          <a:xfrm>
            <a:off x="3052164" y="12210"/>
            <a:ext cx="8811590" cy="6858000"/>
          </a:xfrm>
          <a:prstGeom prst="rect">
            <a:avLst/>
          </a:prstGeom>
        </p:spPr>
      </p:pic>
      <p:sp>
        <p:nvSpPr>
          <p:cNvPr id="2" name="Rectangle 1">
            <a:extLst>
              <a:ext uri="{FF2B5EF4-FFF2-40B4-BE49-F238E27FC236}">
                <a16:creationId xmlns:a16="http://schemas.microsoft.com/office/drawing/2014/main" id="{FEC78439-2F58-2DDA-B760-675EDE2C352F}"/>
              </a:ext>
            </a:extLst>
          </p:cNvPr>
          <p:cNvSpPr/>
          <p:nvPr/>
        </p:nvSpPr>
        <p:spPr>
          <a:xfrm>
            <a:off x="3052164" y="1112363"/>
            <a:ext cx="8803774" cy="4411744"/>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3F41269-BBFB-C8B4-A670-11344D979E42}"/>
              </a:ext>
            </a:extLst>
          </p:cNvPr>
          <p:cNvSpPr txBox="1"/>
          <p:nvPr/>
        </p:nvSpPr>
        <p:spPr>
          <a:xfrm>
            <a:off x="664412" y="2582944"/>
            <a:ext cx="2051587" cy="461665"/>
          </a:xfrm>
          <a:prstGeom prst="rect">
            <a:avLst/>
          </a:prstGeom>
          <a:noFill/>
        </p:spPr>
        <p:txBody>
          <a:bodyPr wrap="none" rtlCol="0">
            <a:spAutoFit/>
          </a:bodyPr>
          <a:lstStyle/>
          <a:p>
            <a:r>
              <a:rPr lang="en-US" sz="2400" dirty="0"/>
              <a:t>Anecdotal lead</a:t>
            </a:r>
          </a:p>
        </p:txBody>
      </p:sp>
    </p:spTree>
    <p:extLst>
      <p:ext uri="{BB962C8B-B14F-4D97-AF65-F5344CB8AC3E}">
        <p14:creationId xmlns:p14="http://schemas.microsoft.com/office/powerpoint/2010/main" val="29318388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BDB5A2-A156-D600-D534-2FABD45EB9AE}"/>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DDB58029-485E-E949-A2AB-2A15DE959DFA}"/>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Storytelling</a:t>
            </a:r>
            <a:endParaRPr lang="en-PT" sz="4400" b="1" dirty="0"/>
          </a:p>
        </p:txBody>
      </p:sp>
      <p:pic>
        <p:nvPicPr>
          <p:cNvPr id="4" name="Picture 3">
            <a:extLst>
              <a:ext uri="{FF2B5EF4-FFF2-40B4-BE49-F238E27FC236}">
                <a16:creationId xmlns:a16="http://schemas.microsoft.com/office/drawing/2014/main" id="{026042D1-AA8A-7B40-6791-92F83470EBD2}"/>
              </a:ext>
            </a:extLst>
          </p:cNvPr>
          <p:cNvPicPr>
            <a:picLocks noChangeAspect="1"/>
          </p:cNvPicPr>
          <p:nvPr/>
        </p:nvPicPr>
        <p:blipFill>
          <a:blip r:embed="rId3"/>
          <a:stretch>
            <a:fillRect/>
          </a:stretch>
        </p:blipFill>
        <p:spPr>
          <a:xfrm>
            <a:off x="3052164" y="12210"/>
            <a:ext cx="8811590" cy="6858000"/>
          </a:xfrm>
          <a:prstGeom prst="rect">
            <a:avLst/>
          </a:prstGeom>
        </p:spPr>
      </p:pic>
      <p:sp>
        <p:nvSpPr>
          <p:cNvPr id="2" name="Rectangle 1">
            <a:extLst>
              <a:ext uri="{FF2B5EF4-FFF2-40B4-BE49-F238E27FC236}">
                <a16:creationId xmlns:a16="http://schemas.microsoft.com/office/drawing/2014/main" id="{48684FE5-D15A-A9FE-1B98-5A7BEA3BECDC}"/>
              </a:ext>
            </a:extLst>
          </p:cNvPr>
          <p:cNvSpPr/>
          <p:nvPr/>
        </p:nvSpPr>
        <p:spPr>
          <a:xfrm>
            <a:off x="3052164" y="5618375"/>
            <a:ext cx="8803774" cy="1227414"/>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C0D9A4C-D7E4-8B30-79F6-7E88D8C7CA67}"/>
              </a:ext>
            </a:extLst>
          </p:cNvPr>
          <p:cNvSpPr txBox="1"/>
          <p:nvPr/>
        </p:nvSpPr>
        <p:spPr>
          <a:xfrm>
            <a:off x="328246" y="6001249"/>
            <a:ext cx="2568588" cy="461665"/>
          </a:xfrm>
          <a:prstGeom prst="rect">
            <a:avLst/>
          </a:prstGeom>
          <a:noFill/>
        </p:spPr>
        <p:txBody>
          <a:bodyPr wrap="none" rtlCol="0">
            <a:spAutoFit/>
          </a:bodyPr>
          <a:lstStyle/>
          <a:p>
            <a:r>
              <a:rPr lang="en-US" sz="2400" dirty="0"/>
              <a:t>Nutshell paragraph</a:t>
            </a:r>
          </a:p>
        </p:txBody>
      </p:sp>
    </p:spTree>
    <p:extLst>
      <p:ext uri="{BB962C8B-B14F-4D97-AF65-F5344CB8AC3E}">
        <p14:creationId xmlns:p14="http://schemas.microsoft.com/office/powerpoint/2010/main" val="1652169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BAE9DF-614E-57D3-704D-CD37D2A08475}"/>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52C56E8F-BA20-E337-D106-46540DC90302}"/>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Misinformation</a:t>
            </a:r>
            <a:endParaRPr lang="en-PT" sz="4400" b="1" dirty="0"/>
          </a:p>
        </p:txBody>
      </p:sp>
      <p:sp>
        <p:nvSpPr>
          <p:cNvPr id="2" name="Subtitle 2">
            <a:extLst>
              <a:ext uri="{FF2B5EF4-FFF2-40B4-BE49-F238E27FC236}">
                <a16:creationId xmlns:a16="http://schemas.microsoft.com/office/drawing/2014/main" id="{57E7FD20-B0C5-25BA-0647-1A9A3C77EE05}"/>
              </a:ext>
            </a:extLst>
          </p:cNvPr>
          <p:cNvSpPr>
            <a:spLocks noGrp="1"/>
          </p:cNvSpPr>
          <p:nvPr>
            <p:ph type="subTitle" idx="1"/>
          </p:nvPr>
        </p:nvSpPr>
        <p:spPr>
          <a:xfrm>
            <a:off x="328246" y="905934"/>
            <a:ext cx="11527692" cy="5605702"/>
          </a:xfrm>
        </p:spPr>
        <p:txBody>
          <a:bodyPr/>
          <a:lstStyle/>
          <a:p>
            <a:pPr marL="342900" indent="-342900" algn="l">
              <a:buFont typeface="Arial" panose="020B0604020202020204" pitchFamily="34" charset="0"/>
              <a:buChar char="•"/>
            </a:pPr>
            <a:r>
              <a:rPr lang="en-US" dirty="0"/>
              <a:t>5 rules to not get mislead:</a:t>
            </a:r>
          </a:p>
          <a:p>
            <a:pPr marL="800100" lvl="1" indent="-342900" algn="l">
              <a:buFont typeface="Arial" panose="020B0604020202020204" pitchFamily="34" charset="0"/>
              <a:buChar char="•"/>
            </a:pPr>
            <a:r>
              <a:rPr lang="en-US" dirty="0"/>
              <a:t>Is the author using the correct data and disclosing the source?</a:t>
            </a:r>
          </a:p>
          <a:p>
            <a:pPr marL="800100" lvl="1" indent="-342900" algn="l">
              <a:buFont typeface="Arial" panose="020B0604020202020204" pitchFamily="34" charset="0"/>
              <a:buChar char="•"/>
            </a:pPr>
            <a:r>
              <a:rPr lang="en-US" dirty="0"/>
              <a:t>Are you reading too much into the graphic?</a:t>
            </a:r>
          </a:p>
          <a:p>
            <a:pPr marL="800100" lvl="1" indent="-342900" algn="l">
              <a:buFont typeface="Arial" panose="020B0604020202020204" pitchFamily="34" charset="0"/>
              <a:buChar char="•"/>
            </a:pPr>
            <a:r>
              <a:rPr lang="en-US" dirty="0"/>
              <a:t>Are the data represented accurately?</a:t>
            </a:r>
          </a:p>
          <a:p>
            <a:pPr marL="800100" lvl="1" indent="-342900" algn="l">
              <a:buFont typeface="Arial" panose="020B0604020202020204" pitchFamily="34" charset="0"/>
              <a:buChar char="•"/>
            </a:pPr>
            <a:r>
              <a:rPr lang="en-US" dirty="0"/>
              <a:t>Is the visualization showing an appropriate amount of data?</a:t>
            </a:r>
          </a:p>
          <a:p>
            <a:pPr marL="800100" lvl="1" indent="-342900" algn="l">
              <a:buFont typeface="Arial" panose="020B0604020202020204" pitchFamily="34" charset="0"/>
              <a:buChar char="•"/>
            </a:pPr>
            <a:r>
              <a:rPr lang="en-US" dirty="0"/>
              <a:t>Is uncertainty relevant? If yes, is it shown?</a:t>
            </a:r>
            <a:endParaRPr lang="en-PT" dirty="0"/>
          </a:p>
        </p:txBody>
      </p:sp>
    </p:spTree>
    <p:extLst>
      <p:ext uri="{BB962C8B-B14F-4D97-AF65-F5344CB8AC3E}">
        <p14:creationId xmlns:p14="http://schemas.microsoft.com/office/powerpoint/2010/main" val="1159206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699CF3-162D-B998-26B5-2C995E9618D3}"/>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C34B7B1C-9E53-8A3F-3F15-3F827D006342}"/>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Visual narration</a:t>
            </a:r>
            <a:endParaRPr lang="en-PT" sz="4400" b="1" dirty="0"/>
          </a:p>
        </p:txBody>
      </p:sp>
      <p:sp>
        <p:nvSpPr>
          <p:cNvPr id="2" name="Subtitle 2">
            <a:extLst>
              <a:ext uri="{FF2B5EF4-FFF2-40B4-BE49-F238E27FC236}">
                <a16:creationId xmlns:a16="http://schemas.microsoft.com/office/drawing/2014/main" id="{D0539837-0CEB-CC95-ADF9-6C1B0FFB0B42}"/>
              </a:ext>
            </a:extLst>
          </p:cNvPr>
          <p:cNvSpPr>
            <a:spLocks noGrp="1"/>
          </p:cNvSpPr>
          <p:nvPr>
            <p:ph type="subTitle" idx="1"/>
          </p:nvPr>
        </p:nvSpPr>
        <p:spPr>
          <a:xfrm>
            <a:off x="328246" y="670571"/>
            <a:ext cx="11527692" cy="5605702"/>
          </a:xfrm>
        </p:spPr>
        <p:txBody>
          <a:bodyPr>
            <a:normAutofit/>
          </a:bodyPr>
          <a:lstStyle/>
          <a:p>
            <a:pPr marL="342900" indent="-342900" algn="l">
              <a:buFont typeface="Arial" panose="020B0604020202020204" pitchFamily="34" charset="0"/>
              <a:buChar char="•"/>
            </a:pPr>
            <a:r>
              <a:rPr lang="en-US" sz="1800" dirty="0"/>
              <a:t>How do we use visuals to guide the viewer in a similar way as is done in text?</a:t>
            </a:r>
            <a:endParaRPr lang="en-PT" sz="1800" dirty="0"/>
          </a:p>
        </p:txBody>
      </p:sp>
    </p:spTree>
    <p:extLst>
      <p:ext uri="{BB962C8B-B14F-4D97-AF65-F5344CB8AC3E}">
        <p14:creationId xmlns:p14="http://schemas.microsoft.com/office/powerpoint/2010/main" val="21944612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35F1ED-B795-F86A-95CB-3289BE8C7A04}"/>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662C2933-6792-6EA5-6BA4-E656AF9CFC8E}"/>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Visual narration</a:t>
            </a:r>
            <a:endParaRPr lang="en-PT" sz="4400" b="1" dirty="0"/>
          </a:p>
        </p:txBody>
      </p:sp>
      <p:sp>
        <p:nvSpPr>
          <p:cNvPr id="2" name="Subtitle 2">
            <a:extLst>
              <a:ext uri="{FF2B5EF4-FFF2-40B4-BE49-F238E27FC236}">
                <a16:creationId xmlns:a16="http://schemas.microsoft.com/office/drawing/2014/main" id="{B33C46EE-A76E-5D2D-1106-083976B0BBA0}"/>
              </a:ext>
            </a:extLst>
          </p:cNvPr>
          <p:cNvSpPr>
            <a:spLocks noGrp="1"/>
          </p:cNvSpPr>
          <p:nvPr>
            <p:ph type="subTitle" idx="1"/>
          </p:nvPr>
        </p:nvSpPr>
        <p:spPr>
          <a:xfrm>
            <a:off x="328246" y="670571"/>
            <a:ext cx="11527692" cy="5605702"/>
          </a:xfrm>
        </p:spPr>
        <p:txBody>
          <a:bodyPr>
            <a:normAutofit/>
          </a:bodyPr>
          <a:lstStyle/>
          <a:p>
            <a:pPr marL="342900" indent="-342900" algn="l">
              <a:buFont typeface="Arial" panose="020B0604020202020204" pitchFamily="34" charset="0"/>
              <a:buChar char="•"/>
            </a:pPr>
            <a:r>
              <a:rPr lang="en-US" sz="1800" dirty="0"/>
              <a:t> Watson and the Shark by John Singleton Copley </a:t>
            </a:r>
            <a:endParaRPr lang="en-PT" sz="1800" dirty="0"/>
          </a:p>
        </p:txBody>
      </p:sp>
      <p:pic>
        <p:nvPicPr>
          <p:cNvPr id="4" name="Picture 3" descr="A painting of a group of people in a boat&#10;&#10;Description automatically generated">
            <a:extLst>
              <a:ext uri="{FF2B5EF4-FFF2-40B4-BE49-F238E27FC236}">
                <a16:creationId xmlns:a16="http://schemas.microsoft.com/office/drawing/2014/main" id="{2F807C1B-28A4-A53D-6AD6-4C6FFD1386DD}"/>
              </a:ext>
            </a:extLst>
          </p:cNvPr>
          <p:cNvPicPr>
            <a:picLocks noChangeAspect="1"/>
          </p:cNvPicPr>
          <p:nvPr/>
        </p:nvPicPr>
        <p:blipFill>
          <a:blip r:embed="rId3"/>
          <a:stretch>
            <a:fillRect/>
          </a:stretch>
        </p:blipFill>
        <p:spPr>
          <a:xfrm>
            <a:off x="2380178" y="952298"/>
            <a:ext cx="7431643" cy="5893492"/>
          </a:xfrm>
          <a:prstGeom prst="rect">
            <a:avLst/>
          </a:prstGeom>
        </p:spPr>
      </p:pic>
      <p:cxnSp>
        <p:nvCxnSpPr>
          <p:cNvPr id="6" name="Straight Arrow Connector 5">
            <a:extLst>
              <a:ext uri="{FF2B5EF4-FFF2-40B4-BE49-F238E27FC236}">
                <a16:creationId xmlns:a16="http://schemas.microsoft.com/office/drawing/2014/main" id="{7833CC4A-5C29-6454-9CF7-DCDFC5DBB4CB}"/>
              </a:ext>
            </a:extLst>
          </p:cNvPr>
          <p:cNvCxnSpPr/>
          <p:nvPr/>
        </p:nvCxnSpPr>
        <p:spPr>
          <a:xfrm flipV="1">
            <a:off x="4895850" y="2200275"/>
            <a:ext cx="2057400" cy="253365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66957E5-C190-6B26-4C00-284B3314C862}"/>
              </a:ext>
            </a:extLst>
          </p:cNvPr>
          <p:cNvCxnSpPr>
            <a:cxnSpLocks/>
          </p:cNvCxnSpPr>
          <p:nvPr/>
        </p:nvCxnSpPr>
        <p:spPr>
          <a:xfrm>
            <a:off x="7505700" y="1400175"/>
            <a:ext cx="714375" cy="333375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E9BDA05-932E-7AD0-AD63-E2D9AD457B6B}"/>
              </a:ext>
            </a:extLst>
          </p:cNvPr>
          <p:cNvCxnSpPr>
            <a:cxnSpLocks/>
          </p:cNvCxnSpPr>
          <p:nvPr/>
        </p:nvCxnSpPr>
        <p:spPr>
          <a:xfrm flipH="1">
            <a:off x="4819650" y="5433661"/>
            <a:ext cx="3705225" cy="15751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75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58E85-F67E-83EA-0280-20645A0D2E84}"/>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876E0902-CE22-27A7-6EBA-204DA8239364}"/>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Storytelling with data</a:t>
            </a:r>
            <a:endParaRPr lang="en-PT" sz="4400" b="1" dirty="0"/>
          </a:p>
        </p:txBody>
      </p:sp>
      <p:sp>
        <p:nvSpPr>
          <p:cNvPr id="2" name="Subtitle 2">
            <a:extLst>
              <a:ext uri="{FF2B5EF4-FFF2-40B4-BE49-F238E27FC236}">
                <a16:creationId xmlns:a16="http://schemas.microsoft.com/office/drawing/2014/main" id="{27A34C98-B1EA-1228-C63A-64A8EB3AB61A}"/>
              </a:ext>
            </a:extLst>
          </p:cNvPr>
          <p:cNvSpPr>
            <a:spLocks noGrp="1"/>
          </p:cNvSpPr>
          <p:nvPr>
            <p:ph type="subTitle" idx="1"/>
          </p:nvPr>
        </p:nvSpPr>
        <p:spPr>
          <a:xfrm>
            <a:off x="328246" y="905934"/>
            <a:ext cx="5584964" cy="5605702"/>
          </a:xfrm>
        </p:spPr>
        <p:txBody>
          <a:bodyPr/>
          <a:lstStyle/>
          <a:p>
            <a:pPr marL="342900" indent="-342900" algn="l">
              <a:buFont typeface="Arial" panose="020B0604020202020204" pitchFamily="34" charset="0"/>
              <a:buChar char="•"/>
            </a:pPr>
            <a:r>
              <a:rPr lang="en-US" dirty="0">
                <a:hlinkClick r:id="rId3"/>
              </a:rPr>
              <a:t>https://starkeycomics.com/2021/06/11/how-a-coastline-100-million-years-ago-influences-modern-election-results-in-alabama/</a:t>
            </a:r>
            <a:endParaRPr lang="en-US" dirty="0"/>
          </a:p>
          <a:p>
            <a:pPr marL="342900" indent="-342900" algn="l">
              <a:buFont typeface="Arial" panose="020B0604020202020204" pitchFamily="34" charset="0"/>
              <a:buChar char="•"/>
            </a:pPr>
            <a:r>
              <a:rPr lang="en-US" dirty="0">
                <a:hlinkClick r:id="rId4"/>
              </a:rPr>
              <a:t>https://encyclopediaofalabama.org/article/cretaceous-period-in-alabama/</a:t>
            </a:r>
            <a:endParaRPr lang="en-US" dirty="0"/>
          </a:p>
          <a:p>
            <a:pPr marL="342900" indent="-342900" algn="l">
              <a:buFont typeface="Arial" panose="020B0604020202020204" pitchFamily="34" charset="0"/>
              <a:buChar char="•"/>
            </a:pPr>
            <a:r>
              <a:rPr lang="en-US" dirty="0">
                <a:hlinkClick r:id="rId5"/>
              </a:rPr>
              <a:t>https://en.wikipedia.org/wiki/Black_Belt_(region_of_Alabama)</a:t>
            </a:r>
            <a:endParaRPr lang="en-US" dirty="0"/>
          </a:p>
          <a:p>
            <a:pPr marL="342900" indent="-342900" algn="l">
              <a:buFont typeface="Arial" panose="020B0604020202020204" pitchFamily="34" charset="0"/>
              <a:buChar char="•"/>
            </a:pPr>
            <a:endParaRPr lang="en-US" dirty="0"/>
          </a:p>
        </p:txBody>
      </p:sp>
      <p:pic>
        <p:nvPicPr>
          <p:cNvPr id="8" name="Picture 7" descr="A map of the state of alabama&#10;&#10;Description automatically generated">
            <a:extLst>
              <a:ext uri="{FF2B5EF4-FFF2-40B4-BE49-F238E27FC236}">
                <a16:creationId xmlns:a16="http://schemas.microsoft.com/office/drawing/2014/main" id="{12656459-80A7-2E7D-1D2C-9FF97ABCAA1A}"/>
              </a:ext>
            </a:extLst>
          </p:cNvPr>
          <p:cNvPicPr>
            <a:picLocks noChangeAspect="1"/>
          </p:cNvPicPr>
          <p:nvPr/>
        </p:nvPicPr>
        <p:blipFill>
          <a:blip r:embed="rId6"/>
          <a:stretch>
            <a:fillRect/>
          </a:stretch>
        </p:blipFill>
        <p:spPr>
          <a:xfrm>
            <a:off x="5913210" y="-1146740"/>
            <a:ext cx="6278790" cy="7992530"/>
          </a:xfrm>
          <a:prstGeom prst="rect">
            <a:avLst/>
          </a:prstGeom>
        </p:spPr>
      </p:pic>
      <p:sp>
        <p:nvSpPr>
          <p:cNvPr id="9" name="Rectangle 8">
            <a:extLst>
              <a:ext uri="{FF2B5EF4-FFF2-40B4-BE49-F238E27FC236}">
                <a16:creationId xmlns:a16="http://schemas.microsoft.com/office/drawing/2014/main" id="{369A299B-B802-714D-086B-39BAA687CDD3}"/>
              </a:ext>
            </a:extLst>
          </p:cNvPr>
          <p:cNvSpPr/>
          <p:nvPr/>
        </p:nvSpPr>
        <p:spPr>
          <a:xfrm>
            <a:off x="8181975" y="0"/>
            <a:ext cx="1943100" cy="3429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4B07864-FB36-BDD8-DE02-F21F1F2EE6F1}"/>
              </a:ext>
            </a:extLst>
          </p:cNvPr>
          <p:cNvSpPr/>
          <p:nvPr/>
        </p:nvSpPr>
        <p:spPr>
          <a:xfrm>
            <a:off x="10153649" y="152400"/>
            <a:ext cx="1943100" cy="31432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B8465AD-60DC-134C-4DC0-E90214C0E2CE}"/>
              </a:ext>
            </a:extLst>
          </p:cNvPr>
          <p:cNvSpPr/>
          <p:nvPr/>
        </p:nvSpPr>
        <p:spPr>
          <a:xfrm>
            <a:off x="5913210" y="3535463"/>
            <a:ext cx="1943100" cy="31432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8C7D21-89C5-9A5F-859F-F8EF26DF6346}"/>
              </a:ext>
            </a:extLst>
          </p:cNvPr>
          <p:cNvSpPr/>
          <p:nvPr/>
        </p:nvSpPr>
        <p:spPr>
          <a:xfrm>
            <a:off x="8081055" y="3519600"/>
            <a:ext cx="1943100" cy="332618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AA5F2C-A137-8E0A-7E93-71BAFD6B1B4B}"/>
              </a:ext>
            </a:extLst>
          </p:cNvPr>
          <p:cNvSpPr/>
          <p:nvPr/>
        </p:nvSpPr>
        <p:spPr>
          <a:xfrm>
            <a:off x="10220324" y="3531811"/>
            <a:ext cx="1943100" cy="332618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2049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934E4-B9F1-BA21-9E31-AEF96D678CF8}"/>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8A55F773-3B0A-A814-BAF5-62BDBD3916D7}"/>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Storytelling with data</a:t>
            </a:r>
            <a:endParaRPr lang="en-PT" sz="4400" b="1" dirty="0"/>
          </a:p>
        </p:txBody>
      </p:sp>
      <p:pic>
        <p:nvPicPr>
          <p:cNvPr id="4" name="Picture 3">
            <a:extLst>
              <a:ext uri="{FF2B5EF4-FFF2-40B4-BE49-F238E27FC236}">
                <a16:creationId xmlns:a16="http://schemas.microsoft.com/office/drawing/2014/main" id="{4AB181EF-725D-2039-B18A-F49EA35AE9F2}"/>
              </a:ext>
            </a:extLst>
          </p:cNvPr>
          <p:cNvPicPr>
            <a:picLocks noChangeAspect="1"/>
          </p:cNvPicPr>
          <p:nvPr/>
        </p:nvPicPr>
        <p:blipFill>
          <a:blip r:embed="rId3"/>
          <a:stretch>
            <a:fillRect/>
          </a:stretch>
        </p:blipFill>
        <p:spPr>
          <a:xfrm>
            <a:off x="1589195" y="891834"/>
            <a:ext cx="10602805" cy="5953956"/>
          </a:xfrm>
          <a:prstGeom prst="rect">
            <a:avLst/>
          </a:prstGeom>
        </p:spPr>
      </p:pic>
      <p:sp>
        <p:nvSpPr>
          <p:cNvPr id="10" name="Subtitle 2">
            <a:extLst>
              <a:ext uri="{FF2B5EF4-FFF2-40B4-BE49-F238E27FC236}">
                <a16:creationId xmlns:a16="http://schemas.microsoft.com/office/drawing/2014/main" id="{991CC4C3-1914-ECB4-8C37-2C97CF9458DC}"/>
              </a:ext>
            </a:extLst>
          </p:cNvPr>
          <p:cNvSpPr txBox="1">
            <a:spLocks/>
          </p:cNvSpPr>
          <p:nvPr/>
        </p:nvSpPr>
        <p:spPr>
          <a:xfrm>
            <a:off x="328246" y="905934"/>
            <a:ext cx="11527692" cy="56057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b="1" dirty="0"/>
              <a:t>Obesity Map </a:t>
            </a:r>
            <a:r>
              <a:rPr lang="en-US" dirty="0"/>
              <a:t>Vadim </a:t>
            </a:r>
            <a:r>
              <a:rPr lang="en-US" dirty="0" err="1"/>
              <a:t>Ogievetsky</a:t>
            </a:r>
            <a:r>
              <a:rPr lang="en-US" dirty="0"/>
              <a:t> </a:t>
            </a:r>
            <a:endParaRPr lang="en-PT" dirty="0"/>
          </a:p>
        </p:txBody>
      </p:sp>
    </p:spTree>
    <p:extLst>
      <p:ext uri="{BB962C8B-B14F-4D97-AF65-F5344CB8AC3E}">
        <p14:creationId xmlns:p14="http://schemas.microsoft.com/office/powerpoint/2010/main" val="15765055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3FF19-264B-A7D9-A31D-5520EFBB1532}"/>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2DA5AA8A-22BC-4ABF-9402-BF2E33E7CA5D}"/>
              </a:ext>
            </a:extLst>
          </p:cNvPr>
          <p:cNvPicPr>
            <a:picLocks noChangeAspect="1"/>
          </p:cNvPicPr>
          <p:nvPr/>
        </p:nvPicPr>
        <p:blipFill>
          <a:blip r:embed="rId3"/>
          <a:stretch>
            <a:fillRect/>
          </a:stretch>
        </p:blipFill>
        <p:spPr>
          <a:xfrm>
            <a:off x="1589195" y="539360"/>
            <a:ext cx="10612331" cy="6306430"/>
          </a:xfrm>
          <a:prstGeom prst="rect">
            <a:avLst/>
          </a:prstGeom>
        </p:spPr>
      </p:pic>
      <p:sp>
        <p:nvSpPr>
          <p:cNvPr id="3" name="Title 1">
            <a:extLst>
              <a:ext uri="{FF2B5EF4-FFF2-40B4-BE49-F238E27FC236}">
                <a16:creationId xmlns:a16="http://schemas.microsoft.com/office/drawing/2014/main" id="{5D8ABC34-B8BC-AE6F-48E2-18EDB5AC6110}"/>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Storytelling with data</a:t>
            </a:r>
            <a:endParaRPr lang="en-PT" sz="4400" b="1" dirty="0"/>
          </a:p>
        </p:txBody>
      </p:sp>
      <p:sp>
        <p:nvSpPr>
          <p:cNvPr id="9" name="Subtitle 2">
            <a:extLst>
              <a:ext uri="{FF2B5EF4-FFF2-40B4-BE49-F238E27FC236}">
                <a16:creationId xmlns:a16="http://schemas.microsoft.com/office/drawing/2014/main" id="{8733C5C3-436C-12A6-8981-CB9C765F4939}"/>
              </a:ext>
            </a:extLst>
          </p:cNvPr>
          <p:cNvSpPr txBox="1">
            <a:spLocks/>
          </p:cNvSpPr>
          <p:nvPr/>
        </p:nvSpPr>
        <p:spPr>
          <a:xfrm>
            <a:off x="328246" y="905934"/>
            <a:ext cx="11527692" cy="56057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b="1" dirty="0"/>
              <a:t>Obesity Map </a:t>
            </a:r>
            <a:r>
              <a:rPr lang="en-US" dirty="0"/>
              <a:t>Vadim </a:t>
            </a:r>
            <a:r>
              <a:rPr lang="en-US" dirty="0" err="1"/>
              <a:t>Ogievetsky</a:t>
            </a:r>
            <a:r>
              <a:rPr lang="en-US" dirty="0"/>
              <a:t> </a:t>
            </a:r>
            <a:endParaRPr lang="en-PT" dirty="0"/>
          </a:p>
        </p:txBody>
      </p:sp>
    </p:spTree>
    <p:extLst>
      <p:ext uri="{BB962C8B-B14F-4D97-AF65-F5344CB8AC3E}">
        <p14:creationId xmlns:p14="http://schemas.microsoft.com/office/powerpoint/2010/main" val="6473609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89A1CC-7C5E-95D4-674A-BD91271EB52D}"/>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0AFCD37A-7A35-3889-3D55-842EE2B7B5BD}"/>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Narrative Visualization Techniques</a:t>
            </a:r>
            <a:endParaRPr lang="en-PT" sz="4400" b="1" dirty="0"/>
          </a:p>
        </p:txBody>
      </p:sp>
      <p:pic>
        <p:nvPicPr>
          <p:cNvPr id="4" name="Picture 3">
            <a:extLst>
              <a:ext uri="{FF2B5EF4-FFF2-40B4-BE49-F238E27FC236}">
                <a16:creationId xmlns:a16="http://schemas.microsoft.com/office/drawing/2014/main" id="{26FA4750-8F8A-B66E-76F9-6C5D1114E0C2}"/>
              </a:ext>
            </a:extLst>
          </p:cNvPr>
          <p:cNvPicPr>
            <a:picLocks noChangeAspect="1"/>
          </p:cNvPicPr>
          <p:nvPr/>
        </p:nvPicPr>
        <p:blipFill>
          <a:blip r:embed="rId3"/>
          <a:stretch>
            <a:fillRect/>
          </a:stretch>
        </p:blipFill>
        <p:spPr>
          <a:xfrm>
            <a:off x="952637" y="617491"/>
            <a:ext cx="10278909" cy="6182588"/>
          </a:xfrm>
          <a:prstGeom prst="rect">
            <a:avLst/>
          </a:prstGeom>
        </p:spPr>
      </p:pic>
      <p:sp>
        <p:nvSpPr>
          <p:cNvPr id="5" name="TextBox 4">
            <a:extLst>
              <a:ext uri="{FF2B5EF4-FFF2-40B4-BE49-F238E27FC236}">
                <a16:creationId xmlns:a16="http://schemas.microsoft.com/office/drawing/2014/main" id="{AD559AAB-CB2E-44E3-8E00-5A3012B8D52D}"/>
              </a:ext>
            </a:extLst>
          </p:cNvPr>
          <p:cNvSpPr txBox="1"/>
          <p:nvPr/>
        </p:nvSpPr>
        <p:spPr>
          <a:xfrm>
            <a:off x="-3909" y="758091"/>
            <a:ext cx="3608957" cy="1477328"/>
          </a:xfrm>
          <a:prstGeom prst="rect">
            <a:avLst/>
          </a:prstGeom>
          <a:noFill/>
        </p:spPr>
        <p:txBody>
          <a:bodyPr wrap="square">
            <a:spAutoFit/>
          </a:bodyPr>
          <a:lstStyle/>
          <a:p>
            <a:r>
              <a:rPr lang="en-US" dirty="0" err="1"/>
              <a:t>Segel</a:t>
            </a:r>
            <a:r>
              <a:rPr lang="en-US" dirty="0"/>
              <a:t>, Edward, and Jeffrey </a:t>
            </a:r>
            <a:r>
              <a:rPr lang="en-US" dirty="0" err="1"/>
              <a:t>Heer</a:t>
            </a:r>
            <a:r>
              <a:rPr lang="en-US" dirty="0"/>
              <a:t>. "Narrative visualization: Telling stories with data." </a:t>
            </a:r>
            <a:r>
              <a:rPr lang="en-US" i="1" dirty="0"/>
              <a:t>IEEE transactions on visualization and computer graphics</a:t>
            </a:r>
            <a:r>
              <a:rPr lang="en-US" dirty="0"/>
              <a:t> 16.6 (2010): 1139-1148.</a:t>
            </a:r>
          </a:p>
        </p:txBody>
      </p:sp>
    </p:spTree>
    <p:extLst>
      <p:ext uri="{BB962C8B-B14F-4D97-AF65-F5344CB8AC3E}">
        <p14:creationId xmlns:p14="http://schemas.microsoft.com/office/powerpoint/2010/main" val="5389068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9ABB24-8C44-A0D1-7770-97ED324DFD71}"/>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EB2B38F8-41FF-F45B-7904-7FE311A5DA3B}"/>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Magazine Style</a:t>
            </a:r>
            <a:endParaRPr lang="en-PT" sz="4400" b="1" dirty="0"/>
          </a:p>
        </p:txBody>
      </p:sp>
      <p:pic>
        <p:nvPicPr>
          <p:cNvPr id="10" name="Picture 9">
            <a:extLst>
              <a:ext uri="{FF2B5EF4-FFF2-40B4-BE49-F238E27FC236}">
                <a16:creationId xmlns:a16="http://schemas.microsoft.com/office/drawing/2014/main" id="{97F58288-545E-BF8A-E067-F1EFF8B25C84}"/>
              </a:ext>
            </a:extLst>
          </p:cNvPr>
          <p:cNvPicPr>
            <a:picLocks noChangeAspect="1"/>
          </p:cNvPicPr>
          <p:nvPr/>
        </p:nvPicPr>
        <p:blipFill>
          <a:blip r:embed="rId3"/>
          <a:stretch>
            <a:fillRect/>
          </a:stretch>
        </p:blipFill>
        <p:spPr>
          <a:xfrm rot="5400000">
            <a:off x="6158925" y="885855"/>
            <a:ext cx="6811470" cy="5064180"/>
          </a:xfrm>
          <a:prstGeom prst="rect">
            <a:avLst/>
          </a:prstGeom>
        </p:spPr>
      </p:pic>
      <p:pic>
        <p:nvPicPr>
          <p:cNvPr id="3" name="Picture 2">
            <a:extLst>
              <a:ext uri="{FF2B5EF4-FFF2-40B4-BE49-F238E27FC236}">
                <a16:creationId xmlns:a16="http://schemas.microsoft.com/office/drawing/2014/main" id="{5D51A0D2-677F-0388-72BF-3064F41C0550}"/>
              </a:ext>
            </a:extLst>
          </p:cNvPr>
          <p:cNvPicPr>
            <a:picLocks noChangeAspect="1"/>
          </p:cNvPicPr>
          <p:nvPr/>
        </p:nvPicPr>
        <p:blipFill>
          <a:blip r:embed="rId4"/>
          <a:stretch>
            <a:fillRect/>
          </a:stretch>
        </p:blipFill>
        <p:spPr>
          <a:xfrm>
            <a:off x="3833232" y="88767"/>
            <a:ext cx="781163" cy="592765"/>
          </a:xfrm>
          <a:prstGeom prst="rect">
            <a:avLst/>
          </a:prstGeom>
        </p:spPr>
      </p:pic>
      <p:sp>
        <p:nvSpPr>
          <p:cNvPr id="4" name="Subtitle 2">
            <a:extLst>
              <a:ext uri="{FF2B5EF4-FFF2-40B4-BE49-F238E27FC236}">
                <a16:creationId xmlns:a16="http://schemas.microsoft.com/office/drawing/2014/main" id="{DF65728C-8C23-EFD7-B7B5-81F5C6C0E557}"/>
              </a:ext>
            </a:extLst>
          </p:cNvPr>
          <p:cNvSpPr>
            <a:spLocks noGrp="1"/>
          </p:cNvSpPr>
          <p:nvPr>
            <p:ph type="subTitle" idx="1"/>
          </p:nvPr>
        </p:nvSpPr>
        <p:spPr>
          <a:xfrm>
            <a:off x="328245" y="905934"/>
            <a:ext cx="6501179" cy="5605702"/>
          </a:xfrm>
        </p:spPr>
        <p:txBody>
          <a:bodyPr/>
          <a:lstStyle/>
          <a:p>
            <a:pPr marL="342900" indent="-342900" algn="l">
              <a:buFont typeface="Arial" panose="020B0604020202020204" pitchFamily="34" charset="0"/>
              <a:buChar char="•"/>
            </a:pPr>
            <a:r>
              <a:rPr lang="en-US" dirty="0"/>
              <a:t>Single frame</a:t>
            </a:r>
          </a:p>
          <a:p>
            <a:pPr marL="342900" indent="-342900" algn="l">
              <a:buFont typeface="Arial" panose="020B0604020202020204" pitchFamily="34" charset="0"/>
              <a:buChar char="•"/>
            </a:pPr>
            <a:r>
              <a:rPr lang="en-US" dirty="0"/>
              <a:t>Lots of text!</a:t>
            </a:r>
          </a:p>
          <a:p>
            <a:pPr marL="342900" indent="-342900" algn="l">
              <a:buFont typeface="Arial" panose="020B0604020202020204" pitchFamily="34" charset="0"/>
              <a:buChar char="•"/>
            </a:pPr>
            <a:r>
              <a:rPr lang="en-US" dirty="0"/>
              <a:t>Usually static</a:t>
            </a:r>
          </a:p>
        </p:txBody>
      </p:sp>
    </p:spTree>
    <p:extLst>
      <p:ext uri="{BB962C8B-B14F-4D97-AF65-F5344CB8AC3E}">
        <p14:creationId xmlns:p14="http://schemas.microsoft.com/office/powerpoint/2010/main" val="275465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738D1-B099-7BEA-6555-CBDFE4246CDF}"/>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0F1400F2-7320-F2FB-F070-446A60560C78}"/>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Annotated Chart</a:t>
            </a:r>
            <a:endParaRPr lang="en-PT" sz="4400" b="1" dirty="0"/>
          </a:p>
        </p:txBody>
      </p:sp>
      <p:pic>
        <p:nvPicPr>
          <p:cNvPr id="5" name="Picture 4">
            <a:extLst>
              <a:ext uri="{FF2B5EF4-FFF2-40B4-BE49-F238E27FC236}">
                <a16:creationId xmlns:a16="http://schemas.microsoft.com/office/drawing/2014/main" id="{452FA262-7514-B123-187C-B7BC98F26233}"/>
              </a:ext>
            </a:extLst>
          </p:cNvPr>
          <p:cNvPicPr>
            <a:picLocks noChangeAspect="1"/>
          </p:cNvPicPr>
          <p:nvPr/>
        </p:nvPicPr>
        <p:blipFill>
          <a:blip r:embed="rId3"/>
          <a:stretch>
            <a:fillRect/>
          </a:stretch>
        </p:blipFill>
        <p:spPr>
          <a:xfrm>
            <a:off x="4205208" y="130446"/>
            <a:ext cx="681117" cy="509407"/>
          </a:xfrm>
          <a:prstGeom prst="rect">
            <a:avLst/>
          </a:prstGeom>
        </p:spPr>
      </p:pic>
      <p:pic>
        <p:nvPicPr>
          <p:cNvPr id="7" name="Picture 6">
            <a:extLst>
              <a:ext uri="{FF2B5EF4-FFF2-40B4-BE49-F238E27FC236}">
                <a16:creationId xmlns:a16="http://schemas.microsoft.com/office/drawing/2014/main" id="{CCF5093C-0A13-B534-B4FD-D59F8B79E81A}"/>
              </a:ext>
            </a:extLst>
          </p:cNvPr>
          <p:cNvPicPr>
            <a:picLocks noChangeAspect="1"/>
          </p:cNvPicPr>
          <p:nvPr/>
        </p:nvPicPr>
        <p:blipFill>
          <a:blip r:embed="rId4"/>
          <a:stretch>
            <a:fillRect/>
          </a:stretch>
        </p:blipFill>
        <p:spPr>
          <a:xfrm>
            <a:off x="5250297" y="1543050"/>
            <a:ext cx="6941703" cy="4409016"/>
          </a:xfrm>
          <a:prstGeom prst="rect">
            <a:avLst/>
          </a:prstGeom>
        </p:spPr>
      </p:pic>
      <p:sp>
        <p:nvSpPr>
          <p:cNvPr id="12" name="Subtitle 2">
            <a:extLst>
              <a:ext uri="{FF2B5EF4-FFF2-40B4-BE49-F238E27FC236}">
                <a16:creationId xmlns:a16="http://schemas.microsoft.com/office/drawing/2014/main" id="{5FA88E01-13A0-0374-DDA1-D950D27169F9}"/>
              </a:ext>
            </a:extLst>
          </p:cNvPr>
          <p:cNvSpPr txBox="1">
            <a:spLocks/>
          </p:cNvSpPr>
          <p:nvPr/>
        </p:nvSpPr>
        <p:spPr>
          <a:xfrm>
            <a:off x="328246" y="905934"/>
            <a:ext cx="4922052" cy="56057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a:t>Text overlayed on the viz</a:t>
            </a:r>
          </a:p>
          <a:p>
            <a:pPr marL="342900" indent="-342900" algn="l">
              <a:buFont typeface="Arial" panose="020B0604020202020204" pitchFamily="34" charset="0"/>
              <a:buChar char="•"/>
            </a:pPr>
            <a:r>
              <a:rPr lang="en-US" dirty="0"/>
              <a:t>Highlight key events and points of interest</a:t>
            </a:r>
          </a:p>
          <a:p>
            <a:pPr marL="800100" lvl="1" indent="-342900" algn="l">
              <a:buFont typeface="Arial" panose="020B0604020202020204" pitchFamily="34" charset="0"/>
              <a:buChar char="•"/>
            </a:pPr>
            <a:r>
              <a:rPr lang="en-US" dirty="0"/>
              <a:t>Don’t obscure other parts of the data!</a:t>
            </a:r>
          </a:p>
          <a:p>
            <a:pPr marL="342900" indent="-342900" algn="l">
              <a:buFont typeface="Arial" panose="020B0604020202020204" pitchFamily="34" charset="0"/>
              <a:buChar char="•"/>
            </a:pPr>
            <a:r>
              <a:rPr lang="en-US" dirty="0"/>
              <a:t>Brief, informative descriptions</a:t>
            </a:r>
          </a:p>
          <a:p>
            <a:pPr marL="342900" indent="-342900" algn="l">
              <a:buFont typeface="Arial" panose="020B0604020202020204" pitchFamily="34" charset="0"/>
              <a:buChar char="•"/>
            </a:pPr>
            <a:r>
              <a:rPr lang="en-US" dirty="0"/>
              <a:t>Annotations create a reading order </a:t>
            </a:r>
          </a:p>
          <a:p>
            <a:pPr marL="800100" lvl="1" indent="-342900" algn="l">
              <a:buFont typeface="Arial" panose="020B0604020202020204" pitchFamily="34" charset="0"/>
              <a:buChar char="•"/>
            </a:pPr>
            <a:r>
              <a:rPr lang="en-US" dirty="0"/>
              <a:t>Depends on the viz type</a:t>
            </a:r>
          </a:p>
          <a:p>
            <a:pPr marL="342900" indent="-342900" algn="l">
              <a:buFont typeface="Arial" panose="020B0604020202020204" pitchFamily="34" charset="0"/>
              <a:buChar char="•"/>
            </a:pPr>
            <a:r>
              <a:rPr lang="en-US" dirty="0"/>
              <a:t>Don’t include too many annotations</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913706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B5E271-F9E1-AE4F-78FF-03D6E5872215}"/>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5767AA5B-11C7-1A01-9A38-BBF88C2FA581}"/>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Partitioned poster</a:t>
            </a:r>
            <a:endParaRPr lang="en-PT" sz="4400" b="1" dirty="0"/>
          </a:p>
        </p:txBody>
      </p:sp>
      <p:sp>
        <p:nvSpPr>
          <p:cNvPr id="12" name="Subtitle 2">
            <a:extLst>
              <a:ext uri="{FF2B5EF4-FFF2-40B4-BE49-F238E27FC236}">
                <a16:creationId xmlns:a16="http://schemas.microsoft.com/office/drawing/2014/main" id="{ECE5F1F0-A69E-A7F6-7C57-AFCE3389DB0F}"/>
              </a:ext>
            </a:extLst>
          </p:cNvPr>
          <p:cNvSpPr txBox="1">
            <a:spLocks/>
          </p:cNvSpPr>
          <p:nvPr/>
        </p:nvSpPr>
        <p:spPr>
          <a:xfrm>
            <a:off x="328246" y="905934"/>
            <a:ext cx="4195923" cy="56057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a:t>Partitions define different aspects of the data</a:t>
            </a:r>
          </a:p>
          <a:p>
            <a:pPr marL="342900" indent="-342900" algn="l">
              <a:buFont typeface="Arial" panose="020B0604020202020204" pitchFamily="34" charset="0"/>
              <a:buChar char="•"/>
            </a:pPr>
            <a:r>
              <a:rPr lang="en-US" dirty="0"/>
              <a:t>Consistent ordering of elements in each partition</a:t>
            </a:r>
          </a:p>
          <a:p>
            <a:pPr marL="800100" lvl="1" indent="-342900" algn="l">
              <a:buFont typeface="Arial" panose="020B0604020202020204" pitchFamily="34" charset="0"/>
              <a:buChar char="•"/>
            </a:pPr>
            <a:r>
              <a:rPr lang="en-US" dirty="0"/>
              <a:t>Less overhead when moving to a new partition</a:t>
            </a:r>
          </a:p>
          <a:p>
            <a:pPr marL="342900" indent="-342900" algn="l">
              <a:buFont typeface="Arial" panose="020B0604020202020204" pitchFamily="34" charset="0"/>
              <a:buChar char="•"/>
            </a:pPr>
            <a:r>
              <a:rPr lang="en-US" dirty="0"/>
              <a:t>Reading order defined by size/color/bolding/image content of elements</a:t>
            </a:r>
          </a:p>
          <a:p>
            <a:pPr marL="800100" lvl="1" indent="-342900" algn="l">
              <a:buFont typeface="Arial" panose="020B0604020202020204" pitchFamily="34" charset="0"/>
              <a:buChar char="•"/>
            </a:pPr>
            <a:r>
              <a:rPr lang="en-US" dirty="0"/>
              <a:t>Smaller charts on bottom are less important</a:t>
            </a:r>
          </a:p>
          <a:p>
            <a:pPr marL="800100" lvl="1" indent="-342900" algn="l">
              <a:buFont typeface="Arial" panose="020B0604020202020204" pitchFamily="34" charset="0"/>
              <a:buChar char="•"/>
            </a:pPr>
            <a:r>
              <a:rPr lang="en-US" dirty="0"/>
              <a:t>Arrows help to guide the reading order</a:t>
            </a:r>
          </a:p>
          <a:p>
            <a:pPr marL="800100" lvl="1"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2EB588B8-2443-0781-45C8-50263ABD4AE0}"/>
              </a:ext>
            </a:extLst>
          </p:cNvPr>
          <p:cNvPicPr>
            <a:picLocks noChangeAspect="1"/>
          </p:cNvPicPr>
          <p:nvPr/>
        </p:nvPicPr>
        <p:blipFill>
          <a:blip r:embed="rId3"/>
          <a:stretch>
            <a:fillRect/>
          </a:stretch>
        </p:blipFill>
        <p:spPr>
          <a:xfrm>
            <a:off x="4524169" y="787696"/>
            <a:ext cx="7667831" cy="6073529"/>
          </a:xfrm>
          <a:prstGeom prst="rect">
            <a:avLst/>
          </a:prstGeom>
        </p:spPr>
      </p:pic>
      <p:pic>
        <p:nvPicPr>
          <p:cNvPr id="6" name="Picture 5">
            <a:extLst>
              <a:ext uri="{FF2B5EF4-FFF2-40B4-BE49-F238E27FC236}">
                <a16:creationId xmlns:a16="http://schemas.microsoft.com/office/drawing/2014/main" id="{3DE126CC-7E43-FE4E-F10A-886774863E8E}"/>
              </a:ext>
            </a:extLst>
          </p:cNvPr>
          <p:cNvPicPr>
            <a:picLocks noChangeAspect="1"/>
          </p:cNvPicPr>
          <p:nvPr/>
        </p:nvPicPr>
        <p:blipFill>
          <a:blip r:embed="rId4"/>
          <a:stretch>
            <a:fillRect/>
          </a:stretch>
        </p:blipFill>
        <p:spPr>
          <a:xfrm>
            <a:off x="4524169" y="221719"/>
            <a:ext cx="590633" cy="447738"/>
          </a:xfrm>
          <a:prstGeom prst="rect">
            <a:avLst/>
          </a:prstGeom>
        </p:spPr>
      </p:pic>
    </p:spTree>
    <p:extLst>
      <p:ext uri="{BB962C8B-B14F-4D97-AF65-F5344CB8AC3E}">
        <p14:creationId xmlns:p14="http://schemas.microsoft.com/office/powerpoint/2010/main" val="417942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FC7ED-19B3-7BD4-361D-6E292FBC2514}"/>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64839A2D-4606-B272-960A-B8545B323C91}"/>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Flow chart</a:t>
            </a:r>
            <a:endParaRPr lang="en-PT" sz="4400" b="1" dirty="0"/>
          </a:p>
        </p:txBody>
      </p:sp>
      <p:sp>
        <p:nvSpPr>
          <p:cNvPr id="12" name="Subtitle 2">
            <a:extLst>
              <a:ext uri="{FF2B5EF4-FFF2-40B4-BE49-F238E27FC236}">
                <a16:creationId xmlns:a16="http://schemas.microsoft.com/office/drawing/2014/main" id="{72D7B5CE-6B39-9C81-1A2E-9A78D9FAF10D}"/>
              </a:ext>
            </a:extLst>
          </p:cNvPr>
          <p:cNvSpPr txBox="1">
            <a:spLocks/>
          </p:cNvSpPr>
          <p:nvPr/>
        </p:nvSpPr>
        <p:spPr>
          <a:xfrm>
            <a:off x="328245" y="905934"/>
            <a:ext cx="5453429" cy="56057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a:t>Maps a complex process/system into digestible components</a:t>
            </a:r>
          </a:p>
          <a:p>
            <a:pPr marL="342900" indent="-342900" algn="l">
              <a:buFont typeface="Arial" panose="020B0604020202020204" pitchFamily="34" charset="0"/>
              <a:buChar char="•"/>
            </a:pPr>
            <a:r>
              <a:rPr lang="en-US" dirty="0"/>
              <a:t>Clear ordering</a:t>
            </a:r>
          </a:p>
          <a:p>
            <a:pPr marL="800100" lvl="1" indent="-342900" algn="l">
              <a:buFont typeface="Arial" panose="020B0604020202020204" pitchFamily="34" charset="0"/>
              <a:buChar char="•"/>
            </a:pPr>
            <a:r>
              <a:rPr lang="en-US" dirty="0"/>
              <a:t>Obvious entry point (title, large icons)</a:t>
            </a:r>
          </a:p>
          <a:p>
            <a:pPr marL="800100" lvl="1" indent="-342900" algn="l">
              <a:buFont typeface="Arial" panose="020B0604020202020204" pitchFamily="34" charset="0"/>
              <a:buChar char="•"/>
            </a:pPr>
            <a:r>
              <a:rPr lang="en-US" dirty="0"/>
              <a:t>Clear progression (arrows)</a:t>
            </a:r>
          </a:p>
          <a:p>
            <a:pPr marL="800100" lvl="1" indent="-342900" algn="l">
              <a:buFont typeface="Arial" panose="020B0604020202020204" pitchFamily="34" charset="0"/>
              <a:buChar char="•"/>
            </a:pPr>
            <a:r>
              <a:rPr lang="en-US" dirty="0"/>
              <a:t>Top-bottom or left-right</a:t>
            </a:r>
          </a:p>
        </p:txBody>
      </p:sp>
      <p:pic>
        <p:nvPicPr>
          <p:cNvPr id="4" name="Picture 3">
            <a:extLst>
              <a:ext uri="{FF2B5EF4-FFF2-40B4-BE49-F238E27FC236}">
                <a16:creationId xmlns:a16="http://schemas.microsoft.com/office/drawing/2014/main" id="{EA6B7E38-8D05-8F12-FD7B-1E67EA1B7CA6}"/>
              </a:ext>
            </a:extLst>
          </p:cNvPr>
          <p:cNvPicPr>
            <a:picLocks noChangeAspect="1"/>
          </p:cNvPicPr>
          <p:nvPr/>
        </p:nvPicPr>
        <p:blipFill>
          <a:blip r:embed="rId3"/>
          <a:stretch>
            <a:fillRect/>
          </a:stretch>
        </p:blipFill>
        <p:spPr>
          <a:xfrm>
            <a:off x="2789272" y="119792"/>
            <a:ext cx="678440" cy="530715"/>
          </a:xfrm>
          <a:prstGeom prst="rect">
            <a:avLst/>
          </a:prstGeom>
        </p:spPr>
      </p:pic>
      <p:pic>
        <p:nvPicPr>
          <p:cNvPr id="7" name="Picture 6">
            <a:extLst>
              <a:ext uri="{FF2B5EF4-FFF2-40B4-BE49-F238E27FC236}">
                <a16:creationId xmlns:a16="http://schemas.microsoft.com/office/drawing/2014/main" id="{CFD130F8-12A7-8B0E-F3BB-8128101A6934}"/>
              </a:ext>
            </a:extLst>
          </p:cNvPr>
          <p:cNvPicPr>
            <a:picLocks noChangeAspect="1"/>
          </p:cNvPicPr>
          <p:nvPr/>
        </p:nvPicPr>
        <p:blipFill>
          <a:blip r:embed="rId4"/>
          <a:stretch>
            <a:fillRect/>
          </a:stretch>
        </p:blipFill>
        <p:spPr>
          <a:xfrm>
            <a:off x="5866981" y="1123950"/>
            <a:ext cx="6325019" cy="4058058"/>
          </a:xfrm>
          <a:prstGeom prst="rect">
            <a:avLst/>
          </a:prstGeom>
        </p:spPr>
      </p:pic>
    </p:spTree>
    <p:extLst>
      <p:ext uri="{BB962C8B-B14F-4D97-AF65-F5344CB8AC3E}">
        <p14:creationId xmlns:p14="http://schemas.microsoft.com/office/powerpoint/2010/main" val="3709470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5ED984-62F3-C781-14E6-7711F4552A71}"/>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78193C60-79C1-C49F-E0C1-438A9CF6D302}"/>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Misinformation</a:t>
            </a:r>
            <a:endParaRPr lang="en-PT" sz="4400" b="1" dirty="0"/>
          </a:p>
        </p:txBody>
      </p:sp>
      <p:sp>
        <p:nvSpPr>
          <p:cNvPr id="2" name="Subtitle 2">
            <a:extLst>
              <a:ext uri="{FF2B5EF4-FFF2-40B4-BE49-F238E27FC236}">
                <a16:creationId xmlns:a16="http://schemas.microsoft.com/office/drawing/2014/main" id="{2EB628E4-F809-14E3-430E-F992CD2E6CB7}"/>
              </a:ext>
            </a:extLst>
          </p:cNvPr>
          <p:cNvSpPr>
            <a:spLocks noGrp="1"/>
          </p:cNvSpPr>
          <p:nvPr>
            <p:ph type="subTitle" idx="1"/>
          </p:nvPr>
        </p:nvSpPr>
        <p:spPr>
          <a:xfrm>
            <a:off x="328246" y="905934"/>
            <a:ext cx="11527692" cy="5605702"/>
          </a:xfrm>
        </p:spPr>
        <p:txBody>
          <a:bodyPr/>
          <a:lstStyle/>
          <a:p>
            <a:pPr marL="342900" indent="-342900" algn="l">
              <a:buFont typeface="Arial" panose="020B0604020202020204" pitchFamily="34" charset="0"/>
              <a:buChar char="•"/>
            </a:pPr>
            <a:r>
              <a:rPr lang="en-US" dirty="0"/>
              <a:t>Is the author using the correct data and disclosing the source?</a:t>
            </a:r>
          </a:p>
          <a:p>
            <a:pPr marL="342900" indent="-342900" algn="l">
              <a:buFont typeface="Arial" panose="020B0604020202020204" pitchFamily="34" charset="0"/>
              <a:buChar char="•"/>
            </a:pPr>
            <a:endParaRPr lang="en-PT" dirty="0"/>
          </a:p>
        </p:txBody>
      </p:sp>
      <p:pic>
        <p:nvPicPr>
          <p:cNvPr id="4" name="Picture 3">
            <a:extLst>
              <a:ext uri="{FF2B5EF4-FFF2-40B4-BE49-F238E27FC236}">
                <a16:creationId xmlns:a16="http://schemas.microsoft.com/office/drawing/2014/main" id="{02D347D7-3C92-DB6F-9BC4-7B572D3F4E06}"/>
              </a:ext>
            </a:extLst>
          </p:cNvPr>
          <p:cNvPicPr>
            <a:picLocks noChangeAspect="1"/>
          </p:cNvPicPr>
          <p:nvPr/>
        </p:nvPicPr>
        <p:blipFill>
          <a:blip r:embed="rId3"/>
          <a:stretch>
            <a:fillRect/>
          </a:stretch>
        </p:blipFill>
        <p:spPr>
          <a:xfrm>
            <a:off x="2897791" y="1317603"/>
            <a:ext cx="6396418" cy="5528187"/>
          </a:xfrm>
          <a:prstGeom prst="rect">
            <a:avLst/>
          </a:prstGeom>
        </p:spPr>
      </p:pic>
      <p:sp>
        <p:nvSpPr>
          <p:cNvPr id="6" name="TextBox 5">
            <a:extLst>
              <a:ext uri="{FF2B5EF4-FFF2-40B4-BE49-F238E27FC236}">
                <a16:creationId xmlns:a16="http://schemas.microsoft.com/office/drawing/2014/main" id="{92601C36-EBE0-DC7A-E605-821BDE22F0A3}"/>
              </a:ext>
            </a:extLst>
          </p:cNvPr>
          <p:cNvSpPr txBox="1"/>
          <p:nvPr/>
        </p:nvSpPr>
        <p:spPr>
          <a:xfrm>
            <a:off x="0" y="6188470"/>
            <a:ext cx="2897791" cy="646331"/>
          </a:xfrm>
          <a:prstGeom prst="rect">
            <a:avLst/>
          </a:prstGeom>
          <a:noFill/>
        </p:spPr>
        <p:txBody>
          <a:bodyPr wrap="square">
            <a:spAutoFit/>
          </a:bodyPr>
          <a:lstStyle/>
          <a:p>
            <a:r>
              <a:rPr lang="en-US" dirty="0">
                <a:hlinkClick r:id="rId4"/>
              </a:rPr>
              <a:t>https://www.vox.com/a/health-prices#chart/9</a:t>
            </a:r>
            <a:endParaRPr lang="en-US" dirty="0"/>
          </a:p>
        </p:txBody>
      </p:sp>
    </p:spTree>
    <p:extLst>
      <p:ext uri="{BB962C8B-B14F-4D97-AF65-F5344CB8AC3E}">
        <p14:creationId xmlns:p14="http://schemas.microsoft.com/office/powerpoint/2010/main" val="13342102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7595A7-E143-D941-F4E1-E3F16B98AA14}"/>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00B2D61B-B6BC-C4D2-3E92-F27417CD0AED}"/>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Comic Strip</a:t>
            </a:r>
            <a:endParaRPr lang="en-PT" sz="4400" b="1" dirty="0"/>
          </a:p>
        </p:txBody>
      </p:sp>
      <p:sp>
        <p:nvSpPr>
          <p:cNvPr id="12" name="Subtitle 2">
            <a:extLst>
              <a:ext uri="{FF2B5EF4-FFF2-40B4-BE49-F238E27FC236}">
                <a16:creationId xmlns:a16="http://schemas.microsoft.com/office/drawing/2014/main" id="{F780836B-7CAD-D7C7-91A0-53703390C8FE}"/>
              </a:ext>
            </a:extLst>
          </p:cNvPr>
          <p:cNvSpPr txBox="1">
            <a:spLocks/>
          </p:cNvSpPr>
          <p:nvPr/>
        </p:nvSpPr>
        <p:spPr>
          <a:xfrm>
            <a:off x="328245" y="905934"/>
            <a:ext cx="5453429" cy="56057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a:t>Directly uses a comic strip format</a:t>
            </a:r>
          </a:p>
          <a:p>
            <a:pPr marL="342900" indent="-342900" algn="l">
              <a:buFont typeface="Arial" panose="020B0604020202020204" pitchFamily="34" charset="0"/>
              <a:buChar char="•"/>
            </a:pPr>
            <a:r>
              <a:rPr lang="en-US" dirty="0"/>
              <a:t>Very familiar, easy to understand, and memorable</a:t>
            </a:r>
          </a:p>
          <a:p>
            <a:pPr marL="800100" lvl="1" indent="-342900" algn="l">
              <a:buFont typeface="Arial" panose="020B0604020202020204" pitchFamily="34" charset="0"/>
              <a:buChar char="•"/>
            </a:pPr>
            <a:r>
              <a:rPr lang="en-US" dirty="0"/>
              <a:t>Salient visual elements</a:t>
            </a:r>
          </a:p>
          <a:p>
            <a:pPr marL="800100" lvl="1" indent="-342900" algn="l">
              <a:buFont typeface="Arial" panose="020B0604020202020204" pitchFamily="34" charset="0"/>
              <a:buChar char="•"/>
            </a:pPr>
            <a:r>
              <a:rPr lang="en-US" dirty="0"/>
              <a:t>Comics are usually simple</a:t>
            </a:r>
          </a:p>
          <a:p>
            <a:pPr marL="800100" lvl="1" indent="-342900" algn="l">
              <a:buFont typeface="Arial" panose="020B0604020202020204" pitchFamily="34" charset="0"/>
              <a:buChar char="•"/>
            </a:pPr>
            <a:r>
              <a:rPr lang="en-US" dirty="0"/>
              <a:t>Direct narration on each panel (act like annotations)</a:t>
            </a:r>
          </a:p>
          <a:p>
            <a:pPr marL="800100" lvl="1" indent="-342900" algn="l">
              <a:buFont typeface="Arial" panose="020B0604020202020204" pitchFamily="34" charset="0"/>
              <a:buChar char="•"/>
            </a:pPr>
            <a:r>
              <a:rPr lang="en-US" dirty="0"/>
              <a:t>More approachable for a wide audience</a:t>
            </a:r>
          </a:p>
          <a:p>
            <a:pPr marL="342900" indent="-342900" algn="l">
              <a:buFont typeface="Arial" panose="020B0604020202020204" pitchFamily="34" charset="0"/>
              <a:buChar char="•"/>
            </a:pPr>
            <a:r>
              <a:rPr lang="en-US" dirty="0"/>
              <a:t>Can be difficult to create</a:t>
            </a:r>
          </a:p>
          <a:p>
            <a:pPr marL="800100" lvl="1" indent="-342900" algn="l">
              <a:buFont typeface="Arial" panose="020B0604020202020204" pitchFamily="34" charset="0"/>
              <a:buChar char="•"/>
            </a:pPr>
            <a:r>
              <a:rPr lang="en-US" dirty="0"/>
              <a:t>Requires some artistic skills</a:t>
            </a:r>
          </a:p>
          <a:p>
            <a:pPr marL="800100" lvl="1" indent="-342900" algn="l">
              <a:buFont typeface="Arial" panose="020B0604020202020204" pitchFamily="34" charset="0"/>
              <a:buChar char="•"/>
            </a:pPr>
            <a:r>
              <a:rPr lang="en-US" dirty="0"/>
              <a:t>Not suitable for strict professional settings</a:t>
            </a:r>
          </a:p>
          <a:p>
            <a:pPr marL="800100" lvl="1" indent="-342900" algn="l">
              <a:buFont typeface="Arial" panose="020B0604020202020204" pitchFamily="34" charset="0"/>
              <a:buChar char="•"/>
            </a:pPr>
            <a:r>
              <a:rPr lang="en-US" dirty="0"/>
              <a:t>Can be distracting</a:t>
            </a:r>
          </a:p>
          <a:p>
            <a:pPr marL="800100" lvl="1" indent="-342900" algn="l">
              <a:buFont typeface="Arial" panose="020B0604020202020204" pitchFamily="34" charset="0"/>
              <a:buChar char="•"/>
            </a:pPr>
            <a:r>
              <a:rPr lang="en-US" dirty="0"/>
              <a:t>Can oversimplify data</a:t>
            </a:r>
          </a:p>
        </p:txBody>
      </p:sp>
      <p:pic>
        <p:nvPicPr>
          <p:cNvPr id="3" name="Picture 2">
            <a:extLst>
              <a:ext uri="{FF2B5EF4-FFF2-40B4-BE49-F238E27FC236}">
                <a16:creationId xmlns:a16="http://schemas.microsoft.com/office/drawing/2014/main" id="{17E9C4C6-11E6-BE3B-0884-EE06D783601D}"/>
              </a:ext>
            </a:extLst>
          </p:cNvPr>
          <p:cNvPicPr>
            <a:picLocks noChangeAspect="1"/>
          </p:cNvPicPr>
          <p:nvPr/>
        </p:nvPicPr>
        <p:blipFill>
          <a:blip r:embed="rId3"/>
          <a:stretch>
            <a:fillRect/>
          </a:stretch>
        </p:blipFill>
        <p:spPr>
          <a:xfrm>
            <a:off x="3074009" y="130220"/>
            <a:ext cx="776567" cy="600075"/>
          </a:xfrm>
          <a:prstGeom prst="rect">
            <a:avLst/>
          </a:prstGeom>
        </p:spPr>
      </p:pic>
      <p:pic>
        <p:nvPicPr>
          <p:cNvPr id="6" name="Picture 5">
            <a:extLst>
              <a:ext uri="{FF2B5EF4-FFF2-40B4-BE49-F238E27FC236}">
                <a16:creationId xmlns:a16="http://schemas.microsoft.com/office/drawing/2014/main" id="{54909399-F74F-BFBE-B678-0E0B8BC5C23F}"/>
              </a:ext>
            </a:extLst>
          </p:cNvPr>
          <p:cNvPicPr>
            <a:picLocks noChangeAspect="1"/>
          </p:cNvPicPr>
          <p:nvPr/>
        </p:nvPicPr>
        <p:blipFill>
          <a:blip r:embed="rId4"/>
          <a:stretch>
            <a:fillRect/>
          </a:stretch>
        </p:blipFill>
        <p:spPr>
          <a:xfrm>
            <a:off x="5476875" y="758091"/>
            <a:ext cx="6715125" cy="3710069"/>
          </a:xfrm>
          <a:prstGeom prst="rect">
            <a:avLst/>
          </a:prstGeom>
        </p:spPr>
      </p:pic>
      <p:sp>
        <p:nvSpPr>
          <p:cNvPr id="4" name="TextBox 3">
            <a:extLst>
              <a:ext uri="{FF2B5EF4-FFF2-40B4-BE49-F238E27FC236}">
                <a16:creationId xmlns:a16="http://schemas.microsoft.com/office/drawing/2014/main" id="{B6EED2B9-42C6-6FE7-2F23-940B4BD227E3}"/>
              </a:ext>
            </a:extLst>
          </p:cNvPr>
          <p:cNvSpPr txBox="1"/>
          <p:nvPr/>
        </p:nvSpPr>
        <p:spPr>
          <a:xfrm>
            <a:off x="6154218" y="4559253"/>
            <a:ext cx="6152082" cy="523220"/>
          </a:xfrm>
          <a:prstGeom prst="rect">
            <a:avLst/>
          </a:prstGeom>
          <a:noFill/>
        </p:spPr>
        <p:txBody>
          <a:bodyPr wrap="square">
            <a:spAutoFit/>
          </a:bodyPr>
          <a:lstStyle/>
          <a:p>
            <a:r>
              <a:rPr lang="en-US" sz="1400" dirty="0"/>
              <a:t>Zhao, </a:t>
            </a:r>
            <a:r>
              <a:rPr lang="en-US" sz="1400" dirty="0" err="1"/>
              <a:t>Zhenpeng</a:t>
            </a:r>
            <a:r>
              <a:rPr lang="en-US" sz="1400" dirty="0"/>
              <a:t>, Rachael Marr, and Niklas </a:t>
            </a:r>
            <a:r>
              <a:rPr lang="en-US" sz="1400" dirty="0" err="1"/>
              <a:t>Elmqvist</a:t>
            </a:r>
            <a:r>
              <a:rPr lang="en-US" sz="1400" dirty="0"/>
              <a:t>. "Data comics: Sequential art for data-driven storytelling." </a:t>
            </a:r>
            <a:r>
              <a:rPr lang="en-US" sz="1400" i="1" dirty="0"/>
              <a:t>tech. report</a:t>
            </a:r>
            <a:r>
              <a:rPr lang="en-US" sz="1400" dirty="0"/>
              <a:t> (2015).</a:t>
            </a:r>
          </a:p>
        </p:txBody>
      </p:sp>
    </p:spTree>
    <p:extLst>
      <p:ext uri="{BB962C8B-B14F-4D97-AF65-F5344CB8AC3E}">
        <p14:creationId xmlns:p14="http://schemas.microsoft.com/office/powerpoint/2010/main" val="1464799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B2061-9660-06C4-C037-96DFA2CA3B0E}"/>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49BC28E5-F798-D679-7BFE-5A49B67550AB}"/>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Slide show</a:t>
            </a:r>
            <a:endParaRPr lang="en-PT" sz="4400" b="1" dirty="0"/>
          </a:p>
        </p:txBody>
      </p:sp>
      <p:sp>
        <p:nvSpPr>
          <p:cNvPr id="12" name="Subtitle 2">
            <a:extLst>
              <a:ext uri="{FF2B5EF4-FFF2-40B4-BE49-F238E27FC236}">
                <a16:creationId xmlns:a16="http://schemas.microsoft.com/office/drawing/2014/main" id="{1ABC4655-6A57-2C28-4057-3BFC079FE81F}"/>
              </a:ext>
            </a:extLst>
          </p:cNvPr>
          <p:cNvSpPr txBox="1">
            <a:spLocks/>
          </p:cNvSpPr>
          <p:nvPr/>
        </p:nvSpPr>
        <p:spPr>
          <a:xfrm>
            <a:off x="328245" y="905934"/>
            <a:ext cx="5453429" cy="56057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a:t>Utilizes discrete stages of viz</a:t>
            </a:r>
          </a:p>
          <a:p>
            <a:pPr marL="800100" lvl="1" indent="-342900" algn="l">
              <a:buFont typeface="Arial" panose="020B0604020202020204" pitchFamily="34" charset="0"/>
              <a:buChar char="•"/>
            </a:pPr>
            <a:r>
              <a:rPr lang="en-US" dirty="0"/>
              <a:t>Move through the stages one by one</a:t>
            </a:r>
          </a:p>
          <a:p>
            <a:pPr marL="342900" indent="-342900" algn="l">
              <a:buFont typeface="Arial" panose="020B0604020202020204" pitchFamily="34" charset="0"/>
              <a:buChar char="•"/>
            </a:pPr>
            <a:r>
              <a:rPr lang="en-US" dirty="0"/>
              <a:t>Very clear sequence (forced, usually)</a:t>
            </a:r>
          </a:p>
          <a:p>
            <a:pPr marL="342900" indent="-342900" algn="l">
              <a:buFont typeface="Arial" panose="020B0604020202020204" pitchFamily="34" charset="0"/>
              <a:buChar char="•"/>
            </a:pPr>
            <a:r>
              <a:rPr lang="en-US" dirty="0"/>
              <a:t>More appropriate for professional settings</a:t>
            </a:r>
          </a:p>
          <a:p>
            <a:pPr marL="342900" indent="-342900" algn="l">
              <a:buFont typeface="Arial" panose="020B0604020202020204" pitchFamily="34" charset="0"/>
              <a:buChar char="•"/>
            </a:pPr>
            <a:r>
              <a:rPr lang="en-US" dirty="0"/>
              <a:t>Each slide (view) can implement other storytelling techniques (e.g. partitioned poster)</a:t>
            </a:r>
          </a:p>
          <a:p>
            <a:pPr marL="342900" indent="-342900" algn="l">
              <a:buFont typeface="Arial" panose="020B0604020202020204" pitchFamily="34" charset="0"/>
              <a:buChar char="•"/>
            </a:pPr>
            <a:r>
              <a:rPr lang="en-US" dirty="0"/>
              <a:t>Can enable user-driven exploration (user decides which slides to look at for how long)</a:t>
            </a:r>
          </a:p>
          <a:p>
            <a:pPr marL="342900" indent="-342900" algn="l">
              <a:buFont typeface="Arial" panose="020B0604020202020204" pitchFamily="34" charset="0"/>
              <a:buChar char="•"/>
            </a:pPr>
            <a:r>
              <a:rPr lang="en-US" dirty="0"/>
              <a:t>Especially good for cause-and-effect relationships </a:t>
            </a:r>
          </a:p>
        </p:txBody>
      </p:sp>
      <p:pic>
        <p:nvPicPr>
          <p:cNvPr id="4" name="Picture 3">
            <a:extLst>
              <a:ext uri="{FF2B5EF4-FFF2-40B4-BE49-F238E27FC236}">
                <a16:creationId xmlns:a16="http://schemas.microsoft.com/office/drawing/2014/main" id="{1C24051A-F3E1-EBDF-C338-501A5B6A373C}"/>
              </a:ext>
            </a:extLst>
          </p:cNvPr>
          <p:cNvPicPr>
            <a:picLocks noChangeAspect="1"/>
          </p:cNvPicPr>
          <p:nvPr/>
        </p:nvPicPr>
        <p:blipFill>
          <a:blip r:embed="rId3"/>
          <a:stretch>
            <a:fillRect/>
          </a:stretch>
        </p:blipFill>
        <p:spPr>
          <a:xfrm>
            <a:off x="2862178" y="90423"/>
            <a:ext cx="766847" cy="585702"/>
          </a:xfrm>
          <a:prstGeom prst="rect">
            <a:avLst/>
          </a:prstGeom>
        </p:spPr>
      </p:pic>
      <p:pic>
        <p:nvPicPr>
          <p:cNvPr id="7" name="Picture 6">
            <a:extLst>
              <a:ext uri="{FF2B5EF4-FFF2-40B4-BE49-F238E27FC236}">
                <a16:creationId xmlns:a16="http://schemas.microsoft.com/office/drawing/2014/main" id="{C97285F9-602D-0415-2E1A-B0F0878C2E32}"/>
              </a:ext>
            </a:extLst>
          </p:cNvPr>
          <p:cNvPicPr>
            <a:picLocks noChangeAspect="1"/>
          </p:cNvPicPr>
          <p:nvPr/>
        </p:nvPicPr>
        <p:blipFill>
          <a:blip r:embed="rId4"/>
          <a:stretch>
            <a:fillRect/>
          </a:stretch>
        </p:blipFill>
        <p:spPr>
          <a:xfrm>
            <a:off x="6005862" y="0"/>
            <a:ext cx="6186137" cy="5962650"/>
          </a:xfrm>
          <a:prstGeom prst="rect">
            <a:avLst/>
          </a:prstGeom>
        </p:spPr>
      </p:pic>
      <p:sp>
        <p:nvSpPr>
          <p:cNvPr id="10" name="TextBox 9">
            <a:extLst>
              <a:ext uri="{FF2B5EF4-FFF2-40B4-BE49-F238E27FC236}">
                <a16:creationId xmlns:a16="http://schemas.microsoft.com/office/drawing/2014/main" id="{CAFED885-A067-EEA2-8485-7C425D2691D1}"/>
              </a:ext>
            </a:extLst>
          </p:cNvPr>
          <p:cNvSpPr txBox="1"/>
          <p:nvPr/>
        </p:nvSpPr>
        <p:spPr>
          <a:xfrm>
            <a:off x="6005862" y="6049971"/>
            <a:ext cx="6096000" cy="461665"/>
          </a:xfrm>
          <a:prstGeom prst="rect">
            <a:avLst/>
          </a:prstGeom>
          <a:noFill/>
        </p:spPr>
        <p:txBody>
          <a:bodyPr wrap="square">
            <a:spAutoFit/>
          </a:bodyPr>
          <a:lstStyle/>
          <a:p>
            <a:r>
              <a:rPr lang="en-US" sz="1200" dirty="0">
                <a:hlinkClick r:id="rId5"/>
              </a:rPr>
              <a:t>https://archive.nytimes.com/www.nytimes.com/interactive/2011/10/23/sunday-review/an-overview-of-the-euro-crisis.html</a:t>
            </a:r>
            <a:endParaRPr lang="en-US" sz="1200" dirty="0"/>
          </a:p>
        </p:txBody>
      </p:sp>
    </p:spTree>
    <p:extLst>
      <p:ext uri="{BB962C8B-B14F-4D97-AF65-F5344CB8AC3E}">
        <p14:creationId xmlns:p14="http://schemas.microsoft.com/office/powerpoint/2010/main" val="38681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BC50A5-89F9-5F2B-182D-1C8AE80A2A93}"/>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901D9D29-00B1-72DE-A267-5CAC8D05BE7C}"/>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Film/video/animation</a:t>
            </a:r>
            <a:endParaRPr lang="en-PT" sz="4400" b="1" dirty="0"/>
          </a:p>
        </p:txBody>
      </p:sp>
      <p:sp>
        <p:nvSpPr>
          <p:cNvPr id="12" name="Subtitle 2">
            <a:extLst>
              <a:ext uri="{FF2B5EF4-FFF2-40B4-BE49-F238E27FC236}">
                <a16:creationId xmlns:a16="http://schemas.microsoft.com/office/drawing/2014/main" id="{550487A0-8D0E-6DC1-D53C-C31D09EF5DF7}"/>
              </a:ext>
            </a:extLst>
          </p:cNvPr>
          <p:cNvSpPr txBox="1">
            <a:spLocks/>
          </p:cNvSpPr>
          <p:nvPr/>
        </p:nvSpPr>
        <p:spPr>
          <a:xfrm>
            <a:off x="328245" y="905934"/>
            <a:ext cx="5453429" cy="56057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a:t>Uses motion!</a:t>
            </a:r>
          </a:p>
          <a:p>
            <a:pPr marL="342900" indent="-342900" algn="l">
              <a:buFont typeface="Arial" panose="020B0604020202020204" pitchFamily="34" charset="0"/>
              <a:buChar char="•"/>
            </a:pPr>
            <a:r>
              <a:rPr lang="en-US" dirty="0"/>
              <a:t>Especially good for temporal data</a:t>
            </a:r>
          </a:p>
          <a:p>
            <a:pPr marL="342900" indent="-342900" algn="l">
              <a:buFont typeface="Arial" panose="020B0604020202020204" pitchFamily="34" charset="0"/>
              <a:buChar char="•"/>
            </a:pPr>
            <a:r>
              <a:rPr lang="en-US" dirty="0"/>
              <a:t>Can be very engaging/immersive for viewers</a:t>
            </a:r>
          </a:p>
          <a:p>
            <a:pPr marL="342900" indent="-342900" algn="l">
              <a:buFont typeface="Arial" panose="020B0604020202020204" pitchFamily="34" charset="0"/>
              <a:buChar char="•"/>
            </a:pPr>
            <a:r>
              <a:rPr lang="en-US" dirty="0"/>
              <a:t>Also allows for audio!</a:t>
            </a:r>
          </a:p>
          <a:p>
            <a:pPr marL="342900" indent="-342900" algn="l">
              <a:buFont typeface="Arial" panose="020B0604020202020204" pitchFamily="34" charset="0"/>
              <a:buChar char="•"/>
            </a:pPr>
            <a:r>
              <a:rPr lang="en-US" dirty="0"/>
              <a:t>Electronic only…</a:t>
            </a:r>
          </a:p>
        </p:txBody>
      </p:sp>
      <p:sp>
        <p:nvSpPr>
          <p:cNvPr id="10" name="TextBox 9">
            <a:extLst>
              <a:ext uri="{FF2B5EF4-FFF2-40B4-BE49-F238E27FC236}">
                <a16:creationId xmlns:a16="http://schemas.microsoft.com/office/drawing/2014/main" id="{F2ED8ABC-23A5-2F04-2529-727AF7A54199}"/>
              </a:ext>
            </a:extLst>
          </p:cNvPr>
          <p:cNvSpPr txBox="1"/>
          <p:nvPr/>
        </p:nvSpPr>
        <p:spPr>
          <a:xfrm>
            <a:off x="5886451" y="4259271"/>
            <a:ext cx="6096000" cy="461665"/>
          </a:xfrm>
          <a:prstGeom prst="rect">
            <a:avLst/>
          </a:prstGeom>
          <a:noFill/>
        </p:spPr>
        <p:txBody>
          <a:bodyPr wrap="square">
            <a:spAutoFit/>
          </a:bodyPr>
          <a:lstStyle/>
          <a:p>
            <a:r>
              <a:rPr lang="en-US" sz="1200" dirty="0">
                <a:hlinkClick r:id="rId3"/>
              </a:rPr>
              <a:t>https://www.nytimes.com/interactive/2020/04/14/science/coronavirus-transmission-cough-6-feet-ar-ul.html</a:t>
            </a:r>
            <a:endParaRPr lang="en-US" sz="1200" dirty="0"/>
          </a:p>
        </p:txBody>
      </p:sp>
      <p:pic>
        <p:nvPicPr>
          <p:cNvPr id="3" name="Picture 2">
            <a:extLst>
              <a:ext uri="{FF2B5EF4-FFF2-40B4-BE49-F238E27FC236}">
                <a16:creationId xmlns:a16="http://schemas.microsoft.com/office/drawing/2014/main" id="{88D6A64F-90D8-2CC9-8D40-1A91AB0B3DC9}"/>
              </a:ext>
            </a:extLst>
          </p:cNvPr>
          <p:cNvPicPr>
            <a:picLocks noChangeAspect="1"/>
          </p:cNvPicPr>
          <p:nvPr/>
        </p:nvPicPr>
        <p:blipFill>
          <a:blip r:embed="rId4"/>
          <a:stretch>
            <a:fillRect/>
          </a:stretch>
        </p:blipFill>
        <p:spPr>
          <a:xfrm>
            <a:off x="5229063" y="118998"/>
            <a:ext cx="657388" cy="510133"/>
          </a:xfrm>
          <a:prstGeom prst="rect">
            <a:avLst/>
          </a:prstGeom>
        </p:spPr>
      </p:pic>
      <p:pic>
        <p:nvPicPr>
          <p:cNvPr id="6" name="Picture 5">
            <a:extLst>
              <a:ext uri="{FF2B5EF4-FFF2-40B4-BE49-F238E27FC236}">
                <a16:creationId xmlns:a16="http://schemas.microsoft.com/office/drawing/2014/main" id="{04F459D1-0CB3-4A43-1907-6D46A19BA24D}"/>
              </a:ext>
            </a:extLst>
          </p:cNvPr>
          <p:cNvPicPr>
            <a:picLocks noChangeAspect="1"/>
          </p:cNvPicPr>
          <p:nvPr/>
        </p:nvPicPr>
        <p:blipFill>
          <a:blip r:embed="rId5"/>
          <a:stretch>
            <a:fillRect/>
          </a:stretch>
        </p:blipFill>
        <p:spPr>
          <a:xfrm>
            <a:off x="5975334" y="758091"/>
            <a:ext cx="6216665" cy="3432909"/>
          </a:xfrm>
          <a:prstGeom prst="rect">
            <a:avLst/>
          </a:prstGeom>
        </p:spPr>
      </p:pic>
    </p:spTree>
    <p:extLst>
      <p:ext uri="{BB962C8B-B14F-4D97-AF65-F5344CB8AC3E}">
        <p14:creationId xmlns:p14="http://schemas.microsoft.com/office/powerpoint/2010/main" val="336869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C46105-6C63-F39E-6A5B-50C3135794FC}"/>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7C8A0211-3D8A-083C-C1D9-9A083B878CF3}"/>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Level of Guidance Control</a:t>
            </a:r>
            <a:endParaRPr lang="en-PT" sz="4400" b="1" dirty="0"/>
          </a:p>
        </p:txBody>
      </p:sp>
      <p:pic>
        <p:nvPicPr>
          <p:cNvPr id="13" name="Picture 12">
            <a:extLst>
              <a:ext uri="{FF2B5EF4-FFF2-40B4-BE49-F238E27FC236}">
                <a16:creationId xmlns:a16="http://schemas.microsoft.com/office/drawing/2014/main" id="{1AB80CA2-DAEB-3C7A-BD01-0DDA450C29D5}"/>
              </a:ext>
            </a:extLst>
          </p:cNvPr>
          <p:cNvPicPr>
            <a:picLocks noChangeAspect="1"/>
          </p:cNvPicPr>
          <p:nvPr/>
        </p:nvPicPr>
        <p:blipFill>
          <a:blip r:embed="rId3"/>
          <a:stretch>
            <a:fillRect/>
          </a:stretch>
        </p:blipFill>
        <p:spPr>
          <a:xfrm>
            <a:off x="2299574" y="1123587"/>
            <a:ext cx="8320801" cy="4234071"/>
          </a:xfrm>
          <a:prstGeom prst="rect">
            <a:avLst/>
          </a:prstGeom>
        </p:spPr>
      </p:pic>
      <p:pic>
        <p:nvPicPr>
          <p:cNvPr id="15" name="Picture 14">
            <a:extLst>
              <a:ext uri="{FF2B5EF4-FFF2-40B4-BE49-F238E27FC236}">
                <a16:creationId xmlns:a16="http://schemas.microsoft.com/office/drawing/2014/main" id="{64ADBED8-967E-1681-0C81-C3A2339023BB}"/>
              </a:ext>
            </a:extLst>
          </p:cNvPr>
          <p:cNvPicPr>
            <a:picLocks noChangeAspect="1"/>
          </p:cNvPicPr>
          <p:nvPr/>
        </p:nvPicPr>
        <p:blipFill>
          <a:blip r:embed="rId4"/>
          <a:stretch>
            <a:fillRect/>
          </a:stretch>
        </p:blipFill>
        <p:spPr>
          <a:xfrm>
            <a:off x="3643312" y="827375"/>
            <a:ext cx="4943476" cy="1085534"/>
          </a:xfrm>
          <a:prstGeom prst="rect">
            <a:avLst/>
          </a:prstGeom>
        </p:spPr>
      </p:pic>
      <p:sp>
        <p:nvSpPr>
          <p:cNvPr id="16" name="Rectangle 15">
            <a:extLst>
              <a:ext uri="{FF2B5EF4-FFF2-40B4-BE49-F238E27FC236}">
                <a16:creationId xmlns:a16="http://schemas.microsoft.com/office/drawing/2014/main" id="{5CE6E852-5C6F-B3B7-5A15-29C02FF7AE4B}"/>
              </a:ext>
            </a:extLst>
          </p:cNvPr>
          <p:cNvSpPr/>
          <p:nvPr/>
        </p:nvSpPr>
        <p:spPr>
          <a:xfrm>
            <a:off x="5105400" y="2066925"/>
            <a:ext cx="5600700" cy="36562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5239C82-6848-C970-2562-767D8AD59297}"/>
              </a:ext>
            </a:extLst>
          </p:cNvPr>
          <p:cNvSpPr txBox="1"/>
          <p:nvPr/>
        </p:nvSpPr>
        <p:spPr>
          <a:xfrm>
            <a:off x="1485900" y="5559299"/>
            <a:ext cx="10258424" cy="646331"/>
          </a:xfrm>
          <a:prstGeom prst="rect">
            <a:avLst/>
          </a:prstGeom>
          <a:noFill/>
        </p:spPr>
        <p:txBody>
          <a:bodyPr wrap="square">
            <a:spAutoFit/>
          </a:bodyPr>
          <a:lstStyle/>
          <a:p>
            <a:r>
              <a:rPr lang="en-US" dirty="0">
                <a:hlinkClick r:id="rId5"/>
              </a:rPr>
              <a:t>https://archive.nytimes.com/www.nytimes.com/interactive/2013/10/09/us/yellen-fed-chart.html</a:t>
            </a:r>
            <a:endParaRPr lang="en-US" dirty="0"/>
          </a:p>
          <a:p>
            <a:endParaRPr lang="en-US" dirty="0"/>
          </a:p>
        </p:txBody>
      </p:sp>
    </p:spTree>
    <p:extLst>
      <p:ext uri="{BB962C8B-B14F-4D97-AF65-F5344CB8AC3E}">
        <p14:creationId xmlns:p14="http://schemas.microsoft.com/office/powerpoint/2010/main" val="41025868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F435F-65E4-F580-B2A1-9AEF06668356}"/>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B0C1893F-322C-5022-D3B2-414BDD5F032E}"/>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Level of Guidance Control</a:t>
            </a:r>
            <a:endParaRPr lang="en-PT" sz="4400" b="1" dirty="0"/>
          </a:p>
        </p:txBody>
      </p:sp>
      <p:pic>
        <p:nvPicPr>
          <p:cNvPr id="13" name="Picture 12">
            <a:extLst>
              <a:ext uri="{FF2B5EF4-FFF2-40B4-BE49-F238E27FC236}">
                <a16:creationId xmlns:a16="http://schemas.microsoft.com/office/drawing/2014/main" id="{962A00D9-41A7-C10B-4639-91B18E036781}"/>
              </a:ext>
            </a:extLst>
          </p:cNvPr>
          <p:cNvPicPr>
            <a:picLocks noChangeAspect="1"/>
          </p:cNvPicPr>
          <p:nvPr/>
        </p:nvPicPr>
        <p:blipFill>
          <a:blip r:embed="rId3"/>
          <a:stretch>
            <a:fillRect/>
          </a:stretch>
        </p:blipFill>
        <p:spPr>
          <a:xfrm>
            <a:off x="2299574" y="1123587"/>
            <a:ext cx="8320801" cy="4234071"/>
          </a:xfrm>
          <a:prstGeom prst="rect">
            <a:avLst/>
          </a:prstGeom>
        </p:spPr>
      </p:pic>
      <p:sp>
        <p:nvSpPr>
          <p:cNvPr id="16" name="Rectangle 15">
            <a:extLst>
              <a:ext uri="{FF2B5EF4-FFF2-40B4-BE49-F238E27FC236}">
                <a16:creationId xmlns:a16="http://schemas.microsoft.com/office/drawing/2014/main" id="{54FEFF32-D20A-D7D3-52E7-C174826D31B7}"/>
              </a:ext>
            </a:extLst>
          </p:cNvPr>
          <p:cNvSpPr/>
          <p:nvPr/>
        </p:nvSpPr>
        <p:spPr>
          <a:xfrm>
            <a:off x="5305425" y="3819526"/>
            <a:ext cx="2238375" cy="173977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1CB1F90-95E2-47BA-AC60-2E2B020E3C6C}"/>
              </a:ext>
            </a:extLst>
          </p:cNvPr>
          <p:cNvSpPr txBox="1"/>
          <p:nvPr/>
        </p:nvSpPr>
        <p:spPr>
          <a:xfrm>
            <a:off x="1485900" y="5559299"/>
            <a:ext cx="10258424" cy="646331"/>
          </a:xfrm>
          <a:prstGeom prst="rect">
            <a:avLst/>
          </a:prstGeom>
          <a:noFill/>
        </p:spPr>
        <p:txBody>
          <a:bodyPr wrap="square">
            <a:spAutoFit/>
          </a:bodyPr>
          <a:lstStyle/>
          <a:p>
            <a:r>
              <a:rPr lang="en-US" dirty="0">
                <a:hlinkClick r:id="rId4"/>
              </a:rPr>
              <a:t>https://www.washingtonpost.com/wp-srv/special/world/north-korean-prison-camps-2009/</a:t>
            </a:r>
            <a:endParaRPr lang="en-US" dirty="0"/>
          </a:p>
          <a:p>
            <a:r>
              <a:rPr lang="en-US" dirty="0"/>
              <a:t>(need Flash)</a:t>
            </a:r>
          </a:p>
        </p:txBody>
      </p:sp>
      <p:pic>
        <p:nvPicPr>
          <p:cNvPr id="3" name="Picture 2">
            <a:extLst>
              <a:ext uri="{FF2B5EF4-FFF2-40B4-BE49-F238E27FC236}">
                <a16:creationId xmlns:a16="http://schemas.microsoft.com/office/drawing/2014/main" id="{4A2DA074-E3CB-7A97-3817-BBE50D1DB532}"/>
              </a:ext>
            </a:extLst>
          </p:cNvPr>
          <p:cNvPicPr>
            <a:picLocks noChangeAspect="1"/>
          </p:cNvPicPr>
          <p:nvPr/>
        </p:nvPicPr>
        <p:blipFill>
          <a:blip r:embed="rId5"/>
          <a:stretch>
            <a:fillRect/>
          </a:stretch>
        </p:blipFill>
        <p:spPr>
          <a:xfrm>
            <a:off x="3619921" y="740717"/>
            <a:ext cx="5066880" cy="1187186"/>
          </a:xfrm>
          <a:prstGeom prst="rect">
            <a:avLst/>
          </a:prstGeom>
        </p:spPr>
      </p:pic>
    </p:spTree>
    <p:extLst>
      <p:ext uri="{BB962C8B-B14F-4D97-AF65-F5344CB8AC3E}">
        <p14:creationId xmlns:p14="http://schemas.microsoft.com/office/powerpoint/2010/main" val="42615226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91B2F-BE51-3F63-3AE9-ABF6B0771FA4}"/>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FAA82338-B192-D5F9-AFD6-24FF4F0161D4}"/>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Level of Guidance Control</a:t>
            </a:r>
            <a:endParaRPr lang="en-PT" sz="4400" b="1" dirty="0"/>
          </a:p>
        </p:txBody>
      </p:sp>
      <p:pic>
        <p:nvPicPr>
          <p:cNvPr id="13" name="Picture 12">
            <a:extLst>
              <a:ext uri="{FF2B5EF4-FFF2-40B4-BE49-F238E27FC236}">
                <a16:creationId xmlns:a16="http://schemas.microsoft.com/office/drawing/2014/main" id="{3790EB37-2716-4415-F692-AF0058BB4BE8}"/>
              </a:ext>
            </a:extLst>
          </p:cNvPr>
          <p:cNvPicPr>
            <a:picLocks noChangeAspect="1"/>
          </p:cNvPicPr>
          <p:nvPr/>
        </p:nvPicPr>
        <p:blipFill>
          <a:blip r:embed="rId3"/>
          <a:stretch>
            <a:fillRect/>
          </a:stretch>
        </p:blipFill>
        <p:spPr>
          <a:xfrm>
            <a:off x="2299574" y="1123587"/>
            <a:ext cx="8320801" cy="4234071"/>
          </a:xfrm>
          <a:prstGeom prst="rect">
            <a:avLst/>
          </a:prstGeom>
        </p:spPr>
      </p:pic>
    </p:spTree>
    <p:extLst>
      <p:ext uri="{BB962C8B-B14F-4D97-AF65-F5344CB8AC3E}">
        <p14:creationId xmlns:p14="http://schemas.microsoft.com/office/powerpoint/2010/main" val="28718670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A9F67C-E449-458D-D1A9-2F3DE97E7334}"/>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E29C39C0-ECBF-884D-7B43-12ED0D7BFB7A}"/>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Narrative Visualization Techniques: Stepper</a:t>
            </a:r>
            <a:endParaRPr lang="en-PT" sz="4400" b="1" dirty="0"/>
          </a:p>
        </p:txBody>
      </p:sp>
      <p:sp>
        <p:nvSpPr>
          <p:cNvPr id="2" name="Subtitle 2">
            <a:extLst>
              <a:ext uri="{FF2B5EF4-FFF2-40B4-BE49-F238E27FC236}">
                <a16:creationId xmlns:a16="http://schemas.microsoft.com/office/drawing/2014/main" id="{95B69B4F-7134-3EAF-4F0B-917AB9FE09D1}"/>
              </a:ext>
            </a:extLst>
          </p:cNvPr>
          <p:cNvSpPr>
            <a:spLocks noGrp="1"/>
          </p:cNvSpPr>
          <p:nvPr>
            <p:ph type="subTitle" idx="1"/>
          </p:nvPr>
        </p:nvSpPr>
        <p:spPr>
          <a:xfrm>
            <a:off x="328246" y="905934"/>
            <a:ext cx="4596179" cy="5605702"/>
          </a:xfrm>
        </p:spPr>
        <p:txBody>
          <a:bodyPr/>
          <a:lstStyle/>
          <a:p>
            <a:pPr marL="342900" indent="-342900" algn="l">
              <a:buFont typeface="Arial" panose="020B0604020202020204" pitchFamily="34" charset="0"/>
              <a:buChar char="•"/>
            </a:pPr>
            <a:r>
              <a:rPr lang="en-US" dirty="0"/>
              <a:t>Steppers</a:t>
            </a:r>
          </a:p>
          <a:p>
            <a:pPr marL="800100" lvl="1" indent="-342900" algn="l">
              <a:buFont typeface="Arial" panose="020B0604020202020204" pitchFamily="34" charset="0"/>
              <a:buChar char="•"/>
            </a:pPr>
            <a:r>
              <a:rPr lang="en-US" dirty="0"/>
              <a:t>Controlled trajectory through the data</a:t>
            </a:r>
          </a:p>
          <a:p>
            <a:pPr marL="800100" lvl="1" indent="-342900" algn="l">
              <a:buFont typeface="Arial" panose="020B0604020202020204" pitchFamily="34" charset="0"/>
              <a:buChar char="•"/>
            </a:pPr>
            <a:r>
              <a:rPr lang="en-US" dirty="0"/>
              <a:t>Carefully controlled views of the data</a:t>
            </a:r>
            <a:endParaRPr lang="en-PT" dirty="0"/>
          </a:p>
        </p:txBody>
      </p:sp>
      <p:sp>
        <p:nvSpPr>
          <p:cNvPr id="4" name="TextBox 3">
            <a:extLst>
              <a:ext uri="{FF2B5EF4-FFF2-40B4-BE49-F238E27FC236}">
                <a16:creationId xmlns:a16="http://schemas.microsoft.com/office/drawing/2014/main" id="{24342498-0584-1AB2-B985-1A6609CBC931}"/>
              </a:ext>
            </a:extLst>
          </p:cNvPr>
          <p:cNvSpPr txBox="1"/>
          <p:nvPr/>
        </p:nvSpPr>
        <p:spPr>
          <a:xfrm>
            <a:off x="1470622" y="6142304"/>
            <a:ext cx="9242940" cy="646331"/>
          </a:xfrm>
          <a:prstGeom prst="rect">
            <a:avLst/>
          </a:prstGeom>
          <a:noFill/>
        </p:spPr>
        <p:txBody>
          <a:bodyPr wrap="square">
            <a:spAutoFit/>
          </a:bodyPr>
          <a:lstStyle/>
          <a:p>
            <a:pPr algn="ctr"/>
            <a:r>
              <a:rPr lang="en-US" dirty="0">
                <a:hlinkClick r:id="rId3"/>
              </a:rPr>
              <a:t>https://archive.nytimes.com/www.nytimes.com/interactive/2013/10/09/us/yellen-fed-chart.html</a:t>
            </a:r>
            <a:endParaRPr lang="en-US" dirty="0"/>
          </a:p>
        </p:txBody>
      </p:sp>
      <p:pic>
        <p:nvPicPr>
          <p:cNvPr id="7" name="Picture 6">
            <a:extLst>
              <a:ext uri="{FF2B5EF4-FFF2-40B4-BE49-F238E27FC236}">
                <a16:creationId xmlns:a16="http://schemas.microsoft.com/office/drawing/2014/main" id="{EF0526A0-74C6-359A-0DE3-0DE60FA500FD}"/>
              </a:ext>
            </a:extLst>
          </p:cNvPr>
          <p:cNvPicPr>
            <a:picLocks noChangeAspect="1"/>
          </p:cNvPicPr>
          <p:nvPr/>
        </p:nvPicPr>
        <p:blipFill>
          <a:blip r:embed="rId4"/>
          <a:stretch>
            <a:fillRect/>
          </a:stretch>
        </p:blipFill>
        <p:spPr>
          <a:xfrm>
            <a:off x="4785082" y="758091"/>
            <a:ext cx="7249058" cy="4916941"/>
          </a:xfrm>
          <a:prstGeom prst="rect">
            <a:avLst/>
          </a:prstGeom>
        </p:spPr>
      </p:pic>
    </p:spTree>
    <p:extLst>
      <p:ext uri="{BB962C8B-B14F-4D97-AF65-F5344CB8AC3E}">
        <p14:creationId xmlns:p14="http://schemas.microsoft.com/office/powerpoint/2010/main" val="35001355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3898B4-B5DE-A955-BA8E-1009A7C5C0B3}"/>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4F589151-347A-C82C-086F-365D38E42793}"/>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Narrative Visualization Techniques: </a:t>
            </a:r>
            <a:r>
              <a:rPr lang="en-US" sz="4400" b="1" dirty="0" err="1"/>
              <a:t>Scrollytelling</a:t>
            </a:r>
            <a:endParaRPr lang="en-PT" sz="4400" b="1" dirty="0"/>
          </a:p>
        </p:txBody>
      </p:sp>
      <p:sp>
        <p:nvSpPr>
          <p:cNvPr id="2" name="Subtitle 2">
            <a:extLst>
              <a:ext uri="{FF2B5EF4-FFF2-40B4-BE49-F238E27FC236}">
                <a16:creationId xmlns:a16="http://schemas.microsoft.com/office/drawing/2014/main" id="{A2713086-51F1-22BF-5B72-D96EB7E7615B}"/>
              </a:ext>
            </a:extLst>
          </p:cNvPr>
          <p:cNvSpPr>
            <a:spLocks noGrp="1"/>
          </p:cNvSpPr>
          <p:nvPr>
            <p:ph type="subTitle" idx="1"/>
          </p:nvPr>
        </p:nvSpPr>
        <p:spPr>
          <a:xfrm>
            <a:off x="328246" y="905934"/>
            <a:ext cx="4596179" cy="5605702"/>
          </a:xfrm>
        </p:spPr>
        <p:txBody>
          <a:bodyPr/>
          <a:lstStyle/>
          <a:p>
            <a:pPr marL="342900" indent="-342900" algn="l">
              <a:buFont typeface="Arial" panose="020B0604020202020204" pitchFamily="34" charset="0"/>
              <a:buChar char="•"/>
            </a:pPr>
            <a:r>
              <a:rPr lang="en-US" dirty="0" err="1"/>
              <a:t>Scrollytelling</a:t>
            </a:r>
            <a:endParaRPr lang="en-US" dirty="0"/>
          </a:p>
          <a:p>
            <a:pPr marL="800100" lvl="1" indent="-342900" algn="l">
              <a:buFont typeface="Arial" panose="020B0604020202020204" pitchFamily="34" charset="0"/>
              <a:buChar char="•"/>
            </a:pPr>
            <a:r>
              <a:rPr lang="en-US" dirty="0"/>
              <a:t>Similar to steppers</a:t>
            </a:r>
          </a:p>
          <a:p>
            <a:pPr marL="1257300" lvl="2" indent="-342900" algn="l">
              <a:buFont typeface="Arial" panose="020B0604020202020204" pitchFamily="34" charset="0"/>
              <a:buChar char="•"/>
            </a:pPr>
            <a:r>
              <a:rPr lang="en-US" dirty="0"/>
              <a:t>use scroll wheel instead</a:t>
            </a:r>
          </a:p>
          <a:p>
            <a:pPr marL="800100" lvl="1" indent="-342900" algn="l">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7C7AF32F-7636-D084-98D2-D2E0DDBC048C}"/>
              </a:ext>
            </a:extLst>
          </p:cNvPr>
          <p:cNvSpPr txBox="1"/>
          <p:nvPr/>
        </p:nvSpPr>
        <p:spPr>
          <a:xfrm>
            <a:off x="1" y="6142304"/>
            <a:ext cx="12038029" cy="369332"/>
          </a:xfrm>
          <a:prstGeom prst="rect">
            <a:avLst/>
          </a:prstGeom>
          <a:noFill/>
        </p:spPr>
        <p:txBody>
          <a:bodyPr wrap="square">
            <a:spAutoFit/>
          </a:bodyPr>
          <a:lstStyle/>
          <a:p>
            <a:pPr algn="ctr"/>
            <a:r>
              <a:rPr lang="en-US" dirty="0">
                <a:hlinkClick r:id="rId3"/>
              </a:rPr>
              <a:t>https://www.nytimes.com/interactive/2014/07/03/world/middleeast/syria-iraq-isis-rogue-state-along-two-rivers.html</a:t>
            </a:r>
            <a:endParaRPr lang="en-US" dirty="0"/>
          </a:p>
        </p:txBody>
      </p:sp>
      <p:pic>
        <p:nvPicPr>
          <p:cNvPr id="6" name="Picture 5">
            <a:extLst>
              <a:ext uri="{FF2B5EF4-FFF2-40B4-BE49-F238E27FC236}">
                <a16:creationId xmlns:a16="http://schemas.microsoft.com/office/drawing/2014/main" id="{C5B55C72-7368-E564-31AA-C86C71259DD8}"/>
              </a:ext>
            </a:extLst>
          </p:cNvPr>
          <p:cNvPicPr>
            <a:picLocks noChangeAspect="1"/>
          </p:cNvPicPr>
          <p:nvPr/>
        </p:nvPicPr>
        <p:blipFill>
          <a:blip r:embed="rId4"/>
          <a:stretch>
            <a:fillRect/>
          </a:stretch>
        </p:blipFill>
        <p:spPr>
          <a:xfrm>
            <a:off x="4622812" y="1514475"/>
            <a:ext cx="7537335" cy="3925799"/>
          </a:xfrm>
          <a:prstGeom prst="rect">
            <a:avLst/>
          </a:prstGeom>
        </p:spPr>
      </p:pic>
    </p:spTree>
    <p:extLst>
      <p:ext uri="{BB962C8B-B14F-4D97-AF65-F5344CB8AC3E}">
        <p14:creationId xmlns:p14="http://schemas.microsoft.com/office/powerpoint/2010/main" val="27899964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5B931-4C1C-73D2-8E94-33A2FE8EBDE6}"/>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9235C1AF-429C-4F14-FE65-88C94827D345}"/>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Narrative Visualization Techniques: </a:t>
            </a:r>
            <a:r>
              <a:rPr lang="en-US" sz="4400" b="1" dirty="0" err="1"/>
              <a:t>Scrollytelling</a:t>
            </a:r>
            <a:endParaRPr lang="en-PT" sz="4400" b="1" dirty="0"/>
          </a:p>
        </p:txBody>
      </p:sp>
      <p:sp>
        <p:nvSpPr>
          <p:cNvPr id="2" name="Subtitle 2">
            <a:extLst>
              <a:ext uri="{FF2B5EF4-FFF2-40B4-BE49-F238E27FC236}">
                <a16:creationId xmlns:a16="http://schemas.microsoft.com/office/drawing/2014/main" id="{539E0B1F-F623-2AC5-256D-4CFAD5A3FBE5}"/>
              </a:ext>
            </a:extLst>
          </p:cNvPr>
          <p:cNvSpPr>
            <a:spLocks noGrp="1"/>
          </p:cNvSpPr>
          <p:nvPr>
            <p:ph type="subTitle" idx="1"/>
          </p:nvPr>
        </p:nvSpPr>
        <p:spPr>
          <a:xfrm>
            <a:off x="328246" y="905934"/>
            <a:ext cx="4596179" cy="5605702"/>
          </a:xfrm>
        </p:spPr>
        <p:txBody>
          <a:bodyPr/>
          <a:lstStyle/>
          <a:p>
            <a:pPr marL="342900" indent="-342900" algn="l">
              <a:buFont typeface="Arial" panose="020B0604020202020204" pitchFamily="34" charset="0"/>
              <a:buChar char="•"/>
            </a:pPr>
            <a:r>
              <a:rPr lang="en-US" dirty="0" err="1"/>
              <a:t>Scrollytelling</a:t>
            </a:r>
            <a:endParaRPr lang="en-US" dirty="0"/>
          </a:p>
          <a:p>
            <a:pPr marL="800100" lvl="1" indent="-342900" algn="l">
              <a:buFont typeface="Arial" panose="020B0604020202020204" pitchFamily="34" charset="0"/>
              <a:buChar char="•"/>
            </a:pPr>
            <a:r>
              <a:rPr lang="en-US" dirty="0"/>
              <a:t>Similar to steppers</a:t>
            </a:r>
          </a:p>
          <a:p>
            <a:pPr marL="1257300" lvl="2" indent="-342900" algn="l">
              <a:buFont typeface="Arial" panose="020B0604020202020204" pitchFamily="34" charset="0"/>
              <a:buChar char="•"/>
            </a:pPr>
            <a:r>
              <a:rPr lang="en-US" dirty="0"/>
              <a:t>use scroll wheel instead</a:t>
            </a:r>
          </a:p>
          <a:p>
            <a:pPr marL="800100" lvl="1" indent="-342900" algn="l">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172F718-D1B6-B409-2BE4-DFADD4E928FC}"/>
              </a:ext>
            </a:extLst>
          </p:cNvPr>
          <p:cNvPicPr>
            <a:picLocks noChangeAspect="1"/>
          </p:cNvPicPr>
          <p:nvPr/>
        </p:nvPicPr>
        <p:blipFill>
          <a:blip r:embed="rId3"/>
          <a:stretch>
            <a:fillRect/>
          </a:stretch>
        </p:blipFill>
        <p:spPr>
          <a:xfrm>
            <a:off x="5667375" y="633296"/>
            <a:ext cx="6196379" cy="6131909"/>
          </a:xfrm>
          <a:prstGeom prst="rect">
            <a:avLst/>
          </a:prstGeom>
        </p:spPr>
      </p:pic>
      <p:sp>
        <p:nvSpPr>
          <p:cNvPr id="7" name="TextBox 6">
            <a:extLst>
              <a:ext uri="{FF2B5EF4-FFF2-40B4-BE49-F238E27FC236}">
                <a16:creationId xmlns:a16="http://schemas.microsoft.com/office/drawing/2014/main" id="{719F4542-33F0-9F88-CA16-9F38A1EB7BF5}"/>
              </a:ext>
            </a:extLst>
          </p:cNvPr>
          <p:cNvSpPr txBox="1"/>
          <p:nvPr/>
        </p:nvSpPr>
        <p:spPr>
          <a:xfrm>
            <a:off x="1" y="6142304"/>
            <a:ext cx="12038029" cy="369332"/>
          </a:xfrm>
          <a:prstGeom prst="rect">
            <a:avLst/>
          </a:prstGeom>
          <a:noFill/>
        </p:spPr>
        <p:txBody>
          <a:bodyPr wrap="square">
            <a:spAutoFit/>
          </a:bodyPr>
          <a:lstStyle/>
          <a:p>
            <a:pPr algn="ctr"/>
            <a:r>
              <a:rPr lang="en-US" dirty="0">
                <a:hlinkClick r:id="rId4"/>
              </a:rPr>
              <a:t>http://www.r2d3.us/visual-intro-to-machine-learning-part-1/</a:t>
            </a:r>
            <a:endParaRPr lang="en-US" dirty="0"/>
          </a:p>
        </p:txBody>
      </p:sp>
    </p:spTree>
    <p:extLst>
      <p:ext uri="{BB962C8B-B14F-4D97-AF65-F5344CB8AC3E}">
        <p14:creationId xmlns:p14="http://schemas.microsoft.com/office/powerpoint/2010/main" val="5760071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4568C5-7326-F135-B538-D215ABDFC413}"/>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C18B7EA1-30FD-7528-A1A0-7DA6C50C5912}"/>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Narrative Visualization Techniques</a:t>
            </a:r>
            <a:endParaRPr lang="en-PT" sz="4400" b="1" dirty="0"/>
          </a:p>
        </p:txBody>
      </p:sp>
      <p:sp>
        <p:nvSpPr>
          <p:cNvPr id="2" name="Subtitle 2">
            <a:extLst>
              <a:ext uri="{FF2B5EF4-FFF2-40B4-BE49-F238E27FC236}">
                <a16:creationId xmlns:a16="http://schemas.microsoft.com/office/drawing/2014/main" id="{05B803BC-FF2A-CEBF-1373-42E5E4FA8C38}"/>
              </a:ext>
            </a:extLst>
          </p:cNvPr>
          <p:cNvSpPr>
            <a:spLocks noGrp="1"/>
          </p:cNvSpPr>
          <p:nvPr>
            <p:ph type="subTitle" idx="1"/>
          </p:nvPr>
        </p:nvSpPr>
        <p:spPr>
          <a:xfrm>
            <a:off x="328246" y="905934"/>
            <a:ext cx="11025554" cy="5799666"/>
          </a:xfrm>
        </p:spPr>
        <p:txBody>
          <a:bodyPr>
            <a:normAutofit/>
          </a:bodyPr>
          <a:lstStyle/>
          <a:p>
            <a:pPr marL="342900" indent="-342900" algn="l">
              <a:buFont typeface="Arial" panose="020B0604020202020204" pitchFamily="34" charset="0"/>
              <a:buChar char="•"/>
            </a:pPr>
            <a:r>
              <a:rPr lang="en-US" dirty="0"/>
              <a:t>Discrete vs continuous</a:t>
            </a:r>
          </a:p>
          <a:p>
            <a:pPr marL="342900" indent="-342900" algn="l">
              <a:buFont typeface="Arial" panose="020B0604020202020204" pitchFamily="34" charset="0"/>
              <a:buChar char="•"/>
            </a:pPr>
            <a:r>
              <a:rPr lang="en-US" dirty="0"/>
              <a:t>Stepper pros:</a:t>
            </a:r>
          </a:p>
          <a:p>
            <a:pPr marL="800100" lvl="1" indent="-342900" algn="l">
              <a:buFont typeface="Arial" panose="020B0604020202020204" pitchFamily="34" charset="0"/>
              <a:buChar char="•"/>
            </a:pPr>
            <a:r>
              <a:rPr lang="en-US" dirty="0"/>
              <a:t>Very clear</a:t>
            </a:r>
          </a:p>
          <a:p>
            <a:pPr marL="800100" lvl="1" indent="-342900" algn="l">
              <a:buFont typeface="Arial" panose="020B0604020202020204" pitchFamily="34" charset="0"/>
              <a:buChar char="•"/>
            </a:pPr>
            <a:r>
              <a:rPr lang="en-US" dirty="0"/>
              <a:t>Very precise control</a:t>
            </a:r>
          </a:p>
          <a:p>
            <a:pPr marL="800100" lvl="1"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err="1"/>
              <a:t>Scrollytelling</a:t>
            </a:r>
            <a:r>
              <a:rPr lang="en-US" dirty="0"/>
              <a:t> pros:</a:t>
            </a:r>
          </a:p>
          <a:p>
            <a:pPr marL="800100" lvl="1" indent="-342900" algn="l">
              <a:buFont typeface="Arial" panose="020B0604020202020204" pitchFamily="34" charset="0"/>
              <a:buChar char="•"/>
            </a:pPr>
            <a:r>
              <a:rPr lang="en-US" dirty="0"/>
              <a:t>Lightweight </a:t>
            </a:r>
          </a:p>
          <a:p>
            <a:pPr marL="800100" lvl="1" indent="-342900" algn="l">
              <a:buFont typeface="Arial" panose="020B0604020202020204" pitchFamily="34" charset="0"/>
              <a:buChar char="•"/>
            </a:pPr>
            <a:r>
              <a:rPr lang="en-US" dirty="0"/>
              <a:t>Easy to keep progressing</a:t>
            </a:r>
          </a:p>
          <a:p>
            <a:pPr marL="800100" lvl="1" indent="-342900" algn="l">
              <a:buFont typeface="Arial" panose="020B0604020202020204" pitchFamily="34" charset="0"/>
              <a:buChar char="•"/>
            </a:pPr>
            <a:r>
              <a:rPr lang="en-US" dirty="0"/>
              <a:t>More engaging (?)</a:t>
            </a:r>
          </a:p>
          <a:p>
            <a:pPr marL="800100" lvl="1"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Implementation:</a:t>
            </a:r>
          </a:p>
          <a:p>
            <a:pPr marL="800100" lvl="1" indent="-342900" algn="l">
              <a:buFont typeface="Arial" panose="020B0604020202020204" pitchFamily="34" charset="0"/>
              <a:buChar char="•"/>
            </a:pPr>
            <a:r>
              <a:rPr lang="en-US" dirty="0"/>
              <a:t>Do it yourself: monitor scroll position </a:t>
            </a:r>
            <a:r>
              <a:rPr lang="en-US" dirty="0">
                <a:sym typeface="Wingdings" panose="05000000000000000000" pitchFamily="2" charset="2"/>
              </a:rPr>
              <a:t> element positions</a:t>
            </a:r>
          </a:p>
          <a:p>
            <a:pPr marL="1257300" lvl="2" indent="-342900" algn="l">
              <a:buFont typeface="Arial" panose="020B0604020202020204" pitchFamily="34" charset="0"/>
              <a:buChar char="•"/>
            </a:pPr>
            <a:r>
              <a:rPr lang="en-US" dirty="0">
                <a:hlinkClick r:id="rId3"/>
              </a:rPr>
              <a:t>https://bost.ocks.org/mike/scroll/</a:t>
            </a:r>
            <a:endParaRPr lang="en-US" dirty="0"/>
          </a:p>
          <a:p>
            <a:pPr marL="1257300" lvl="2" indent="-342900" algn="l">
              <a:buFont typeface="Arial" panose="020B0604020202020204" pitchFamily="34" charset="0"/>
              <a:buChar char="•"/>
            </a:pPr>
            <a:r>
              <a:rPr lang="en-US" dirty="0">
                <a:hlinkClick r:id="rId4"/>
              </a:rPr>
              <a:t>https://vallandingham.me/think_you_can_scroll.html</a:t>
            </a:r>
            <a:endParaRPr lang="en-US" dirty="0"/>
          </a:p>
          <a:p>
            <a:pPr marL="800100" lvl="1" indent="-342900" algn="l">
              <a:buFont typeface="Arial" panose="020B0604020202020204" pitchFamily="34" charset="0"/>
              <a:buChar char="•"/>
            </a:pPr>
            <a:r>
              <a:rPr lang="en-US" dirty="0"/>
              <a:t>Libraries:</a:t>
            </a:r>
          </a:p>
          <a:p>
            <a:pPr marL="1257300" lvl="2" indent="-342900" algn="l">
              <a:buFont typeface="Arial" panose="020B0604020202020204" pitchFamily="34" charset="0"/>
              <a:buChar char="•"/>
            </a:pPr>
            <a:r>
              <a:rPr lang="en-US" dirty="0">
                <a:hlinkClick r:id="rId5"/>
              </a:rPr>
              <a:t>https://idyll-lang.org/gallery</a:t>
            </a:r>
            <a:endParaRPr lang="en-US" dirty="0"/>
          </a:p>
        </p:txBody>
      </p:sp>
    </p:spTree>
    <p:extLst>
      <p:ext uri="{BB962C8B-B14F-4D97-AF65-F5344CB8AC3E}">
        <p14:creationId xmlns:p14="http://schemas.microsoft.com/office/powerpoint/2010/main" val="3379021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2" end="1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4" end="1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3644AF-FB0D-4F7A-D142-46232C613171}"/>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A91FD0CA-28DE-24E4-70E3-71E17C171164}"/>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Misinformation</a:t>
            </a:r>
            <a:endParaRPr lang="en-PT" sz="4400" b="1" dirty="0"/>
          </a:p>
        </p:txBody>
      </p:sp>
      <p:sp>
        <p:nvSpPr>
          <p:cNvPr id="2" name="Subtitle 2">
            <a:extLst>
              <a:ext uri="{FF2B5EF4-FFF2-40B4-BE49-F238E27FC236}">
                <a16:creationId xmlns:a16="http://schemas.microsoft.com/office/drawing/2014/main" id="{9819A50A-4AE0-0472-0640-2FE562AB4784}"/>
              </a:ext>
            </a:extLst>
          </p:cNvPr>
          <p:cNvSpPr>
            <a:spLocks noGrp="1"/>
          </p:cNvSpPr>
          <p:nvPr>
            <p:ph type="subTitle" idx="1"/>
          </p:nvPr>
        </p:nvSpPr>
        <p:spPr>
          <a:xfrm>
            <a:off x="328246" y="905934"/>
            <a:ext cx="11527692" cy="5605702"/>
          </a:xfrm>
        </p:spPr>
        <p:txBody>
          <a:bodyPr/>
          <a:lstStyle/>
          <a:p>
            <a:pPr marL="342900" indent="-342900" algn="l">
              <a:buFont typeface="Arial" panose="020B0604020202020204" pitchFamily="34" charset="0"/>
              <a:buChar char="•"/>
            </a:pPr>
            <a:r>
              <a:rPr lang="en-US" dirty="0"/>
              <a:t>Is the author using the correct data and disclosing the source?</a:t>
            </a:r>
          </a:p>
          <a:p>
            <a:pPr marL="342900" indent="-342900" algn="l">
              <a:buFont typeface="Arial" panose="020B0604020202020204" pitchFamily="34" charset="0"/>
              <a:buChar char="•"/>
            </a:pPr>
            <a:endParaRPr lang="en-PT" dirty="0"/>
          </a:p>
        </p:txBody>
      </p:sp>
      <p:pic>
        <p:nvPicPr>
          <p:cNvPr id="9" name="Picture 8">
            <a:extLst>
              <a:ext uri="{FF2B5EF4-FFF2-40B4-BE49-F238E27FC236}">
                <a16:creationId xmlns:a16="http://schemas.microsoft.com/office/drawing/2014/main" id="{31FB0CCF-90B6-330C-4080-6B02EE5CDCB4}"/>
              </a:ext>
            </a:extLst>
          </p:cNvPr>
          <p:cNvPicPr>
            <a:picLocks noChangeAspect="1"/>
          </p:cNvPicPr>
          <p:nvPr/>
        </p:nvPicPr>
        <p:blipFill>
          <a:blip r:embed="rId3"/>
          <a:stretch>
            <a:fillRect/>
          </a:stretch>
        </p:blipFill>
        <p:spPr>
          <a:xfrm>
            <a:off x="215656" y="1433689"/>
            <a:ext cx="11760688" cy="4378159"/>
          </a:xfrm>
          <a:prstGeom prst="rect">
            <a:avLst/>
          </a:prstGeom>
        </p:spPr>
      </p:pic>
      <p:sp>
        <p:nvSpPr>
          <p:cNvPr id="5" name="Rectangle 4">
            <a:extLst>
              <a:ext uri="{FF2B5EF4-FFF2-40B4-BE49-F238E27FC236}">
                <a16:creationId xmlns:a16="http://schemas.microsoft.com/office/drawing/2014/main" id="{1D4F5AE9-439A-2919-7AEE-9B6589C9A4DF}"/>
              </a:ext>
            </a:extLst>
          </p:cNvPr>
          <p:cNvSpPr/>
          <p:nvPr/>
        </p:nvSpPr>
        <p:spPr>
          <a:xfrm>
            <a:off x="1971675" y="5457825"/>
            <a:ext cx="2066925" cy="31432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BF6B70C-55A4-7316-16C3-A22765AB6DAD}"/>
              </a:ext>
            </a:extLst>
          </p:cNvPr>
          <p:cNvSpPr/>
          <p:nvPr/>
        </p:nvSpPr>
        <p:spPr>
          <a:xfrm>
            <a:off x="4972050" y="4295775"/>
            <a:ext cx="6067425" cy="31432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5083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37535A-379B-C77D-0033-D78A9A01B08B}"/>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E32B10C0-07E8-6BA1-5930-6D5727F7B327}"/>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Narrative Visualization Examples</a:t>
            </a:r>
            <a:endParaRPr lang="en-PT" sz="4400" b="1" dirty="0"/>
          </a:p>
        </p:txBody>
      </p:sp>
      <p:sp>
        <p:nvSpPr>
          <p:cNvPr id="2" name="Subtitle 2">
            <a:extLst>
              <a:ext uri="{FF2B5EF4-FFF2-40B4-BE49-F238E27FC236}">
                <a16:creationId xmlns:a16="http://schemas.microsoft.com/office/drawing/2014/main" id="{F7ADCE93-8EC2-AA23-8541-9DD8695A9B29}"/>
              </a:ext>
            </a:extLst>
          </p:cNvPr>
          <p:cNvSpPr>
            <a:spLocks noGrp="1"/>
          </p:cNvSpPr>
          <p:nvPr>
            <p:ph type="subTitle" idx="1"/>
          </p:nvPr>
        </p:nvSpPr>
        <p:spPr>
          <a:xfrm>
            <a:off x="328246" y="905934"/>
            <a:ext cx="11025554" cy="5799666"/>
          </a:xfrm>
        </p:spPr>
        <p:txBody>
          <a:bodyPr>
            <a:normAutofit/>
          </a:bodyPr>
          <a:lstStyle/>
          <a:p>
            <a:pPr marL="342900" indent="-342900" algn="l">
              <a:buFont typeface="Arial" panose="020B0604020202020204" pitchFamily="34" charset="0"/>
              <a:buChar char="•"/>
            </a:pPr>
            <a:r>
              <a:rPr lang="en-US" dirty="0">
                <a:hlinkClick r:id="rId3"/>
              </a:rPr>
              <a:t>https://mathisonian.github.io/trig/etymology/</a:t>
            </a:r>
            <a:endParaRPr lang="en-US" dirty="0"/>
          </a:p>
          <a:p>
            <a:pPr marL="342900" indent="-342900" algn="l">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8386A08A-F521-3CF7-E564-8CB11A243E15}"/>
              </a:ext>
            </a:extLst>
          </p:cNvPr>
          <p:cNvPicPr>
            <a:picLocks noChangeAspect="1"/>
          </p:cNvPicPr>
          <p:nvPr/>
        </p:nvPicPr>
        <p:blipFill>
          <a:blip r:embed="rId4"/>
          <a:stretch>
            <a:fillRect/>
          </a:stretch>
        </p:blipFill>
        <p:spPr>
          <a:xfrm>
            <a:off x="1190192" y="1318905"/>
            <a:ext cx="9811616" cy="5526885"/>
          </a:xfrm>
          <a:prstGeom prst="rect">
            <a:avLst/>
          </a:prstGeom>
        </p:spPr>
      </p:pic>
    </p:spTree>
    <p:extLst>
      <p:ext uri="{BB962C8B-B14F-4D97-AF65-F5344CB8AC3E}">
        <p14:creationId xmlns:p14="http://schemas.microsoft.com/office/powerpoint/2010/main" val="2576247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81EFE5-AEE9-23B2-7D9B-C8C8408A1B8B}"/>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D38485A3-695B-CC74-2318-7B7DF55EF31F}"/>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Narrative Visualization Examples</a:t>
            </a:r>
            <a:endParaRPr lang="en-PT" sz="4400" b="1" dirty="0"/>
          </a:p>
        </p:txBody>
      </p:sp>
      <p:sp>
        <p:nvSpPr>
          <p:cNvPr id="2" name="Subtitle 2">
            <a:extLst>
              <a:ext uri="{FF2B5EF4-FFF2-40B4-BE49-F238E27FC236}">
                <a16:creationId xmlns:a16="http://schemas.microsoft.com/office/drawing/2014/main" id="{FC1CA53A-CF4E-002A-EFEC-206142BAE5AB}"/>
              </a:ext>
            </a:extLst>
          </p:cNvPr>
          <p:cNvSpPr>
            <a:spLocks noGrp="1"/>
          </p:cNvSpPr>
          <p:nvPr>
            <p:ph type="subTitle" idx="1"/>
          </p:nvPr>
        </p:nvSpPr>
        <p:spPr>
          <a:xfrm>
            <a:off x="328246" y="905934"/>
            <a:ext cx="4339004" cy="5799666"/>
          </a:xfrm>
        </p:spPr>
        <p:txBody>
          <a:bodyPr>
            <a:normAutofit/>
          </a:bodyPr>
          <a:lstStyle/>
          <a:p>
            <a:pPr marL="342900" indent="-342900" algn="l">
              <a:buFont typeface="Arial" panose="020B0604020202020204" pitchFamily="34" charset="0"/>
              <a:buChar char="•"/>
            </a:pPr>
            <a:r>
              <a:rPr lang="en-US" dirty="0">
                <a:hlinkClick r:id="rId3"/>
              </a:rPr>
              <a:t>https://www.nytimes.com/interactive/2015/05/28/upshot/you-draw-it-how-family-income-affects-childrens-college-chances.html</a:t>
            </a:r>
            <a:endParaRPr lang="en-US" dirty="0"/>
          </a:p>
          <a:p>
            <a:pPr marL="342900" indent="-342900" algn="l">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3BE2FC7C-AC56-65BE-E645-D9AF57AB26CB}"/>
              </a:ext>
            </a:extLst>
          </p:cNvPr>
          <p:cNvPicPr>
            <a:picLocks noChangeAspect="1"/>
          </p:cNvPicPr>
          <p:nvPr/>
        </p:nvPicPr>
        <p:blipFill>
          <a:blip r:embed="rId4"/>
          <a:stretch>
            <a:fillRect/>
          </a:stretch>
        </p:blipFill>
        <p:spPr>
          <a:xfrm>
            <a:off x="4892261" y="659921"/>
            <a:ext cx="7061614" cy="6198080"/>
          </a:xfrm>
          <a:prstGeom prst="rect">
            <a:avLst/>
          </a:prstGeom>
        </p:spPr>
      </p:pic>
    </p:spTree>
    <p:extLst>
      <p:ext uri="{BB962C8B-B14F-4D97-AF65-F5344CB8AC3E}">
        <p14:creationId xmlns:p14="http://schemas.microsoft.com/office/powerpoint/2010/main" val="11797549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2FD1A-250B-A63B-30CB-648FA2C696F9}"/>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9C341C2E-E306-62F6-F6C7-3223162FB2BE}"/>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Narrative Visualization Examples</a:t>
            </a:r>
            <a:endParaRPr lang="en-PT" sz="4400" b="1" dirty="0"/>
          </a:p>
        </p:txBody>
      </p:sp>
      <p:sp>
        <p:nvSpPr>
          <p:cNvPr id="2" name="Subtitle 2">
            <a:extLst>
              <a:ext uri="{FF2B5EF4-FFF2-40B4-BE49-F238E27FC236}">
                <a16:creationId xmlns:a16="http://schemas.microsoft.com/office/drawing/2014/main" id="{0C2651A0-965F-EA57-7317-73E586172EA9}"/>
              </a:ext>
            </a:extLst>
          </p:cNvPr>
          <p:cNvSpPr>
            <a:spLocks noGrp="1"/>
          </p:cNvSpPr>
          <p:nvPr>
            <p:ph type="subTitle" idx="1"/>
          </p:nvPr>
        </p:nvSpPr>
        <p:spPr>
          <a:xfrm>
            <a:off x="328246" y="905934"/>
            <a:ext cx="4339004" cy="5799666"/>
          </a:xfrm>
        </p:spPr>
        <p:txBody>
          <a:bodyPr>
            <a:normAutofit/>
          </a:bodyPr>
          <a:lstStyle/>
          <a:p>
            <a:pPr marL="342900" indent="-342900" algn="l">
              <a:buFont typeface="Arial" panose="020B0604020202020204" pitchFamily="34" charset="0"/>
              <a:buChar char="•"/>
            </a:pPr>
            <a:r>
              <a:rPr lang="en-US" dirty="0">
                <a:hlinkClick r:id="rId3"/>
              </a:rPr>
              <a:t>https://www.nytimes.com/interactive/2019/04/10/opinion/privacy-survey.html</a:t>
            </a:r>
            <a:endParaRPr lang="en-US" dirty="0"/>
          </a:p>
          <a:p>
            <a:pPr marL="342900" indent="-342900" algn="l">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92551E8B-417D-48DC-C823-1FB8EBD5AC10}"/>
              </a:ext>
            </a:extLst>
          </p:cNvPr>
          <p:cNvPicPr>
            <a:picLocks noChangeAspect="1"/>
          </p:cNvPicPr>
          <p:nvPr/>
        </p:nvPicPr>
        <p:blipFill>
          <a:blip r:embed="rId4"/>
          <a:stretch>
            <a:fillRect/>
          </a:stretch>
        </p:blipFill>
        <p:spPr>
          <a:xfrm>
            <a:off x="5715000" y="691904"/>
            <a:ext cx="5903172" cy="6153886"/>
          </a:xfrm>
          <a:prstGeom prst="rect">
            <a:avLst/>
          </a:prstGeom>
        </p:spPr>
      </p:pic>
    </p:spTree>
    <p:extLst>
      <p:ext uri="{BB962C8B-B14F-4D97-AF65-F5344CB8AC3E}">
        <p14:creationId xmlns:p14="http://schemas.microsoft.com/office/powerpoint/2010/main" val="42201346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7BC4BF-F918-53D6-AEB0-7C5E0683C6A2}"/>
            </a:ext>
          </a:extLst>
        </p:cNvPr>
        <p:cNvGrpSpPr/>
        <p:nvPr/>
      </p:nvGrpSpPr>
      <p:grpSpPr>
        <a:xfrm>
          <a:off x="0" y="0"/>
          <a:ext cx="0" cy="0"/>
          <a:chOff x="0" y="0"/>
          <a:chExt cx="0" cy="0"/>
        </a:xfrm>
      </p:grpSpPr>
      <p:sp>
        <p:nvSpPr>
          <p:cNvPr id="2" name="Subtitle 2">
            <a:extLst>
              <a:ext uri="{FF2B5EF4-FFF2-40B4-BE49-F238E27FC236}">
                <a16:creationId xmlns:a16="http://schemas.microsoft.com/office/drawing/2014/main" id="{61C02CCA-3F79-1C13-C9D6-881878615193}"/>
              </a:ext>
            </a:extLst>
          </p:cNvPr>
          <p:cNvSpPr>
            <a:spLocks noGrp="1"/>
          </p:cNvSpPr>
          <p:nvPr>
            <p:ph type="subTitle" idx="1"/>
          </p:nvPr>
        </p:nvSpPr>
        <p:spPr>
          <a:xfrm>
            <a:off x="328246" y="905934"/>
            <a:ext cx="4339004" cy="5799666"/>
          </a:xfrm>
        </p:spPr>
        <p:txBody>
          <a:bodyPr>
            <a:normAutofit/>
          </a:bodyPr>
          <a:lstStyle/>
          <a:p>
            <a:pPr marL="342900" indent="-342900" algn="l">
              <a:buFont typeface="Arial" panose="020B0604020202020204" pitchFamily="34" charset="0"/>
              <a:buChar char="•"/>
            </a:pPr>
            <a:r>
              <a:rPr lang="en-US" dirty="0">
                <a:hlinkClick r:id="rId3"/>
              </a:rPr>
              <a:t>https://www.nytimes.com/interactive/2017/04/02/technology/uber-drivers-psychological-tricks.html</a:t>
            </a:r>
            <a:endParaRPr lang="en-US" dirty="0"/>
          </a:p>
          <a:p>
            <a:pPr marL="342900" indent="-342900" algn="l">
              <a:buFont typeface="Arial" panose="020B0604020202020204" pitchFamily="34" charset="0"/>
              <a:buChar char="•"/>
            </a:pPr>
            <a:r>
              <a:rPr lang="en-US" dirty="0">
                <a:hlinkClick r:id="rId4"/>
              </a:rPr>
              <a:t>https://www.washingtonpost.com/graphics/2020/world/corona-simulator/</a:t>
            </a:r>
            <a:endParaRPr lang="en-US" dirty="0"/>
          </a:p>
          <a:p>
            <a:pPr marL="342900" indent="-342900" algn="l">
              <a:buFont typeface="Arial" panose="020B0604020202020204" pitchFamily="34" charset="0"/>
              <a:buChar char="•"/>
            </a:pPr>
            <a:r>
              <a:rPr lang="en-US" dirty="0">
                <a:hlinkClick r:id="rId5"/>
              </a:rPr>
              <a:t>https://projects.fivethirtyeight.com/parole-assessment-simulator/</a:t>
            </a: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69656AD8-A9A2-F786-6628-0830B94D38F6}"/>
              </a:ext>
            </a:extLst>
          </p:cNvPr>
          <p:cNvPicPr>
            <a:picLocks noChangeAspect="1"/>
          </p:cNvPicPr>
          <p:nvPr/>
        </p:nvPicPr>
        <p:blipFill>
          <a:blip r:embed="rId6"/>
          <a:stretch>
            <a:fillRect/>
          </a:stretch>
        </p:blipFill>
        <p:spPr>
          <a:xfrm>
            <a:off x="6467475" y="544952"/>
            <a:ext cx="4953592" cy="2688774"/>
          </a:xfrm>
          <a:prstGeom prst="rect">
            <a:avLst/>
          </a:prstGeom>
        </p:spPr>
      </p:pic>
      <p:pic>
        <p:nvPicPr>
          <p:cNvPr id="4" name="Picture 3">
            <a:extLst>
              <a:ext uri="{FF2B5EF4-FFF2-40B4-BE49-F238E27FC236}">
                <a16:creationId xmlns:a16="http://schemas.microsoft.com/office/drawing/2014/main" id="{3A8B3F86-C4F2-5D30-40AE-BF0B8A6220FF}"/>
              </a:ext>
            </a:extLst>
          </p:cNvPr>
          <p:cNvPicPr>
            <a:picLocks noChangeAspect="1"/>
          </p:cNvPicPr>
          <p:nvPr/>
        </p:nvPicPr>
        <p:blipFill>
          <a:blip r:embed="rId7"/>
          <a:stretch>
            <a:fillRect/>
          </a:stretch>
        </p:blipFill>
        <p:spPr>
          <a:xfrm>
            <a:off x="5940795" y="3233726"/>
            <a:ext cx="5682509" cy="3471874"/>
          </a:xfrm>
          <a:prstGeom prst="rect">
            <a:avLst/>
          </a:prstGeom>
        </p:spPr>
      </p:pic>
      <p:sp>
        <p:nvSpPr>
          <p:cNvPr id="6" name="Title 1">
            <a:extLst>
              <a:ext uri="{FF2B5EF4-FFF2-40B4-BE49-F238E27FC236}">
                <a16:creationId xmlns:a16="http://schemas.microsoft.com/office/drawing/2014/main" id="{0B448BBC-164D-C143-4DD2-61A0B851FD2F}"/>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Narrative Visualization Examples: simulation</a:t>
            </a:r>
            <a:endParaRPr lang="en-PT" sz="4400" b="1" dirty="0"/>
          </a:p>
        </p:txBody>
      </p:sp>
    </p:spTree>
    <p:extLst>
      <p:ext uri="{BB962C8B-B14F-4D97-AF65-F5344CB8AC3E}">
        <p14:creationId xmlns:p14="http://schemas.microsoft.com/office/powerpoint/2010/main" val="4999273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EF2F1F5-F4FC-0B1F-0BC2-8E9151F72C83}"/>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E95469A7-A161-FDFE-33CF-A77EFA62AC02}"/>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Chart Sequence Models</a:t>
            </a:r>
            <a:endParaRPr lang="en-PT" sz="4400" b="1" dirty="0"/>
          </a:p>
        </p:txBody>
      </p:sp>
      <p:sp>
        <p:nvSpPr>
          <p:cNvPr id="2" name="Subtitle 2">
            <a:extLst>
              <a:ext uri="{FF2B5EF4-FFF2-40B4-BE49-F238E27FC236}">
                <a16:creationId xmlns:a16="http://schemas.microsoft.com/office/drawing/2014/main" id="{69043AB0-C6DD-481B-973E-713BCDEC155B}"/>
              </a:ext>
            </a:extLst>
          </p:cNvPr>
          <p:cNvSpPr>
            <a:spLocks noGrp="1"/>
          </p:cNvSpPr>
          <p:nvPr>
            <p:ph type="subTitle" idx="1"/>
          </p:nvPr>
        </p:nvSpPr>
        <p:spPr>
          <a:xfrm>
            <a:off x="328246" y="905934"/>
            <a:ext cx="11527692" cy="5605702"/>
          </a:xfrm>
        </p:spPr>
        <p:txBody>
          <a:bodyPr/>
          <a:lstStyle/>
          <a:p>
            <a:pPr marL="342900" indent="-342900" algn="l">
              <a:buFont typeface="Arial" panose="020B0604020202020204" pitchFamily="34" charset="0"/>
              <a:buChar char="•"/>
            </a:pPr>
            <a:r>
              <a:rPr lang="en-US" dirty="0"/>
              <a:t>Data are often shown as a series of charts</a:t>
            </a:r>
          </a:p>
          <a:p>
            <a:pPr marL="342900" indent="-342900" algn="l">
              <a:buFont typeface="Arial" panose="020B0604020202020204" pitchFamily="34" charset="0"/>
              <a:buChar char="•"/>
            </a:pPr>
            <a:r>
              <a:rPr lang="en-US" dirty="0"/>
              <a:t>How do we evaluate different orderings of charts?</a:t>
            </a:r>
            <a:endParaRPr lang="en-PT" dirty="0"/>
          </a:p>
        </p:txBody>
      </p:sp>
      <p:pic>
        <p:nvPicPr>
          <p:cNvPr id="4" name="Picture 3">
            <a:extLst>
              <a:ext uri="{FF2B5EF4-FFF2-40B4-BE49-F238E27FC236}">
                <a16:creationId xmlns:a16="http://schemas.microsoft.com/office/drawing/2014/main" id="{733500A9-CECF-235D-0F4E-BE5349BE5171}"/>
              </a:ext>
            </a:extLst>
          </p:cNvPr>
          <p:cNvPicPr>
            <a:picLocks noChangeAspect="1"/>
          </p:cNvPicPr>
          <p:nvPr/>
        </p:nvPicPr>
        <p:blipFill>
          <a:blip r:embed="rId3"/>
          <a:stretch>
            <a:fillRect/>
          </a:stretch>
        </p:blipFill>
        <p:spPr>
          <a:xfrm>
            <a:off x="1287093" y="1779035"/>
            <a:ext cx="9617813" cy="5047705"/>
          </a:xfrm>
          <a:prstGeom prst="rect">
            <a:avLst/>
          </a:prstGeom>
        </p:spPr>
      </p:pic>
    </p:spTree>
    <p:extLst>
      <p:ext uri="{BB962C8B-B14F-4D97-AF65-F5344CB8AC3E}">
        <p14:creationId xmlns:p14="http://schemas.microsoft.com/office/powerpoint/2010/main" val="1439093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E512B96-9EF2-ADF4-0DB7-29560CF4A76C}"/>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54FB4A27-12EB-887C-A8CF-855F318ECAA2}"/>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Chart Sequence Models</a:t>
            </a:r>
            <a:endParaRPr lang="en-PT" sz="4400" b="1" dirty="0"/>
          </a:p>
        </p:txBody>
      </p:sp>
      <p:sp>
        <p:nvSpPr>
          <p:cNvPr id="2" name="Subtitle 2">
            <a:extLst>
              <a:ext uri="{FF2B5EF4-FFF2-40B4-BE49-F238E27FC236}">
                <a16:creationId xmlns:a16="http://schemas.microsoft.com/office/drawing/2014/main" id="{6F6A7F5F-B7D2-B7DD-1DA3-6B1CEC5B45FF}"/>
              </a:ext>
            </a:extLst>
          </p:cNvPr>
          <p:cNvSpPr>
            <a:spLocks noGrp="1"/>
          </p:cNvSpPr>
          <p:nvPr>
            <p:ph type="subTitle" idx="1"/>
          </p:nvPr>
        </p:nvSpPr>
        <p:spPr>
          <a:xfrm>
            <a:off x="328246" y="905934"/>
            <a:ext cx="11527692" cy="5605702"/>
          </a:xfrm>
        </p:spPr>
        <p:txBody>
          <a:bodyPr>
            <a:normAutofit/>
          </a:bodyPr>
          <a:lstStyle/>
          <a:p>
            <a:pPr marL="342900" indent="-342900" algn="l">
              <a:buFont typeface="Arial" panose="020B0604020202020204" pitchFamily="34" charset="0"/>
              <a:buChar char="•"/>
            </a:pPr>
            <a:r>
              <a:rPr lang="en-US" sz="1800" dirty="0"/>
              <a:t>Kim, </a:t>
            </a:r>
            <a:r>
              <a:rPr lang="en-US" sz="1800" dirty="0" err="1"/>
              <a:t>Younghoon</a:t>
            </a:r>
            <a:r>
              <a:rPr lang="en-US" sz="1800" dirty="0"/>
              <a:t>, et al. "</a:t>
            </a:r>
            <a:r>
              <a:rPr lang="en-US" sz="1800" dirty="0" err="1"/>
              <a:t>Graphscape</a:t>
            </a:r>
            <a:r>
              <a:rPr lang="en-US" sz="1800" dirty="0"/>
              <a:t>: A model for automated reasoning about visualization similarity and sequencing." Proceedings of the 2017 CHI conference on human factors in computing systems. 2017.</a:t>
            </a:r>
            <a:endParaRPr lang="en-PT" sz="1800" dirty="0"/>
          </a:p>
        </p:txBody>
      </p:sp>
      <p:pic>
        <p:nvPicPr>
          <p:cNvPr id="4" name="Picture 3">
            <a:extLst>
              <a:ext uri="{FF2B5EF4-FFF2-40B4-BE49-F238E27FC236}">
                <a16:creationId xmlns:a16="http://schemas.microsoft.com/office/drawing/2014/main" id="{450E1282-82C2-A271-773D-7C5721EC07D6}"/>
              </a:ext>
            </a:extLst>
          </p:cNvPr>
          <p:cNvPicPr>
            <a:picLocks noChangeAspect="1"/>
          </p:cNvPicPr>
          <p:nvPr/>
        </p:nvPicPr>
        <p:blipFill>
          <a:blip r:embed="rId3"/>
          <a:stretch>
            <a:fillRect/>
          </a:stretch>
        </p:blipFill>
        <p:spPr>
          <a:xfrm>
            <a:off x="139548" y="1699941"/>
            <a:ext cx="11912903" cy="4375949"/>
          </a:xfrm>
          <a:prstGeom prst="rect">
            <a:avLst/>
          </a:prstGeom>
        </p:spPr>
      </p:pic>
    </p:spTree>
    <p:extLst>
      <p:ext uri="{BB962C8B-B14F-4D97-AF65-F5344CB8AC3E}">
        <p14:creationId xmlns:p14="http://schemas.microsoft.com/office/powerpoint/2010/main" val="27995243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0E170EA-9C92-78FF-610D-DABCF6E4CF9C}"/>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F161D4B5-0C38-87C0-BAC0-EF948A0DD00E}"/>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Chart Sequence Models: Applications</a:t>
            </a:r>
            <a:endParaRPr lang="en-PT" sz="4400" b="1" dirty="0"/>
          </a:p>
        </p:txBody>
      </p:sp>
      <p:sp>
        <p:nvSpPr>
          <p:cNvPr id="2" name="Subtitle 2">
            <a:extLst>
              <a:ext uri="{FF2B5EF4-FFF2-40B4-BE49-F238E27FC236}">
                <a16:creationId xmlns:a16="http://schemas.microsoft.com/office/drawing/2014/main" id="{F07EB01E-AA7C-62D2-F840-4093FAC69864}"/>
              </a:ext>
            </a:extLst>
          </p:cNvPr>
          <p:cNvSpPr>
            <a:spLocks noGrp="1"/>
          </p:cNvSpPr>
          <p:nvPr>
            <p:ph type="subTitle" idx="1"/>
          </p:nvPr>
        </p:nvSpPr>
        <p:spPr>
          <a:xfrm>
            <a:off x="328246" y="905934"/>
            <a:ext cx="11527692" cy="5605702"/>
          </a:xfrm>
        </p:spPr>
        <p:txBody>
          <a:bodyPr>
            <a:normAutofit/>
          </a:bodyPr>
          <a:lstStyle/>
          <a:p>
            <a:pPr marL="342900" indent="-342900" algn="l">
              <a:buFont typeface="Arial" panose="020B0604020202020204" pitchFamily="34" charset="0"/>
              <a:buChar char="•"/>
            </a:pPr>
            <a:r>
              <a:rPr lang="en-US" sz="1800" dirty="0"/>
              <a:t>Kim, </a:t>
            </a:r>
            <a:r>
              <a:rPr lang="en-US" sz="1800" dirty="0" err="1"/>
              <a:t>Younghoon</a:t>
            </a:r>
            <a:r>
              <a:rPr lang="en-US" sz="1800" dirty="0"/>
              <a:t>, et al. "</a:t>
            </a:r>
            <a:r>
              <a:rPr lang="en-US" sz="1800" dirty="0" err="1"/>
              <a:t>Graphscape</a:t>
            </a:r>
            <a:r>
              <a:rPr lang="en-US" sz="1800" dirty="0"/>
              <a:t>: A model for automated reasoning about visualization similarity and sequencing." Proceedings of the 2017 CHI conference on human factors in computing systems. 2017.</a:t>
            </a:r>
            <a:endParaRPr lang="en-PT" sz="1800" dirty="0"/>
          </a:p>
        </p:txBody>
      </p:sp>
      <p:pic>
        <p:nvPicPr>
          <p:cNvPr id="3" name="Picture 2">
            <a:extLst>
              <a:ext uri="{FF2B5EF4-FFF2-40B4-BE49-F238E27FC236}">
                <a16:creationId xmlns:a16="http://schemas.microsoft.com/office/drawing/2014/main" id="{0596742D-9308-CFF3-E49C-2B754493692B}"/>
              </a:ext>
            </a:extLst>
          </p:cNvPr>
          <p:cNvPicPr>
            <a:picLocks noChangeAspect="1"/>
          </p:cNvPicPr>
          <p:nvPr/>
        </p:nvPicPr>
        <p:blipFill>
          <a:blip r:embed="rId3"/>
          <a:stretch>
            <a:fillRect/>
          </a:stretch>
        </p:blipFill>
        <p:spPr>
          <a:xfrm>
            <a:off x="2751800" y="1449520"/>
            <a:ext cx="6688400" cy="5408480"/>
          </a:xfrm>
          <a:prstGeom prst="rect">
            <a:avLst/>
          </a:prstGeom>
        </p:spPr>
      </p:pic>
    </p:spTree>
    <p:extLst>
      <p:ext uri="{BB962C8B-B14F-4D97-AF65-F5344CB8AC3E}">
        <p14:creationId xmlns:p14="http://schemas.microsoft.com/office/powerpoint/2010/main" val="10287655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94">
          <a:extLst>
            <a:ext uri="{FF2B5EF4-FFF2-40B4-BE49-F238E27FC236}">
              <a16:creationId xmlns:a16="http://schemas.microsoft.com/office/drawing/2014/main" id="{E1A6F8B0-DE9D-3B15-0A90-23B195B05548}"/>
            </a:ext>
          </a:extLst>
        </p:cNvPr>
        <p:cNvGrpSpPr/>
        <p:nvPr/>
      </p:nvGrpSpPr>
      <p:grpSpPr>
        <a:xfrm>
          <a:off x="0" y="0"/>
          <a:ext cx="0" cy="0"/>
          <a:chOff x="0" y="0"/>
          <a:chExt cx="0" cy="0"/>
        </a:xfrm>
      </p:grpSpPr>
      <p:sp>
        <p:nvSpPr>
          <p:cNvPr id="95" name="Google Shape;95;p18">
            <a:extLst>
              <a:ext uri="{FF2B5EF4-FFF2-40B4-BE49-F238E27FC236}">
                <a16:creationId xmlns:a16="http://schemas.microsoft.com/office/drawing/2014/main" id="{EAE8816E-7A3D-487B-412E-48C466B89736}"/>
              </a:ext>
            </a:extLst>
          </p:cNvPr>
          <p:cNvSpPr txBox="1">
            <a:spLocks noGrp="1"/>
          </p:cNvSpPr>
          <p:nvPr>
            <p:ph type="title"/>
          </p:nvPr>
        </p:nvSpPr>
        <p:spPr>
          <a:xfrm>
            <a:off x="1206467" y="2365600"/>
            <a:ext cx="9778400" cy="2126800"/>
          </a:xfrm>
          <a:prstGeom prst="rect">
            <a:avLst/>
          </a:prstGeom>
        </p:spPr>
        <p:txBody>
          <a:bodyPr spcFirstLastPara="1" vert="horz" wrap="square" lIns="121900" tIns="121900" rIns="121900" bIns="121900" rtlCol="0" anchor="ctr" anchorCtr="0">
            <a:noAutofit/>
          </a:bodyPr>
          <a:lstStyle/>
          <a:p>
            <a:r>
              <a:rPr lang="en-US" sz="6000" b="1" dirty="0"/>
              <a:t>Break</a:t>
            </a:r>
            <a:br>
              <a:rPr lang="en-US" sz="6000" b="1" dirty="0"/>
            </a:br>
            <a:r>
              <a:rPr lang="en-US" sz="6000" b="1" dirty="0"/>
              <a:t>Back at 1:07pm</a:t>
            </a:r>
            <a:endParaRPr sz="6000" b="1" dirty="0"/>
          </a:p>
        </p:txBody>
      </p:sp>
      <p:sp>
        <p:nvSpPr>
          <p:cNvPr id="2" name="Subtitle 2">
            <a:extLst>
              <a:ext uri="{FF2B5EF4-FFF2-40B4-BE49-F238E27FC236}">
                <a16:creationId xmlns:a16="http://schemas.microsoft.com/office/drawing/2014/main" id="{614F4B13-98B7-9BE3-0497-F253106510C8}"/>
              </a:ext>
            </a:extLst>
          </p:cNvPr>
          <p:cNvSpPr txBox="1">
            <a:spLocks/>
          </p:cNvSpPr>
          <p:nvPr/>
        </p:nvSpPr>
        <p:spPr>
          <a:xfrm>
            <a:off x="1523667" y="3871775"/>
            <a:ext cx="9144000" cy="1314649"/>
          </a:xfrm>
          <a:prstGeom prst="rect">
            <a:avLst/>
          </a:prstGeom>
        </p:spPr>
        <p:txBody>
          <a:bodyPr spcFirstLastPara="1" vert="horz" wrap="square" lIns="91425" tIns="91425" rIns="91425" bIns="91425" rtlCol="0" anchor="t" anchorCtr="0">
            <a:noAutofit/>
          </a:bodyPr>
          <a:lstStyle>
            <a:lvl1pPr marL="228600" lvl="0" indent="-228600" algn="ctr" defTabSz="914400" rtl="0" eaLnBrk="1" latinLnBrk="0" hangingPunct="1">
              <a:lnSpc>
                <a:spcPct val="90000"/>
              </a:lnSpc>
              <a:spcBef>
                <a:spcPts val="0"/>
              </a:spcBef>
              <a:spcAft>
                <a:spcPts val="0"/>
              </a:spcAft>
              <a:buFont typeface="Arial" panose="020B0604020202020204" pitchFamily="34" charset="0"/>
              <a:buNone/>
              <a:defRPr sz="2800" kern="1200">
                <a:solidFill>
                  <a:srgbClr val="FFFFFF"/>
                </a:solidFill>
                <a:latin typeface="+mn-lt"/>
                <a:ea typeface="+mn-ea"/>
                <a:cs typeface="+mn-cs"/>
              </a:defRPr>
            </a:lvl1pPr>
            <a:lvl2pPr marL="685800" lvl="1" indent="-228600" algn="l" defTabSz="914400" rtl="0" eaLnBrk="1" latinLnBrk="0" hangingPunct="1">
              <a:lnSpc>
                <a:spcPct val="90000"/>
              </a:lnSpc>
              <a:spcBef>
                <a:spcPts val="2133"/>
              </a:spcBef>
              <a:spcAft>
                <a:spcPts val="0"/>
              </a:spcAft>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2133"/>
              </a:spcBef>
              <a:spcAft>
                <a:spcPts val="0"/>
              </a:spcAft>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2133"/>
              </a:spcBef>
              <a:spcAft>
                <a:spcPts val="0"/>
              </a:spcAft>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2133"/>
              </a:spcBef>
              <a:spcAft>
                <a:spcPts val="0"/>
              </a:spcAft>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2133"/>
              </a:spcBef>
              <a:spcAft>
                <a:spcPts val="0"/>
              </a:spcAft>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2133"/>
              </a:spcBef>
              <a:spcAft>
                <a:spcPts val="0"/>
              </a:spcAft>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2133"/>
              </a:spcBef>
              <a:spcAft>
                <a:spcPts val="0"/>
              </a:spcAft>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2133"/>
              </a:spcBef>
              <a:spcAft>
                <a:spcPts val="2133"/>
              </a:spcAft>
              <a:buFont typeface="Arial" panose="020B0604020202020204" pitchFamily="34" charset="0"/>
              <a:buNone/>
              <a:defRPr sz="1800" kern="1200">
                <a:solidFill>
                  <a:schemeClr val="tx1"/>
                </a:solidFill>
                <a:latin typeface="+mn-lt"/>
                <a:ea typeface="+mn-ea"/>
                <a:cs typeface="+mn-cs"/>
              </a:defRPr>
            </a:lvl9pPr>
          </a:lstStyle>
          <a:p>
            <a:endParaRPr lang="en-US" sz="3200" dirty="0"/>
          </a:p>
        </p:txBody>
      </p:sp>
    </p:spTree>
    <p:extLst>
      <p:ext uri="{BB962C8B-B14F-4D97-AF65-F5344CB8AC3E}">
        <p14:creationId xmlns:p14="http://schemas.microsoft.com/office/powerpoint/2010/main" val="15385774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94">
          <a:extLst>
            <a:ext uri="{FF2B5EF4-FFF2-40B4-BE49-F238E27FC236}">
              <a16:creationId xmlns:a16="http://schemas.microsoft.com/office/drawing/2014/main" id="{5B37FD50-D9DF-BD54-B76D-CB83D7950404}"/>
            </a:ext>
          </a:extLst>
        </p:cNvPr>
        <p:cNvGrpSpPr/>
        <p:nvPr/>
      </p:nvGrpSpPr>
      <p:grpSpPr>
        <a:xfrm>
          <a:off x="0" y="0"/>
          <a:ext cx="0" cy="0"/>
          <a:chOff x="0" y="0"/>
          <a:chExt cx="0" cy="0"/>
        </a:xfrm>
      </p:grpSpPr>
      <p:sp>
        <p:nvSpPr>
          <p:cNvPr id="95" name="Google Shape;95;p18">
            <a:extLst>
              <a:ext uri="{FF2B5EF4-FFF2-40B4-BE49-F238E27FC236}">
                <a16:creationId xmlns:a16="http://schemas.microsoft.com/office/drawing/2014/main" id="{78D4F757-BC57-B5B2-2A05-05481AAE3004}"/>
              </a:ext>
            </a:extLst>
          </p:cNvPr>
          <p:cNvSpPr txBox="1">
            <a:spLocks noGrp="1"/>
          </p:cNvSpPr>
          <p:nvPr>
            <p:ph type="title"/>
          </p:nvPr>
        </p:nvSpPr>
        <p:spPr>
          <a:xfrm>
            <a:off x="1206467" y="2365600"/>
            <a:ext cx="9778400" cy="2126800"/>
          </a:xfrm>
          <a:prstGeom prst="rect">
            <a:avLst/>
          </a:prstGeom>
        </p:spPr>
        <p:txBody>
          <a:bodyPr spcFirstLastPara="1" vert="horz" wrap="square" lIns="121900" tIns="121900" rIns="121900" bIns="121900" rtlCol="0" anchor="ctr" anchorCtr="0">
            <a:noAutofit/>
          </a:bodyPr>
          <a:lstStyle/>
          <a:p>
            <a:r>
              <a:rPr lang="en-US" sz="6000" b="1" dirty="0"/>
              <a:t>User </a:t>
            </a:r>
            <a:r>
              <a:rPr lang="en-US" sz="6000" b="1"/>
              <a:t>Study Crash Course</a:t>
            </a:r>
            <a:endParaRPr sz="6000" b="1" dirty="0"/>
          </a:p>
        </p:txBody>
      </p:sp>
      <p:sp>
        <p:nvSpPr>
          <p:cNvPr id="2" name="Subtitle 2">
            <a:extLst>
              <a:ext uri="{FF2B5EF4-FFF2-40B4-BE49-F238E27FC236}">
                <a16:creationId xmlns:a16="http://schemas.microsoft.com/office/drawing/2014/main" id="{668EDE3F-6CD9-722E-2FD6-3B6A05862BB4}"/>
              </a:ext>
            </a:extLst>
          </p:cNvPr>
          <p:cNvSpPr txBox="1">
            <a:spLocks/>
          </p:cNvSpPr>
          <p:nvPr/>
        </p:nvSpPr>
        <p:spPr>
          <a:xfrm>
            <a:off x="1523667" y="3871775"/>
            <a:ext cx="9144000" cy="1314649"/>
          </a:xfrm>
          <a:prstGeom prst="rect">
            <a:avLst/>
          </a:prstGeom>
        </p:spPr>
        <p:txBody>
          <a:bodyPr spcFirstLastPara="1" vert="horz" wrap="square" lIns="91425" tIns="91425" rIns="91425" bIns="91425" rtlCol="0" anchor="t" anchorCtr="0">
            <a:noAutofit/>
          </a:bodyPr>
          <a:lstStyle>
            <a:lvl1pPr marL="228600" lvl="0" indent="-228600" algn="ctr" defTabSz="914400" rtl="0" eaLnBrk="1" latinLnBrk="0" hangingPunct="1">
              <a:lnSpc>
                <a:spcPct val="90000"/>
              </a:lnSpc>
              <a:spcBef>
                <a:spcPts val="0"/>
              </a:spcBef>
              <a:spcAft>
                <a:spcPts val="0"/>
              </a:spcAft>
              <a:buFont typeface="Arial" panose="020B0604020202020204" pitchFamily="34" charset="0"/>
              <a:buNone/>
              <a:defRPr sz="2800" kern="1200">
                <a:solidFill>
                  <a:srgbClr val="FFFFFF"/>
                </a:solidFill>
                <a:latin typeface="+mn-lt"/>
                <a:ea typeface="+mn-ea"/>
                <a:cs typeface="+mn-cs"/>
              </a:defRPr>
            </a:lvl1pPr>
            <a:lvl2pPr marL="685800" lvl="1" indent="-228600" algn="l" defTabSz="914400" rtl="0" eaLnBrk="1" latinLnBrk="0" hangingPunct="1">
              <a:lnSpc>
                <a:spcPct val="90000"/>
              </a:lnSpc>
              <a:spcBef>
                <a:spcPts val="2133"/>
              </a:spcBef>
              <a:spcAft>
                <a:spcPts val="0"/>
              </a:spcAft>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2133"/>
              </a:spcBef>
              <a:spcAft>
                <a:spcPts val="0"/>
              </a:spcAft>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2133"/>
              </a:spcBef>
              <a:spcAft>
                <a:spcPts val="0"/>
              </a:spcAft>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2133"/>
              </a:spcBef>
              <a:spcAft>
                <a:spcPts val="0"/>
              </a:spcAft>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2133"/>
              </a:spcBef>
              <a:spcAft>
                <a:spcPts val="0"/>
              </a:spcAft>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2133"/>
              </a:spcBef>
              <a:spcAft>
                <a:spcPts val="0"/>
              </a:spcAft>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2133"/>
              </a:spcBef>
              <a:spcAft>
                <a:spcPts val="0"/>
              </a:spcAft>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2133"/>
              </a:spcBef>
              <a:spcAft>
                <a:spcPts val="2133"/>
              </a:spcAft>
              <a:buFont typeface="Arial" panose="020B0604020202020204" pitchFamily="34" charset="0"/>
              <a:buNone/>
              <a:defRPr sz="1800" kern="1200">
                <a:solidFill>
                  <a:schemeClr val="tx1"/>
                </a:solidFill>
                <a:latin typeface="+mn-lt"/>
                <a:ea typeface="+mn-ea"/>
                <a:cs typeface="+mn-cs"/>
              </a:defRPr>
            </a:lvl9pPr>
          </a:lstStyle>
          <a:p>
            <a:endParaRPr lang="en-US" sz="3200" dirty="0"/>
          </a:p>
        </p:txBody>
      </p:sp>
    </p:spTree>
    <p:extLst>
      <p:ext uri="{BB962C8B-B14F-4D97-AF65-F5344CB8AC3E}">
        <p14:creationId xmlns:p14="http://schemas.microsoft.com/office/powerpoint/2010/main" val="28056154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520A66-2AE6-C495-2DCB-9D5F78AE2598}"/>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7C3EBBEA-90E0-08A0-F558-F8A9D3560AC5}"/>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Empirical Research</a:t>
            </a:r>
            <a:endParaRPr lang="en-PT" sz="4400" b="1" dirty="0"/>
          </a:p>
        </p:txBody>
      </p:sp>
      <p:sp>
        <p:nvSpPr>
          <p:cNvPr id="2" name="Subtitle 2">
            <a:extLst>
              <a:ext uri="{FF2B5EF4-FFF2-40B4-BE49-F238E27FC236}">
                <a16:creationId xmlns:a16="http://schemas.microsoft.com/office/drawing/2014/main" id="{841281CF-B0BD-57A2-08F5-6F496BE54617}"/>
              </a:ext>
            </a:extLst>
          </p:cNvPr>
          <p:cNvSpPr>
            <a:spLocks noGrp="1"/>
          </p:cNvSpPr>
          <p:nvPr>
            <p:ph type="subTitle" idx="1"/>
          </p:nvPr>
        </p:nvSpPr>
        <p:spPr>
          <a:xfrm>
            <a:off x="328246" y="905934"/>
            <a:ext cx="5100540" cy="5605702"/>
          </a:xfrm>
        </p:spPr>
        <p:txBody>
          <a:bodyPr/>
          <a:lstStyle/>
          <a:p>
            <a:pPr marL="342900" indent="-342900" algn="l">
              <a:buFont typeface="Arial" panose="020B0604020202020204" pitchFamily="34" charset="0"/>
              <a:buChar char="•"/>
            </a:pPr>
            <a:r>
              <a:rPr lang="en-US" dirty="0"/>
              <a:t>We want to find an answer</a:t>
            </a:r>
          </a:p>
          <a:p>
            <a:pPr marL="342900" indent="-342900" algn="l">
              <a:buFont typeface="Arial" panose="020B0604020202020204" pitchFamily="34" charset="0"/>
              <a:buChar char="•"/>
            </a:pPr>
            <a:r>
              <a:rPr lang="en-US" dirty="0"/>
              <a:t>Need data!</a:t>
            </a:r>
          </a:p>
          <a:p>
            <a:pPr marL="342900" indent="-342900" algn="l">
              <a:buFont typeface="Arial" panose="020B0604020202020204" pitchFamily="34" charset="0"/>
              <a:buChar char="•"/>
            </a:pPr>
            <a:r>
              <a:rPr lang="en-US" dirty="0"/>
              <a:t>Run empirical studies to collect this data</a:t>
            </a:r>
            <a:endParaRPr lang="en-PT" dirty="0"/>
          </a:p>
        </p:txBody>
      </p:sp>
      <p:pic>
        <p:nvPicPr>
          <p:cNvPr id="4" name="Picture 3">
            <a:extLst>
              <a:ext uri="{FF2B5EF4-FFF2-40B4-BE49-F238E27FC236}">
                <a16:creationId xmlns:a16="http://schemas.microsoft.com/office/drawing/2014/main" id="{A095F39C-1B72-0737-D25B-8EEB5BB308C8}"/>
              </a:ext>
            </a:extLst>
          </p:cNvPr>
          <p:cNvPicPr>
            <a:picLocks noChangeAspect="1"/>
          </p:cNvPicPr>
          <p:nvPr/>
        </p:nvPicPr>
        <p:blipFill>
          <a:blip r:embed="rId3"/>
          <a:stretch>
            <a:fillRect/>
          </a:stretch>
        </p:blipFill>
        <p:spPr>
          <a:xfrm>
            <a:off x="5428786" y="1228418"/>
            <a:ext cx="6649378" cy="4401164"/>
          </a:xfrm>
          <a:prstGeom prst="rect">
            <a:avLst/>
          </a:prstGeom>
        </p:spPr>
      </p:pic>
      <p:sp>
        <p:nvSpPr>
          <p:cNvPr id="6" name="TextBox 5">
            <a:extLst>
              <a:ext uri="{FF2B5EF4-FFF2-40B4-BE49-F238E27FC236}">
                <a16:creationId xmlns:a16="http://schemas.microsoft.com/office/drawing/2014/main" id="{84B8DA98-BFA8-65CB-D071-2492E220D567}"/>
              </a:ext>
            </a:extLst>
          </p:cNvPr>
          <p:cNvSpPr txBox="1"/>
          <p:nvPr/>
        </p:nvSpPr>
        <p:spPr>
          <a:xfrm>
            <a:off x="6619875" y="5701277"/>
            <a:ext cx="6096000" cy="369332"/>
          </a:xfrm>
          <a:prstGeom prst="rect">
            <a:avLst/>
          </a:prstGeom>
          <a:noFill/>
        </p:spPr>
        <p:txBody>
          <a:bodyPr wrap="square">
            <a:spAutoFit/>
          </a:bodyPr>
          <a:lstStyle/>
          <a:p>
            <a:r>
              <a:rPr lang="en-US" dirty="0">
                <a:hlinkClick r:id="rId4"/>
              </a:rPr>
              <a:t>https://twitter.com/LDMay/status/822922129637330944</a:t>
            </a:r>
            <a:endParaRPr lang="en-US" dirty="0"/>
          </a:p>
        </p:txBody>
      </p:sp>
    </p:spTree>
    <p:extLst>
      <p:ext uri="{BB962C8B-B14F-4D97-AF65-F5344CB8AC3E}">
        <p14:creationId xmlns:p14="http://schemas.microsoft.com/office/powerpoint/2010/main" val="3709619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3AC340-36C7-8AE0-0EB4-BED3A3CDEE27}"/>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7A23A96E-4B62-4F76-D5BD-1E26C6760520}"/>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Misinformation</a:t>
            </a:r>
            <a:endParaRPr lang="en-PT" sz="4400" b="1" dirty="0"/>
          </a:p>
        </p:txBody>
      </p:sp>
      <p:sp>
        <p:nvSpPr>
          <p:cNvPr id="2" name="Subtitle 2">
            <a:extLst>
              <a:ext uri="{FF2B5EF4-FFF2-40B4-BE49-F238E27FC236}">
                <a16:creationId xmlns:a16="http://schemas.microsoft.com/office/drawing/2014/main" id="{D1EC9E58-BAAF-EBB8-B2E8-0097858FEDA0}"/>
              </a:ext>
            </a:extLst>
          </p:cNvPr>
          <p:cNvSpPr>
            <a:spLocks noGrp="1"/>
          </p:cNvSpPr>
          <p:nvPr>
            <p:ph type="subTitle" idx="1"/>
          </p:nvPr>
        </p:nvSpPr>
        <p:spPr>
          <a:xfrm>
            <a:off x="328246" y="905934"/>
            <a:ext cx="11527692" cy="5605702"/>
          </a:xfrm>
        </p:spPr>
        <p:txBody>
          <a:bodyPr/>
          <a:lstStyle/>
          <a:p>
            <a:pPr marL="342900" indent="-342900" algn="l">
              <a:buFont typeface="Arial" panose="020B0604020202020204" pitchFamily="34" charset="0"/>
              <a:buChar char="•"/>
            </a:pPr>
            <a:r>
              <a:rPr lang="en-US" dirty="0"/>
              <a:t>Are you reading too much into the graphic?</a:t>
            </a:r>
            <a:endParaRPr lang="en-PT" dirty="0"/>
          </a:p>
        </p:txBody>
      </p:sp>
      <p:pic>
        <p:nvPicPr>
          <p:cNvPr id="8" name="Picture 7">
            <a:extLst>
              <a:ext uri="{FF2B5EF4-FFF2-40B4-BE49-F238E27FC236}">
                <a16:creationId xmlns:a16="http://schemas.microsoft.com/office/drawing/2014/main" id="{68601F2A-78E6-E3AB-AC3B-97BED0138491}"/>
              </a:ext>
            </a:extLst>
          </p:cNvPr>
          <p:cNvPicPr>
            <a:picLocks noChangeAspect="1"/>
          </p:cNvPicPr>
          <p:nvPr/>
        </p:nvPicPr>
        <p:blipFill>
          <a:blip r:embed="rId3"/>
          <a:stretch>
            <a:fillRect/>
          </a:stretch>
        </p:blipFill>
        <p:spPr>
          <a:xfrm>
            <a:off x="2147485" y="1330815"/>
            <a:ext cx="7897030" cy="5514975"/>
          </a:xfrm>
          <a:prstGeom prst="rect">
            <a:avLst/>
          </a:prstGeom>
        </p:spPr>
      </p:pic>
      <p:sp>
        <p:nvSpPr>
          <p:cNvPr id="9" name="Rectangle 8">
            <a:extLst>
              <a:ext uri="{FF2B5EF4-FFF2-40B4-BE49-F238E27FC236}">
                <a16:creationId xmlns:a16="http://schemas.microsoft.com/office/drawing/2014/main" id="{384C77A3-5EFE-CBEF-C971-BBB7D28034D6}"/>
              </a:ext>
            </a:extLst>
          </p:cNvPr>
          <p:cNvSpPr/>
          <p:nvPr/>
        </p:nvSpPr>
        <p:spPr>
          <a:xfrm>
            <a:off x="6092092" y="2486025"/>
            <a:ext cx="3952423" cy="3609975"/>
          </a:xfrm>
          <a:prstGeom prst="rect">
            <a:avLst/>
          </a:prstGeom>
          <a:solidFill>
            <a:srgbClr val="E7E9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515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A3E0C-925D-4242-68AE-3D77AE55D9A3}"/>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061A0132-7DC6-C9F4-DB96-2B0273A32A81}"/>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What is science?</a:t>
            </a:r>
            <a:endParaRPr lang="en-PT" sz="4400" b="1" dirty="0"/>
          </a:p>
        </p:txBody>
      </p:sp>
      <p:sp>
        <p:nvSpPr>
          <p:cNvPr id="2" name="Subtitle 2">
            <a:extLst>
              <a:ext uri="{FF2B5EF4-FFF2-40B4-BE49-F238E27FC236}">
                <a16:creationId xmlns:a16="http://schemas.microsoft.com/office/drawing/2014/main" id="{63DAA210-6431-7CFA-4FE2-EF8E83F90249}"/>
              </a:ext>
            </a:extLst>
          </p:cNvPr>
          <p:cNvSpPr>
            <a:spLocks noGrp="1"/>
          </p:cNvSpPr>
          <p:nvPr>
            <p:ph type="subTitle" idx="1"/>
          </p:nvPr>
        </p:nvSpPr>
        <p:spPr>
          <a:xfrm>
            <a:off x="328245" y="905934"/>
            <a:ext cx="11187479" cy="5605702"/>
          </a:xfrm>
        </p:spPr>
        <p:txBody>
          <a:bodyPr/>
          <a:lstStyle/>
          <a:p>
            <a:pPr marL="342900" indent="-342900" algn="l">
              <a:buFont typeface="Arial" panose="020B0604020202020204" pitchFamily="34" charset="0"/>
              <a:buChar char="•"/>
            </a:pPr>
            <a:r>
              <a:rPr lang="en-US" dirty="0"/>
              <a:t>Both </a:t>
            </a:r>
            <a:r>
              <a:rPr lang="en-US" i="1" dirty="0"/>
              <a:t>knowledge</a:t>
            </a:r>
            <a:r>
              <a:rPr lang="en-US" dirty="0"/>
              <a:t> and a </a:t>
            </a:r>
            <a:r>
              <a:rPr lang="en-US" i="1" dirty="0"/>
              <a:t>process</a:t>
            </a:r>
          </a:p>
          <a:p>
            <a:pPr marL="342900" indent="-342900" algn="l">
              <a:buFont typeface="Arial" panose="020B0604020202020204" pitchFamily="34" charset="0"/>
              <a:buChar char="•"/>
            </a:pPr>
            <a:r>
              <a:rPr lang="en-US" dirty="0"/>
              <a:t>Establish and organize facts </a:t>
            </a:r>
            <a:r>
              <a:rPr lang="en-US" dirty="0">
                <a:sym typeface="Wingdings" panose="05000000000000000000" pitchFamily="2" charset="2"/>
              </a:rPr>
              <a:t> body of knowledge</a:t>
            </a:r>
          </a:p>
          <a:p>
            <a:pPr marL="342900" indent="-342900" algn="l">
              <a:buFont typeface="Arial" panose="020B0604020202020204" pitchFamily="34" charset="0"/>
              <a:buChar char="•"/>
            </a:pPr>
            <a:r>
              <a:rPr lang="en-US" dirty="0">
                <a:sym typeface="Wingdings" panose="05000000000000000000" pitchFamily="2" charset="2"/>
              </a:rPr>
              <a:t>Facts should be </a:t>
            </a:r>
            <a:r>
              <a:rPr lang="en-US" b="1" dirty="0">
                <a:sym typeface="Wingdings" panose="05000000000000000000" pitchFamily="2" charset="2"/>
              </a:rPr>
              <a:t>falsifiable</a:t>
            </a:r>
          </a:p>
          <a:p>
            <a:pPr marL="800100" lvl="1" indent="-342900" algn="l">
              <a:buFont typeface="Arial" panose="020B0604020202020204" pitchFamily="34" charset="0"/>
              <a:buChar char="•"/>
            </a:pPr>
            <a:r>
              <a:rPr lang="en-US" dirty="0">
                <a:sym typeface="Wingdings" panose="05000000000000000000" pitchFamily="2" charset="2"/>
              </a:rPr>
              <a:t>Make predictions</a:t>
            </a:r>
          </a:p>
          <a:p>
            <a:pPr marL="800100" lvl="1" indent="-342900" algn="l">
              <a:buFont typeface="Arial" panose="020B0604020202020204" pitchFamily="34" charset="0"/>
              <a:buChar char="•"/>
            </a:pPr>
            <a:r>
              <a:rPr lang="en-US" dirty="0">
                <a:sym typeface="Wingdings" panose="05000000000000000000" pitchFamily="2" charset="2"/>
              </a:rPr>
              <a:t>Validate models</a:t>
            </a:r>
          </a:p>
          <a:p>
            <a:pPr marL="342900" indent="-342900" algn="l">
              <a:buFont typeface="Arial" panose="020B0604020202020204" pitchFamily="34" charset="0"/>
              <a:buChar char="•"/>
            </a:pPr>
            <a:endParaRPr lang="en-PT" dirty="0"/>
          </a:p>
        </p:txBody>
      </p:sp>
    </p:spTree>
    <p:extLst>
      <p:ext uri="{BB962C8B-B14F-4D97-AF65-F5344CB8AC3E}">
        <p14:creationId xmlns:p14="http://schemas.microsoft.com/office/powerpoint/2010/main" val="219678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798492-2027-E696-C975-EAB65FBC9080}"/>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CF00E240-DC11-1324-B94D-CA7459711B09}"/>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Is computer science </a:t>
            </a:r>
            <a:r>
              <a:rPr lang="en-US" sz="4400" b="1" dirty="0" err="1"/>
              <a:t>science</a:t>
            </a:r>
            <a:r>
              <a:rPr lang="en-US" sz="4400" b="1" dirty="0"/>
              <a:t>?</a:t>
            </a:r>
            <a:endParaRPr lang="en-PT" sz="4400" b="1" dirty="0"/>
          </a:p>
        </p:txBody>
      </p:sp>
      <p:sp>
        <p:nvSpPr>
          <p:cNvPr id="2" name="Subtitle 2">
            <a:extLst>
              <a:ext uri="{FF2B5EF4-FFF2-40B4-BE49-F238E27FC236}">
                <a16:creationId xmlns:a16="http://schemas.microsoft.com/office/drawing/2014/main" id="{B07C6143-A565-7C59-28C3-6DD37451772C}"/>
              </a:ext>
            </a:extLst>
          </p:cNvPr>
          <p:cNvSpPr>
            <a:spLocks noGrp="1"/>
          </p:cNvSpPr>
          <p:nvPr>
            <p:ph type="subTitle" idx="1"/>
          </p:nvPr>
        </p:nvSpPr>
        <p:spPr>
          <a:xfrm>
            <a:off x="328245" y="905934"/>
            <a:ext cx="11187479" cy="5605702"/>
          </a:xfrm>
        </p:spPr>
        <p:txBody>
          <a:bodyPr/>
          <a:lstStyle/>
          <a:p>
            <a:pPr marL="342900" indent="-342900" algn="l">
              <a:buFont typeface="Arial" panose="020B0604020202020204" pitchFamily="34" charset="0"/>
              <a:buChar char="•"/>
            </a:pPr>
            <a:r>
              <a:rPr lang="en-US" dirty="0"/>
              <a:t>Sometimes!</a:t>
            </a:r>
          </a:p>
          <a:p>
            <a:pPr marL="800100" lvl="1" indent="-342900" algn="l">
              <a:buFont typeface="Arial" panose="020B0604020202020204" pitchFamily="34" charset="0"/>
              <a:buChar char="•"/>
            </a:pPr>
            <a:r>
              <a:rPr lang="en-US" dirty="0"/>
              <a:t>Math</a:t>
            </a:r>
          </a:p>
          <a:p>
            <a:pPr marL="800100" lvl="1" indent="-342900" algn="l">
              <a:buFont typeface="Arial" panose="020B0604020202020204" pitchFamily="34" charset="0"/>
              <a:buChar char="•"/>
            </a:pPr>
            <a:r>
              <a:rPr lang="en-US" dirty="0"/>
              <a:t>Engineering</a:t>
            </a:r>
          </a:p>
          <a:p>
            <a:pPr marL="800100" lvl="1" indent="-342900" algn="l">
              <a:buFont typeface="Arial" panose="020B0604020202020204" pitchFamily="34" charset="0"/>
              <a:buChar char="•"/>
            </a:pPr>
            <a:r>
              <a:rPr lang="en-US" dirty="0"/>
              <a:t>Art</a:t>
            </a:r>
          </a:p>
          <a:p>
            <a:pPr marL="800100" lvl="1" indent="-342900" algn="l">
              <a:buFont typeface="Arial" panose="020B0604020202020204" pitchFamily="34" charset="0"/>
              <a:buChar char="•"/>
            </a:pPr>
            <a:r>
              <a:rPr lang="en-US" dirty="0"/>
              <a:t>Psychology</a:t>
            </a:r>
          </a:p>
          <a:p>
            <a:pPr marL="342900" indent="-342900" algn="l">
              <a:buFont typeface="Arial" panose="020B0604020202020204" pitchFamily="34" charset="0"/>
              <a:buChar char="•"/>
            </a:pPr>
            <a:r>
              <a:rPr lang="en-US" dirty="0"/>
              <a:t>When appropriate, we would like it to be science</a:t>
            </a:r>
          </a:p>
          <a:p>
            <a:pPr marL="800100" lvl="1" indent="-342900" algn="l">
              <a:buFont typeface="Arial" panose="020B0604020202020204" pitchFamily="34" charset="0"/>
              <a:buChar char="•"/>
            </a:pPr>
            <a:r>
              <a:rPr lang="en-US" dirty="0"/>
              <a:t>Pretty efficient way of getting things done</a:t>
            </a:r>
          </a:p>
          <a:p>
            <a:pPr marL="342900" indent="-342900" algn="l">
              <a:buFont typeface="Arial" panose="020B0604020202020204" pitchFamily="34" charset="0"/>
              <a:buChar char="•"/>
            </a:pPr>
            <a:r>
              <a:rPr lang="en-US" dirty="0"/>
              <a:t>We are historically not great at this</a:t>
            </a:r>
          </a:p>
          <a:p>
            <a:pPr marL="800100" lvl="1" indent="-342900" algn="l">
              <a:buFont typeface="Arial" panose="020B0604020202020204" pitchFamily="34" charset="0"/>
              <a:buChar char="•"/>
            </a:pPr>
            <a:r>
              <a:rPr lang="en-US" dirty="0"/>
              <a:t>Random sample of ACM papers in 1993: 40% with claims that needed empirical evidence had none – Vs. 15% in optical engineering, etc. – (Tichy et al., 1995)</a:t>
            </a:r>
            <a:endParaRPr lang="en-PT" dirty="0"/>
          </a:p>
        </p:txBody>
      </p:sp>
    </p:spTree>
    <p:extLst>
      <p:ext uri="{BB962C8B-B14F-4D97-AF65-F5344CB8AC3E}">
        <p14:creationId xmlns:p14="http://schemas.microsoft.com/office/powerpoint/2010/main" val="3011657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61514E-BDDA-AFAE-F51F-9038E79FADCE}"/>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618765EB-2EA7-524F-8E96-20F716D6CFB2}"/>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Empirical Research for viz</a:t>
            </a:r>
            <a:endParaRPr lang="en-PT" sz="4400" b="1" dirty="0"/>
          </a:p>
        </p:txBody>
      </p:sp>
      <p:sp>
        <p:nvSpPr>
          <p:cNvPr id="2" name="Subtitle 2">
            <a:extLst>
              <a:ext uri="{FF2B5EF4-FFF2-40B4-BE49-F238E27FC236}">
                <a16:creationId xmlns:a16="http://schemas.microsoft.com/office/drawing/2014/main" id="{A0D5CF20-C803-1454-5B7B-8DE022AFA64E}"/>
              </a:ext>
            </a:extLst>
          </p:cNvPr>
          <p:cNvSpPr>
            <a:spLocks noGrp="1"/>
          </p:cNvSpPr>
          <p:nvPr>
            <p:ph type="subTitle" idx="1"/>
          </p:nvPr>
        </p:nvSpPr>
        <p:spPr>
          <a:xfrm>
            <a:off x="328246" y="905934"/>
            <a:ext cx="11527692" cy="5605702"/>
          </a:xfrm>
        </p:spPr>
        <p:txBody>
          <a:bodyPr/>
          <a:lstStyle/>
          <a:p>
            <a:pPr marL="342900" indent="-342900" algn="l">
              <a:buFont typeface="Arial" panose="020B0604020202020204" pitchFamily="34" charset="0"/>
              <a:buChar char="•"/>
            </a:pPr>
            <a:r>
              <a:rPr lang="en-US" b="1" dirty="0"/>
              <a:t>Why?</a:t>
            </a:r>
          </a:p>
          <a:p>
            <a:pPr marL="800100" lvl="1" indent="-342900" algn="l">
              <a:buFont typeface="Arial" panose="020B0604020202020204" pitchFamily="34" charset="0"/>
              <a:buChar char="•"/>
            </a:pPr>
            <a:r>
              <a:rPr lang="en-US" dirty="0"/>
              <a:t>Validate visualization effectiveness</a:t>
            </a:r>
          </a:p>
          <a:p>
            <a:pPr marL="800100" lvl="1" indent="-342900" algn="l">
              <a:buFont typeface="Arial" panose="020B0604020202020204" pitchFamily="34" charset="0"/>
              <a:buChar char="•"/>
            </a:pPr>
            <a:r>
              <a:rPr lang="en-US" dirty="0"/>
              <a:t>Identify usability issues</a:t>
            </a:r>
          </a:p>
          <a:p>
            <a:pPr marL="800100" lvl="1" indent="-342900" algn="l">
              <a:buFont typeface="Arial" panose="020B0604020202020204" pitchFamily="34" charset="0"/>
              <a:buChar char="•"/>
            </a:pPr>
            <a:r>
              <a:rPr lang="en-US" dirty="0"/>
              <a:t>Gather user feedback</a:t>
            </a:r>
          </a:p>
          <a:p>
            <a:pPr marL="800100" lvl="1"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b="1" dirty="0"/>
              <a:t>How? </a:t>
            </a:r>
          </a:p>
          <a:p>
            <a:pPr marL="800100" lvl="1" indent="-342900" algn="l">
              <a:buFont typeface="Arial" panose="020B0604020202020204" pitchFamily="34" charset="0"/>
              <a:buChar char="•"/>
            </a:pPr>
            <a:r>
              <a:rPr lang="en-US" dirty="0"/>
              <a:t>Systematic and controlled</a:t>
            </a:r>
          </a:p>
          <a:p>
            <a:pPr marL="800100" lvl="1" indent="-342900" algn="l">
              <a:buFont typeface="Arial" panose="020B0604020202020204" pitchFamily="34" charset="0"/>
              <a:buChar char="•"/>
            </a:pPr>
            <a:r>
              <a:rPr lang="en-US" dirty="0"/>
              <a:t>Different kinds of user studies</a:t>
            </a:r>
          </a:p>
          <a:p>
            <a:pPr marL="1257300" lvl="2" indent="-342900" algn="l">
              <a:buFont typeface="Arial" panose="020B0604020202020204" pitchFamily="34" charset="0"/>
              <a:buChar char="•"/>
            </a:pPr>
            <a:r>
              <a:rPr lang="en-US" dirty="0"/>
              <a:t>Exploratory studies</a:t>
            </a:r>
          </a:p>
          <a:p>
            <a:pPr marL="1257300" lvl="2" indent="-342900" algn="l">
              <a:buFont typeface="Arial" panose="020B0604020202020204" pitchFamily="34" charset="0"/>
              <a:buChar char="•"/>
            </a:pPr>
            <a:r>
              <a:rPr lang="en-US" dirty="0"/>
              <a:t>Observational studies</a:t>
            </a:r>
          </a:p>
          <a:p>
            <a:pPr marL="1257300" lvl="2" indent="-342900" algn="l">
              <a:buFont typeface="Arial" panose="020B0604020202020204" pitchFamily="34" charset="0"/>
              <a:buChar char="•"/>
            </a:pPr>
            <a:r>
              <a:rPr lang="en-US" dirty="0"/>
              <a:t>Hypothesis testing</a:t>
            </a:r>
          </a:p>
          <a:p>
            <a:pPr marL="1257300" lvl="2"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b="1" dirty="0"/>
              <a:t>Goals:</a:t>
            </a:r>
          </a:p>
          <a:p>
            <a:pPr marL="800100" lvl="1" indent="-342900" algn="l">
              <a:buFont typeface="Arial" panose="020B0604020202020204" pitchFamily="34" charset="0"/>
              <a:buChar char="•"/>
            </a:pPr>
            <a:r>
              <a:rPr lang="en-US" dirty="0"/>
              <a:t>Representation and modeling: learn something true about a phenomenon</a:t>
            </a:r>
          </a:p>
          <a:p>
            <a:pPr marL="800100" lvl="1" indent="-342900" algn="l">
              <a:buFont typeface="Arial" panose="020B0604020202020204" pitchFamily="34" charset="0"/>
              <a:buChar char="•"/>
            </a:pPr>
            <a:r>
              <a:rPr lang="en-US" dirty="0"/>
              <a:t>Generalizability: do your findings apply beyond the specific study?</a:t>
            </a:r>
          </a:p>
          <a:p>
            <a:pPr marL="800100" lvl="1" indent="-342900" algn="l">
              <a:buFont typeface="Arial" panose="020B0604020202020204" pitchFamily="34" charset="0"/>
              <a:buChar char="•"/>
            </a:pPr>
            <a:endParaRPr lang="en-US" dirty="0"/>
          </a:p>
          <a:p>
            <a:pPr marL="800100" lvl="1" indent="-342900" algn="l">
              <a:buFont typeface="Arial" panose="020B0604020202020204" pitchFamily="34" charset="0"/>
              <a:buChar char="•"/>
            </a:pPr>
            <a:endParaRPr lang="en-PT" dirty="0"/>
          </a:p>
        </p:txBody>
      </p:sp>
    </p:spTree>
    <p:extLst>
      <p:ext uri="{BB962C8B-B14F-4D97-AF65-F5344CB8AC3E}">
        <p14:creationId xmlns:p14="http://schemas.microsoft.com/office/powerpoint/2010/main" val="1486198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C3E757-0FA6-A914-0357-CC3AFBAE7EB2}"/>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77CF0B3A-0238-6AA4-6BED-087C55887BD9}"/>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Empirical Research for viz</a:t>
            </a:r>
            <a:endParaRPr lang="en-PT" sz="4400" b="1" dirty="0"/>
          </a:p>
        </p:txBody>
      </p:sp>
      <p:sp>
        <p:nvSpPr>
          <p:cNvPr id="2" name="Subtitle 2">
            <a:extLst>
              <a:ext uri="{FF2B5EF4-FFF2-40B4-BE49-F238E27FC236}">
                <a16:creationId xmlns:a16="http://schemas.microsoft.com/office/drawing/2014/main" id="{F4559702-9CD3-9647-CCEE-E1772780359D}"/>
              </a:ext>
            </a:extLst>
          </p:cNvPr>
          <p:cNvSpPr>
            <a:spLocks noGrp="1"/>
          </p:cNvSpPr>
          <p:nvPr>
            <p:ph type="subTitle" idx="1"/>
          </p:nvPr>
        </p:nvSpPr>
        <p:spPr>
          <a:xfrm>
            <a:off x="328246" y="905934"/>
            <a:ext cx="11527692" cy="5605702"/>
          </a:xfrm>
        </p:spPr>
        <p:txBody>
          <a:bodyPr/>
          <a:lstStyle/>
          <a:p>
            <a:pPr marL="342900" indent="-342900" algn="l">
              <a:buFont typeface="Arial" panose="020B0604020202020204" pitchFamily="34" charset="0"/>
              <a:buChar char="•"/>
            </a:pPr>
            <a:r>
              <a:rPr lang="en-US" b="1" dirty="0"/>
              <a:t>Define a research question. </a:t>
            </a:r>
          </a:p>
          <a:p>
            <a:pPr marL="800100" lvl="1" indent="-342900" algn="l">
              <a:buFont typeface="Arial" panose="020B0604020202020204" pitchFamily="34" charset="0"/>
              <a:buChar char="•"/>
            </a:pPr>
            <a:r>
              <a:rPr lang="en-US" dirty="0"/>
              <a:t>What do you want an answer to?</a:t>
            </a:r>
          </a:p>
          <a:p>
            <a:pPr marL="342900" indent="-342900" algn="l">
              <a:buFont typeface="Arial" panose="020B0604020202020204" pitchFamily="34" charset="0"/>
              <a:buChar char="•"/>
            </a:pPr>
            <a:r>
              <a:rPr lang="en-US" b="1" dirty="0"/>
              <a:t> Identify a target audience</a:t>
            </a:r>
          </a:p>
          <a:p>
            <a:pPr marL="800100" lvl="1" indent="-342900" algn="l">
              <a:buFont typeface="Arial" panose="020B0604020202020204" pitchFamily="34" charset="0"/>
              <a:buChar char="•"/>
            </a:pPr>
            <a:r>
              <a:rPr lang="en-US" dirty="0"/>
              <a:t>This defines your participant pool that you will recruit</a:t>
            </a:r>
          </a:p>
          <a:p>
            <a:pPr marL="800100" lvl="1" indent="-342900" algn="l">
              <a:buFont typeface="Arial" panose="020B0604020202020204" pitchFamily="34" charset="0"/>
              <a:buChar char="•"/>
            </a:pPr>
            <a:r>
              <a:rPr lang="en-US" dirty="0"/>
              <a:t>Does your target audience have specialized knowledge or unique characteristics?</a:t>
            </a:r>
          </a:p>
          <a:p>
            <a:pPr marL="342900" indent="-342900" algn="l">
              <a:buFont typeface="Arial" panose="020B0604020202020204" pitchFamily="34" charset="0"/>
              <a:buChar char="•"/>
            </a:pPr>
            <a:r>
              <a:rPr lang="en-US" b="1" dirty="0"/>
              <a:t>What are your outcome variable(s)?</a:t>
            </a:r>
          </a:p>
          <a:p>
            <a:pPr marL="800100" lvl="1" indent="-342900" algn="l">
              <a:buFont typeface="Arial" panose="020B0604020202020204" pitchFamily="34" charset="0"/>
              <a:buChar char="•"/>
            </a:pPr>
            <a:r>
              <a:rPr lang="en-US" dirty="0"/>
              <a:t>Task completion time</a:t>
            </a:r>
          </a:p>
          <a:p>
            <a:pPr marL="800100" lvl="1" indent="-342900" algn="l">
              <a:buFont typeface="Arial" panose="020B0604020202020204" pitchFamily="34" charset="0"/>
              <a:buChar char="•"/>
            </a:pPr>
            <a:r>
              <a:rPr lang="en-US" dirty="0"/>
              <a:t>Information retention</a:t>
            </a:r>
          </a:p>
          <a:p>
            <a:pPr marL="800100" lvl="1" indent="-342900" algn="l">
              <a:buFont typeface="Arial" panose="020B0604020202020204" pitchFamily="34" charset="0"/>
              <a:buChar char="•"/>
            </a:pPr>
            <a:r>
              <a:rPr lang="en-US" dirty="0"/>
              <a:t>User satisfaction</a:t>
            </a:r>
          </a:p>
          <a:p>
            <a:pPr marL="342900" indent="-342900" algn="l">
              <a:buFont typeface="Arial" panose="020B0604020202020204" pitchFamily="34" charset="0"/>
              <a:buChar char="•"/>
            </a:pPr>
            <a:r>
              <a:rPr lang="en-US" b="1" dirty="0"/>
              <a:t>How will you measure outcome(s)?</a:t>
            </a:r>
          </a:p>
          <a:p>
            <a:pPr marL="800100" lvl="1" indent="-342900" algn="l">
              <a:buFont typeface="Arial" panose="020B0604020202020204" pitchFamily="34" charset="0"/>
              <a:buChar char="•"/>
            </a:pPr>
            <a:r>
              <a:rPr lang="en-US" dirty="0"/>
              <a:t>“Think aloud” study</a:t>
            </a:r>
          </a:p>
          <a:p>
            <a:pPr marL="800100" lvl="1" indent="-342900" algn="l">
              <a:buFont typeface="Arial" panose="020B0604020202020204" pitchFamily="34" charset="0"/>
              <a:buChar char="•"/>
            </a:pPr>
            <a:r>
              <a:rPr lang="en-US" dirty="0"/>
              <a:t>Task-based study</a:t>
            </a:r>
          </a:p>
          <a:p>
            <a:pPr marL="800100" lvl="1" indent="-342900" algn="l">
              <a:buFont typeface="Arial" panose="020B0604020202020204" pitchFamily="34" charset="0"/>
              <a:buChar char="•"/>
            </a:pPr>
            <a:r>
              <a:rPr lang="en-US" dirty="0"/>
              <a:t>Interviews </a:t>
            </a:r>
          </a:p>
          <a:p>
            <a:pPr marL="800100" lvl="1" indent="-342900" algn="l">
              <a:buFont typeface="Arial" panose="020B0604020202020204" pitchFamily="34" charset="0"/>
              <a:buChar char="•"/>
            </a:pPr>
            <a:r>
              <a:rPr lang="en-US" dirty="0"/>
              <a:t>Surveys/questionnaires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PT" dirty="0"/>
          </a:p>
        </p:txBody>
      </p:sp>
    </p:spTree>
    <p:extLst>
      <p:ext uri="{BB962C8B-B14F-4D97-AF65-F5344CB8AC3E}">
        <p14:creationId xmlns:p14="http://schemas.microsoft.com/office/powerpoint/2010/main" val="143105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9E2439-6E24-93F7-FD59-2CA1272BA704}"/>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685AA5CB-C860-C012-0932-9D2C8B4DF416}"/>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Empirical Research for viz</a:t>
            </a:r>
            <a:endParaRPr lang="en-PT" sz="4400" b="1" dirty="0"/>
          </a:p>
        </p:txBody>
      </p:sp>
      <p:sp>
        <p:nvSpPr>
          <p:cNvPr id="2" name="Subtitle 2">
            <a:extLst>
              <a:ext uri="{FF2B5EF4-FFF2-40B4-BE49-F238E27FC236}">
                <a16:creationId xmlns:a16="http://schemas.microsoft.com/office/drawing/2014/main" id="{F7C98E48-046A-DA9F-25A1-E99B0D8F34F7}"/>
              </a:ext>
            </a:extLst>
          </p:cNvPr>
          <p:cNvSpPr>
            <a:spLocks noGrp="1"/>
          </p:cNvSpPr>
          <p:nvPr>
            <p:ph type="subTitle" idx="1"/>
          </p:nvPr>
        </p:nvSpPr>
        <p:spPr>
          <a:xfrm>
            <a:off x="328246" y="905934"/>
            <a:ext cx="11527692" cy="5605702"/>
          </a:xfrm>
        </p:spPr>
        <p:txBody>
          <a:bodyPr/>
          <a:lstStyle/>
          <a:p>
            <a:pPr marL="342900" indent="-342900" algn="l">
              <a:buFont typeface="Arial" panose="020B0604020202020204" pitchFamily="34" charset="0"/>
              <a:buChar char="•"/>
            </a:pPr>
            <a:r>
              <a:rPr lang="en-US" b="1" dirty="0"/>
              <a:t>Design your experiment</a:t>
            </a:r>
          </a:p>
          <a:p>
            <a:pPr marL="800100" lvl="1" indent="-342900" algn="l">
              <a:buFont typeface="Arial" panose="020B0604020202020204" pitchFamily="34" charset="0"/>
              <a:buChar char="•"/>
            </a:pPr>
            <a:r>
              <a:rPr lang="en-US" dirty="0"/>
              <a:t>Give users a task that will generate the data (outcome variables) you need</a:t>
            </a:r>
          </a:p>
          <a:p>
            <a:pPr marL="800100" lvl="1" indent="-342900" algn="l">
              <a:buFont typeface="Arial" panose="020B0604020202020204" pitchFamily="34" charset="0"/>
              <a:buChar char="•"/>
            </a:pPr>
            <a:r>
              <a:rPr lang="en-US" dirty="0"/>
              <a:t>Task should usually be specific and easy-to-understand</a:t>
            </a:r>
          </a:p>
          <a:p>
            <a:pPr marL="1257300" lvl="2" indent="-342900" algn="l">
              <a:buFont typeface="Arial" panose="020B0604020202020204" pitchFamily="34" charset="0"/>
              <a:buChar char="•"/>
            </a:pPr>
            <a:r>
              <a:rPr lang="en-US" dirty="0"/>
              <a:t>Users do unpredictable things, so you want to minimize likelihood of this happening</a:t>
            </a:r>
          </a:p>
          <a:p>
            <a:pPr marL="800100" lvl="1" indent="-342900" algn="l">
              <a:buFont typeface="Arial" panose="020B0604020202020204" pitchFamily="34" charset="0"/>
              <a:buChar char="•"/>
            </a:pPr>
            <a:r>
              <a:rPr lang="en-US" dirty="0"/>
              <a:t>Obtain </a:t>
            </a:r>
            <a:r>
              <a:rPr lang="en-US" b="1" dirty="0"/>
              <a:t>informed consent</a:t>
            </a:r>
          </a:p>
          <a:p>
            <a:pPr marL="800100" lvl="1" indent="-342900" algn="l">
              <a:buFont typeface="Arial" panose="020B0604020202020204" pitchFamily="34" charset="0"/>
              <a:buChar char="•"/>
            </a:pPr>
            <a:r>
              <a:rPr lang="en-US" dirty="0"/>
              <a:t>Write a script for your procedure, follow it for each participant</a:t>
            </a:r>
          </a:p>
          <a:p>
            <a:pPr marL="1257300" lvl="2" indent="-342900" algn="l">
              <a:buFont typeface="Arial" panose="020B0604020202020204" pitchFamily="34" charset="0"/>
              <a:buChar char="•"/>
            </a:pPr>
            <a:r>
              <a:rPr lang="en-US" dirty="0"/>
              <a:t>Do not want to bias the results via different instructions and procedures!</a:t>
            </a:r>
          </a:p>
          <a:p>
            <a:pPr marL="342900" indent="-342900" algn="l">
              <a:buFont typeface="Arial" panose="020B0604020202020204" pitchFamily="34" charset="0"/>
              <a:buChar char="•"/>
            </a:pPr>
            <a:r>
              <a:rPr lang="en-US" b="1" dirty="0"/>
              <a:t>Data collection (with consent)</a:t>
            </a:r>
          </a:p>
          <a:p>
            <a:pPr marL="800100" lvl="1" indent="-342900" algn="l">
              <a:buFont typeface="Arial" panose="020B0604020202020204" pitchFamily="34" charset="0"/>
              <a:buChar char="•"/>
            </a:pPr>
            <a:r>
              <a:rPr lang="en-US" dirty="0"/>
              <a:t>Log keys and mouse movements</a:t>
            </a:r>
          </a:p>
          <a:p>
            <a:pPr marL="800100" lvl="1" indent="-342900" algn="l">
              <a:buFont typeface="Arial" panose="020B0604020202020204" pitchFamily="34" charset="0"/>
              <a:buChar char="•"/>
            </a:pPr>
            <a:r>
              <a:rPr lang="en-US" dirty="0"/>
              <a:t>Record screen</a:t>
            </a:r>
          </a:p>
          <a:p>
            <a:pPr marL="800100" lvl="1" indent="-342900" algn="l">
              <a:buFont typeface="Arial" panose="020B0604020202020204" pitchFamily="34" charset="0"/>
              <a:buChar char="•"/>
            </a:pPr>
            <a:r>
              <a:rPr lang="en-US" dirty="0"/>
              <a:t>Record audio for think-aloud and interview paradigms</a:t>
            </a:r>
          </a:p>
          <a:p>
            <a:pPr marL="800100" lvl="1" indent="-342900" algn="l">
              <a:buFont typeface="Arial" panose="020B0604020202020204" pitchFamily="34" charset="0"/>
              <a:buChar char="•"/>
            </a:pPr>
            <a:r>
              <a:rPr lang="en-US" b="1" dirty="0"/>
              <a:t>Use the same system setup for all participants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PT" dirty="0"/>
          </a:p>
        </p:txBody>
      </p:sp>
    </p:spTree>
    <p:extLst>
      <p:ext uri="{BB962C8B-B14F-4D97-AF65-F5344CB8AC3E}">
        <p14:creationId xmlns:p14="http://schemas.microsoft.com/office/powerpoint/2010/main" val="2223341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B5CF6A-8F52-768C-3FB4-BC596002D080}"/>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64E4D14B-4359-B18F-F152-4A1E38C084E7}"/>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Interviews</a:t>
            </a:r>
            <a:endParaRPr lang="en-PT" sz="4400" b="1" dirty="0"/>
          </a:p>
        </p:txBody>
      </p:sp>
      <p:sp>
        <p:nvSpPr>
          <p:cNvPr id="2" name="Subtitle 2">
            <a:extLst>
              <a:ext uri="{FF2B5EF4-FFF2-40B4-BE49-F238E27FC236}">
                <a16:creationId xmlns:a16="http://schemas.microsoft.com/office/drawing/2014/main" id="{9EE9F9BC-71AC-3578-209E-81CA50A35171}"/>
              </a:ext>
            </a:extLst>
          </p:cNvPr>
          <p:cNvSpPr>
            <a:spLocks noGrp="1"/>
          </p:cNvSpPr>
          <p:nvPr>
            <p:ph type="subTitle" idx="1"/>
          </p:nvPr>
        </p:nvSpPr>
        <p:spPr>
          <a:xfrm>
            <a:off x="328246" y="905934"/>
            <a:ext cx="11527692" cy="5952066"/>
          </a:xfrm>
        </p:spPr>
        <p:txBody>
          <a:bodyPr>
            <a:normAutofit lnSpcReduction="10000"/>
          </a:bodyPr>
          <a:lstStyle/>
          <a:p>
            <a:pPr marL="342900" indent="-342900" algn="l">
              <a:buFont typeface="Arial" panose="020B0604020202020204" pitchFamily="34" charset="0"/>
              <a:buChar char="•"/>
            </a:pPr>
            <a:r>
              <a:rPr lang="en-US" b="1" dirty="0"/>
              <a:t>Structured interview</a:t>
            </a:r>
          </a:p>
          <a:p>
            <a:pPr marL="800100" lvl="1" indent="-342900" algn="l">
              <a:buFont typeface="Arial" panose="020B0604020202020204" pitchFamily="34" charset="0"/>
              <a:buChar char="•"/>
            </a:pPr>
            <a:r>
              <a:rPr lang="en-US" dirty="0"/>
              <a:t>Specific list of questions that every participant answers</a:t>
            </a:r>
          </a:p>
          <a:p>
            <a:pPr marL="800100" lvl="1" indent="-342900" algn="l">
              <a:buFont typeface="Arial" panose="020B0604020202020204" pitchFamily="34" charset="0"/>
              <a:buChar char="•"/>
            </a:pPr>
            <a:r>
              <a:rPr lang="en-US" dirty="0"/>
              <a:t>Do not deviate from this list</a:t>
            </a:r>
          </a:p>
          <a:p>
            <a:pPr marL="800100" lvl="1" indent="-342900" algn="l">
              <a:buFont typeface="Arial" panose="020B0604020202020204" pitchFamily="34" charset="0"/>
              <a:buChar char="•"/>
            </a:pPr>
            <a:r>
              <a:rPr lang="en-US" dirty="0"/>
              <a:t>Pros:</a:t>
            </a:r>
          </a:p>
          <a:p>
            <a:pPr marL="1257300" lvl="2" indent="-342900" algn="l">
              <a:buFont typeface="Arial" panose="020B0604020202020204" pitchFamily="34" charset="0"/>
              <a:buChar char="•"/>
            </a:pPr>
            <a:r>
              <a:rPr lang="en-US" dirty="0"/>
              <a:t>Easier to compare across participants</a:t>
            </a:r>
          </a:p>
          <a:p>
            <a:pPr marL="1257300" lvl="2" indent="-342900" algn="l">
              <a:buFont typeface="Arial" panose="020B0604020202020204" pitchFamily="34" charset="0"/>
              <a:buChar char="•"/>
            </a:pPr>
            <a:r>
              <a:rPr lang="en-US" dirty="0"/>
              <a:t>Less noise</a:t>
            </a:r>
          </a:p>
          <a:p>
            <a:pPr marL="342900" indent="-342900" algn="l">
              <a:buFont typeface="Arial" panose="020B0604020202020204" pitchFamily="34" charset="0"/>
              <a:buChar char="•"/>
            </a:pPr>
            <a:r>
              <a:rPr lang="en-US" b="1" dirty="0"/>
              <a:t>Unstructured interview</a:t>
            </a:r>
          </a:p>
          <a:p>
            <a:pPr marL="800100" lvl="1" indent="-342900" algn="l">
              <a:buFont typeface="Arial" panose="020B0604020202020204" pitchFamily="34" charset="0"/>
              <a:buChar char="•"/>
            </a:pPr>
            <a:r>
              <a:rPr lang="en-US" dirty="0"/>
              <a:t>No predetermined questions, more like a natural conversation</a:t>
            </a:r>
          </a:p>
          <a:p>
            <a:pPr marL="800100" lvl="1" indent="-342900" algn="l">
              <a:buFont typeface="Arial" panose="020B0604020202020204" pitchFamily="34" charset="0"/>
              <a:buChar char="•"/>
            </a:pPr>
            <a:r>
              <a:rPr lang="en-US" dirty="0"/>
              <a:t>Pros:</a:t>
            </a:r>
          </a:p>
          <a:p>
            <a:pPr marL="1257300" lvl="2" indent="-342900" algn="l">
              <a:buFont typeface="Arial" panose="020B0604020202020204" pitchFamily="34" charset="0"/>
              <a:buChar char="•"/>
            </a:pPr>
            <a:r>
              <a:rPr lang="en-US" dirty="0"/>
              <a:t>Good for exploring subjective data (attitudes, feelings, task-completion strategies)</a:t>
            </a:r>
          </a:p>
          <a:p>
            <a:pPr marL="800100" lvl="1" indent="-342900" algn="l">
              <a:buFont typeface="Arial" panose="020B0604020202020204" pitchFamily="34" charset="0"/>
              <a:buChar char="•"/>
            </a:pPr>
            <a:r>
              <a:rPr lang="en-US" dirty="0"/>
              <a:t>Cons:</a:t>
            </a:r>
          </a:p>
          <a:p>
            <a:pPr marL="1257300" lvl="2" indent="-342900" algn="l">
              <a:buFont typeface="Arial" panose="020B0604020202020204" pitchFamily="34" charset="0"/>
              <a:buChar char="•"/>
            </a:pPr>
            <a:r>
              <a:rPr lang="en-US" dirty="0"/>
              <a:t>People are bad at introspecting</a:t>
            </a:r>
          </a:p>
          <a:p>
            <a:pPr marL="342900" indent="-342900" algn="l">
              <a:buFont typeface="Arial" panose="020B0604020202020204" pitchFamily="34" charset="0"/>
              <a:buChar char="•"/>
            </a:pPr>
            <a:r>
              <a:rPr lang="en-US" b="1" dirty="0"/>
              <a:t>Semi-structured interview</a:t>
            </a:r>
          </a:p>
          <a:p>
            <a:pPr marL="800100" lvl="1" indent="-342900" algn="l">
              <a:buFont typeface="Arial" panose="020B0604020202020204" pitchFamily="34" charset="0"/>
              <a:buChar char="•"/>
            </a:pPr>
            <a:r>
              <a:rPr lang="en-US" dirty="0"/>
              <a:t>Mix of structured and unstructured</a:t>
            </a:r>
          </a:p>
          <a:p>
            <a:pPr marL="800100" lvl="1" indent="-342900" algn="l">
              <a:buFont typeface="Arial" panose="020B0604020202020204" pitchFamily="34" charset="0"/>
              <a:buChar char="•"/>
            </a:pPr>
            <a:r>
              <a:rPr lang="en-US" dirty="0"/>
              <a:t>Allows for follow-up questions if participants say something interesting</a:t>
            </a:r>
          </a:p>
          <a:p>
            <a:pPr marL="800100" lvl="1" indent="-342900" algn="l">
              <a:buFont typeface="Arial" panose="020B0604020202020204" pitchFamily="34" charset="0"/>
              <a:buChar char="•"/>
            </a:pPr>
            <a:r>
              <a:rPr lang="en-US" dirty="0"/>
              <a:t>Pros:</a:t>
            </a:r>
          </a:p>
          <a:p>
            <a:pPr marL="1257300" lvl="2" indent="-342900" algn="l">
              <a:buFont typeface="Arial" panose="020B0604020202020204" pitchFamily="34" charset="0"/>
              <a:buChar char="•"/>
            </a:pPr>
            <a:r>
              <a:rPr lang="en-US" dirty="0"/>
              <a:t>Lots of flexibility</a:t>
            </a:r>
          </a:p>
          <a:p>
            <a:pPr marL="1257300" lvl="2" indent="-342900" algn="l">
              <a:buFont typeface="Arial" panose="020B0604020202020204" pitchFamily="34" charset="0"/>
              <a:buChar char="•"/>
            </a:pPr>
            <a:r>
              <a:rPr lang="en-US" dirty="0"/>
              <a:t>Middle-ground</a:t>
            </a:r>
            <a:endParaRPr lang="en-PT" dirty="0"/>
          </a:p>
        </p:txBody>
      </p:sp>
    </p:spTree>
    <p:extLst>
      <p:ext uri="{BB962C8B-B14F-4D97-AF65-F5344CB8AC3E}">
        <p14:creationId xmlns:p14="http://schemas.microsoft.com/office/powerpoint/2010/main" val="180362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5E6929-AD8F-6486-B0C8-CC0E4580636E}"/>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43CEAC14-4DD2-E790-8C0D-5AAECEADE06F}"/>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Questionnaires</a:t>
            </a:r>
            <a:endParaRPr lang="en-PT" sz="4400" b="1" dirty="0"/>
          </a:p>
        </p:txBody>
      </p:sp>
      <p:sp>
        <p:nvSpPr>
          <p:cNvPr id="2" name="Subtitle 2">
            <a:extLst>
              <a:ext uri="{FF2B5EF4-FFF2-40B4-BE49-F238E27FC236}">
                <a16:creationId xmlns:a16="http://schemas.microsoft.com/office/drawing/2014/main" id="{6A9E55D0-5EE1-F00A-A977-42E2C61605F4}"/>
              </a:ext>
            </a:extLst>
          </p:cNvPr>
          <p:cNvSpPr>
            <a:spLocks noGrp="1"/>
          </p:cNvSpPr>
          <p:nvPr>
            <p:ph type="subTitle" idx="1"/>
          </p:nvPr>
        </p:nvSpPr>
        <p:spPr>
          <a:xfrm>
            <a:off x="328246" y="905934"/>
            <a:ext cx="11527692" cy="5605702"/>
          </a:xfrm>
        </p:spPr>
        <p:txBody>
          <a:bodyPr/>
          <a:lstStyle/>
          <a:p>
            <a:pPr marL="342900" indent="-342900" algn="l">
              <a:buFont typeface="Arial" panose="020B0604020202020204" pitchFamily="34" charset="0"/>
              <a:buChar char="•"/>
            </a:pPr>
            <a:r>
              <a:rPr lang="en-US" dirty="0"/>
              <a:t>Likert scale</a:t>
            </a:r>
          </a:p>
          <a:p>
            <a:pPr marL="800100" lvl="1" indent="-342900" algn="l">
              <a:buFont typeface="Arial" panose="020B0604020202020204" pitchFamily="34" charset="0"/>
              <a:buChar char="•"/>
            </a:pPr>
            <a:r>
              <a:rPr lang="en-US" dirty="0"/>
              <a:t>“Rate X on a scale from 1 – 7”</a:t>
            </a:r>
          </a:p>
          <a:p>
            <a:pPr marL="800100" lvl="1" indent="-342900" algn="l">
              <a:buFont typeface="Arial" panose="020B0604020202020204" pitchFamily="34" charset="0"/>
              <a:buChar char="•"/>
            </a:pPr>
            <a:r>
              <a:rPr lang="en-US" dirty="0"/>
              <a:t>Usually has a middle point</a:t>
            </a:r>
          </a:p>
          <a:p>
            <a:pPr marL="342900" indent="-342900" algn="l">
              <a:buFont typeface="Arial" panose="020B0604020202020204" pitchFamily="34" charset="0"/>
              <a:buChar char="•"/>
            </a:pPr>
            <a:r>
              <a:rPr lang="en-US" dirty="0"/>
              <a:t>Be careful with wording</a:t>
            </a:r>
          </a:p>
          <a:p>
            <a:pPr marL="800100" lvl="1" indent="-342900" algn="l">
              <a:buFont typeface="Arial" panose="020B0604020202020204" pitchFamily="34" charset="0"/>
              <a:buChar char="•"/>
            </a:pPr>
            <a:r>
              <a:rPr lang="en-US" dirty="0"/>
              <a:t>"How great was our hard-working customer service team?“</a:t>
            </a:r>
          </a:p>
          <a:p>
            <a:pPr marL="800100" lvl="1" indent="-342900" algn="l">
              <a:buFont typeface="Arial" panose="020B0604020202020204" pitchFamily="34" charset="0"/>
              <a:buChar char="•"/>
            </a:pPr>
            <a:r>
              <a:rPr lang="en-US" dirty="0"/>
              <a:t>"How would you describe your experience with the customer service team?“</a:t>
            </a:r>
          </a:p>
          <a:p>
            <a:pPr marL="342900" indent="-342900" algn="l">
              <a:buFont typeface="Arial" panose="020B0604020202020204" pitchFamily="34" charset="0"/>
              <a:buChar char="•"/>
            </a:pPr>
            <a:r>
              <a:rPr lang="en-US" dirty="0"/>
              <a:t>Avoid loaded questions that ask multiple things</a:t>
            </a:r>
          </a:p>
          <a:p>
            <a:pPr marL="800100" lvl="1" indent="-342900" algn="l">
              <a:buFont typeface="Arial" panose="020B0604020202020204" pitchFamily="34" charset="0"/>
              <a:buChar char="•"/>
            </a:pPr>
            <a:r>
              <a:rPr lang="en-US" dirty="0"/>
              <a:t>Be specific</a:t>
            </a:r>
          </a:p>
          <a:p>
            <a:pPr marL="342900" indent="-342900" algn="l">
              <a:buFont typeface="Arial" panose="020B0604020202020204" pitchFamily="34" charset="0"/>
              <a:buChar char="•"/>
            </a:pPr>
            <a:r>
              <a:rPr lang="en-US" dirty="0"/>
              <a:t>If possible, probably best to use an existing questionnaire that has been validated</a:t>
            </a:r>
          </a:p>
          <a:p>
            <a:pPr marL="342900" indent="-342900" algn="l">
              <a:buFont typeface="Arial" panose="020B0604020202020204" pitchFamily="34" charset="0"/>
              <a:buChar char="•"/>
            </a:pPr>
            <a:r>
              <a:rPr lang="en-US" dirty="0"/>
              <a:t>English is not everyone’s first language</a:t>
            </a:r>
            <a:endParaRPr lang="en-PT" dirty="0"/>
          </a:p>
        </p:txBody>
      </p:sp>
    </p:spTree>
    <p:extLst>
      <p:ext uri="{BB962C8B-B14F-4D97-AF65-F5344CB8AC3E}">
        <p14:creationId xmlns:p14="http://schemas.microsoft.com/office/powerpoint/2010/main" val="4013173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6963547-7B37-33F1-2246-008F7D7BFD9D}"/>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2869688B-81EE-3D5D-8FE6-8E2577841F93}"/>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TODO</a:t>
            </a:r>
            <a:endParaRPr lang="en-PT" sz="4400" b="1" dirty="0"/>
          </a:p>
        </p:txBody>
      </p:sp>
      <p:sp>
        <p:nvSpPr>
          <p:cNvPr id="2" name="Subtitle 2">
            <a:extLst>
              <a:ext uri="{FF2B5EF4-FFF2-40B4-BE49-F238E27FC236}">
                <a16:creationId xmlns:a16="http://schemas.microsoft.com/office/drawing/2014/main" id="{C385CBD1-EB6D-6906-82D7-5992D1306223}"/>
              </a:ext>
            </a:extLst>
          </p:cNvPr>
          <p:cNvSpPr>
            <a:spLocks noGrp="1"/>
          </p:cNvSpPr>
          <p:nvPr>
            <p:ph type="subTitle" idx="1"/>
          </p:nvPr>
        </p:nvSpPr>
        <p:spPr>
          <a:xfrm>
            <a:off x="328246" y="905934"/>
            <a:ext cx="11527692" cy="5605702"/>
          </a:xfrm>
        </p:spPr>
        <p:txBody>
          <a:bodyPr/>
          <a:lstStyle/>
          <a:p>
            <a:pPr marL="342900" indent="-342900" algn="l">
              <a:buFont typeface="Arial" panose="020B0604020202020204" pitchFamily="34" charset="0"/>
              <a:buChar char="•"/>
            </a:pPr>
            <a:r>
              <a:rPr lang="en-US" dirty="0"/>
              <a:t>TODO</a:t>
            </a:r>
            <a:endParaRPr lang="en-PT" dirty="0"/>
          </a:p>
        </p:txBody>
      </p:sp>
    </p:spTree>
    <p:extLst>
      <p:ext uri="{BB962C8B-B14F-4D97-AF65-F5344CB8AC3E}">
        <p14:creationId xmlns:p14="http://schemas.microsoft.com/office/powerpoint/2010/main" val="3872424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60F9B-BCBA-9D73-CE13-BA9AA330DA83}"/>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B0A04A35-7CD2-8359-5A7B-197EC6D65205}"/>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Misinformation</a:t>
            </a:r>
            <a:endParaRPr lang="en-PT" sz="4400" b="1" dirty="0"/>
          </a:p>
        </p:txBody>
      </p:sp>
      <p:sp>
        <p:nvSpPr>
          <p:cNvPr id="2" name="Subtitle 2">
            <a:extLst>
              <a:ext uri="{FF2B5EF4-FFF2-40B4-BE49-F238E27FC236}">
                <a16:creationId xmlns:a16="http://schemas.microsoft.com/office/drawing/2014/main" id="{15E416BD-D3A8-6886-83CC-98CBEB1EC0BE}"/>
              </a:ext>
            </a:extLst>
          </p:cNvPr>
          <p:cNvSpPr>
            <a:spLocks noGrp="1"/>
          </p:cNvSpPr>
          <p:nvPr>
            <p:ph type="subTitle" idx="1"/>
          </p:nvPr>
        </p:nvSpPr>
        <p:spPr>
          <a:xfrm>
            <a:off x="328246" y="905934"/>
            <a:ext cx="11527692" cy="5605702"/>
          </a:xfrm>
        </p:spPr>
        <p:txBody>
          <a:bodyPr/>
          <a:lstStyle/>
          <a:p>
            <a:pPr marL="342900" indent="-342900" algn="l">
              <a:buFont typeface="Arial" panose="020B0604020202020204" pitchFamily="34" charset="0"/>
              <a:buChar char="•"/>
            </a:pPr>
            <a:r>
              <a:rPr lang="en-US" dirty="0"/>
              <a:t>Are the data represented accurately?</a:t>
            </a:r>
            <a:endParaRPr lang="en-PT" dirty="0"/>
          </a:p>
        </p:txBody>
      </p:sp>
      <p:pic>
        <p:nvPicPr>
          <p:cNvPr id="6" name="Picture 5">
            <a:extLst>
              <a:ext uri="{FF2B5EF4-FFF2-40B4-BE49-F238E27FC236}">
                <a16:creationId xmlns:a16="http://schemas.microsoft.com/office/drawing/2014/main" id="{C53EC137-37E9-8EF5-ACB1-D4085B6FC013}"/>
              </a:ext>
            </a:extLst>
          </p:cNvPr>
          <p:cNvPicPr>
            <a:picLocks noChangeAspect="1"/>
          </p:cNvPicPr>
          <p:nvPr/>
        </p:nvPicPr>
        <p:blipFill>
          <a:blip r:embed="rId3"/>
          <a:stretch>
            <a:fillRect/>
          </a:stretch>
        </p:blipFill>
        <p:spPr>
          <a:xfrm>
            <a:off x="2113244" y="1319127"/>
            <a:ext cx="7965511" cy="5445545"/>
          </a:xfrm>
          <a:prstGeom prst="rect">
            <a:avLst/>
          </a:prstGeom>
        </p:spPr>
      </p:pic>
    </p:spTree>
    <p:extLst>
      <p:ext uri="{BB962C8B-B14F-4D97-AF65-F5344CB8AC3E}">
        <p14:creationId xmlns:p14="http://schemas.microsoft.com/office/powerpoint/2010/main" val="3285039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253787-5105-E058-B529-BBC5A0F7AF68}"/>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81F946A5-1A18-1585-21A3-8EE984CE5961}"/>
              </a:ext>
            </a:extLst>
          </p:cNvPr>
          <p:cNvSpPr txBox="1">
            <a:spLocks/>
          </p:cNvSpPr>
          <p:nvPr/>
        </p:nvSpPr>
        <p:spPr>
          <a:xfrm>
            <a:off x="328246" y="12210"/>
            <a:ext cx="11527692" cy="745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Misinformation</a:t>
            </a:r>
            <a:endParaRPr lang="en-PT" sz="4400" b="1" dirty="0"/>
          </a:p>
        </p:txBody>
      </p:sp>
      <p:sp>
        <p:nvSpPr>
          <p:cNvPr id="2" name="Subtitle 2">
            <a:extLst>
              <a:ext uri="{FF2B5EF4-FFF2-40B4-BE49-F238E27FC236}">
                <a16:creationId xmlns:a16="http://schemas.microsoft.com/office/drawing/2014/main" id="{574DC25F-5E48-FC1A-1AAC-F86B1B0652E0}"/>
              </a:ext>
            </a:extLst>
          </p:cNvPr>
          <p:cNvSpPr>
            <a:spLocks noGrp="1"/>
          </p:cNvSpPr>
          <p:nvPr>
            <p:ph type="subTitle" idx="1"/>
          </p:nvPr>
        </p:nvSpPr>
        <p:spPr>
          <a:xfrm>
            <a:off x="328246" y="905934"/>
            <a:ext cx="11527692" cy="5605702"/>
          </a:xfrm>
        </p:spPr>
        <p:txBody>
          <a:bodyPr/>
          <a:lstStyle/>
          <a:p>
            <a:pPr marL="342900" indent="-342900" algn="l">
              <a:buFont typeface="Arial" panose="020B0604020202020204" pitchFamily="34" charset="0"/>
              <a:buChar char="•"/>
            </a:pPr>
            <a:r>
              <a:rPr lang="en-US" dirty="0"/>
              <a:t>Are the data represented accurately?</a:t>
            </a:r>
            <a:endParaRPr lang="en-PT" dirty="0"/>
          </a:p>
        </p:txBody>
      </p:sp>
      <p:pic>
        <p:nvPicPr>
          <p:cNvPr id="5" name="Picture 4">
            <a:extLst>
              <a:ext uri="{FF2B5EF4-FFF2-40B4-BE49-F238E27FC236}">
                <a16:creationId xmlns:a16="http://schemas.microsoft.com/office/drawing/2014/main" id="{A3C9AAC6-BB05-4DC5-A9EC-37F68CA0C30A}"/>
              </a:ext>
            </a:extLst>
          </p:cNvPr>
          <p:cNvPicPr>
            <a:picLocks noChangeAspect="1"/>
          </p:cNvPicPr>
          <p:nvPr/>
        </p:nvPicPr>
        <p:blipFill>
          <a:blip r:embed="rId3"/>
          <a:stretch>
            <a:fillRect/>
          </a:stretch>
        </p:blipFill>
        <p:spPr>
          <a:xfrm>
            <a:off x="2113244" y="1310957"/>
            <a:ext cx="7965511" cy="5448722"/>
          </a:xfrm>
          <a:prstGeom prst="rect">
            <a:avLst/>
          </a:prstGeom>
        </p:spPr>
      </p:pic>
    </p:spTree>
    <p:extLst>
      <p:ext uri="{BB962C8B-B14F-4D97-AF65-F5344CB8AC3E}">
        <p14:creationId xmlns:p14="http://schemas.microsoft.com/office/powerpoint/2010/main" val="1786293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9885</TotalTime>
  <Words>4713</Words>
  <Application>Microsoft Office PowerPoint</Application>
  <PresentationFormat>Widescreen</PresentationFormat>
  <Paragraphs>569</Paragraphs>
  <Slides>77</Slides>
  <Notes>77</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77</vt:i4>
      </vt:variant>
    </vt:vector>
  </HeadingPairs>
  <TitlesOfParts>
    <vt:vector size="83" baseType="lpstr">
      <vt:lpstr>Arial</vt:lpstr>
      <vt:lpstr>Calibri</vt:lpstr>
      <vt:lpstr>Calibri Light</vt:lpstr>
      <vt:lpstr>Montserrat SemiBold</vt:lpstr>
      <vt:lpstr>Roboto</vt:lpstr>
      <vt:lpstr>Office Theme</vt:lpstr>
      <vt:lpstr>CS-GY 6313 B:  Information Visualization</vt:lpstr>
      <vt:lpstr>PowerPoint Presentation</vt:lpstr>
      <vt:lpstr>Misinformation &amp; Ethics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Storytelling and narratives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Break Back at 1:07pm</vt:lpstr>
      <vt:lpstr>User Study Crash 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CS-GY 6313 B:  Information Visualization</dc:title>
  <dc:creator>Niall Luke Williams</dc:creator>
  <cp:lastModifiedBy>Lectern</cp:lastModifiedBy>
  <cp:revision>1680</cp:revision>
  <dcterms:created xsi:type="dcterms:W3CDTF">2024-09-03T12:45:09Z</dcterms:created>
  <dcterms:modified xsi:type="dcterms:W3CDTF">2024-11-14T18:32:08Z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2548231</vt:lpwstr>
  </property>
  <property fmtid="{D5CDD505-2E9C-101B-9397-08002B2CF9AE}" name="NXPowerLiteSettings" pid="3">
    <vt:lpwstr>F7000400038000</vt:lpwstr>
  </property>
  <property fmtid="{D5CDD505-2E9C-101B-9397-08002B2CF9AE}" name="NXPowerLiteVersion" pid="4">
    <vt:lpwstr>S10.3.1</vt:lpwstr>
  </property>
</Properties>
</file>