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2cdbacd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312cdbacdc3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2cdbacd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312cdbacdc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2cdbacd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312cdbacdc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2cdbacdc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12cdbacdc3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6.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25.png"/><Relationship Id="rId6"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25.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717"/>
        </a:solidFill>
      </p:bgPr>
    </p:bg>
    <p:spTree>
      <p:nvGrpSpPr>
        <p:cNvPr id="83" name="Shape 83"/>
        <p:cNvGrpSpPr/>
        <p:nvPr/>
      </p:nvGrpSpPr>
      <p:grpSpPr>
        <a:xfrm>
          <a:off x="0" y="0"/>
          <a:ext cx="0" cy="0"/>
          <a:chOff x="0" y="0"/>
          <a:chExt cx="0" cy="0"/>
        </a:xfrm>
      </p:grpSpPr>
      <p:sp>
        <p:nvSpPr>
          <p:cNvPr id="84" name="Google Shape;84;p13"/>
          <p:cNvSpPr/>
          <p:nvPr/>
        </p:nvSpPr>
        <p:spPr>
          <a:xfrm>
            <a:off x="-1008101" y="3582595"/>
            <a:ext cx="6897773" cy="6922947"/>
          </a:xfrm>
          <a:custGeom>
            <a:rect b="b" l="l" r="r" t="t"/>
            <a:pathLst>
              <a:path extrusionOk="0" h="6922947" w="6897773">
                <a:moveTo>
                  <a:pt x="0" y="0"/>
                </a:moveTo>
                <a:lnTo>
                  <a:pt x="6897773" y="0"/>
                </a:lnTo>
                <a:lnTo>
                  <a:pt x="6897773" y="6922947"/>
                </a:lnTo>
                <a:lnTo>
                  <a:pt x="0" y="6922947"/>
                </a:lnTo>
                <a:lnTo>
                  <a:pt x="0" y="0"/>
                </a:lnTo>
                <a:close/>
              </a:path>
            </a:pathLst>
          </a:custGeom>
          <a:blipFill rotWithShape="1">
            <a:blip r:embed="rId3">
              <a:alphaModFix/>
            </a:blip>
            <a:stretch>
              <a:fillRect b="0" l="0" r="0" t="0"/>
            </a:stretch>
          </a:blipFill>
          <a:ln>
            <a:noFill/>
          </a:ln>
        </p:spPr>
      </p:sp>
      <p:sp>
        <p:nvSpPr>
          <p:cNvPr id="85" name="Google Shape;85;p13"/>
          <p:cNvSpPr/>
          <p:nvPr/>
        </p:nvSpPr>
        <p:spPr>
          <a:xfrm rot="66961">
            <a:off x="12928710" y="4368924"/>
            <a:ext cx="6316550" cy="7207681"/>
          </a:xfrm>
          <a:custGeom>
            <a:rect b="b" l="l" r="r" t="t"/>
            <a:pathLst>
              <a:path extrusionOk="0" h="7207681" w="6316550">
                <a:moveTo>
                  <a:pt x="0" y="0"/>
                </a:moveTo>
                <a:lnTo>
                  <a:pt x="6316550" y="0"/>
                </a:lnTo>
                <a:lnTo>
                  <a:pt x="6316550" y="7207681"/>
                </a:lnTo>
                <a:lnTo>
                  <a:pt x="0" y="7207681"/>
                </a:lnTo>
                <a:lnTo>
                  <a:pt x="0" y="0"/>
                </a:lnTo>
                <a:close/>
              </a:path>
            </a:pathLst>
          </a:custGeom>
          <a:blipFill rotWithShape="1">
            <a:blip r:embed="rId4">
              <a:alphaModFix/>
            </a:blip>
            <a:stretch>
              <a:fillRect b="0" l="0" r="0" t="0"/>
            </a:stretch>
          </a:blipFill>
          <a:ln>
            <a:noFill/>
          </a:ln>
        </p:spPr>
      </p:sp>
      <p:sp>
        <p:nvSpPr>
          <p:cNvPr id="86" name="Google Shape;86;p13"/>
          <p:cNvSpPr/>
          <p:nvPr/>
        </p:nvSpPr>
        <p:spPr>
          <a:xfrm rot="136528">
            <a:off x="16126217" y="538496"/>
            <a:ext cx="1591668" cy="2007838"/>
          </a:xfrm>
          <a:custGeom>
            <a:rect b="b" l="l" r="r" t="t"/>
            <a:pathLst>
              <a:path extrusionOk="0" h="2007838" w="1591668">
                <a:moveTo>
                  <a:pt x="0" y="0"/>
                </a:moveTo>
                <a:lnTo>
                  <a:pt x="1591668" y="0"/>
                </a:lnTo>
                <a:lnTo>
                  <a:pt x="1591668" y="2007838"/>
                </a:lnTo>
                <a:lnTo>
                  <a:pt x="0" y="2007838"/>
                </a:lnTo>
                <a:lnTo>
                  <a:pt x="0" y="0"/>
                </a:lnTo>
                <a:close/>
              </a:path>
            </a:pathLst>
          </a:custGeom>
          <a:blipFill rotWithShape="1">
            <a:blip r:embed="rId5">
              <a:alphaModFix/>
            </a:blip>
            <a:stretch>
              <a:fillRect b="0" l="0" r="0" t="0"/>
            </a:stretch>
          </a:blipFill>
          <a:ln>
            <a:noFill/>
          </a:ln>
        </p:spPr>
      </p:sp>
      <p:sp>
        <p:nvSpPr>
          <p:cNvPr id="87" name="Google Shape;87;p13"/>
          <p:cNvSpPr txBox="1"/>
          <p:nvPr/>
        </p:nvSpPr>
        <p:spPr>
          <a:xfrm>
            <a:off x="5187086" y="952500"/>
            <a:ext cx="8638956" cy="58991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F1EEEA"/>
                </a:solidFill>
                <a:latin typeface="Inter"/>
                <a:ea typeface="Inter"/>
                <a:cs typeface="Inter"/>
                <a:sym typeface="Inter"/>
              </a:rPr>
              <a:t>Advanced Information Visualization for </a:t>
            </a:r>
            <a:endParaRPr/>
          </a:p>
        </p:txBody>
      </p:sp>
      <p:sp>
        <p:nvSpPr>
          <p:cNvPr id="88" name="Google Shape;88;p13"/>
          <p:cNvSpPr txBox="1"/>
          <p:nvPr/>
        </p:nvSpPr>
        <p:spPr>
          <a:xfrm>
            <a:off x="6119992" y="7759168"/>
            <a:ext cx="6508800" cy="19881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F1EEEA"/>
                </a:solidFill>
                <a:latin typeface="Inter"/>
                <a:ea typeface="Inter"/>
                <a:cs typeface="Inter"/>
                <a:sym typeface="Inter"/>
              </a:rPr>
              <a:t>Presented by:</a:t>
            </a:r>
            <a:endParaRPr/>
          </a:p>
          <a:p>
            <a:pPr indent="0" lvl="0" marL="0" marR="0" rtl="0" algn="ctr">
              <a:lnSpc>
                <a:spcPct val="140011"/>
              </a:lnSpc>
              <a:spcBef>
                <a:spcPts val="0"/>
              </a:spcBef>
              <a:spcAft>
                <a:spcPts val="0"/>
              </a:spcAft>
              <a:buNone/>
            </a:pPr>
            <a:r>
              <a:rPr b="0" i="0" lang="en-US" sz="3399" u="none" cap="none" strike="noStrike">
                <a:solidFill>
                  <a:srgbClr val="F1EEEA"/>
                </a:solidFill>
                <a:latin typeface="Inter"/>
                <a:ea typeface="Inter"/>
                <a:cs typeface="Inter"/>
                <a:sym typeface="Inter"/>
              </a:rPr>
              <a:t>Khwaab Thareja | kt3180</a:t>
            </a:r>
            <a:endParaRPr/>
          </a:p>
          <a:p>
            <a:pPr indent="0" lvl="0" marL="0" marR="0" rtl="0" algn="ctr">
              <a:lnSpc>
                <a:spcPct val="140011"/>
              </a:lnSpc>
              <a:spcBef>
                <a:spcPts val="0"/>
              </a:spcBef>
              <a:spcAft>
                <a:spcPts val="0"/>
              </a:spcAft>
              <a:buNone/>
            </a:pPr>
            <a:r>
              <a:rPr b="0" i="0" lang="en-US" sz="3399" u="none" cap="none" strike="noStrike">
                <a:solidFill>
                  <a:srgbClr val="F1EEEA"/>
                </a:solidFill>
                <a:latin typeface="Inter"/>
                <a:ea typeface="Inter"/>
                <a:cs typeface="Inter"/>
                <a:sym typeface="Inter"/>
              </a:rPr>
              <a:t>Shweta Shekar | ss19623</a:t>
            </a:r>
            <a:endParaRPr/>
          </a:p>
        </p:txBody>
      </p:sp>
      <p:sp>
        <p:nvSpPr>
          <p:cNvPr id="89" name="Google Shape;89;p13"/>
          <p:cNvSpPr txBox="1"/>
          <p:nvPr/>
        </p:nvSpPr>
        <p:spPr>
          <a:xfrm>
            <a:off x="2415329" y="1228090"/>
            <a:ext cx="13457341" cy="5597130"/>
          </a:xfrm>
          <a:prstGeom prst="rect">
            <a:avLst/>
          </a:prstGeom>
          <a:noFill/>
          <a:ln>
            <a:noFill/>
          </a:ln>
        </p:spPr>
        <p:txBody>
          <a:bodyPr anchorCtr="0" anchor="t" bIns="0" lIns="0" spcFirstLastPara="1" rIns="0" wrap="square" tIns="0">
            <a:spAutoFit/>
          </a:bodyPr>
          <a:lstStyle/>
          <a:p>
            <a:pPr indent="0" lvl="0" marL="0" marR="0" rtl="0" algn="ctr">
              <a:lnSpc>
                <a:spcPct val="140001"/>
              </a:lnSpc>
              <a:spcBef>
                <a:spcPts val="0"/>
              </a:spcBef>
              <a:spcAft>
                <a:spcPts val="0"/>
              </a:spcAft>
              <a:buNone/>
            </a:pPr>
            <a:r>
              <a:rPr b="1" i="0" lang="en-US" sz="16007" u="none" cap="none" strike="noStrike">
                <a:solidFill>
                  <a:srgbClr val="F1EEEA"/>
                </a:solidFill>
                <a:latin typeface="Arial"/>
                <a:ea typeface="Arial"/>
                <a:cs typeface="Arial"/>
                <a:sym typeface="Arial"/>
              </a:rPr>
              <a:t>Stock Market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EEA"/>
        </a:solidFill>
      </p:bgPr>
    </p:bg>
    <p:spTree>
      <p:nvGrpSpPr>
        <p:cNvPr id="169" name="Shape 169"/>
        <p:cNvGrpSpPr/>
        <p:nvPr/>
      </p:nvGrpSpPr>
      <p:grpSpPr>
        <a:xfrm>
          <a:off x="0" y="0"/>
          <a:ext cx="0" cy="0"/>
          <a:chOff x="0" y="0"/>
          <a:chExt cx="0" cy="0"/>
        </a:xfrm>
      </p:grpSpPr>
      <p:sp>
        <p:nvSpPr>
          <p:cNvPr id="170" name="Google Shape;170;p22"/>
          <p:cNvSpPr/>
          <p:nvPr/>
        </p:nvSpPr>
        <p:spPr>
          <a:xfrm>
            <a:off x="12863992" y="1028700"/>
            <a:ext cx="4395308" cy="3923811"/>
          </a:xfrm>
          <a:custGeom>
            <a:rect b="b" l="l" r="r" t="t"/>
            <a:pathLst>
              <a:path extrusionOk="0" h="3923811" w="4395308">
                <a:moveTo>
                  <a:pt x="0" y="0"/>
                </a:moveTo>
                <a:lnTo>
                  <a:pt x="4395308" y="0"/>
                </a:lnTo>
                <a:lnTo>
                  <a:pt x="4395308" y="3923811"/>
                </a:lnTo>
                <a:lnTo>
                  <a:pt x="0" y="3923811"/>
                </a:lnTo>
                <a:lnTo>
                  <a:pt x="0" y="0"/>
                </a:lnTo>
                <a:close/>
              </a:path>
            </a:pathLst>
          </a:custGeom>
          <a:blipFill rotWithShape="1">
            <a:blip r:embed="rId3">
              <a:alphaModFix/>
            </a:blip>
            <a:stretch>
              <a:fillRect b="0" l="0" r="0" t="0"/>
            </a:stretch>
          </a:blipFill>
          <a:ln>
            <a:noFill/>
          </a:ln>
        </p:spPr>
      </p:sp>
      <p:sp>
        <p:nvSpPr>
          <p:cNvPr id="171" name="Google Shape;171;p22"/>
          <p:cNvSpPr/>
          <p:nvPr/>
        </p:nvSpPr>
        <p:spPr>
          <a:xfrm>
            <a:off x="10106728" y="5241116"/>
            <a:ext cx="4163884" cy="4438249"/>
          </a:xfrm>
          <a:custGeom>
            <a:rect b="b" l="l" r="r" t="t"/>
            <a:pathLst>
              <a:path extrusionOk="0" h="4438249" w="4163884">
                <a:moveTo>
                  <a:pt x="0" y="0"/>
                </a:moveTo>
                <a:lnTo>
                  <a:pt x="4163884" y="0"/>
                </a:lnTo>
                <a:lnTo>
                  <a:pt x="4163884" y="4438249"/>
                </a:lnTo>
                <a:lnTo>
                  <a:pt x="0" y="4438249"/>
                </a:lnTo>
                <a:lnTo>
                  <a:pt x="0" y="0"/>
                </a:lnTo>
                <a:close/>
              </a:path>
            </a:pathLst>
          </a:custGeom>
          <a:blipFill rotWithShape="1">
            <a:blip r:embed="rId4">
              <a:alphaModFix/>
            </a:blip>
            <a:stretch>
              <a:fillRect b="0" l="0" r="0" t="0"/>
            </a:stretch>
          </a:blipFill>
          <a:ln>
            <a:noFill/>
          </a:ln>
        </p:spPr>
      </p:sp>
      <p:sp>
        <p:nvSpPr>
          <p:cNvPr id="172" name="Google Shape;172;p22"/>
          <p:cNvSpPr txBox="1"/>
          <p:nvPr/>
        </p:nvSpPr>
        <p:spPr>
          <a:xfrm>
            <a:off x="805769" y="2050041"/>
            <a:ext cx="8291400" cy="8878800"/>
          </a:xfrm>
          <a:prstGeom prst="rect">
            <a:avLst/>
          </a:prstGeom>
          <a:noFill/>
          <a:ln>
            <a:noFill/>
          </a:ln>
        </p:spPr>
        <p:txBody>
          <a:bodyPr anchorCtr="0" anchor="t" bIns="0" lIns="0" spcFirstLastPara="1" rIns="0" wrap="square" tIns="0">
            <a:spAutoFit/>
          </a:bodyPr>
          <a:lstStyle/>
          <a:p>
            <a:pPr indent="0" lvl="0" marL="0" rtl="0" algn="l">
              <a:lnSpc>
                <a:spcPct val="140011"/>
              </a:lnSpc>
              <a:spcBef>
                <a:spcPts val="0"/>
              </a:spcBef>
              <a:spcAft>
                <a:spcPts val="0"/>
              </a:spcAft>
              <a:buClr>
                <a:schemeClr val="dk1"/>
              </a:buClr>
              <a:buSzPts val="1100"/>
              <a:buFont typeface="Arial"/>
              <a:buNone/>
            </a:pPr>
            <a:r>
              <a:rPr b="1" lang="en-US" sz="3100">
                <a:solidFill>
                  <a:schemeClr val="dk1"/>
                </a:solidFill>
              </a:rPr>
              <a:t>Enhanced Predictive Analysis:</a:t>
            </a:r>
            <a:r>
              <a:rPr lang="en-US" sz="3100">
                <a:solidFill>
                  <a:schemeClr val="dk1"/>
                </a:solidFill>
              </a:rPr>
              <a:t> Incorporating machine learning models for predictive stock market trends and forecasting.</a:t>
            </a:r>
            <a:endParaRPr sz="3100">
              <a:solidFill>
                <a:schemeClr val="dk1"/>
              </a:solidFill>
            </a:endParaRPr>
          </a:p>
          <a:p>
            <a:pPr indent="0" lvl="0" marL="0" rtl="0" algn="l">
              <a:lnSpc>
                <a:spcPct val="140011"/>
              </a:lnSpc>
              <a:spcBef>
                <a:spcPts val="0"/>
              </a:spcBef>
              <a:spcAft>
                <a:spcPts val="0"/>
              </a:spcAft>
              <a:buClr>
                <a:schemeClr val="dk1"/>
              </a:buClr>
              <a:buSzPts val="1100"/>
              <a:buFont typeface="Arial"/>
              <a:buNone/>
            </a:pPr>
            <a:r>
              <a:rPr b="1" lang="en-US" sz="3100">
                <a:solidFill>
                  <a:schemeClr val="dk1"/>
                </a:solidFill>
              </a:rPr>
              <a:t>Expansion to Global Markets:</a:t>
            </a:r>
            <a:r>
              <a:rPr lang="en-US" sz="3100">
                <a:solidFill>
                  <a:schemeClr val="dk1"/>
                </a:solidFill>
              </a:rPr>
              <a:t> Extending the tool to cover major global stock exchanges and indices for comprehensive insights.</a:t>
            </a:r>
            <a:endParaRPr sz="3100">
              <a:solidFill>
                <a:schemeClr val="dk1"/>
              </a:solidFill>
            </a:endParaRPr>
          </a:p>
          <a:p>
            <a:pPr indent="0" lvl="0" marL="0" rtl="0" algn="l">
              <a:lnSpc>
                <a:spcPct val="140011"/>
              </a:lnSpc>
              <a:spcBef>
                <a:spcPts val="0"/>
              </a:spcBef>
              <a:spcAft>
                <a:spcPts val="0"/>
              </a:spcAft>
              <a:buClr>
                <a:schemeClr val="dk1"/>
              </a:buClr>
              <a:buSzPts val="1100"/>
              <a:buFont typeface="Arial"/>
              <a:buNone/>
            </a:pPr>
            <a:r>
              <a:rPr b="1" lang="en-US" sz="3100">
                <a:solidFill>
                  <a:schemeClr val="dk1"/>
                </a:solidFill>
              </a:rPr>
              <a:t>User Customization:</a:t>
            </a:r>
            <a:r>
              <a:rPr lang="en-US" sz="3100">
                <a:solidFill>
                  <a:schemeClr val="dk1"/>
                </a:solidFill>
              </a:rPr>
              <a:t> Allowing users to tailor visualizations and parameters based on their preferences and investment goals.</a:t>
            </a:r>
            <a:endParaRPr sz="3100">
              <a:solidFill>
                <a:schemeClr val="dk1"/>
              </a:solidFill>
            </a:endParaRPr>
          </a:p>
          <a:p>
            <a:pPr indent="0" lvl="0" marL="0" rtl="0" algn="l">
              <a:lnSpc>
                <a:spcPct val="140011"/>
              </a:lnSpc>
              <a:spcBef>
                <a:spcPts val="0"/>
              </a:spcBef>
              <a:spcAft>
                <a:spcPts val="0"/>
              </a:spcAft>
              <a:buClr>
                <a:schemeClr val="dk1"/>
              </a:buClr>
              <a:buSzPts val="1100"/>
              <a:buFont typeface="Arial"/>
              <a:buNone/>
            </a:pPr>
            <a:r>
              <a:rPr b="1" lang="en-US" sz="3100">
                <a:solidFill>
                  <a:schemeClr val="dk1"/>
                </a:solidFill>
              </a:rPr>
              <a:t>Integration with Financial News:</a:t>
            </a:r>
            <a:r>
              <a:rPr lang="en-US" sz="3100">
                <a:solidFill>
                  <a:schemeClr val="dk1"/>
                </a:solidFill>
              </a:rPr>
              <a:t> Adding real-time news feeds and sentiment analysis to correlate stock movements with current events.</a:t>
            </a:r>
            <a:endParaRPr sz="3100">
              <a:solidFill>
                <a:schemeClr val="dk1"/>
              </a:solidFill>
            </a:endParaRPr>
          </a:p>
          <a:p>
            <a:pPr indent="0" lvl="0" marL="0" marR="0" rtl="0" algn="l">
              <a:lnSpc>
                <a:spcPct val="140011"/>
              </a:lnSpc>
              <a:spcBef>
                <a:spcPts val="0"/>
              </a:spcBef>
              <a:spcAft>
                <a:spcPts val="0"/>
              </a:spcAft>
              <a:buNone/>
            </a:pPr>
            <a:r>
              <a:t/>
            </a:r>
            <a:endParaRPr sz="5599">
              <a:solidFill>
                <a:srgbClr val="171717"/>
              </a:solidFill>
              <a:latin typeface="Inter"/>
              <a:ea typeface="Inter"/>
              <a:cs typeface="Inter"/>
              <a:sym typeface="Inter"/>
            </a:endParaRPr>
          </a:p>
        </p:txBody>
      </p:sp>
      <p:sp>
        <p:nvSpPr>
          <p:cNvPr id="173" name="Google Shape;173;p22"/>
          <p:cNvSpPr txBox="1"/>
          <p:nvPr/>
        </p:nvSpPr>
        <p:spPr>
          <a:xfrm>
            <a:off x="805769" y="543739"/>
            <a:ext cx="9769500" cy="1104600"/>
          </a:xfrm>
          <a:prstGeom prst="rect">
            <a:avLst/>
          </a:prstGeom>
          <a:noFill/>
          <a:ln>
            <a:noFill/>
          </a:ln>
        </p:spPr>
        <p:txBody>
          <a:bodyPr anchorCtr="0" anchor="t" bIns="0" lIns="0" spcFirstLastPara="1" rIns="0" wrap="square" tIns="0">
            <a:spAutoFit/>
          </a:bodyPr>
          <a:lstStyle/>
          <a:p>
            <a:pPr indent="0" lvl="0" marL="0" marR="0" rtl="0" algn="l">
              <a:lnSpc>
                <a:spcPct val="95008"/>
              </a:lnSpc>
              <a:spcBef>
                <a:spcPts val="0"/>
              </a:spcBef>
              <a:spcAft>
                <a:spcPts val="0"/>
              </a:spcAft>
              <a:buNone/>
            </a:pPr>
            <a:r>
              <a:rPr b="1" lang="en-US" sz="7553">
                <a:solidFill>
                  <a:srgbClr val="171717"/>
                </a:solidFil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EEA"/>
        </a:solidFill>
      </p:bgPr>
    </p:bg>
    <p:spTree>
      <p:nvGrpSpPr>
        <p:cNvPr id="177" name="Shape 177"/>
        <p:cNvGrpSpPr/>
        <p:nvPr/>
      </p:nvGrpSpPr>
      <p:grpSpPr>
        <a:xfrm>
          <a:off x="0" y="0"/>
          <a:ext cx="0" cy="0"/>
          <a:chOff x="0" y="0"/>
          <a:chExt cx="0" cy="0"/>
        </a:xfrm>
      </p:grpSpPr>
      <p:sp>
        <p:nvSpPr>
          <p:cNvPr id="178" name="Google Shape;178;p23"/>
          <p:cNvSpPr/>
          <p:nvPr/>
        </p:nvSpPr>
        <p:spPr>
          <a:xfrm>
            <a:off x="12863992" y="1028700"/>
            <a:ext cx="4395308" cy="3923811"/>
          </a:xfrm>
          <a:custGeom>
            <a:rect b="b" l="l" r="r" t="t"/>
            <a:pathLst>
              <a:path extrusionOk="0" h="3923811" w="4395308">
                <a:moveTo>
                  <a:pt x="0" y="0"/>
                </a:moveTo>
                <a:lnTo>
                  <a:pt x="4395308" y="0"/>
                </a:lnTo>
                <a:lnTo>
                  <a:pt x="4395308" y="3923811"/>
                </a:lnTo>
                <a:lnTo>
                  <a:pt x="0" y="3923811"/>
                </a:lnTo>
                <a:lnTo>
                  <a:pt x="0" y="0"/>
                </a:lnTo>
                <a:close/>
              </a:path>
            </a:pathLst>
          </a:custGeom>
          <a:blipFill rotWithShape="1">
            <a:blip r:embed="rId3">
              <a:alphaModFix/>
            </a:blip>
            <a:stretch>
              <a:fillRect b="0" l="0" r="0" t="0"/>
            </a:stretch>
          </a:blipFill>
          <a:ln>
            <a:noFill/>
          </a:ln>
        </p:spPr>
      </p:sp>
      <p:sp>
        <p:nvSpPr>
          <p:cNvPr id="179" name="Google Shape;179;p23"/>
          <p:cNvSpPr/>
          <p:nvPr/>
        </p:nvSpPr>
        <p:spPr>
          <a:xfrm>
            <a:off x="10106728" y="5241116"/>
            <a:ext cx="4163884" cy="4438249"/>
          </a:xfrm>
          <a:custGeom>
            <a:rect b="b" l="l" r="r" t="t"/>
            <a:pathLst>
              <a:path extrusionOk="0" h="4438249" w="4163884">
                <a:moveTo>
                  <a:pt x="0" y="0"/>
                </a:moveTo>
                <a:lnTo>
                  <a:pt x="4163884" y="0"/>
                </a:lnTo>
                <a:lnTo>
                  <a:pt x="4163884" y="4438249"/>
                </a:lnTo>
                <a:lnTo>
                  <a:pt x="0" y="4438249"/>
                </a:lnTo>
                <a:lnTo>
                  <a:pt x="0" y="0"/>
                </a:lnTo>
                <a:close/>
              </a:path>
            </a:pathLst>
          </a:custGeom>
          <a:blipFill rotWithShape="1">
            <a:blip r:embed="rId4">
              <a:alphaModFix/>
            </a:blip>
            <a:stretch>
              <a:fillRect b="0" l="0" r="0" t="0"/>
            </a:stretch>
          </a:blipFill>
          <a:ln>
            <a:noFill/>
          </a:ln>
        </p:spPr>
      </p:sp>
      <p:sp>
        <p:nvSpPr>
          <p:cNvPr id="180" name="Google Shape;180;p23"/>
          <p:cNvSpPr txBox="1"/>
          <p:nvPr/>
        </p:nvSpPr>
        <p:spPr>
          <a:xfrm>
            <a:off x="805769" y="2050041"/>
            <a:ext cx="8291400" cy="8878800"/>
          </a:xfrm>
          <a:prstGeom prst="rect">
            <a:avLst/>
          </a:prstGeom>
          <a:noFill/>
          <a:ln>
            <a:noFill/>
          </a:ln>
        </p:spPr>
        <p:txBody>
          <a:bodyPr anchorCtr="0" anchor="t" bIns="0" lIns="0" spcFirstLastPara="1" rIns="0" wrap="square" tIns="0">
            <a:spAutoFit/>
          </a:bodyPr>
          <a:lstStyle/>
          <a:p>
            <a:pPr indent="0" lvl="0" marL="0" rtl="0" algn="l">
              <a:lnSpc>
                <a:spcPct val="140011"/>
              </a:lnSpc>
              <a:spcBef>
                <a:spcPts val="0"/>
              </a:spcBef>
              <a:spcAft>
                <a:spcPts val="0"/>
              </a:spcAft>
              <a:buClr>
                <a:schemeClr val="dk1"/>
              </a:buClr>
              <a:buSzPts val="1100"/>
              <a:buFont typeface="Arial"/>
              <a:buNone/>
            </a:pPr>
            <a:r>
              <a:rPr b="1" lang="en-US" sz="3100">
                <a:solidFill>
                  <a:schemeClr val="dk1"/>
                </a:solidFill>
              </a:rPr>
              <a:t>Enhanced Predictive Analysis:</a:t>
            </a:r>
            <a:r>
              <a:rPr lang="en-US" sz="3100">
                <a:solidFill>
                  <a:schemeClr val="dk1"/>
                </a:solidFill>
              </a:rPr>
              <a:t> Incorporating machine learning models for predictive stock market trends and forecasting.</a:t>
            </a:r>
            <a:endParaRPr sz="3100">
              <a:solidFill>
                <a:schemeClr val="dk1"/>
              </a:solidFill>
            </a:endParaRPr>
          </a:p>
          <a:p>
            <a:pPr indent="0" lvl="0" marL="0" rtl="0" algn="l">
              <a:lnSpc>
                <a:spcPct val="140011"/>
              </a:lnSpc>
              <a:spcBef>
                <a:spcPts val="0"/>
              </a:spcBef>
              <a:spcAft>
                <a:spcPts val="0"/>
              </a:spcAft>
              <a:buClr>
                <a:schemeClr val="dk1"/>
              </a:buClr>
              <a:buSzPts val="1100"/>
              <a:buFont typeface="Arial"/>
              <a:buNone/>
            </a:pPr>
            <a:r>
              <a:rPr b="1" lang="en-US" sz="3100">
                <a:solidFill>
                  <a:schemeClr val="dk1"/>
                </a:solidFill>
              </a:rPr>
              <a:t>Expansion to Global Markets:</a:t>
            </a:r>
            <a:r>
              <a:rPr lang="en-US" sz="3100">
                <a:solidFill>
                  <a:schemeClr val="dk1"/>
                </a:solidFill>
              </a:rPr>
              <a:t> Extending the tool to cover major global stock exchanges and indices for comprehensive insights.</a:t>
            </a:r>
            <a:endParaRPr sz="3100">
              <a:solidFill>
                <a:schemeClr val="dk1"/>
              </a:solidFill>
            </a:endParaRPr>
          </a:p>
          <a:p>
            <a:pPr indent="0" lvl="0" marL="0" rtl="0" algn="l">
              <a:lnSpc>
                <a:spcPct val="140011"/>
              </a:lnSpc>
              <a:spcBef>
                <a:spcPts val="0"/>
              </a:spcBef>
              <a:spcAft>
                <a:spcPts val="0"/>
              </a:spcAft>
              <a:buClr>
                <a:schemeClr val="dk1"/>
              </a:buClr>
              <a:buSzPts val="1100"/>
              <a:buFont typeface="Arial"/>
              <a:buNone/>
            </a:pPr>
            <a:r>
              <a:rPr b="1" lang="en-US" sz="3100">
                <a:solidFill>
                  <a:schemeClr val="dk1"/>
                </a:solidFill>
              </a:rPr>
              <a:t>User Customization:</a:t>
            </a:r>
            <a:r>
              <a:rPr lang="en-US" sz="3100">
                <a:solidFill>
                  <a:schemeClr val="dk1"/>
                </a:solidFill>
              </a:rPr>
              <a:t> Allowing users to tailor visualizations and parameters based on their preferences and investment goals.</a:t>
            </a:r>
            <a:endParaRPr sz="3100">
              <a:solidFill>
                <a:schemeClr val="dk1"/>
              </a:solidFill>
            </a:endParaRPr>
          </a:p>
          <a:p>
            <a:pPr indent="0" lvl="0" marL="0" rtl="0" algn="l">
              <a:lnSpc>
                <a:spcPct val="140011"/>
              </a:lnSpc>
              <a:spcBef>
                <a:spcPts val="0"/>
              </a:spcBef>
              <a:spcAft>
                <a:spcPts val="0"/>
              </a:spcAft>
              <a:buClr>
                <a:schemeClr val="dk1"/>
              </a:buClr>
              <a:buSzPts val="1100"/>
              <a:buFont typeface="Arial"/>
              <a:buNone/>
            </a:pPr>
            <a:r>
              <a:rPr b="1" lang="en-US" sz="3100">
                <a:solidFill>
                  <a:schemeClr val="dk1"/>
                </a:solidFill>
              </a:rPr>
              <a:t>Integration with Financial News:</a:t>
            </a:r>
            <a:r>
              <a:rPr lang="en-US" sz="3100">
                <a:solidFill>
                  <a:schemeClr val="dk1"/>
                </a:solidFill>
              </a:rPr>
              <a:t> Adding real-time news feeds and sentiment analysis to correlate stock movements with current events.</a:t>
            </a:r>
            <a:endParaRPr sz="3100">
              <a:solidFill>
                <a:schemeClr val="dk1"/>
              </a:solidFill>
            </a:endParaRPr>
          </a:p>
          <a:p>
            <a:pPr indent="0" lvl="0" marL="0" marR="0" rtl="0" algn="l">
              <a:lnSpc>
                <a:spcPct val="140011"/>
              </a:lnSpc>
              <a:spcBef>
                <a:spcPts val="0"/>
              </a:spcBef>
              <a:spcAft>
                <a:spcPts val="0"/>
              </a:spcAft>
              <a:buNone/>
            </a:pPr>
            <a:r>
              <a:t/>
            </a:r>
            <a:endParaRPr sz="5599">
              <a:solidFill>
                <a:srgbClr val="171717"/>
              </a:solidFill>
              <a:latin typeface="Inter"/>
              <a:ea typeface="Inter"/>
              <a:cs typeface="Inter"/>
              <a:sym typeface="Inter"/>
            </a:endParaRPr>
          </a:p>
        </p:txBody>
      </p:sp>
      <p:sp>
        <p:nvSpPr>
          <p:cNvPr id="181" name="Google Shape;181;p23"/>
          <p:cNvSpPr txBox="1"/>
          <p:nvPr/>
        </p:nvSpPr>
        <p:spPr>
          <a:xfrm>
            <a:off x="805769" y="543739"/>
            <a:ext cx="9769500" cy="1104600"/>
          </a:xfrm>
          <a:prstGeom prst="rect">
            <a:avLst/>
          </a:prstGeom>
          <a:noFill/>
          <a:ln>
            <a:noFill/>
          </a:ln>
        </p:spPr>
        <p:txBody>
          <a:bodyPr anchorCtr="0" anchor="t" bIns="0" lIns="0" spcFirstLastPara="1" rIns="0" wrap="square" tIns="0">
            <a:spAutoFit/>
          </a:bodyPr>
          <a:lstStyle/>
          <a:p>
            <a:pPr indent="0" lvl="0" marL="0" marR="0" rtl="0" algn="l">
              <a:lnSpc>
                <a:spcPct val="95008"/>
              </a:lnSpc>
              <a:spcBef>
                <a:spcPts val="0"/>
              </a:spcBef>
              <a:spcAft>
                <a:spcPts val="0"/>
              </a:spcAft>
              <a:buNone/>
            </a:pPr>
            <a:r>
              <a:rPr b="1" lang="en-US" sz="7553">
                <a:solidFill>
                  <a:srgbClr val="171717"/>
                </a:solidFill>
              </a:rPr>
              <a:t>Division of Labour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717"/>
        </a:solidFill>
      </p:bgPr>
    </p:bg>
    <p:spTree>
      <p:nvGrpSpPr>
        <p:cNvPr id="185" name="Shape 185"/>
        <p:cNvGrpSpPr/>
        <p:nvPr/>
      </p:nvGrpSpPr>
      <p:grpSpPr>
        <a:xfrm>
          <a:off x="0" y="0"/>
          <a:ext cx="0" cy="0"/>
          <a:chOff x="0" y="0"/>
          <a:chExt cx="0" cy="0"/>
        </a:xfrm>
      </p:grpSpPr>
      <p:sp>
        <p:nvSpPr>
          <p:cNvPr id="186" name="Google Shape;186;p24"/>
          <p:cNvSpPr/>
          <p:nvPr/>
        </p:nvSpPr>
        <p:spPr>
          <a:xfrm flipH="1">
            <a:off x="5458410" y="4168349"/>
            <a:ext cx="2956306" cy="3373378"/>
          </a:xfrm>
          <a:custGeom>
            <a:rect b="b" l="l" r="r" t="t"/>
            <a:pathLst>
              <a:path extrusionOk="0" h="3373378" w="2956306">
                <a:moveTo>
                  <a:pt x="2956306" y="0"/>
                </a:moveTo>
                <a:lnTo>
                  <a:pt x="0" y="0"/>
                </a:lnTo>
                <a:lnTo>
                  <a:pt x="0" y="3373377"/>
                </a:lnTo>
                <a:lnTo>
                  <a:pt x="2956306" y="3373377"/>
                </a:lnTo>
                <a:lnTo>
                  <a:pt x="2956306" y="0"/>
                </a:lnTo>
                <a:close/>
              </a:path>
            </a:pathLst>
          </a:custGeom>
          <a:blipFill rotWithShape="1">
            <a:blip r:embed="rId3">
              <a:alphaModFix/>
            </a:blip>
            <a:stretch>
              <a:fillRect b="0" l="0" r="0" t="0"/>
            </a:stretch>
          </a:blipFill>
          <a:ln>
            <a:noFill/>
          </a:ln>
        </p:spPr>
      </p:sp>
      <p:sp>
        <p:nvSpPr>
          <p:cNvPr id="187" name="Google Shape;187;p24"/>
          <p:cNvSpPr/>
          <p:nvPr/>
        </p:nvSpPr>
        <p:spPr>
          <a:xfrm rot="-189358">
            <a:off x="1112425" y="1066851"/>
            <a:ext cx="3661707" cy="3142411"/>
          </a:xfrm>
          <a:custGeom>
            <a:rect b="b" l="l" r="r" t="t"/>
            <a:pathLst>
              <a:path extrusionOk="0" h="3145509" w="3665317">
                <a:moveTo>
                  <a:pt x="0" y="0"/>
                </a:moveTo>
                <a:lnTo>
                  <a:pt x="3665317" y="0"/>
                </a:lnTo>
                <a:lnTo>
                  <a:pt x="3665317" y="3145509"/>
                </a:lnTo>
                <a:lnTo>
                  <a:pt x="0" y="3145509"/>
                </a:lnTo>
                <a:lnTo>
                  <a:pt x="0" y="0"/>
                </a:lnTo>
                <a:close/>
              </a:path>
            </a:pathLst>
          </a:custGeom>
          <a:blipFill rotWithShape="1">
            <a:blip r:embed="rId4">
              <a:alphaModFix/>
            </a:blip>
            <a:stretch>
              <a:fillRect b="0" l="0" r="0" t="0"/>
            </a:stretch>
          </a:blipFill>
          <a:ln>
            <a:noFill/>
          </a:ln>
        </p:spPr>
      </p:sp>
      <p:sp>
        <p:nvSpPr>
          <p:cNvPr id="188" name="Google Shape;188;p24"/>
          <p:cNvSpPr/>
          <p:nvPr/>
        </p:nvSpPr>
        <p:spPr>
          <a:xfrm rot="171744">
            <a:off x="1526718" y="5696426"/>
            <a:ext cx="2833131" cy="3525389"/>
          </a:xfrm>
          <a:custGeom>
            <a:rect b="b" l="l" r="r" t="t"/>
            <a:pathLst>
              <a:path extrusionOk="0" h="3520991" w="2829596">
                <a:moveTo>
                  <a:pt x="0" y="0"/>
                </a:moveTo>
                <a:lnTo>
                  <a:pt x="2829596" y="0"/>
                </a:lnTo>
                <a:lnTo>
                  <a:pt x="2829596" y="3520991"/>
                </a:lnTo>
                <a:lnTo>
                  <a:pt x="0" y="3520991"/>
                </a:lnTo>
                <a:lnTo>
                  <a:pt x="0" y="0"/>
                </a:lnTo>
                <a:close/>
              </a:path>
            </a:pathLst>
          </a:custGeom>
          <a:blipFill rotWithShape="1">
            <a:blip r:embed="rId5">
              <a:alphaModFix/>
            </a:blip>
            <a:stretch>
              <a:fillRect b="0" l="0" r="0" t="0"/>
            </a:stretch>
          </a:blipFill>
          <a:ln>
            <a:noFill/>
          </a:ln>
        </p:spPr>
      </p:sp>
      <p:sp>
        <p:nvSpPr>
          <p:cNvPr id="189" name="Google Shape;189;p24"/>
          <p:cNvSpPr txBox="1"/>
          <p:nvPr/>
        </p:nvSpPr>
        <p:spPr>
          <a:xfrm>
            <a:off x="9083325" y="670875"/>
            <a:ext cx="7089000" cy="2545200"/>
          </a:xfrm>
          <a:prstGeom prst="rect">
            <a:avLst/>
          </a:prstGeom>
          <a:noFill/>
          <a:ln>
            <a:noFill/>
          </a:ln>
        </p:spPr>
        <p:txBody>
          <a:bodyPr anchorCtr="0" anchor="t" bIns="0" lIns="0" spcFirstLastPara="1" rIns="0" wrap="square" tIns="0">
            <a:spAutoFit/>
          </a:bodyPr>
          <a:lstStyle/>
          <a:p>
            <a:pPr indent="0" lvl="0" marL="0" rtl="0" algn="l">
              <a:lnSpc>
                <a:spcPct val="95008"/>
              </a:lnSpc>
              <a:spcBef>
                <a:spcPts val="0"/>
              </a:spcBef>
              <a:spcAft>
                <a:spcPts val="0"/>
              </a:spcAft>
              <a:buClr>
                <a:schemeClr val="dk1"/>
              </a:buClr>
              <a:buFont typeface="Arial"/>
              <a:buNone/>
            </a:pPr>
            <a:r>
              <a:rPr b="1" lang="en-US" sz="7553">
                <a:solidFill>
                  <a:schemeClr val="lt1"/>
                </a:solidFill>
              </a:rPr>
              <a:t>Conclusion</a:t>
            </a:r>
            <a:endParaRPr>
              <a:solidFill>
                <a:schemeClr val="lt1"/>
              </a:solidFill>
            </a:endParaRPr>
          </a:p>
          <a:p>
            <a:pPr indent="0" lvl="0" marL="0" marR="0" rtl="0" algn="l">
              <a:lnSpc>
                <a:spcPct val="94996"/>
              </a:lnSpc>
              <a:spcBef>
                <a:spcPts val="0"/>
              </a:spcBef>
              <a:spcAft>
                <a:spcPts val="0"/>
              </a:spcAft>
              <a:buNone/>
            </a:pPr>
            <a:r>
              <a:t/>
            </a:r>
            <a:endParaRPr b="1" sz="9853">
              <a:solidFill>
                <a:schemeClr val="lt1"/>
              </a:solidFill>
            </a:endParaRPr>
          </a:p>
        </p:txBody>
      </p:sp>
      <p:sp>
        <p:nvSpPr>
          <p:cNvPr id="190" name="Google Shape;190;p24"/>
          <p:cNvSpPr txBox="1"/>
          <p:nvPr/>
        </p:nvSpPr>
        <p:spPr>
          <a:xfrm>
            <a:off x="9256136" y="2520683"/>
            <a:ext cx="8584800" cy="7365300"/>
          </a:xfrm>
          <a:prstGeom prst="rect">
            <a:avLst/>
          </a:prstGeom>
          <a:noFill/>
          <a:ln>
            <a:noFill/>
          </a:ln>
        </p:spPr>
        <p:txBody>
          <a:bodyPr anchorCtr="0" anchor="t" bIns="0" lIns="0" spcFirstLastPara="1" rIns="0" wrap="square" tIns="0">
            <a:spAutoFit/>
          </a:bodyPr>
          <a:lstStyle/>
          <a:p>
            <a:pPr indent="0" lvl="0" marL="0" rtl="0" algn="l">
              <a:lnSpc>
                <a:spcPct val="140011"/>
              </a:lnSpc>
              <a:spcBef>
                <a:spcPts val="0"/>
              </a:spcBef>
              <a:spcAft>
                <a:spcPts val="0"/>
              </a:spcAft>
              <a:buClr>
                <a:schemeClr val="dk1"/>
              </a:buClr>
              <a:buFont typeface="Arial"/>
              <a:buNone/>
            </a:pPr>
            <a:r>
              <a:rPr lang="en-US" sz="3599">
                <a:solidFill>
                  <a:schemeClr val="lt1"/>
                </a:solidFill>
                <a:latin typeface="Inter"/>
                <a:ea typeface="Inter"/>
                <a:cs typeface="Inter"/>
                <a:sym typeface="Inter"/>
              </a:rPr>
              <a:t> The proposed project will deliver a comprehensive visualization tool that not only simplifies stock market analysis but also provides clear investment recommendations. By combining advanced visualization techniques with insightful data analysis, we aim to empower users to make informed investment decisions.</a:t>
            </a:r>
            <a:endParaRPr>
              <a:solidFill>
                <a:schemeClr val="lt1"/>
              </a:solidFill>
            </a:endParaRPr>
          </a:p>
          <a:p>
            <a:pPr indent="0" lvl="0" marL="0" marR="0" rtl="0" algn="l">
              <a:lnSpc>
                <a:spcPct val="139963"/>
              </a:lnSpc>
              <a:spcBef>
                <a:spcPts val="0"/>
              </a:spcBef>
              <a:spcAft>
                <a:spcPts val="0"/>
              </a:spcAft>
              <a:buNone/>
            </a:pPr>
            <a:r>
              <a:t/>
            </a:r>
            <a:endParaRPr sz="2500">
              <a:solidFill>
                <a:schemeClr val="lt1"/>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EEA"/>
        </a:solidFill>
      </p:bgPr>
    </p:bg>
    <p:spTree>
      <p:nvGrpSpPr>
        <p:cNvPr id="194" name="Shape 194"/>
        <p:cNvGrpSpPr/>
        <p:nvPr/>
      </p:nvGrpSpPr>
      <p:grpSpPr>
        <a:xfrm>
          <a:off x="0" y="0"/>
          <a:ext cx="0" cy="0"/>
          <a:chOff x="0" y="0"/>
          <a:chExt cx="0" cy="0"/>
        </a:xfrm>
      </p:grpSpPr>
      <p:sp>
        <p:nvSpPr>
          <p:cNvPr id="195" name="Google Shape;195;p25"/>
          <p:cNvSpPr/>
          <p:nvPr/>
        </p:nvSpPr>
        <p:spPr>
          <a:xfrm rot="-187008">
            <a:off x="-929479" y="-2654441"/>
            <a:ext cx="8583592" cy="7366283"/>
          </a:xfrm>
          <a:custGeom>
            <a:rect b="b" l="l" r="r" t="t"/>
            <a:pathLst>
              <a:path extrusionOk="0" h="7366283" w="8583592">
                <a:moveTo>
                  <a:pt x="0" y="0"/>
                </a:moveTo>
                <a:lnTo>
                  <a:pt x="8583592" y="0"/>
                </a:lnTo>
                <a:lnTo>
                  <a:pt x="8583592" y="7366282"/>
                </a:lnTo>
                <a:lnTo>
                  <a:pt x="0" y="7366282"/>
                </a:lnTo>
                <a:lnTo>
                  <a:pt x="0" y="0"/>
                </a:lnTo>
                <a:close/>
              </a:path>
            </a:pathLst>
          </a:custGeom>
          <a:blipFill rotWithShape="1">
            <a:blip r:embed="rId3">
              <a:alphaModFix/>
            </a:blip>
            <a:stretch>
              <a:fillRect b="0" l="0" r="0" t="0"/>
            </a:stretch>
          </a:blipFill>
          <a:ln>
            <a:noFill/>
          </a:ln>
        </p:spPr>
      </p:sp>
      <p:sp>
        <p:nvSpPr>
          <p:cNvPr id="196" name="Google Shape;196;p25"/>
          <p:cNvSpPr/>
          <p:nvPr/>
        </p:nvSpPr>
        <p:spPr>
          <a:xfrm rot="168767">
            <a:off x="12435764" y="1142571"/>
            <a:ext cx="4733681" cy="3778338"/>
          </a:xfrm>
          <a:custGeom>
            <a:rect b="b" l="l" r="r" t="t"/>
            <a:pathLst>
              <a:path extrusionOk="0" h="3778338" w="4733681">
                <a:moveTo>
                  <a:pt x="0" y="0"/>
                </a:moveTo>
                <a:lnTo>
                  <a:pt x="4733681" y="0"/>
                </a:lnTo>
                <a:lnTo>
                  <a:pt x="4733681" y="3778339"/>
                </a:lnTo>
                <a:lnTo>
                  <a:pt x="0" y="3778339"/>
                </a:lnTo>
                <a:lnTo>
                  <a:pt x="0" y="0"/>
                </a:lnTo>
                <a:close/>
              </a:path>
            </a:pathLst>
          </a:custGeom>
          <a:blipFill rotWithShape="1">
            <a:blip r:embed="rId4">
              <a:alphaModFix/>
            </a:blip>
            <a:stretch>
              <a:fillRect b="0" l="0" r="0" t="0"/>
            </a:stretch>
          </a:blipFill>
          <a:ln>
            <a:noFill/>
          </a:ln>
        </p:spPr>
      </p:sp>
      <p:sp>
        <p:nvSpPr>
          <p:cNvPr id="197" name="Google Shape;197;p25"/>
          <p:cNvSpPr/>
          <p:nvPr/>
        </p:nvSpPr>
        <p:spPr>
          <a:xfrm>
            <a:off x="8220136" y="1028700"/>
            <a:ext cx="3326496" cy="3326496"/>
          </a:xfrm>
          <a:custGeom>
            <a:rect b="b" l="l" r="r" t="t"/>
            <a:pathLst>
              <a:path extrusionOk="0" h="3326496" w="3326496">
                <a:moveTo>
                  <a:pt x="0" y="0"/>
                </a:moveTo>
                <a:lnTo>
                  <a:pt x="3326496" y="0"/>
                </a:lnTo>
                <a:lnTo>
                  <a:pt x="3326496" y="3326496"/>
                </a:lnTo>
                <a:lnTo>
                  <a:pt x="0" y="3326496"/>
                </a:lnTo>
                <a:lnTo>
                  <a:pt x="0" y="0"/>
                </a:lnTo>
                <a:close/>
              </a:path>
            </a:pathLst>
          </a:custGeom>
          <a:blipFill rotWithShape="1">
            <a:blip r:embed="rId5">
              <a:alphaModFix/>
            </a:blip>
            <a:stretch>
              <a:fillRect b="0" l="0" r="0" t="0"/>
            </a:stretch>
          </a:blipFill>
          <a:ln>
            <a:noFill/>
          </a:ln>
        </p:spPr>
      </p:sp>
      <p:sp>
        <p:nvSpPr>
          <p:cNvPr id="198" name="Google Shape;198;p25"/>
          <p:cNvSpPr txBox="1"/>
          <p:nvPr/>
        </p:nvSpPr>
        <p:spPr>
          <a:xfrm>
            <a:off x="3362317" y="5930385"/>
            <a:ext cx="12215658" cy="2400777"/>
          </a:xfrm>
          <a:prstGeom prst="rect">
            <a:avLst/>
          </a:prstGeom>
          <a:noFill/>
          <a:ln>
            <a:noFill/>
          </a:ln>
        </p:spPr>
        <p:txBody>
          <a:bodyPr anchorCtr="0" anchor="t" bIns="0" lIns="0" spcFirstLastPara="1" rIns="0" wrap="square" tIns="0">
            <a:spAutoFit/>
          </a:bodyPr>
          <a:lstStyle/>
          <a:p>
            <a:pPr indent="0" lvl="0" marL="0" marR="0" rtl="0" algn="l">
              <a:lnSpc>
                <a:spcPct val="95004"/>
              </a:lnSpc>
              <a:spcBef>
                <a:spcPts val="0"/>
              </a:spcBef>
              <a:spcAft>
                <a:spcPts val="0"/>
              </a:spcAft>
              <a:buNone/>
            </a:pPr>
            <a:r>
              <a:rPr b="1" i="0" lang="en-US" sz="18657" u="none" cap="none" strike="noStrike">
                <a:solidFill>
                  <a:srgbClr val="171717"/>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EEA"/>
        </a:solidFill>
      </p:bgPr>
    </p:bg>
    <p:spTree>
      <p:nvGrpSpPr>
        <p:cNvPr id="93" name="Shape 93"/>
        <p:cNvGrpSpPr/>
        <p:nvPr/>
      </p:nvGrpSpPr>
      <p:grpSpPr>
        <a:xfrm>
          <a:off x="0" y="0"/>
          <a:ext cx="0" cy="0"/>
          <a:chOff x="0" y="0"/>
          <a:chExt cx="0" cy="0"/>
        </a:xfrm>
      </p:grpSpPr>
      <p:sp>
        <p:nvSpPr>
          <p:cNvPr id="94" name="Google Shape;94;p14"/>
          <p:cNvSpPr/>
          <p:nvPr/>
        </p:nvSpPr>
        <p:spPr>
          <a:xfrm rot="237971">
            <a:off x="13922698" y="1218708"/>
            <a:ext cx="5650291" cy="4509960"/>
          </a:xfrm>
          <a:custGeom>
            <a:rect b="b" l="l" r="r" t="t"/>
            <a:pathLst>
              <a:path extrusionOk="0" h="4509960" w="5650291">
                <a:moveTo>
                  <a:pt x="0" y="0"/>
                </a:moveTo>
                <a:lnTo>
                  <a:pt x="5650291" y="0"/>
                </a:lnTo>
                <a:lnTo>
                  <a:pt x="5650291" y="4509960"/>
                </a:lnTo>
                <a:lnTo>
                  <a:pt x="0" y="4509960"/>
                </a:lnTo>
                <a:lnTo>
                  <a:pt x="0" y="0"/>
                </a:lnTo>
                <a:close/>
              </a:path>
            </a:pathLst>
          </a:custGeom>
          <a:blipFill rotWithShape="1">
            <a:blip r:embed="rId3">
              <a:alphaModFix/>
            </a:blip>
            <a:stretch>
              <a:fillRect b="0" l="0" r="0" t="0"/>
            </a:stretch>
          </a:blipFill>
          <a:ln>
            <a:noFill/>
          </a:ln>
        </p:spPr>
      </p:sp>
      <p:sp>
        <p:nvSpPr>
          <p:cNvPr id="95" name="Google Shape;95;p14"/>
          <p:cNvSpPr/>
          <p:nvPr/>
        </p:nvSpPr>
        <p:spPr>
          <a:xfrm>
            <a:off x="11159988" y="5722629"/>
            <a:ext cx="5227008" cy="5246085"/>
          </a:xfrm>
          <a:custGeom>
            <a:rect b="b" l="l" r="r" t="t"/>
            <a:pathLst>
              <a:path extrusionOk="0" h="5246085" w="5227008">
                <a:moveTo>
                  <a:pt x="0" y="0"/>
                </a:moveTo>
                <a:lnTo>
                  <a:pt x="5227008" y="0"/>
                </a:lnTo>
                <a:lnTo>
                  <a:pt x="5227008" y="5246085"/>
                </a:lnTo>
                <a:lnTo>
                  <a:pt x="0" y="5246085"/>
                </a:lnTo>
                <a:lnTo>
                  <a:pt x="0" y="0"/>
                </a:lnTo>
                <a:close/>
              </a:path>
            </a:pathLst>
          </a:custGeom>
          <a:blipFill rotWithShape="1">
            <a:blip r:embed="rId4">
              <a:alphaModFix/>
            </a:blip>
            <a:stretch>
              <a:fillRect b="0" l="0" r="0" t="0"/>
            </a:stretch>
          </a:blipFill>
          <a:ln>
            <a:noFill/>
          </a:ln>
        </p:spPr>
      </p:sp>
      <p:sp>
        <p:nvSpPr>
          <p:cNvPr id="96" name="Google Shape;96;p14"/>
          <p:cNvSpPr/>
          <p:nvPr/>
        </p:nvSpPr>
        <p:spPr>
          <a:xfrm rot="-489537">
            <a:off x="9383143" y="963585"/>
            <a:ext cx="3553691" cy="4114800"/>
          </a:xfrm>
          <a:custGeom>
            <a:rect b="b" l="l" r="r" t="t"/>
            <a:pathLst>
              <a:path extrusionOk="0" h="4114800" w="3553691">
                <a:moveTo>
                  <a:pt x="0" y="0"/>
                </a:moveTo>
                <a:lnTo>
                  <a:pt x="3553691" y="0"/>
                </a:lnTo>
                <a:lnTo>
                  <a:pt x="3553691" y="4114800"/>
                </a:lnTo>
                <a:lnTo>
                  <a:pt x="0" y="4114800"/>
                </a:lnTo>
                <a:lnTo>
                  <a:pt x="0" y="0"/>
                </a:lnTo>
                <a:close/>
              </a:path>
            </a:pathLst>
          </a:custGeom>
          <a:blipFill rotWithShape="1">
            <a:blip r:embed="rId5">
              <a:alphaModFix/>
            </a:blip>
            <a:stretch>
              <a:fillRect b="0" l="0" r="0" t="0"/>
            </a:stretch>
          </a:blipFill>
          <a:ln>
            <a:noFill/>
          </a:ln>
        </p:spPr>
      </p:sp>
      <p:sp>
        <p:nvSpPr>
          <p:cNvPr id="97" name="Google Shape;97;p14"/>
          <p:cNvSpPr txBox="1"/>
          <p:nvPr/>
        </p:nvSpPr>
        <p:spPr>
          <a:xfrm>
            <a:off x="1073437" y="3073135"/>
            <a:ext cx="7473600" cy="60012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599" u="none" cap="none" strike="noStrike">
                <a:solidFill>
                  <a:srgbClr val="171717"/>
                </a:solidFill>
                <a:latin typeface="Inter"/>
                <a:ea typeface="Inter"/>
                <a:cs typeface="Inter"/>
                <a:sym typeface="Inter"/>
              </a:rPr>
              <a:t>This project aims to create an advanced information visualization tool for analyzing stock market data, specifically focusing on the top 10 or top 20 stocks listed on the New York Stock Exchange (NYSE). The goal is to provide clear, actionable insights for the general public, who may not be well-versed in stock market terminology or trends. By leveraging data from yfinance, we will visualize key parameters that influence stock performance and investment decisions.</a:t>
            </a:r>
            <a:endParaRPr sz="1100"/>
          </a:p>
        </p:txBody>
      </p:sp>
      <p:sp>
        <p:nvSpPr>
          <p:cNvPr id="98" name="Google Shape;98;p14"/>
          <p:cNvSpPr txBox="1"/>
          <p:nvPr/>
        </p:nvSpPr>
        <p:spPr>
          <a:xfrm>
            <a:off x="1073437" y="851080"/>
            <a:ext cx="8035705" cy="1669032"/>
          </a:xfrm>
          <a:prstGeom prst="rect">
            <a:avLst/>
          </a:prstGeom>
          <a:noFill/>
          <a:ln>
            <a:noFill/>
          </a:ln>
        </p:spPr>
        <p:txBody>
          <a:bodyPr anchorCtr="0" anchor="t" bIns="0" lIns="0" spcFirstLastPara="1" rIns="0" wrap="square" tIns="0">
            <a:spAutoFit/>
          </a:bodyPr>
          <a:lstStyle/>
          <a:p>
            <a:pPr indent="0" lvl="0" marL="0" marR="0" rtl="0" algn="l">
              <a:lnSpc>
                <a:spcPct val="94996"/>
              </a:lnSpc>
              <a:spcBef>
                <a:spcPts val="0"/>
              </a:spcBef>
              <a:spcAft>
                <a:spcPts val="0"/>
              </a:spcAft>
              <a:buNone/>
            </a:pPr>
            <a:r>
              <a:rPr b="1" i="0" lang="en-US" sz="13052" u="none" cap="none" strike="noStrike">
                <a:solidFill>
                  <a:srgbClr val="171717"/>
                </a:solidFill>
                <a:latin typeface="Arial"/>
                <a:ea typeface="Arial"/>
                <a:cs typeface="Arial"/>
                <a:sym typeface="Arial"/>
              </a:rPr>
              <a:t>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717"/>
        </a:solidFill>
      </p:bgPr>
    </p:bg>
    <p:spTree>
      <p:nvGrpSpPr>
        <p:cNvPr id="102" name="Shape 102"/>
        <p:cNvGrpSpPr/>
        <p:nvPr/>
      </p:nvGrpSpPr>
      <p:grpSpPr>
        <a:xfrm>
          <a:off x="0" y="0"/>
          <a:ext cx="0" cy="0"/>
          <a:chOff x="0" y="0"/>
          <a:chExt cx="0" cy="0"/>
        </a:xfrm>
      </p:grpSpPr>
      <p:sp>
        <p:nvSpPr>
          <p:cNvPr id="103" name="Google Shape;103;p15"/>
          <p:cNvSpPr/>
          <p:nvPr/>
        </p:nvSpPr>
        <p:spPr>
          <a:xfrm flipH="1">
            <a:off x="7644172" y="1144474"/>
            <a:ext cx="2956306" cy="3373378"/>
          </a:xfrm>
          <a:custGeom>
            <a:rect b="b" l="l" r="r" t="t"/>
            <a:pathLst>
              <a:path extrusionOk="0" h="3373378" w="2956306">
                <a:moveTo>
                  <a:pt x="2956306" y="0"/>
                </a:moveTo>
                <a:lnTo>
                  <a:pt x="0" y="0"/>
                </a:lnTo>
                <a:lnTo>
                  <a:pt x="0" y="3373377"/>
                </a:lnTo>
                <a:lnTo>
                  <a:pt x="2956306" y="3373377"/>
                </a:lnTo>
                <a:lnTo>
                  <a:pt x="2956306" y="0"/>
                </a:lnTo>
                <a:close/>
              </a:path>
            </a:pathLst>
          </a:custGeom>
          <a:blipFill rotWithShape="1">
            <a:blip r:embed="rId3">
              <a:alphaModFix/>
            </a:blip>
            <a:stretch>
              <a:fillRect b="0" l="0" r="0" t="0"/>
            </a:stretch>
          </a:blipFill>
          <a:ln>
            <a:noFill/>
          </a:ln>
        </p:spPr>
      </p:sp>
      <p:sp>
        <p:nvSpPr>
          <p:cNvPr id="104" name="Google Shape;104;p15"/>
          <p:cNvSpPr/>
          <p:nvPr/>
        </p:nvSpPr>
        <p:spPr>
          <a:xfrm rot="-189686">
            <a:off x="1112648" y="1066567"/>
            <a:ext cx="3665317" cy="3145509"/>
          </a:xfrm>
          <a:custGeom>
            <a:rect b="b" l="l" r="r" t="t"/>
            <a:pathLst>
              <a:path extrusionOk="0" h="3145509" w="3665317">
                <a:moveTo>
                  <a:pt x="0" y="0"/>
                </a:moveTo>
                <a:lnTo>
                  <a:pt x="3665317" y="0"/>
                </a:lnTo>
                <a:lnTo>
                  <a:pt x="3665317" y="3145509"/>
                </a:lnTo>
                <a:lnTo>
                  <a:pt x="0" y="3145509"/>
                </a:lnTo>
                <a:lnTo>
                  <a:pt x="0" y="0"/>
                </a:lnTo>
                <a:close/>
              </a:path>
            </a:pathLst>
          </a:custGeom>
          <a:blipFill rotWithShape="1">
            <a:blip r:embed="rId4">
              <a:alphaModFix/>
            </a:blip>
            <a:stretch>
              <a:fillRect b="0" l="0" r="0" t="0"/>
            </a:stretch>
          </a:blipFill>
          <a:ln>
            <a:noFill/>
          </a:ln>
        </p:spPr>
      </p:sp>
      <p:sp>
        <p:nvSpPr>
          <p:cNvPr id="105" name="Google Shape;105;p15"/>
          <p:cNvSpPr/>
          <p:nvPr/>
        </p:nvSpPr>
        <p:spPr>
          <a:xfrm rot="169389">
            <a:off x="13481383" y="861582"/>
            <a:ext cx="2829596" cy="3520991"/>
          </a:xfrm>
          <a:custGeom>
            <a:rect b="b" l="l" r="r" t="t"/>
            <a:pathLst>
              <a:path extrusionOk="0" h="3520991" w="2829596">
                <a:moveTo>
                  <a:pt x="0" y="0"/>
                </a:moveTo>
                <a:lnTo>
                  <a:pt x="2829596" y="0"/>
                </a:lnTo>
                <a:lnTo>
                  <a:pt x="2829596" y="3520991"/>
                </a:lnTo>
                <a:lnTo>
                  <a:pt x="0" y="3520991"/>
                </a:lnTo>
                <a:lnTo>
                  <a:pt x="0" y="0"/>
                </a:lnTo>
                <a:close/>
              </a:path>
            </a:pathLst>
          </a:custGeom>
          <a:blipFill rotWithShape="1">
            <a:blip r:embed="rId5">
              <a:alphaModFix/>
            </a:blip>
            <a:stretch>
              <a:fillRect b="0" l="0" r="0" t="0"/>
            </a:stretch>
          </a:blipFill>
          <a:ln>
            <a:noFill/>
          </a:ln>
        </p:spPr>
      </p:sp>
      <p:sp>
        <p:nvSpPr>
          <p:cNvPr id="106" name="Google Shape;106;p15"/>
          <p:cNvSpPr txBox="1"/>
          <p:nvPr/>
        </p:nvSpPr>
        <p:spPr>
          <a:xfrm>
            <a:off x="1028700" y="6285347"/>
            <a:ext cx="8930405" cy="1255866"/>
          </a:xfrm>
          <a:prstGeom prst="rect">
            <a:avLst/>
          </a:prstGeom>
          <a:noFill/>
          <a:ln>
            <a:noFill/>
          </a:ln>
        </p:spPr>
        <p:txBody>
          <a:bodyPr anchorCtr="0" anchor="t" bIns="0" lIns="0" spcFirstLastPara="1" rIns="0" wrap="square" tIns="0">
            <a:spAutoFit/>
          </a:bodyPr>
          <a:lstStyle/>
          <a:p>
            <a:pPr indent="0" lvl="0" marL="0" marR="0" rtl="0" algn="l">
              <a:lnSpc>
                <a:spcPct val="94996"/>
              </a:lnSpc>
              <a:spcBef>
                <a:spcPts val="0"/>
              </a:spcBef>
              <a:spcAft>
                <a:spcPts val="0"/>
              </a:spcAft>
              <a:buNone/>
            </a:pPr>
            <a:r>
              <a:rPr b="1" i="0" lang="en-US" sz="9853" u="none" cap="none" strike="noStrike">
                <a:solidFill>
                  <a:srgbClr val="F1EEEA"/>
                </a:solidFill>
                <a:latin typeface="Arial"/>
                <a:ea typeface="Arial"/>
                <a:cs typeface="Arial"/>
                <a:sym typeface="Arial"/>
              </a:rPr>
              <a:t>Objectives:</a:t>
            </a:r>
            <a:endParaRPr/>
          </a:p>
        </p:txBody>
      </p:sp>
      <p:sp>
        <p:nvSpPr>
          <p:cNvPr id="107" name="Google Shape;107;p15"/>
          <p:cNvSpPr txBox="1"/>
          <p:nvPr/>
        </p:nvSpPr>
        <p:spPr>
          <a:xfrm>
            <a:off x="8826061" y="5613533"/>
            <a:ext cx="8584800" cy="4155000"/>
          </a:xfrm>
          <a:prstGeom prst="rect">
            <a:avLst/>
          </a:prstGeom>
          <a:noFill/>
          <a:ln>
            <a:noFill/>
          </a:ln>
        </p:spPr>
        <p:txBody>
          <a:bodyPr anchorCtr="0" anchor="t" bIns="0" lIns="0" spcFirstLastPara="1" rIns="0" wrap="square" tIns="0">
            <a:spAutoFit/>
          </a:bodyPr>
          <a:lstStyle/>
          <a:p>
            <a:pPr indent="0" lvl="0" marL="0" marR="0" rtl="0" algn="l">
              <a:lnSpc>
                <a:spcPct val="139962"/>
              </a:lnSpc>
              <a:spcBef>
                <a:spcPts val="0"/>
              </a:spcBef>
              <a:spcAft>
                <a:spcPts val="0"/>
              </a:spcAft>
              <a:buNone/>
            </a:pPr>
            <a:r>
              <a:rPr b="0" i="0" lang="en-US" sz="2500" u="none" cap="none" strike="noStrike">
                <a:solidFill>
                  <a:srgbClr val="F1EEEA"/>
                </a:solidFill>
                <a:latin typeface="Inter"/>
                <a:ea typeface="Inter"/>
                <a:cs typeface="Inter"/>
                <a:sym typeface="Inter"/>
              </a:rPr>
              <a:t>1. To simplify stock market analysis for the general public. </a:t>
            </a:r>
            <a:endParaRPr sz="1200"/>
          </a:p>
          <a:p>
            <a:pPr indent="0" lvl="0" marL="0" marR="0" rtl="0" algn="l">
              <a:lnSpc>
                <a:spcPct val="139962"/>
              </a:lnSpc>
              <a:spcBef>
                <a:spcPts val="0"/>
              </a:spcBef>
              <a:spcAft>
                <a:spcPts val="0"/>
              </a:spcAft>
              <a:buNone/>
            </a:pPr>
            <a:r>
              <a:t/>
            </a:r>
            <a:endParaRPr b="0" i="0" sz="2500" u="none" cap="none" strike="noStrike">
              <a:solidFill>
                <a:srgbClr val="F1EEEA"/>
              </a:solidFill>
              <a:latin typeface="Inter"/>
              <a:ea typeface="Inter"/>
              <a:cs typeface="Inter"/>
              <a:sym typeface="Inter"/>
            </a:endParaRPr>
          </a:p>
          <a:p>
            <a:pPr indent="0" lvl="0" marL="0" marR="0" rtl="0" algn="l">
              <a:lnSpc>
                <a:spcPct val="139962"/>
              </a:lnSpc>
              <a:spcBef>
                <a:spcPts val="0"/>
              </a:spcBef>
              <a:spcAft>
                <a:spcPts val="0"/>
              </a:spcAft>
              <a:buNone/>
            </a:pPr>
            <a:r>
              <a:rPr b="0" i="0" lang="en-US" sz="2500" u="none" cap="none" strike="noStrike">
                <a:solidFill>
                  <a:srgbClr val="F1EEEA"/>
                </a:solidFill>
                <a:latin typeface="Inter"/>
                <a:ea typeface="Inter"/>
                <a:cs typeface="Inter"/>
                <a:sym typeface="Inter"/>
              </a:rPr>
              <a:t>2. To provide sentiment and analyst decision recommendations based on data-driven insights. </a:t>
            </a:r>
            <a:endParaRPr sz="1200"/>
          </a:p>
          <a:p>
            <a:pPr indent="0" lvl="0" marL="0" marR="0" rtl="0" algn="l">
              <a:lnSpc>
                <a:spcPct val="139962"/>
              </a:lnSpc>
              <a:spcBef>
                <a:spcPts val="0"/>
              </a:spcBef>
              <a:spcAft>
                <a:spcPts val="0"/>
              </a:spcAft>
              <a:buNone/>
            </a:pPr>
            <a:r>
              <a:t/>
            </a:r>
            <a:endParaRPr b="0" i="0" sz="2500" u="none" cap="none" strike="noStrike">
              <a:solidFill>
                <a:srgbClr val="F1EEEA"/>
              </a:solidFill>
              <a:latin typeface="Inter"/>
              <a:ea typeface="Inter"/>
              <a:cs typeface="Inter"/>
              <a:sym typeface="Inter"/>
            </a:endParaRPr>
          </a:p>
          <a:p>
            <a:pPr indent="0" lvl="0" marL="0" marR="0" rtl="0" algn="l">
              <a:lnSpc>
                <a:spcPct val="139962"/>
              </a:lnSpc>
              <a:spcBef>
                <a:spcPts val="0"/>
              </a:spcBef>
              <a:spcAft>
                <a:spcPts val="0"/>
              </a:spcAft>
              <a:buNone/>
            </a:pPr>
            <a:r>
              <a:rPr b="0" i="0" lang="en-US" sz="2500" u="none" cap="none" strike="noStrike">
                <a:solidFill>
                  <a:srgbClr val="F1EEEA"/>
                </a:solidFill>
                <a:latin typeface="Inter"/>
                <a:ea typeface="Inter"/>
                <a:cs typeface="Inter"/>
                <a:sym typeface="Inter"/>
              </a:rPr>
              <a:t>3. To explore and visualize various aspects of stock performance and market trends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EEA"/>
        </a:solidFill>
      </p:bgPr>
    </p:bg>
    <p:spTree>
      <p:nvGrpSpPr>
        <p:cNvPr id="111" name="Shape 111"/>
        <p:cNvGrpSpPr/>
        <p:nvPr/>
      </p:nvGrpSpPr>
      <p:grpSpPr>
        <a:xfrm>
          <a:off x="0" y="0"/>
          <a:ext cx="0" cy="0"/>
          <a:chOff x="0" y="0"/>
          <a:chExt cx="0" cy="0"/>
        </a:xfrm>
      </p:grpSpPr>
      <p:sp>
        <p:nvSpPr>
          <p:cNvPr id="112" name="Google Shape;112;p16"/>
          <p:cNvSpPr/>
          <p:nvPr/>
        </p:nvSpPr>
        <p:spPr>
          <a:xfrm>
            <a:off x="1028700" y="5575231"/>
            <a:ext cx="9491413" cy="6385132"/>
          </a:xfrm>
          <a:custGeom>
            <a:rect b="b" l="l" r="r" t="t"/>
            <a:pathLst>
              <a:path extrusionOk="0" h="6385132" w="9491413">
                <a:moveTo>
                  <a:pt x="0" y="0"/>
                </a:moveTo>
                <a:lnTo>
                  <a:pt x="9491413" y="0"/>
                </a:lnTo>
                <a:lnTo>
                  <a:pt x="9491413" y="6385133"/>
                </a:lnTo>
                <a:lnTo>
                  <a:pt x="0" y="6385133"/>
                </a:lnTo>
                <a:lnTo>
                  <a:pt x="0" y="0"/>
                </a:lnTo>
                <a:close/>
              </a:path>
            </a:pathLst>
          </a:custGeom>
          <a:blipFill rotWithShape="1">
            <a:blip r:embed="rId3">
              <a:alphaModFix/>
            </a:blip>
            <a:stretch>
              <a:fillRect b="0" l="0" r="0" t="0"/>
            </a:stretch>
          </a:blipFill>
          <a:ln>
            <a:noFill/>
          </a:ln>
        </p:spPr>
      </p:sp>
      <p:sp>
        <p:nvSpPr>
          <p:cNvPr id="113" name="Google Shape;113;p16"/>
          <p:cNvSpPr/>
          <p:nvPr/>
        </p:nvSpPr>
        <p:spPr>
          <a:xfrm>
            <a:off x="12892742" y="6625981"/>
            <a:ext cx="4366558" cy="4654277"/>
          </a:xfrm>
          <a:custGeom>
            <a:rect b="b" l="l" r="r" t="t"/>
            <a:pathLst>
              <a:path extrusionOk="0" h="4654277" w="4366558">
                <a:moveTo>
                  <a:pt x="0" y="0"/>
                </a:moveTo>
                <a:lnTo>
                  <a:pt x="4366558" y="0"/>
                </a:lnTo>
                <a:lnTo>
                  <a:pt x="4366558" y="4654277"/>
                </a:lnTo>
                <a:lnTo>
                  <a:pt x="0" y="4654277"/>
                </a:lnTo>
                <a:lnTo>
                  <a:pt x="0" y="0"/>
                </a:lnTo>
                <a:close/>
              </a:path>
            </a:pathLst>
          </a:custGeom>
          <a:blipFill rotWithShape="1">
            <a:blip r:embed="rId4">
              <a:alphaModFix/>
            </a:blip>
            <a:stretch>
              <a:fillRect b="0" l="0" r="0" t="0"/>
            </a:stretch>
          </a:blipFill>
          <a:ln>
            <a:noFill/>
          </a:ln>
        </p:spPr>
      </p:sp>
      <p:sp>
        <p:nvSpPr>
          <p:cNvPr id="114" name="Google Shape;114;p16"/>
          <p:cNvSpPr txBox="1"/>
          <p:nvPr/>
        </p:nvSpPr>
        <p:spPr>
          <a:xfrm>
            <a:off x="8447478" y="962025"/>
            <a:ext cx="4731017" cy="4331335"/>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099" u="none" cap="none" strike="noStrike">
                <a:solidFill>
                  <a:srgbClr val="171717"/>
                </a:solidFill>
                <a:latin typeface="Inter"/>
                <a:ea typeface="Inter"/>
                <a:cs typeface="Inter"/>
                <a:sym typeface="Inter"/>
              </a:rPr>
              <a:t>- Stock </a:t>
            </a:r>
            <a:endParaRPr/>
          </a:p>
          <a:p>
            <a:pPr indent="0" lvl="0" marL="0" marR="0" rtl="0" algn="l">
              <a:lnSpc>
                <a:spcPct val="140012"/>
              </a:lnSpc>
              <a:spcBef>
                <a:spcPts val="0"/>
              </a:spcBef>
              <a:spcAft>
                <a:spcPts val="0"/>
              </a:spcAft>
              <a:buNone/>
            </a:pPr>
            <a:r>
              <a:rPr b="0" i="0" lang="en-US" sz="3099" u="none" cap="none" strike="noStrike">
                <a:solidFill>
                  <a:srgbClr val="171717"/>
                </a:solidFill>
                <a:latin typeface="Inter"/>
                <a:ea typeface="Inter"/>
                <a:cs typeface="Inter"/>
                <a:sym typeface="Inter"/>
              </a:rPr>
              <a:t>- Market Open </a:t>
            </a:r>
            <a:endParaRPr/>
          </a:p>
          <a:p>
            <a:pPr indent="0" lvl="0" marL="0" marR="0" rtl="0" algn="l">
              <a:lnSpc>
                <a:spcPct val="140012"/>
              </a:lnSpc>
              <a:spcBef>
                <a:spcPts val="0"/>
              </a:spcBef>
              <a:spcAft>
                <a:spcPts val="0"/>
              </a:spcAft>
              <a:buNone/>
            </a:pPr>
            <a:r>
              <a:rPr b="0" i="0" lang="en-US" sz="3099" u="none" cap="none" strike="noStrike">
                <a:solidFill>
                  <a:srgbClr val="171717"/>
                </a:solidFill>
                <a:latin typeface="Inter"/>
                <a:ea typeface="Inter"/>
                <a:cs typeface="Inter"/>
                <a:sym typeface="Inter"/>
              </a:rPr>
              <a:t>- Market Close</a:t>
            </a:r>
            <a:endParaRPr/>
          </a:p>
          <a:p>
            <a:pPr indent="0" lvl="0" marL="0" marR="0" rtl="0" algn="l">
              <a:lnSpc>
                <a:spcPct val="140012"/>
              </a:lnSpc>
              <a:spcBef>
                <a:spcPts val="0"/>
              </a:spcBef>
              <a:spcAft>
                <a:spcPts val="0"/>
              </a:spcAft>
              <a:buNone/>
            </a:pPr>
            <a:r>
              <a:rPr b="0" i="0" lang="en-US" sz="3099" u="none" cap="none" strike="noStrike">
                <a:solidFill>
                  <a:srgbClr val="171717"/>
                </a:solidFill>
                <a:latin typeface="Inter"/>
                <a:ea typeface="Inter"/>
                <a:cs typeface="Inter"/>
                <a:sym typeface="Inter"/>
              </a:rPr>
              <a:t>- Market High </a:t>
            </a:r>
            <a:endParaRPr/>
          </a:p>
          <a:p>
            <a:pPr indent="0" lvl="0" marL="0" marR="0" rtl="0" algn="l">
              <a:lnSpc>
                <a:spcPct val="140012"/>
              </a:lnSpc>
              <a:spcBef>
                <a:spcPts val="0"/>
              </a:spcBef>
              <a:spcAft>
                <a:spcPts val="0"/>
              </a:spcAft>
              <a:buNone/>
            </a:pPr>
            <a:r>
              <a:rPr b="0" i="0" lang="en-US" sz="3099" u="none" cap="none" strike="noStrike">
                <a:solidFill>
                  <a:srgbClr val="171717"/>
                </a:solidFill>
                <a:latin typeface="Inter"/>
                <a:ea typeface="Inter"/>
                <a:cs typeface="Inter"/>
                <a:sym typeface="Inter"/>
              </a:rPr>
              <a:t>- Market Low </a:t>
            </a:r>
            <a:endParaRPr/>
          </a:p>
          <a:p>
            <a:pPr indent="0" lvl="0" marL="0" marR="0" rtl="0" algn="l">
              <a:lnSpc>
                <a:spcPct val="140012"/>
              </a:lnSpc>
              <a:spcBef>
                <a:spcPts val="0"/>
              </a:spcBef>
              <a:spcAft>
                <a:spcPts val="0"/>
              </a:spcAft>
              <a:buNone/>
            </a:pPr>
            <a:r>
              <a:rPr b="0" i="0" lang="en-US" sz="3099" u="none" cap="none" strike="noStrike">
                <a:solidFill>
                  <a:srgbClr val="171717"/>
                </a:solidFill>
                <a:latin typeface="Inter"/>
                <a:ea typeface="Inter"/>
                <a:cs typeface="Inter"/>
                <a:sym typeface="Inter"/>
              </a:rPr>
              <a:t>- Stock Volume </a:t>
            </a:r>
            <a:endParaRPr/>
          </a:p>
          <a:p>
            <a:pPr indent="0" lvl="0" marL="0" marR="0" rtl="0" algn="l">
              <a:lnSpc>
                <a:spcPct val="140012"/>
              </a:lnSpc>
              <a:spcBef>
                <a:spcPts val="0"/>
              </a:spcBef>
              <a:spcAft>
                <a:spcPts val="0"/>
              </a:spcAft>
              <a:buNone/>
            </a:pPr>
            <a:r>
              <a:rPr b="0" i="0" lang="en-US" sz="3099" u="none" cap="none" strike="noStrike">
                <a:solidFill>
                  <a:srgbClr val="171717"/>
                </a:solidFill>
                <a:latin typeface="Inter"/>
                <a:ea typeface="Inter"/>
                <a:cs typeface="Inter"/>
                <a:sym typeface="Inter"/>
              </a:rPr>
              <a:t>- Price to Earnings Ratio </a:t>
            </a:r>
            <a:endParaRPr/>
          </a:p>
          <a:p>
            <a:pPr indent="0" lvl="0" marL="0" marR="0" rtl="0" algn="l">
              <a:lnSpc>
                <a:spcPct val="140012"/>
              </a:lnSpc>
              <a:spcBef>
                <a:spcPts val="0"/>
              </a:spcBef>
              <a:spcAft>
                <a:spcPts val="0"/>
              </a:spcAft>
              <a:buNone/>
            </a:pPr>
            <a:r>
              <a:rPr b="0" i="0" lang="en-US" sz="3099" u="none" cap="none" strike="noStrike">
                <a:solidFill>
                  <a:srgbClr val="171717"/>
                </a:solidFill>
                <a:latin typeface="Inter"/>
                <a:ea typeface="Inter"/>
                <a:cs typeface="Inter"/>
                <a:sym typeface="Inter"/>
              </a:rPr>
              <a:t>- Market Cap</a:t>
            </a:r>
            <a:endParaRPr/>
          </a:p>
        </p:txBody>
      </p:sp>
      <p:sp>
        <p:nvSpPr>
          <p:cNvPr id="115" name="Google Shape;115;p16"/>
          <p:cNvSpPr txBox="1"/>
          <p:nvPr/>
        </p:nvSpPr>
        <p:spPr>
          <a:xfrm>
            <a:off x="553646" y="762895"/>
            <a:ext cx="10135978" cy="3563913"/>
          </a:xfrm>
          <a:prstGeom prst="rect">
            <a:avLst/>
          </a:prstGeom>
          <a:noFill/>
          <a:ln>
            <a:noFill/>
          </a:ln>
        </p:spPr>
        <p:txBody>
          <a:bodyPr anchorCtr="0" anchor="t" bIns="0" lIns="0" spcFirstLastPara="1" rIns="0" wrap="square" tIns="0">
            <a:spAutoFit/>
          </a:bodyPr>
          <a:lstStyle/>
          <a:p>
            <a:pPr indent="0" lvl="0" marL="0" marR="0" rtl="0" algn="just">
              <a:lnSpc>
                <a:spcPct val="94996"/>
              </a:lnSpc>
              <a:spcBef>
                <a:spcPts val="0"/>
              </a:spcBef>
              <a:spcAft>
                <a:spcPts val="0"/>
              </a:spcAft>
              <a:buNone/>
            </a:pPr>
            <a:r>
              <a:rPr b="1" i="0" lang="en-US" sz="9653" u="none" cap="none" strike="noStrike">
                <a:solidFill>
                  <a:srgbClr val="171717"/>
                </a:solidFill>
                <a:latin typeface="Arial"/>
                <a:ea typeface="Arial"/>
                <a:cs typeface="Arial"/>
                <a:sym typeface="Arial"/>
              </a:rPr>
              <a:t>Parameters </a:t>
            </a:r>
            <a:endParaRPr/>
          </a:p>
          <a:p>
            <a:pPr indent="0" lvl="0" marL="0" marR="0" rtl="0" algn="just">
              <a:lnSpc>
                <a:spcPct val="94996"/>
              </a:lnSpc>
              <a:spcBef>
                <a:spcPts val="0"/>
              </a:spcBef>
              <a:spcAft>
                <a:spcPts val="0"/>
              </a:spcAft>
              <a:buNone/>
            </a:pPr>
            <a:r>
              <a:rPr b="1" i="0" lang="en-US" sz="9653" u="none" cap="none" strike="noStrike">
                <a:solidFill>
                  <a:srgbClr val="171717"/>
                </a:solidFill>
                <a:latin typeface="Arial"/>
                <a:ea typeface="Arial"/>
                <a:cs typeface="Arial"/>
                <a:sym typeface="Arial"/>
              </a:rPr>
              <a:t>for </a:t>
            </a:r>
            <a:endParaRPr/>
          </a:p>
          <a:p>
            <a:pPr indent="0" lvl="0" marL="0" marR="0" rtl="0" algn="just">
              <a:lnSpc>
                <a:spcPct val="94996"/>
              </a:lnSpc>
              <a:spcBef>
                <a:spcPts val="0"/>
              </a:spcBef>
              <a:spcAft>
                <a:spcPts val="0"/>
              </a:spcAft>
              <a:buNone/>
            </a:pPr>
            <a:r>
              <a:rPr b="1" i="0" lang="en-US" sz="9653" u="none" cap="none" strike="noStrike">
                <a:solidFill>
                  <a:srgbClr val="171717"/>
                </a:solidFill>
                <a:latin typeface="Arial"/>
                <a:ea typeface="Arial"/>
                <a:cs typeface="Arial"/>
                <a:sym typeface="Arial"/>
              </a:rPr>
              <a:t>Analysis</a:t>
            </a:r>
            <a:endParaRPr/>
          </a:p>
        </p:txBody>
      </p:sp>
      <p:sp>
        <p:nvSpPr>
          <p:cNvPr id="116" name="Google Shape;116;p16"/>
          <p:cNvSpPr txBox="1"/>
          <p:nvPr/>
        </p:nvSpPr>
        <p:spPr>
          <a:xfrm>
            <a:off x="13482107" y="962025"/>
            <a:ext cx="4731017" cy="3245485"/>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099" u="none" cap="none" strike="noStrike">
                <a:solidFill>
                  <a:srgbClr val="171717"/>
                </a:solidFill>
                <a:latin typeface="Inter"/>
                <a:ea typeface="Inter"/>
                <a:cs typeface="Inter"/>
                <a:sym typeface="Inter"/>
              </a:rPr>
              <a:t>- Dividend Yield </a:t>
            </a:r>
            <a:endParaRPr/>
          </a:p>
          <a:p>
            <a:pPr indent="0" lvl="0" marL="0" marR="0" rtl="0" algn="l">
              <a:lnSpc>
                <a:spcPct val="140012"/>
              </a:lnSpc>
              <a:spcBef>
                <a:spcPts val="0"/>
              </a:spcBef>
              <a:spcAft>
                <a:spcPts val="0"/>
              </a:spcAft>
              <a:buNone/>
            </a:pPr>
            <a:r>
              <a:rPr b="0" i="0" lang="en-US" sz="3099" u="none" cap="none" strike="noStrike">
                <a:solidFill>
                  <a:srgbClr val="171717"/>
                </a:solidFill>
                <a:latin typeface="Inter"/>
                <a:ea typeface="Inter"/>
                <a:cs typeface="Inter"/>
                <a:sym typeface="Inter"/>
              </a:rPr>
              <a:t>- 52 Week Change % </a:t>
            </a:r>
            <a:endParaRPr/>
          </a:p>
          <a:p>
            <a:pPr indent="0" lvl="0" marL="0" marR="0" rtl="0" algn="l">
              <a:lnSpc>
                <a:spcPct val="140012"/>
              </a:lnSpc>
              <a:spcBef>
                <a:spcPts val="0"/>
              </a:spcBef>
              <a:spcAft>
                <a:spcPts val="0"/>
              </a:spcAft>
              <a:buNone/>
            </a:pPr>
            <a:r>
              <a:rPr b="0" i="0" lang="en-US" sz="3099" u="none" cap="none" strike="noStrike">
                <a:solidFill>
                  <a:srgbClr val="171717"/>
                </a:solidFill>
                <a:latin typeface="Inter"/>
                <a:ea typeface="Inter"/>
                <a:cs typeface="Inter"/>
                <a:sym typeface="Inter"/>
              </a:rPr>
              <a:t>- Debt to Equity </a:t>
            </a:r>
            <a:endParaRPr/>
          </a:p>
          <a:p>
            <a:pPr indent="0" lvl="0" marL="0" marR="0" rtl="0" algn="l">
              <a:lnSpc>
                <a:spcPct val="140012"/>
              </a:lnSpc>
              <a:spcBef>
                <a:spcPts val="0"/>
              </a:spcBef>
              <a:spcAft>
                <a:spcPts val="0"/>
              </a:spcAft>
              <a:buNone/>
            </a:pPr>
            <a:r>
              <a:rPr b="0" i="0" lang="en-US" sz="3099" u="none" cap="none" strike="noStrike">
                <a:solidFill>
                  <a:srgbClr val="171717"/>
                </a:solidFill>
                <a:latin typeface="Inter"/>
                <a:ea typeface="Inter"/>
                <a:cs typeface="Inter"/>
                <a:sym typeface="Inter"/>
              </a:rPr>
              <a:t>- Revenue Growth </a:t>
            </a:r>
            <a:endParaRPr/>
          </a:p>
          <a:p>
            <a:pPr indent="0" lvl="0" marL="0" marR="0" rtl="0" algn="l">
              <a:lnSpc>
                <a:spcPct val="140012"/>
              </a:lnSpc>
              <a:spcBef>
                <a:spcPts val="0"/>
              </a:spcBef>
              <a:spcAft>
                <a:spcPts val="0"/>
              </a:spcAft>
              <a:buNone/>
            </a:pPr>
            <a:r>
              <a:rPr b="0" i="0" lang="en-US" sz="3099" u="none" cap="none" strike="noStrike">
                <a:solidFill>
                  <a:srgbClr val="171717"/>
                </a:solidFill>
                <a:latin typeface="Inter"/>
                <a:ea typeface="Inter"/>
                <a:cs typeface="Inter"/>
                <a:sym typeface="Inter"/>
              </a:rPr>
              <a:t>- Profit Margin </a:t>
            </a:r>
            <a:endParaRPr/>
          </a:p>
          <a:p>
            <a:pPr indent="0" lvl="0" marL="0" marR="0" rtl="0" algn="l">
              <a:lnSpc>
                <a:spcPct val="140012"/>
              </a:lnSpc>
              <a:spcBef>
                <a:spcPts val="0"/>
              </a:spcBef>
              <a:spcAft>
                <a:spcPts val="0"/>
              </a:spcAft>
              <a:buNone/>
            </a:pPr>
            <a:r>
              <a:rPr b="0" i="0" lang="en-US" sz="3099" u="none" cap="none" strike="noStrike">
                <a:solidFill>
                  <a:srgbClr val="171717"/>
                </a:solidFill>
                <a:latin typeface="Inter"/>
                <a:ea typeface="Inter"/>
                <a:cs typeface="Inter"/>
                <a:sym typeface="Inter"/>
              </a:rPr>
              <a:t>- Industry Trend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717"/>
        </a:solidFill>
      </p:bgPr>
    </p:bg>
    <p:spTree>
      <p:nvGrpSpPr>
        <p:cNvPr id="120" name="Shape 120"/>
        <p:cNvGrpSpPr/>
        <p:nvPr/>
      </p:nvGrpSpPr>
      <p:grpSpPr>
        <a:xfrm>
          <a:off x="0" y="0"/>
          <a:ext cx="0" cy="0"/>
          <a:chOff x="0" y="0"/>
          <a:chExt cx="0" cy="0"/>
        </a:xfrm>
      </p:grpSpPr>
      <p:sp>
        <p:nvSpPr>
          <p:cNvPr id="121" name="Google Shape;121;p17"/>
          <p:cNvSpPr/>
          <p:nvPr/>
        </p:nvSpPr>
        <p:spPr>
          <a:xfrm>
            <a:off x="1028700" y="6353102"/>
            <a:ext cx="6104904" cy="5039320"/>
          </a:xfrm>
          <a:custGeom>
            <a:rect b="b" l="l" r="r" t="t"/>
            <a:pathLst>
              <a:path extrusionOk="0" h="5039320" w="6104904">
                <a:moveTo>
                  <a:pt x="0" y="0"/>
                </a:moveTo>
                <a:lnTo>
                  <a:pt x="6104904" y="0"/>
                </a:lnTo>
                <a:lnTo>
                  <a:pt x="6104904" y="5039320"/>
                </a:lnTo>
                <a:lnTo>
                  <a:pt x="0" y="5039320"/>
                </a:lnTo>
                <a:lnTo>
                  <a:pt x="0" y="0"/>
                </a:lnTo>
                <a:close/>
              </a:path>
            </a:pathLst>
          </a:custGeom>
          <a:blipFill rotWithShape="1">
            <a:blip r:embed="rId3">
              <a:alphaModFix/>
            </a:blip>
            <a:stretch>
              <a:fillRect b="0" l="0" r="0" t="0"/>
            </a:stretch>
          </a:blipFill>
          <a:ln>
            <a:noFill/>
          </a:ln>
        </p:spPr>
      </p:sp>
      <p:sp>
        <p:nvSpPr>
          <p:cNvPr id="122" name="Google Shape;122;p17"/>
          <p:cNvSpPr/>
          <p:nvPr/>
        </p:nvSpPr>
        <p:spPr>
          <a:xfrm>
            <a:off x="13100345" y="1028700"/>
            <a:ext cx="4071839" cy="4071839"/>
          </a:xfrm>
          <a:custGeom>
            <a:rect b="b" l="l" r="r" t="t"/>
            <a:pathLst>
              <a:path extrusionOk="0" h="4071839" w="4071839">
                <a:moveTo>
                  <a:pt x="0" y="0"/>
                </a:moveTo>
                <a:lnTo>
                  <a:pt x="4071840" y="0"/>
                </a:lnTo>
                <a:lnTo>
                  <a:pt x="4071840" y="4071839"/>
                </a:lnTo>
                <a:lnTo>
                  <a:pt x="0" y="4071839"/>
                </a:lnTo>
                <a:lnTo>
                  <a:pt x="0" y="0"/>
                </a:lnTo>
                <a:close/>
              </a:path>
            </a:pathLst>
          </a:custGeom>
          <a:blipFill rotWithShape="1">
            <a:blip r:embed="rId4">
              <a:alphaModFix/>
            </a:blip>
            <a:stretch>
              <a:fillRect b="0" l="0" r="0" t="0"/>
            </a:stretch>
          </a:blipFill>
          <a:ln>
            <a:noFill/>
          </a:ln>
        </p:spPr>
      </p:sp>
      <p:sp>
        <p:nvSpPr>
          <p:cNvPr id="123" name="Google Shape;123;p17"/>
          <p:cNvSpPr/>
          <p:nvPr/>
        </p:nvSpPr>
        <p:spPr>
          <a:xfrm>
            <a:off x="8915358" y="1369867"/>
            <a:ext cx="3725605" cy="3773633"/>
          </a:xfrm>
          <a:custGeom>
            <a:rect b="b" l="l" r="r" t="t"/>
            <a:pathLst>
              <a:path extrusionOk="0" h="3773633" w="3725605">
                <a:moveTo>
                  <a:pt x="0" y="0"/>
                </a:moveTo>
                <a:lnTo>
                  <a:pt x="3725605" y="0"/>
                </a:lnTo>
                <a:lnTo>
                  <a:pt x="3725605" y="3773633"/>
                </a:lnTo>
                <a:lnTo>
                  <a:pt x="0" y="3773633"/>
                </a:lnTo>
                <a:lnTo>
                  <a:pt x="0" y="0"/>
                </a:lnTo>
                <a:close/>
              </a:path>
            </a:pathLst>
          </a:custGeom>
          <a:blipFill rotWithShape="1">
            <a:blip r:embed="rId5">
              <a:alphaModFix/>
            </a:blip>
            <a:stretch>
              <a:fillRect b="0" l="0" r="0" t="0"/>
            </a:stretch>
          </a:blipFill>
          <a:ln>
            <a:noFill/>
          </a:ln>
        </p:spPr>
      </p:sp>
      <p:sp>
        <p:nvSpPr>
          <p:cNvPr id="124" name="Google Shape;124;p17"/>
          <p:cNvSpPr txBox="1"/>
          <p:nvPr/>
        </p:nvSpPr>
        <p:spPr>
          <a:xfrm>
            <a:off x="796526" y="1498519"/>
            <a:ext cx="7429458" cy="4010032"/>
          </a:xfrm>
          <a:prstGeom prst="rect">
            <a:avLst/>
          </a:prstGeom>
          <a:noFill/>
          <a:ln>
            <a:noFill/>
          </a:ln>
        </p:spPr>
        <p:txBody>
          <a:bodyPr anchorCtr="0" anchor="t" bIns="0" lIns="0" spcFirstLastPara="1" rIns="0" wrap="square" tIns="0">
            <a:spAutoFit/>
          </a:bodyPr>
          <a:lstStyle/>
          <a:p>
            <a:pPr indent="0" lvl="0" marL="0" marR="0" rtl="0" algn="l">
              <a:lnSpc>
                <a:spcPct val="94999"/>
              </a:lnSpc>
              <a:spcBef>
                <a:spcPts val="0"/>
              </a:spcBef>
              <a:spcAft>
                <a:spcPts val="0"/>
              </a:spcAft>
              <a:buNone/>
            </a:pPr>
            <a:r>
              <a:rPr b="1" i="0" lang="en-US" sz="10858" u="none" cap="none" strike="noStrike">
                <a:solidFill>
                  <a:srgbClr val="F1EEEA"/>
                </a:solidFill>
                <a:latin typeface="Arial"/>
                <a:ea typeface="Arial"/>
                <a:cs typeface="Arial"/>
                <a:sym typeface="Arial"/>
              </a:rPr>
              <a:t>Key Questions to Answer:</a:t>
            </a:r>
            <a:endParaRPr/>
          </a:p>
        </p:txBody>
      </p:sp>
      <p:sp>
        <p:nvSpPr>
          <p:cNvPr id="125" name="Google Shape;125;p17"/>
          <p:cNvSpPr txBox="1"/>
          <p:nvPr/>
        </p:nvSpPr>
        <p:spPr>
          <a:xfrm>
            <a:off x="8674486" y="6084820"/>
            <a:ext cx="8584814" cy="3692256"/>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499" u="none" cap="none" strike="noStrike">
                <a:solidFill>
                  <a:srgbClr val="F1EEEA"/>
                </a:solidFill>
                <a:latin typeface="Inter"/>
                <a:ea typeface="Inter"/>
                <a:cs typeface="Inter"/>
                <a:sym typeface="Inter"/>
              </a:rPr>
              <a:t>- Sentiment: Is the stock performing well (Good), moderately (Moderate), or poorly (Bad)? </a:t>
            </a:r>
            <a:endParaRPr/>
          </a:p>
          <a:p>
            <a:pPr indent="0" lvl="0" marL="0" marR="0" rtl="0" algn="l">
              <a:lnSpc>
                <a:spcPct val="140011"/>
              </a:lnSpc>
              <a:spcBef>
                <a:spcPts val="0"/>
              </a:spcBef>
              <a:spcAft>
                <a:spcPts val="0"/>
              </a:spcAft>
              <a:buNone/>
            </a:pPr>
            <a:r>
              <a:t/>
            </a:r>
            <a:endParaRPr b="0" i="0" sz="3499" u="none" cap="none" strike="noStrike">
              <a:solidFill>
                <a:srgbClr val="F1EEEA"/>
              </a:solidFill>
              <a:latin typeface="Inter"/>
              <a:ea typeface="Inter"/>
              <a:cs typeface="Inter"/>
              <a:sym typeface="Inter"/>
            </a:endParaRPr>
          </a:p>
          <a:p>
            <a:pPr indent="0" lvl="0" marL="0" marR="0" rtl="0" algn="l">
              <a:lnSpc>
                <a:spcPct val="140011"/>
              </a:lnSpc>
              <a:spcBef>
                <a:spcPts val="0"/>
              </a:spcBef>
              <a:spcAft>
                <a:spcPts val="0"/>
              </a:spcAft>
              <a:buNone/>
            </a:pPr>
            <a:r>
              <a:rPr b="0" i="0" lang="en-US" sz="3499" u="none" cap="none" strike="noStrike">
                <a:solidFill>
                  <a:srgbClr val="F1EEEA"/>
                </a:solidFill>
                <a:latin typeface="Inter"/>
                <a:ea typeface="Inter"/>
                <a:cs typeface="Inter"/>
                <a:sym typeface="Inter"/>
              </a:rPr>
              <a:t>- Analyst Decision: Should the stock be bought or held?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EEA"/>
        </a:solidFill>
      </p:bgPr>
    </p:bg>
    <p:spTree>
      <p:nvGrpSpPr>
        <p:cNvPr id="129" name="Shape 129"/>
        <p:cNvGrpSpPr/>
        <p:nvPr/>
      </p:nvGrpSpPr>
      <p:grpSpPr>
        <a:xfrm>
          <a:off x="0" y="0"/>
          <a:ext cx="0" cy="0"/>
          <a:chOff x="0" y="0"/>
          <a:chExt cx="0" cy="0"/>
        </a:xfrm>
      </p:grpSpPr>
      <p:sp>
        <p:nvSpPr>
          <p:cNvPr id="130" name="Google Shape;130;p18"/>
          <p:cNvSpPr/>
          <p:nvPr/>
        </p:nvSpPr>
        <p:spPr>
          <a:xfrm rot="-273266">
            <a:off x="1129172" y="7081842"/>
            <a:ext cx="2935524" cy="2647309"/>
          </a:xfrm>
          <a:custGeom>
            <a:rect b="b" l="l" r="r" t="t"/>
            <a:pathLst>
              <a:path extrusionOk="0" h="2647309" w="2935524">
                <a:moveTo>
                  <a:pt x="0" y="0"/>
                </a:moveTo>
                <a:lnTo>
                  <a:pt x="2935524" y="0"/>
                </a:lnTo>
                <a:lnTo>
                  <a:pt x="2935524" y="2647309"/>
                </a:lnTo>
                <a:lnTo>
                  <a:pt x="0" y="2647309"/>
                </a:lnTo>
                <a:lnTo>
                  <a:pt x="0" y="0"/>
                </a:lnTo>
                <a:close/>
              </a:path>
            </a:pathLst>
          </a:custGeom>
          <a:blipFill rotWithShape="1">
            <a:blip r:embed="rId3">
              <a:alphaModFix/>
            </a:blip>
            <a:stretch>
              <a:fillRect b="0" l="0" r="0" t="0"/>
            </a:stretch>
          </a:blipFill>
          <a:ln>
            <a:noFill/>
          </a:ln>
        </p:spPr>
      </p:sp>
      <p:sp>
        <p:nvSpPr>
          <p:cNvPr id="131" name="Google Shape;131;p18"/>
          <p:cNvSpPr txBox="1"/>
          <p:nvPr/>
        </p:nvSpPr>
        <p:spPr>
          <a:xfrm>
            <a:off x="671184" y="1132286"/>
            <a:ext cx="10613100" cy="1345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300" u="none" cap="none" strike="noStrike">
                <a:solidFill>
                  <a:srgbClr val="171717"/>
                </a:solidFill>
                <a:latin typeface="Inter"/>
                <a:ea typeface="Inter"/>
                <a:cs typeface="Inter"/>
                <a:sym typeface="Inter"/>
              </a:rPr>
              <a:t>1. Risk Assessment: </a:t>
            </a:r>
            <a:endParaRPr sz="1200"/>
          </a:p>
          <a:p>
            <a:pPr indent="0" lvl="0" marL="0" marR="0" rtl="0" algn="l">
              <a:lnSpc>
                <a:spcPct val="140000"/>
              </a:lnSpc>
              <a:spcBef>
                <a:spcPts val="0"/>
              </a:spcBef>
              <a:spcAft>
                <a:spcPts val="0"/>
              </a:spcAft>
              <a:buNone/>
            </a:pPr>
            <a:r>
              <a:rPr b="0" i="0" lang="en-US" sz="2300" u="none" cap="none" strike="noStrike">
                <a:solidFill>
                  <a:srgbClr val="171717"/>
                </a:solidFill>
                <a:latin typeface="Inter"/>
                <a:ea typeface="Inter"/>
                <a:cs typeface="Inter"/>
                <a:sym typeface="Inter"/>
              </a:rPr>
              <a:t>- Volatility of NYSE stocks over time. </a:t>
            </a:r>
            <a:endParaRPr sz="1200"/>
          </a:p>
          <a:p>
            <a:pPr indent="0" lvl="0" marL="0" marR="0" rtl="0" algn="l">
              <a:lnSpc>
                <a:spcPct val="140000"/>
              </a:lnSpc>
              <a:spcBef>
                <a:spcPts val="0"/>
              </a:spcBef>
              <a:spcAft>
                <a:spcPts val="0"/>
              </a:spcAft>
              <a:buNone/>
            </a:pPr>
            <a:r>
              <a:rPr b="0" i="0" lang="en-US" sz="2300" u="none" cap="none" strike="noStrike">
                <a:solidFill>
                  <a:srgbClr val="171717"/>
                </a:solidFill>
                <a:latin typeface="Inter"/>
                <a:ea typeface="Inter"/>
                <a:cs typeface="Inter"/>
                <a:sym typeface="Inter"/>
              </a:rPr>
              <a:t>- Correlation of stock price movements of major NYSE companies. </a:t>
            </a:r>
            <a:endParaRPr sz="1200"/>
          </a:p>
        </p:txBody>
      </p:sp>
      <p:sp>
        <p:nvSpPr>
          <p:cNvPr id="132" name="Google Shape;132;p18"/>
          <p:cNvSpPr txBox="1"/>
          <p:nvPr/>
        </p:nvSpPr>
        <p:spPr>
          <a:xfrm>
            <a:off x="671184" y="2728058"/>
            <a:ext cx="12259500" cy="1840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300" u="none" cap="none" strike="noStrike">
                <a:solidFill>
                  <a:srgbClr val="171717"/>
                </a:solidFill>
                <a:latin typeface="Inter"/>
                <a:ea typeface="Inter"/>
                <a:cs typeface="Inter"/>
                <a:sym typeface="Inter"/>
              </a:rPr>
              <a:t>2. Data Exploration:</a:t>
            </a:r>
            <a:endParaRPr sz="1200"/>
          </a:p>
          <a:p>
            <a:pPr indent="0" lvl="0" marL="0" marR="0" rtl="0" algn="l">
              <a:lnSpc>
                <a:spcPct val="140000"/>
              </a:lnSpc>
              <a:spcBef>
                <a:spcPts val="0"/>
              </a:spcBef>
              <a:spcAft>
                <a:spcPts val="0"/>
              </a:spcAft>
              <a:buNone/>
            </a:pPr>
            <a:r>
              <a:rPr b="0" i="0" lang="en-US" sz="2300" u="none" cap="none" strike="noStrike">
                <a:solidFill>
                  <a:srgbClr val="171717"/>
                </a:solidFill>
                <a:latin typeface="Inter"/>
                <a:ea typeface="Inter"/>
                <a:cs typeface="Inter"/>
                <a:sym typeface="Inter"/>
              </a:rPr>
              <a:t>- Top 10 NYSE stocks by market cap. </a:t>
            </a:r>
            <a:endParaRPr sz="1200"/>
          </a:p>
          <a:p>
            <a:pPr indent="0" lvl="0" marL="0" marR="0" rtl="0" algn="l">
              <a:lnSpc>
                <a:spcPct val="140000"/>
              </a:lnSpc>
              <a:spcBef>
                <a:spcPts val="0"/>
              </a:spcBef>
              <a:spcAft>
                <a:spcPts val="0"/>
              </a:spcAft>
              <a:buNone/>
            </a:pPr>
            <a:r>
              <a:rPr b="0" i="0" lang="en-US" sz="2300" u="none" cap="none" strike="noStrike">
                <a:solidFill>
                  <a:srgbClr val="171717"/>
                </a:solidFill>
                <a:latin typeface="Inter"/>
                <a:ea typeface="Inter"/>
                <a:cs typeface="Inter"/>
                <a:sym typeface="Inter"/>
              </a:rPr>
              <a:t>- Changes in stock prices of major NYSE-listed companies over the past year. </a:t>
            </a:r>
            <a:endParaRPr sz="1200"/>
          </a:p>
          <a:p>
            <a:pPr indent="0" lvl="0" marL="0" marR="0" rtl="0" algn="l">
              <a:lnSpc>
                <a:spcPct val="140000"/>
              </a:lnSpc>
              <a:spcBef>
                <a:spcPts val="0"/>
              </a:spcBef>
              <a:spcAft>
                <a:spcPts val="0"/>
              </a:spcAft>
              <a:buNone/>
            </a:pPr>
            <a:r>
              <a:rPr b="0" i="0" lang="en-US" sz="2300" u="none" cap="none" strike="noStrike">
                <a:solidFill>
                  <a:srgbClr val="171717"/>
                </a:solidFill>
                <a:latin typeface="Inter"/>
                <a:ea typeface="Inter"/>
                <a:cs typeface="Inter"/>
                <a:sym typeface="Inter"/>
              </a:rPr>
              <a:t>- NYSE sectors showing the highest growth in the last quarter. </a:t>
            </a:r>
            <a:endParaRPr sz="1200"/>
          </a:p>
        </p:txBody>
      </p:sp>
      <p:sp>
        <p:nvSpPr>
          <p:cNvPr id="133" name="Google Shape;133;p18"/>
          <p:cNvSpPr txBox="1"/>
          <p:nvPr/>
        </p:nvSpPr>
        <p:spPr>
          <a:xfrm>
            <a:off x="497551" y="93518"/>
            <a:ext cx="5665500" cy="894900"/>
          </a:xfrm>
          <a:prstGeom prst="rect">
            <a:avLst/>
          </a:prstGeom>
          <a:noFill/>
          <a:ln>
            <a:noFill/>
          </a:ln>
        </p:spPr>
        <p:txBody>
          <a:bodyPr anchorCtr="0" anchor="t" bIns="0" lIns="0" spcFirstLastPara="1" rIns="0" wrap="square" tIns="0">
            <a:spAutoFit/>
          </a:bodyPr>
          <a:lstStyle/>
          <a:p>
            <a:pPr indent="0" lvl="0" marL="0" marR="0" rtl="0" algn="r">
              <a:lnSpc>
                <a:spcPct val="94999"/>
              </a:lnSpc>
              <a:spcBef>
                <a:spcPts val="0"/>
              </a:spcBef>
              <a:spcAft>
                <a:spcPts val="0"/>
              </a:spcAft>
              <a:buNone/>
            </a:pPr>
            <a:r>
              <a:rPr b="1" i="0" lang="en-US" sz="6119" u="none" cap="none" strike="noStrike">
                <a:solidFill>
                  <a:srgbClr val="171717"/>
                </a:solidFill>
                <a:latin typeface="Arial"/>
                <a:ea typeface="Arial"/>
                <a:cs typeface="Arial"/>
                <a:sym typeface="Arial"/>
              </a:rPr>
              <a:t>Project Phases</a:t>
            </a:r>
            <a:endParaRPr/>
          </a:p>
        </p:txBody>
      </p:sp>
      <p:sp>
        <p:nvSpPr>
          <p:cNvPr id="134" name="Google Shape;134;p18"/>
          <p:cNvSpPr/>
          <p:nvPr/>
        </p:nvSpPr>
        <p:spPr>
          <a:xfrm rot="450015">
            <a:off x="12253281" y="-332850"/>
            <a:ext cx="6737504" cy="6762094"/>
          </a:xfrm>
          <a:custGeom>
            <a:rect b="b" l="l" r="r" t="t"/>
            <a:pathLst>
              <a:path extrusionOk="0" h="6762094" w="6737504">
                <a:moveTo>
                  <a:pt x="0" y="0"/>
                </a:moveTo>
                <a:lnTo>
                  <a:pt x="6737504" y="0"/>
                </a:lnTo>
                <a:lnTo>
                  <a:pt x="6737504" y="6762093"/>
                </a:lnTo>
                <a:lnTo>
                  <a:pt x="0" y="6762093"/>
                </a:lnTo>
                <a:lnTo>
                  <a:pt x="0" y="0"/>
                </a:lnTo>
                <a:close/>
              </a:path>
            </a:pathLst>
          </a:custGeom>
          <a:blipFill rotWithShape="1">
            <a:blip r:embed="rId4">
              <a:alphaModFix/>
            </a:blip>
            <a:stretch>
              <a:fillRect b="0" l="0" r="0" t="0"/>
            </a:stretch>
          </a:blipFill>
          <a:ln>
            <a:noFill/>
          </a:ln>
        </p:spPr>
      </p:sp>
      <p:sp>
        <p:nvSpPr>
          <p:cNvPr id="135" name="Google Shape;135;p18"/>
          <p:cNvSpPr txBox="1"/>
          <p:nvPr/>
        </p:nvSpPr>
        <p:spPr>
          <a:xfrm>
            <a:off x="671184" y="4760237"/>
            <a:ext cx="12723900" cy="1840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300" u="none" cap="none" strike="noStrike">
                <a:solidFill>
                  <a:srgbClr val="171717"/>
                </a:solidFill>
                <a:latin typeface="Inter"/>
                <a:ea typeface="Inter"/>
                <a:cs typeface="Inter"/>
                <a:sym typeface="Inter"/>
              </a:rPr>
              <a:t>3. Financial Performance: </a:t>
            </a:r>
            <a:endParaRPr sz="1200"/>
          </a:p>
          <a:p>
            <a:pPr indent="0" lvl="0" marL="0" marR="0" rtl="0" algn="l">
              <a:lnSpc>
                <a:spcPct val="140000"/>
              </a:lnSpc>
              <a:spcBef>
                <a:spcPts val="0"/>
              </a:spcBef>
              <a:spcAft>
                <a:spcPts val="0"/>
              </a:spcAft>
              <a:buNone/>
            </a:pPr>
            <a:r>
              <a:rPr b="0" i="0" lang="en-US" sz="2300" u="none" cap="none" strike="noStrike">
                <a:solidFill>
                  <a:srgbClr val="171717"/>
                </a:solidFill>
                <a:latin typeface="Inter"/>
                <a:ea typeface="Inter"/>
                <a:cs typeface="Inter"/>
                <a:sym typeface="Inter"/>
              </a:rPr>
              <a:t>- Movement of P/E ratios across different NYSE stock sectors. </a:t>
            </a:r>
            <a:endParaRPr sz="1200"/>
          </a:p>
          <a:p>
            <a:pPr indent="0" lvl="0" marL="0" marR="0" rtl="0" algn="l">
              <a:lnSpc>
                <a:spcPct val="140000"/>
              </a:lnSpc>
              <a:spcBef>
                <a:spcPts val="0"/>
              </a:spcBef>
              <a:spcAft>
                <a:spcPts val="0"/>
              </a:spcAft>
              <a:buNone/>
            </a:pPr>
            <a:r>
              <a:rPr b="0" i="0" lang="en-US" sz="2300" u="none" cap="none" strike="noStrike">
                <a:solidFill>
                  <a:srgbClr val="171717"/>
                </a:solidFill>
                <a:latin typeface="Inter"/>
                <a:ea typeface="Inter"/>
                <a:cs typeface="Inter"/>
                <a:sym typeface="Inter"/>
              </a:rPr>
              <a:t>- Dividend yield distribution among NYSE stocks. </a:t>
            </a:r>
            <a:endParaRPr sz="1200"/>
          </a:p>
          <a:p>
            <a:pPr indent="0" lvl="0" marL="0" marR="0" rtl="0" algn="l">
              <a:lnSpc>
                <a:spcPct val="140000"/>
              </a:lnSpc>
              <a:spcBef>
                <a:spcPts val="0"/>
              </a:spcBef>
              <a:spcAft>
                <a:spcPts val="0"/>
              </a:spcAft>
              <a:buNone/>
            </a:pPr>
            <a:r>
              <a:rPr b="0" i="0" lang="en-US" sz="2300" u="none" cap="none" strike="noStrike">
                <a:solidFill>
                  <a:srgbClr val="171717"/>
                </a:solidFill>
                <a:latin typeface="Inter"/>
                <a:ea typeface="Inter"/>
                <a:cs typeface="Inter"/>
                <a:sym typeface="Inter"/>
              </a:rPr>
              <a:t>- Companies with consistently increasing earnings per share over the last 4 years.</a:t>
            </a:r>
            <a:endParaRPr sz="1200"/>
          </a:p>
        </p:txBody>
      </p:sp>
      <p:sp>
        <p:nvSpPr>
          <p:cNvPr id="136" name="Google Shape;136;p18"/>
          <p:cNvSpPr txBox="1"/>
          <p:nvPr/>
        </p:nvSpPr>
        <p:spPr>
          <a:xfrm>
            <a:off x="5056295" y="6782892"/>
            <a:ext cx="12723900" cy="1840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300" u="none" cap="none" strike="noStrike">
                <a:solidFill>
                  <a:srgbClr val="171717"/>
                </a:solidFill>
                <a:latin typeface="Inter"/>
                <a:ea typeface="Inter"/>
                <a:cs typeface="Inter"/>
                <a:sym typeface="Inter"/>
              </a:rPr>
              <a:t>4. Trend Analysis: </a:t>
            </a:r>
            <a:endParaRPr sz="1200"/>
          </a:p>
          <a:p>
            <a:pPr indent="0" lvl="0" marL="0" marR="0" rtl="0" algn="l">
              <a:lnSpc>
                <a:spcPct val="140000"/>
              </a:lnSpc>
              <a:spcBef>
                <a:spcPts val="0"/>
              </a:spcBef>
              <a:spcAft>
                <a:spcPts val="0"/>
              </a:spcAft>
              <a:buNone/>
            </a:pPr>
            <a:r>
              <a:rPr b="0" i="0" lang="en-US" sz="2300" u="none" cap="none" strike="noStrike">
                <a:solidFill>
                  <a:srgbClr val="171717"/>
                </a:solidFill>
                <a:latin typeface="Inter"/>
                <a:ea typeface="Inter"/>
                <a:cs typeface="Inter"/>
                <a:sym typeface="Inter"/>
              </a:rPr>
              <a:t>- Trading volume changes during major market events. </a:t>
            </a:r>
            <a:endParaRPr sz="1200"/>
          </a:p>
          <a:p>
            <a:pPr indent="0" lvl="0" marL="0" marR="0" rtl="0" algn="l">
              <a:lnSpc>
                <a:spcPct val="140000"/>
              </a:lnSpc>
              <a:spcBef>
                <a:spcPts val="0"/>
              </a:spcBef>
              <a:spcAft>
                <a:spcPts val="0"/>
              </a:spcAft>
              <a:buNone/>
            </a:pPr>
            <a:r>
              <a:rPr b="0" i="0" lang="en-US" sz="2300" u="none" cap="none" strike="noStrike">
                <a:solidFill>
                  <a:srgbClr val="171717"/>
                </a:solidFill>
                <a:latin typeface="Inter"/>
                <a:ea typeface="Inter"/>
                <a:cs typeface="Inter"/>
                <a:sym typeface="Inter"/>
              </a:rPr>
              <a:t>- Seasonal patterns in stock performance for different NYSE sectors. </a:t>
            </a:r>
            <a:endParaRPr sz="1200"/>
          </a:p>
          <a:p>
            <a:pPr indent="0" lvl="0" marL="0" marR="0" rtl="0" algn="l">
              <a:lnSpc>
                <a:spcPct val="140000"/>
              </a:lnSpc>
              <a:spcBef>
                <a:spcPts val="0"/>
              </a:spcBef>
              <a:spcAft>
                <a:spcPts val="0"/>
              </a:spcAft>
              <a:buNone/>
            </a:pPr>
            <a:r>
              <a:rPr b="0" i="0" lang="en-US" sz="2300" u="none" cap="none" strike="noStrike">
                <a:solidFill>
                  <a:srgbClr val="171717"/>
                </a:solidFill>
                <a:latin typeface="Inter"/>
                <a:ea typeface="Inter"/>
                <a:cs typeface="Inter"/>
                <a:sym typeface="Inter"/>
              </a:rPr>
              <a:t>- Correlation of NYSE stock prices with key economic indicators. </a:t>
            </a:r>
            <a:endParaRPr sz="1200"/>
          </a:p>
        </p:txBody>
      </p:sp>
      <p:sp>
        <p:nvSpPr>
          <p:cNvPr id="137" name="Google Shape;137;p18"/>
          <p:cNvSpPr txBox="1"/>
          <p:nvPr/>
        </p:nvSpPr>
        <p:spPr>
          <a:xfrm>
            <a:off x="5056295" y="8348347"/>
            <a:ext cx="12723900" cy="2319900"/>
          </a:xfrm>
          <a:prstGeom prst="rect">
            <a:avLst/>
          </a:prstGeom>
          <a:noFill/>
          <a:ln>
            <a:noFill/>
          </a:ln>
        </p:spPr>
        <p:txBody>
          <a:bodyPr anchorCtr="0" anchor="t" bIns="0" lIns="0" spcFirstLastPara="1" rIns="0" wrap="square" tIns="0">
            <a:spAutoFit/>
          </a:bodyPr>
          <a:lstStyle/>
          <a:p>
            <a:pPr indent="0" lvl="0" marL="0" marR="0" rtl="0" algn="l">
              <a:lnSpc>
                <a:spcPct val="194444"/>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b="1" i="0" lang="en-US" sz="2300" u="none" cap="none" strike="noStrike">
                <a:solidFill>
                  <a:srgbClr val="171717"/>
                </a:solidFill>
                <a:latin typeface="Inter"/>
                <a:ea typeface="Inter"/>
                <a:cs typeface="Inter"/>
                <a:sym typeface="Inter"/>
              </a:rPr>
              <a:t>5. Comparative Analysis: </a:t>
            </a:r>
            <a:endParaRPr sz="1200"/>
          </a:p>
          <a:p>
            <a:pPr indent="0" lvl="0" marL="0" marR="0" rtl="0" algn="l">
              <a:lnSpc>
                <a:spcPct val="140000"/>
              </a:lnSpc>
              <a:spcBef>
                <a:spcPts val="0"/>
              </a:spcBef>
              <a:spcAft>
                <a:spcPts val="0"/>
              </a:spcAft>
              <a:buNone/>
            </a:pPr>
            <a:r>
              <a:rPr b="0" i="0" lang="en-US" sz="2300" u="none" cap="none" strike="noStrike">
                <a:solidFill>
                  <a:srgbClr val="171717"/>
                </a:solidFill>
                <a:latin typeface="Inter"/>
                <a:ea typeface="Inter"/>
                <a:cs typeface="Inter"/>
                <a:sym typeface="Inter"/>
              </a:rPr>
              <a:t>- Performance differences between value and growth NYSE stocks. </a:t>
            </a:r>
            <a:endParaRPr sz="1200"/>
          </a:p>
          <a:p>
            <a:pPr indent="0" lvl="0" marL="0" marR="0" rtl="0" algn="l">
              <a:lnSpc>
                <a:spcPct val="140000"/>
              </a:lnSpc>
              <a:spcBef>
                <a:spcPts val="0"/>
              </a:spcBef>
              <a:spcAft>
                <a:spcPts val="0"/>
              </a:spcAft>
              <a:buNone/>
            </a:pPr>
            <a:r>
              <a:rPr b="0" i="0" lang="en-US" sz="2300" u="none" cap="none" strike="noStrike">
                <a:solidFill>
                  <a:srgbClr val="171717"/>
                </a:solidFill>
                <a:latin typeface="Inter"/>
                <a:ea typeface="Inter"/>
                <a:cs typeface="Inter"/>
                <a:sym typeface="Inter"/>
              </a:rPr>
              <a:t>- Comparison of NYSE-listed international companies with domestic ones.</a:t>
            </a:r>
            <a:endParaRPr sz="1200"/>
          </a:p>
          <a:p>
            <a:pPr indent="0" lvl="0" marL="0" marR="0" rtl="0" algn="l">
              <a:lnSpc>
                <a:spcPct val="140000"/>
              </a:lnSpc>
              <a:spcBef>
                <a:spcPts val="0"/>
              </a:spcBef>
              <a:spcAft>
                <a:spcPts val="0"/>
              </a:spcAft>
              <a:buNone/>
            </a:pPr>
            <a:r>
              <a:t/>
            </a:r>
            <a:endParaRPr b="0" i="0" sz="2300" u="none" cap="none" strike="noStrike">
              <a:solidFill>
                <a:srgbClr val="171717"/>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717"/>
        </a:solidFill>
      </p:bgPr>
    </p:bg>
    <p:spTree>
      <p:nvGrpSpPr>
        <p:cNvPr id="141" name="Shape 141"/>
        <p:cNvGrpSpPr/>
        <p:nvPr/>
      </p:nvGrpSpPr>
      <p:grpSpPr>
        <a:xfrm>
          <a:off x="0" y="0"/>
          <a:ext cx="0" cy="0"/>
          <a:chOff x="0" y="0"/>
          <a:chExt cx="0" cy="0"/>
        </a:xfrm>
      </p:grpSpPr>
      <p:sp>
        <p:nvSpPr>
          <p:cNvPr id="142" name="Google Shape;142;p19"/>
          <p:cNvSpPr/>
          <p:nvPr/>
        </p:nvSpPr>
        <p:spPr>
          <a:xfrm rot="774683">
            <a:off x="-1790044" y="4647423"/>
            <a:ext cx="4566436" cy="4583101"/>
          </a:xfrm>
          <a:custGeom>
            <a:rect b="b" l="l" r="r" t="t"/>
            <a:pathLst>
              <a:path extrusionOk="0" h="4583101" w="4566436">
                <a:moveTo>
                  <a:pt x="0" y="0"/>
                </a:moveTo>
                <a:lnTo>
                  <a:pt x="4566436" y="0"/>
                </a:lnTo>
                <a:lnTo>
                  <a:pt x="4566436" y="4583101"/>
                </a:lnTo>
                <a:lnTo>
                  <a:pt x="0" y="4583101"/>
                </a:lnTo>
                <a:lnTo>
                  <a:pt x="0" y="0"/>
                </a:lnTo>
                <a:close/>
              </a:path>
            </a:pathLst>
          </a:custGeom>
          <a:blipFill rotWithShape="1">
            <a:blip r:embed="rId3">
              <a:alphaModFix/>
            </a:blip>
            <a:stretch>
              <a:fillRect b="0" l="0" r="0" t="0"/>
            </a:stretch>
          </a:blipFill>
          <a:ln>
            <a:noFill/>
          </a:ln>
        </p:spPr>
      </p:sp>
      <p:sp>
        <p:nvSpPr>
          <p:cNvPr id="143" name="Google Shape;143;p19"/>
          <p:cNvSpPr/>
          <p:nvPr/>
        </p:nvSpPr>
        <p:spPr>
          <a:xfrm rot="238430">
            <a:off x="15922784" y="919625"/>
            <a:ext cx="3140553" cy="3636430"/>
          </a:xfrm>
          <a:custGeom>
            <a:rect b="b" l="l" r="r" t="t"/>
            <a:pathLst>
              <a:path extrusionOk="0" h="3636430" w="3140553">
                <a:moveTo>
                  <a:pt x="0" y="0"/>
                </a:moveTo>
                <a:lnTo>
                  <a:pt x="3140553" y="0"/>
                </a:lnTo>
                <a:lnTo>
                  <a:pt x="3140553" y="3636429"/>
                </a:lnTo>
                <a:lnTo>
                  <a:pt x="0" y="3636429"/>
                </a:lnTo>
                <a:lnTo>
                  <a:pt x="0" y="0"/>
                </a:lnTo>
                <a:close/>
              </a:path>
            </a:pathLst>
          </a:custGeom>
          <a:blipFill rotWithShape="1">
            <a:blip r:embed="rId4">
              <a:alphaModFix/>
            </a:blip>
            <a:stretch>
              <a:fillRect b="0" l="0" r="0" t="0"/>
            </a:stretch>
          </a:blipFill>
          <a:ln>
            <a:noFill/>
          </a:ln>
        </p:spPr>
      </p:sp>
      <p:sp>
        <p:nvSpPr>
          <p:cNvPr id="144" name="Google Shape;144;p19"/>
          <p:cNvSpPr/>
          <p:nvPr/>
        </p:nvSpPr>
        <p:spPr>
          <a:xfrm rot="-340211">
            <a:off x="651928" y="-719858"/>
            <a:ext cx="2550449" cy="3339874"/>
          </a:xfrm>
          <a:custGeom>
            <a:rect b="b" l="l" r="r" t="t"/>
            <a:pathLst>
              <a:path extrusionOk="0" h="3339874" w="2550449">
                <a:moveTo>
                  <a:pt x="0" y="0"/>
                </a:moveTo>
                <a:lnTo>
                  <a:pt x="2550449" y="0"/>
                </a:lnTo>
                <a:lnTo>
                  <a:pt x="2550449" y="3339874"/>
                </a:lnTo>
                <a:lnTo>
                  <a:pt x="0" y="3339874"/>
                </a:lnTo>
                <a:lnTo>
                  <a:pt x="0" y="0"/>
                </a:lnTo>
                <a:close/>
              </a:path>
            </a:pathLst>
          </a:custGeom>
          <a:blipFill rotWithShape="1">
            <a:blip r:embed="rId5">
              <a:alphaModFix/>
            </a:blip>
            <a:stretch>
              <a:fillRect b="0" l="0" r="0" t="0"/>
            </a:stretch>
          </a:blipFill>
          <a:ln>
            <a:noFill/>
          </a:ln>
        </p:spPr>
      </p:sp>
      <p:sp>
        <p:nvSpPr>
          <p:cNvPr id="145" name="Google Shape;145;p19"/>
          <p:cNvSpPr/>
          <p:nvPr/>
        </p:nvSpPr>
        <p:spPr>
          <a:xfrm>
            <a:off x="16328497" y="6706800"/>
            <a:ext cx="4005852" cy="3474166"/>
          </a:xfrm>
          <a:custGeom>
            <a:rect b="b" l="l" r="r" t="t"/>
            <a:pathLst>
              <a:path extrusionOk="0" h="3474166" w="4005852">
                <a:moveTo>
                  <a:pt x="0" y="0"/>
                </a:moveTo>
                <a:lnTo>
                  <a:pt x="4005853" y="0"/>
                </a:lnTo>
                <a:lnTo>
                  <a:pt x="4005853" y="3474166"/>
                </a:lnTo>
                <a:lnTo>
                  <a:pt x="0" y="3474166"/>
                </a:lnTo>
                <a:lnTo>
                  <a:pt x="0" y="0"/>
                </a:lnTo>
                <a:close/>
              </a:path>
            </a:pathLst>
          </a:custGeom>
          <a:blipFill rotWithShape="1">
            <a:blip r:embed="rId6">
              <a:alphaModFix/>
            </a:blip>
            <a:stretch>
              <a:fillRect b="0" l="0" r="0" t="0"/>
            </a:stretch>
          </a:blipFill>
          <a:ln>
            <a:noFill/>
          </a:ln>
        </p:spPr>
      </p:sp>
      <p:sp>
        <p:nvSpPr>
          <p:cNvPr id="146" name="Google Shape;146;p19"/>
          <p:cNvSpPr txBox="1"/>
          <p:nvPr/>
        </p:nvSpPr>
        <p:spPr>
          <a:xfrm>
            <a:off x="3395781" y="2737849"/>
            <a:ext cx="11496300" cy="6849600"/>
          </a:xfrm>
          <a:prstGeom prst="rect">
            <a:avLst/>
          </a:prstGeom>
          <a:noFill/>
          <a:ln>
            <a:noFill/>
          </a:ln>
        </p:spPr>
        <p:txBody>
          <a:bodyPr anchorCtr="0" anchor="t" bIns="0" lIns="0" spcFirstLastPara="1" rIns="0" wrap="square" tIns="0">
            <a:spAutoFit/>
          </a:bodyPr>
          <a:lstStyle/>
          <a:p>
            <a:pPr indent="-269876" lvl="1" marL="539751" marR="0" rtl="0" algn="l">
              <a:lnSpc>
                <a:spcPct val="140000"/>
              </a:lnSpc>
              <a:spcBef>
                <a:spcPts val="0"/>
              </a:spcBef>
              <a:spcAft>
                <a:spcPts val="0"/>
              </a:spcAft>
              <a:buClr>
                <a:srgbClr val="F1EEEA"/>
              </a:buClr>
              <a:buSzPts val="2500"/>
              <a:buFont typeface="Arial"/>
              <a:buChar char="•"/>
            </a:pPr>
            <a:r>
              <a:rPr b="1" i="0" lang="en-US" sz="2500" u="none" cap="none" strike="noStrike">
                <a:solidFill>
                  <a:srgbClr val="F1EEEA"/>
                </a:solidFill>
                <a:latin typeface="Inter"/>
                <a:ea typeface="Inter"/>
                <a:cs typeface="Inter"/>
                <a:sym typeface="Inter"/>
              </a:rPr>
              <a:t>Data Collection</a:t>
            </a:r>
            <a:r>
              <a:rPr b="0" i="0" lang="en-US" sz="2500" u="none" cap="none" strike="noStrike">
                <a:solidFill>
                  <a:srgbClr val="F1EEEA"/>
                </a:solidFill>
                <a:latin typeface="Inter"/>
                <a:ea typeface="Inter"/>
                <a:cs typeface="Inter"/>
                <a:sym typeface="Inter"/>
              </a:rPr>
              <a:t>: yfinance API for real-time and historical stock data. </a:t>
            </a:r>
            <a:endParaRPr/>
          </a:p>
          <a:p>
            <a:pPr indent="0" lvl="0" marL="0" marR="0" rtl="0" algn="l">
              <a:lnSpc>
                <a:spcPct val="140000"/>
              </a:lnSpc>
              <a:spcBef>
                <a:spcPts val="0"/>
              </a:spcBef>
              <a:spcAft>
                <a:spcPts val="0"/>
              </a:spcAft>
              <a:buNone/>
            </a:pPr>
            <a:r>
              <a:t/>
            </a:r>
            <a:endParaRPr b="0" i="0" sz="2500" u="none" cap="none" strike="noStrike">
              <a:solidFill>
                <a:srgbClr val="F1EEEA"/>
              </a:solidFill>
              <a:latin typeface="Inter"/>
              <a:ea typeface="Inter"/>
              <a:cs typeface="Inter"/>
              <a:sym typeface="Inter"/>
            </a:endParaRPr>
          </a:p>
          <a:p>
            <a:pPr indent="-269876" lvl="1" marL="539751" marR="0" rtl="0" algn="l">
              <a:lnSpc>
                <a:spcPct val="140000"/>
              </a:lnSpc>
              <a:spcBef>
                <a:spcPts val="0"/>
              </a:spcBef>
              <a:spcAft>
                <a:spcPts val="0"/>
              </a:spcAft>
              <a:buClr>
                <a:srgbClr val="F1EEEA"/>
              </a:buClr>
              <a:buSzPts val="2500"/>
              <a:buFont typeface="Arial"/>
              <a:buChar char="•"/>
            </a:pPr>
            <a:r>
              <a:rPr b="1" i="0" lang="en-US" sz="2500" u="none" cap="none" strike="noStrike">
                <a:solidFill>
                  <a:srgbClr val="F1EEEA"/>
                </a:solidFill>
                <a:latin typeface="Inter"/>
                <a:ea typeface="Inter"/>
                <a:cs typeface="Inter"/>
                <a:sym typeface="Inter"/>
              </a:rPr>
              <a:t>Data Processing</a:t>
            </a:r>
            <a:r>
              <a:rPr b="0" i="0" lang="en-US" sz="2500" u="none" cap="none" strike="noStrike">
                <a:solidFill>
                  <a:srgbClr val="F1EEEA"/>
                </a:solidFill>
                <a:latin typeface="Inter"/>
                <a:ea typeface="Inter"/>
                <a:cs typeface="Inter"/>
                <a:sym typeface="Inter"/>
              </a:rPr>
              <a:t>: Python for data cleaning and preprocessing. </a:t>
            </a:r>
            <a:endParaRPr/>
          </a:p>
          <a:p>
            <a:pPr indent="0" lvl="0" marL="0" marR="0" rtl="0" algn="l">
              <a:lnSpc>
                <a:spcPct val="140000"/>
              </a:lnSpc>
              <a:spcBef>
                <a:spcPts val="0"/>
              </a:spcBef>
              <a:spcAft>
                <a:spcPts val="0"/>
              </a:spcAft>
              <a:buNone/>
            </a:pPr>
            <a:r>
              <a:t/>
            </a:r>
            <a:endParaRPr b="0" i="0" sz="2500" u="none" cap="none" strike="noStrike">
              <a:solidFill>
                <a:srgbClr val="F1EEEA"/>
              </a:solidFill>
              <a:latin typeface="Inter"/>
              <a:ea typeface="Inter"/>
              <a:cs typeface="Inter"/>
              <a:sym typeface="Inter"/>
            </a:endParaRPr>
          </a:p>
          <a:p>
            <a:pPr indent="-269876" lvl="1" marL="539751" marR="0" rtl="0" algn="l">
              <a:lnSpc>
                <a:spcPct val="140000"/>
              </a:lnSpc>
              <a:spcBef>
                <a:spcPts val="0"/>
              </a:spcBef>
              <a:spcAft>
                <a:spcPts val="0"/>
              </a:spcAft>
              <a:buClr>
                <a:srgbClr val="F1EEEA"/>
              </a:buClr>
              <a:buSzPts val="2500"/>
              <a:buFont typeface="Arial"/>
              <a:buChar char="•"/>
            </a:pPr>
            <a:r>
              <a:rPr b="1" i="0" lang="en-US" sz="2500" u="none" cap="none" strike="noStrike">
                <a:solidFill>
                  <a:srgbClr val="F1EEEA"/>
                </a:solidFill>
                <a:latin typeface="Inter"/>
                <a:ea typeface="Inter"/>
                <a:cs typeface="Inter"/>
                <a:sym typeface="Inter"/>
              </a:rPr>
              <a:t>Visualization</a:t>
            </a:r>
            <a:r>
              <a:rPr b="0" i="0" lang="en-US" sz="2500" u="none" cap="none" strike="noStrike">
                <a:solidFill>
                  <a:srgbClr val="F1EEEA"/>
                </a:solidFill>
                <a:latin typeface="Inter"/>
                <a:ea typeface="Inter"/>
                <a:cs typeface="Inter"/>
                <a:sym typeface="Inter"/>
              </a:rPr>
              <a:t>: </a:t>
            </a:r>
            <a:endParaRPr/>
          </a:p>
          <a:p>
            <a:pPr indent="-359834" lvl="2" marL="1079502" marR="0" rtl="0" algn="l">
              <a:lnSpc>
                <a:spcPct val="140000"/>
              </a:lnSpc>
              <a:spcBef>
                <a:spcPts val="0"/>
              </a:spcBef>
              <a:spcAft>
                <a:spcPts val="0"/>
              </a:spcAft>
              <a:buClr>
                <a:srgbClr val="F1EEEA"/>
              </a:buClr>
              <a:buSzPts val="2500"/>
              <a:buFont typeface="Arial"/>
              <a:buChar char="⚬"/>
            </a:pPr>
            <a:r>
              <a:rPr b="0" i="0" lang="en-US" sz="2500" u="none" cap="none" strike="noStrike">
                <a:solidFill>
                  <a:srgbClr val="F1EEEA"/>
                </a:solidFill>
                <a:latin typeface="Inter"/>
                <a:ea typeface="Inter"/>
                <a:cs typeface="Inter"/>
                <a:sym typeface="Inter"/>
              </a:rPr>
              <a:t> Static Visualizations: Using Matplotlib for creating bar charts, line graphs, scatter plots, and histograms. </a:t>
            </a:r>
            <a:endParaRPr/>
          </a:p>
          <a:p>
            <a:pPr indent="0" lvl="0" marL="0" marR="0" rtl="0" algn="l">
              <a:lnSpc>
                <a:spcPct val="140000"/>
              </a:lnSpc>
              <a:spcBef>
                <a:spcPts val="0"/>
              </a:spcBef>
              <a:spcAft>
                <a:spcPts val="0"/>
              </a:spcAft>
              <a:buNone/>
            </a:pPr>
            <a:r>
              <a:t/>
            </a:r>
            <a:endParaRPr b="0" i="0" sz="2500" u="none" cap="none" strike="noStrike">
              <a:solidFill>
                <a:srgbClr val="F1EEEA"/>
              </a:solidFill>
              <a:latin typeface="Inter"/>
              <a:ea typeface="Inter"/>
              <a:cs typeface="Inter"/>
              <a:sym typeface="Inter"/>
            </a:endParaRPr>
          </a:p>
          <a:p>
            <a:pPr indent="-359834" lvl="2" marL="1079502" marR="0" rtl="0" algn="l">
              <a:lnSpc>
                <a:spcPct val="140000"/>
              </a:lnSpc>
              <a:spcBef>
                <a:spcPts val="0"/>
              </a:spcBef>
              <a:spcAft>
                <a:spcPts val="0"/>
              </a:spcAft>
              <a:buClr>
                <a:srgbClr val="F1EEEA"/>
              </a:buClr>
              <a:buSzPts val="2500"/>
              <a:buFont typeface="Arial"/>
              <a:buChar char="⚬"/>
            </a:pPr>
            <a:r>
              <a:rPr b="0" i="0" lang="en-US" sz="2500" u="none" cap="none" strike="noStrike">
                <a:solidFill>
                  <a:srgbClr val="F1EEEA"/>
                </a:solidFill>
                <a:latin typeface="Inter"/>
                <a:ea typeface="Inter"/>
                <a:cs typeface="Inter"/>
                <a:sym typeface="Inter"/>
              </a:rPr>
              <a:t> Dynamic Visualizations: Utilizing Bokeh for interactive plots that allow users to explore data in real-time. </a:t>
            </a:r>
            <a:endParaRPr/>
          </a:p>
          <a:p>
            <a:pPr indent="0" lvl="0" marL="0" marR="0" rtl="0" algn="l">
              <a:lnSpc>
                <a:spcPct val="140000"/>
              </a:lnSpc>
              <a:spcBef>
                <a:spcPts val="0"/>
              </a:spcBef>
              <a:spcAft>
                <a:spcPts val="0"/>
              </a:spcAft>
              <a:buNone/>
            </a:pPr>
            <a:r>
              <a:t/>
            </a:r>
            <a:endParaRPr b="0" i="0" sz="2500" u="none" cap="none" strike="noStrike">
              <a:solidFill>
                <a:srgbClr val="F1EEEA"/>
              </a:solidFill>
              <a:latin typeface="Inter"/>
              <a:ea typeface="Inter"/>
              <a:cs typeface="Inter"/>
              <a:sym typeface="Inter"/>
            </a:endParaRPr>
          </a:p>
          <a:p>
            <a:pPr indent="-359834" lvl="2" marL="1079502" marR="0" rtl="0" algn="l">
              <a:lnSpc>
                <a:spcPct val="140000"/>
              </a:lnSpc>
              <a:spcBef>
                <a:spcPts val="0"/>
              </a:spcBef>
              <a:spcAft>
                <a:spcPts val="0"/>
              </a:spcAft>
              <a:buClr>
                <a:srgbClr val="F1EEEA"/>
              </a:buClr>
              <a:buSzPts val="2500"/>
              <a:buFont typeface="Arial"/>
              <a:buChar char="⚬"/>
            </a:pPr>
            <a:r>
              <a:rPr b="0" i="0" lang="en-US" sz="2500" u="none" cap="none" strike="noStrike">
                <a:solidFill>
                  <a:srgbClr val="F1EEEA"/>
                </a:solidFill>
                <a:latin typeface="Inter"/>
                <a:ea typeface="Inter"/>
                <a:cs typeface="Inter"/>
                <a:sym typeface="Inter"/>
              </a:rPr>
              <a:t>Advanced Visualizations: Implementing D3.js for complex, animated visualizations that provide deeper insights.</a:t>
            </a:r>
            <a:endParaRPr/>
          </a:p>
        </p:txBody>
      </p:sp>
      <p:sp>
        <p:nvSpPr>
          <p:cNvPr id="147" name="Google Shape;147;p19"/>
          <p:cNvSpPr txBox="1"/>
          <p:nvPr/>
        </p:nvSpPr>
        <p:spPr>
          <a:xfrm>
            <a:off x="1361000" y="815175"/>
            <a:ext cx="15860700" cy="12087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7853" u="none" cap="none" strike="noStrike">
                <a:solidFill>
                  <a:srgbClr val="F1EEEA"/>
                </a:solidFill>
                <a:latin typeface="Arial"/>
                <a:ea typeface="Arial"/>
                <a:cs typeface="Arial"/>
                <a:sym typeface="Arial"/>
              </a:rPr>
              <a:t>Techniques and</a:t>
            </a:r>
            <a:r>
              <a:rPr b="1" lang="en-US" sz="7853">
                <a:solidFill>
                  <a:srgbClr val="F1EEEA"/>
                </a:solidFill>
              </a:rPr>
              <a:t> </a:t>
            </a:r>
            <a:r>
              <a:rPr b="1" i="0" lang="en-US" sz="7853" u="none" cap="none" strike="noStrike">
                <a:solidFill>
                  <a:srgbClr val="F1EEEA"/>
                </a:solidFill>
                <a:latin typeface="Arial"/>
                <a:ea typeface="Arial"/>
                <a:cs typeface="Arial"/>
                <a:sym typeface="Arial"/>
              </a:rPr>
              <a:t>Tools: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EEA"/>
        </a:solidFill>
      </p:bgPr>
    </p:bg>
    <p:spTree>
      <p:nvGrpSpPr>
        <p:cNvPr id="151" name="Shape 151"/>
        <p:cNvGrpSpPr/>
        <p:nvPr/>
      </p:nvGrpSpPr>
      <p:grpSpPr>
        <a:xfrm>
          <a:off x="0" y="0"/>
          <a:ext cx="0" cy="0"/>
          <a:chOff x="0" y="0"/>
          <a:chExt cx="0" cy="0"/>
        </a:xfrm>
      </p:grpSpPr>
      <p:sp>
        <p:nvSpPr>
          <p:cNvPr id="152" name="Google Shape;152;p20"/>
          <p:cNvSpPr/>
          <p:nvPr/>
        </p:nvSpPr>
        <p:spPr>
          <a:xfrm>
            <a:off x="1028700" y="5575231"/>
            <a:ext cx="9491413" cy="6385132"/>
          </a:xfrm>
          <a:custGeom>
            <a:rect b="b" l="l" r="r" t="t"/>
            <a:pathLst>
              <a:path extrusionOk="0" h="6385132" w="9491413">
                <a:moveTo>
                  <a:pt x="0" y="0"/>
                </a:moveTo>
                <a:lnTo>
                  <a:pt x="9491413" y="0"/>
                </a:lnTo>
                <a:lnTo>
                  <a:pt x="9491413" y="6385133"/>
                </a:lnTo>
                <a:lnTo>
                  <a:pt x="0" y="6385133"/>
                </a:lnTo>
                <a:lnTo>
                  <a:pt x="0" y="0"/>
                </a:lnTo>
                <a:close/>
              </a:path>
            </a:pathLst>
          </a:custGeom>
          <a:blipFill rotWithShape="1">
            <a:blip r:embed="rId3">
              <a:alphaModFix/>
            </a:blip>
            <a:stretch>
              <a:fillRect b="0" l="0" r="0" t="0"/>
            </a:stretch>
          </a:blipFill>
          <a:ln>
            <a:noFill/>
          </a:ln>
        </p:spPr>
      </p:sp>
      <p:sp>
        <p:nvSpPr>
          <p:cNvPr id="153" name="Google Shape;153;p20"/>
          <p:cNvSpPr/>
          <p:nvPr/>
        </p:nvSpPr>
        <p:spPr>
          <a:xfrm>
            <a:off x="12892742" y="6625981"/>
            <a:ext cx="4366558" cy="4654277"/>
          </a:xfrm>
          <a:custGeom>
            <a:rect b="b" l="l" r="r" t="t"/>
            <a:pathLst>
              <a:path extrusionOk="0" h="4654277" w="4366558">
                <a:moveTo>
                  <a:pt x="0" y="0"/>
                </a:moveTo>
                <a:lnTo>
                  <a:pt x="4366558" y="0"/>
                </a:lnTo>
                <a:lnTo>
                  <a:pt x="4366558" y="4654277"/>
                </a:lnTo>
                <a:lnTo>
                  <a:pt x="0" y="4654277"/>
                </a:lnTo>
                <a:lnTo>
                  <a:pt x="0" y="0"/>
                </a:lnTo>
                <a:close/>
              </a:path>
            </a:pathLst>
          </a:custGeom>
          <a:blipFill rotWithShape="1">
            <a:blip r:embed="rId4">
              <a:alphaModFix/>
            </a:blip>
            <a:stretch>
              <a:fillRect b="0" l="0" r="0" t="0"/>
            </a:stretch>
          </a:blipFill>
          <a:ln>
            <a:noFill/>
          </a:ln>
        </p:spPr>
      </p:sp>
      <p:sp>
        <p:nvSpPr>
          <p:cNvPr id="154" name="Google Shape;154;p20"/>
          <p:cNvSpPr txBox="1"/>
          <p:nvPr/>
        </p:nvSpPr>
        <p:spPr>
          <a:xfrm>
            <a:off x="8413075" y="762900"/>
            <a:ext cx="9341700" cy="5654400"/>
          </a:xfrm>
          <a:prstGeom prst="rect">
            <a:avLst/>
          </a:prstGeom>
          <a:noFill/>
          <a:ln>
            <a:noFill/>
          </a:ln>
        </p:spPr>
        <p:txBody>
          <a:bodyPr anchorCtr="0" anchor="t" bIns="0" lIns="0" spcFirstLastPara="1" rIns="0" wrap="square" tIns="0">
            <a:spAutoFit/>
          </a:bodyPr>
          <a:lstStyle/>
          <a:p>
            <a:pPr indent="-349280" lvl="0" marL="247680" rtl="0" algn="l">
              <a:spcBef>
                <a:spcPts val="0"/>
              </a:spcBef>
              <a:spcAft>
                <a:spcPts val="0"/>
              </a:spcAft>
              <a:buClr>
                <a:schemeClr val="dk1"/>
              </a:buClr>
              <a:buSzPts val="2410"/>
              <a:buChar char="●"/>
            </a:pPr>
            <a:r>
              <a:rPr lang="en-US" sz="3400">
                <a:solidFill>
                  <a:srgbClr val="313131"/>
                </a:solidFill>
                <a:latin typeface="Calibri"/>
                <a:ea typeface="Calibri"/>
                <a:cs typeface="Calibri"/>
                <a:sym typeface="Calibri"/>
              </a:rPr>
              <a:t>November 1: Complete web scraping and initial data processing.</a:t>
            </a:r>
            <a:endParaRPr sz="3400">
              <a:solidFill>
                <a:schemeClr val="dk1"/>
              </a:solidFill>
            </a:endParaRPr>
          </a:p>
          <a:p>
            <a:pPr indent="-349280" lvl="0" marL="247680" rtl="0" algn="l">
              <a:spcBef>
                <a:spcPts val="431"/>
              </a:spcBef>
              <a:spcAft>
                <a:spcPts val="0"/>
              </a:spcAft>
              <a:buClr>
                <a:schemeClr val="dk1"/>
              </a:buClr>
              <a:buSzPts val="2410"/>
              <a:buChar char="●"/>
            </a:pPr>
            <a:r>
              <a:rPr lang="en-US" sz="3400">
                <a:solidFill>
                  <a:srgbClr val="313131"/>
                </a:solidFill>
                <a:latin typeface="Calibri"/>
                <a:ea typeface="Calibri"/>
                <a:cs typeface="Calibri"/>
                <a:sym typeface="Calibri"/>
              </a:rPr>
              <a:t>November 14: Finalize UI/UX design for the web app.</a:t>
            </a:r>
            <a:endParaRPr sz="3400">
              <a:solidFill>
                <a:schemeClr val="dk1"/>
              </a:solidFill>
            </a:endParaRPr>
          </a:p>
          <a:p>
            <a:pPr indent="-349280" lvl="0" marL="247680" rtl="0" algn="l">
              <a:spcBef>
                <a:spcPts val="431"/>
              </a:spcBef>
              <a:spcAft>
                <a:spcPts val="0"/>
              </a:spcAft>
              <a:buClr>
                <a:schemeClr val="dk1"/>
              </a:buClr>
              <a:buSzPts val="2410"/>
              <a:buChar char="●"/>
            </a:pPr>
            <a:r>
              <a:rPr lang="en-US" sz="3400">
                <a:solidFill>
                  <a:srgbClr val="313131"/>
                </a:solidFill>
                <a:latin typeface="Calibri"/>
                <a:ea typeface="Calibri"/>
                <a:cs typeface="Calibri"/>
                <a:sym typeface="Calibri"/>
              </a:rPr>
              <a:t>November 30: Integrate visualization features and conduct initial testing.</a:t>
            </a:r>
            <a:endParaRPr sz="3400">
              <a:solidFill>
                <a:schemeClr val="dk1"/>
              </a:solidFill>
            </a:endParaRPr>
          </a:p>
          <a:p>
            <a:pPr indent="-349280" lvl="0" marL="247680" rtl="0" algn="l">
              <a:spcBef>
                <a:spcPts val="431"/>
              </a:spcBef>
              <a:spcAft>
                <a:spcPts val="0"/>
              </a:spcAft>
              <a:buClr>
                <a:schemeClr val="dk1"/>
              </a:buClr>
              <a:buSzPts val="2410"/>
              <a:buChar char="●"/>
            </a:pPr>
            <a:r>
              <a:rPr lang="en-US" sz="3400">
                <a:solidFill>
                  <a:srgbClr val="313131"/>
                </a:solidFill>
                <a:latin typeface="Calibri"/>
                <a:ea typeface="Calibri"/>
                <a:cs typeface="Calibri"/>
                <a:sym typeface="Calibri"/>
              </a:rPr>
              <a:t>December 7: Collect user feedback and make necessary adjustments.</a:t>
            </a:r>
            <a:endParaRPr sz="3400">
              <a:solidFill>
                <a:schemeClr val="dk1"/>
              </a:solidFill>
            </a:endParaRPr>
          </a:p>
          <a:p>
            <a:pPr indent="-349280" lvl="0" marL="247680" rtl="0" algn="l">
              <a:spcBef>
                <a:spcPts val="431"/>
              </a:spcBef>
              <a:spcAft>
                <a:spcPts val="0"/>
              </a:spcAft>
              <a:buClr>
                <a:schemeClr val="dk1"/>
              </a:buClr>
              <a:buSzPts val="2410"/>
              <a:buChar char="●"/>
            </a:pPr>
            <a:r>
              <a:rPr lang="en-US" sz="3400">
                <a:solidFill>
                  <a:srgbClr val="313131"/>
                </a:solidFill>
                <a:latin typeface="Calibri"/>
                <a:ea typeface="Calibri"/>
                <a:cs typeface="Calibri"/>
                <a:sym typeface="Calibri"/>
              </a:rPr>
              <a:t>December 9: Finalize and present the project.</a:t>
            </a:r>
            <a:endParaRPr sz="3400">
              <a:solidFill>
                <a:schemeClr val="dk1"/>
              </a:solidFill>
            </a:endParaRPr>
          </a:p>
          <a:p>
            <a:pPr indent="0" lvl="0" marL="0" marR="0" rtl="0" algn="l">
              <a:lnSpc>
                <a:spcPct val="140012"/>
              </a:lnSpc>
              <a:spcBef>
                <a:spcPts val="0"/>
              </a:spcBef>
              <a:spcAft>
                <a:spcPts val="0"/>
              </a:spcAft>
              <a:buNone/>
            </a:pPr>
            <a:r>
              <a:t/>
            </a:r>
            <a:endParaRPr sz="4699">
              <a:solidFill>
                <a:srgbClr val="171717"/>
              </a:solidFill>
              <a:latin typeface="Inter"/>
              <a:ea typeface="Inter"/>
              <a:cs typeface="Inter"/>
              <a:sym typeface="Inter"/>
            </a:endParaRPr>
          </a:p>
        </p:txBody>
      </p:sp>
      <p:sp>
        <p:nvSpPr>
          <p:cNvPr id="155" name="Google Shape;155;p20"/>
          <p:cNvSpPr txBox="1"/>
          <p:nvPr/>
        </p:nvSpPr>
        <p:spPr>
          <a:xfrm>
            <a:off x="1568596" y="883320"/>
            <a:ext cx="10136100" cy="2823000"/>
          </a:xfrm>
          <a:prstGeom prst="rect">
            <a:avLst/>
          </a:prstGeom>
          <a:noFill/>
          <a:ln>
            <a:noFill/>
          </a:ln>
        </p:spPr>
        <p:txBody>
          <a:bodyPr anchorCtr="0" anchor="t" bIns="0" lIns="0" spcFirstLastPara="1" rIns="0" wrap="square" tIns="0">
            <a:spAutoFit/>
          </a:bodyPr>
          <a:lstStyle/>
          <a:p>
            <a:pPr indent="0" lvl="0" marL="0" marR="0" rtl="0" algn="just">
              <a:lnSpc>
                <a:spcPct val="94996"/>
              </a:lnSpc>
              <a:spcBef>
                <a:spcPts val="0"/>
              </a:spcBef>
              <a:spcAft>
                <a:spcPts val="0"/>
              </a:spcAft>
              <a:buNone/>
            </a:pPr>
            <a:r>
              <a:rPr b="1" lang="en-US" sz="9653">
                <a:solidFill>
                  <a:srgbClr val="171717"/>
                </a:solidFill>
              </a:rPr>
              <a:t>Expected Timeline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717"/>
        </a:solidFill>
      </p:bgPr>
    </p:bg>
    <p:spTree>
      <p:nvGrpSpPr>
        <p:cNvPr id="159" name="Shape 159"/>
        <p:cNvGrpSpPr/>
        <p:nvPr/>
      </p:nvGrpSpPr>
      <p:grpSpPr>
        <a:xfrm>
          <a:off x="0" y="0"/>
          <a:ext cx="0" cy="0"/>
          <a:chOff x="0" y="0"/>
          <a:chExt cx="0" cy="0"/>
        </a:xfrm>
      </p:grpSpPr>
      <p:sp>
        <p:nvSpPr>
          <p:cNvPr id="160" name="Google Shape;160;p21"/>
          <p:cNvSpPr/>
          <p:nvPr/>
        </p:nvSpPr>
        <p:spPr>
          <a:xfrm rot="771303">
            <a:off x="-1787385" y="4645767"/>
            <a:ext cx="4566736" cy="4583402"/>
          </a:xfrm>
          <a:custGeom>
            <a:rect b="b" l="l" r="r" t="t"/>
            <a:pathLst>
              <a:path extrusionOk="0" h="4583101" w="4566436">
                <a:moveTo>
                  <a:pt x="0" y="0"/>
                </a:moveTo>
                <a:lnTo>
                  <a:pt x="4566436" y="0"/>
                </a:lnTo>
                <a:lnTo>
                  <a:pt x="4566436" y="4583101"/>
                </a:lnTo>
                <a:lnTo>
                  <a:pt x="0" y="4583101"/>
                </a:lnTo>
                <a:lnTo>
                  <a:pt x="0" y="0"/>
                </a:lnTo>
                <a:close/>
              </a:path>
            </a:pathLst>
          </a:custGeom>
          <a:blipFill rotWithShape="1">
            <a:blip r:embed="rId3">
              <a:alphaModFix/>
            </a:blip>
            <a:stretch>
              <a:fillRect b="0" l="0" r="0" t="0"/>
            </a:stretch>
          </a:blipFill>
          <a:ln>
            <a:noFill/>
          </a:ln>
        </p:spPr>
      </p:sp>
      <p:sp>
        <p:nvSpPr>
          <p:cNvPr id="161" name="Google Shape;161;p21"/>
          <p:cNvSpPr/>
          <p:nvPr/>
        </p:nvSpPr>
        <p:spPr>
          <a:xfrm rot="240851">
            <a:off x="15921436" y="920634"/>
            <a:ext cx="3140406" cy="3636260"/>
          </a:xfrm>
          <a:custGeom>
            <a:rect b="b" l="l" r="r" t="t"/>
            <a:pathLst>
              <a:path extrusionOk="0" h="3636430" w="3140553">
                <a:moveTo>
                  <a:pt x="0" y="0"/>
                </a:moveTo>
                <a:lnTo>
                  <a:pt x="3140553" y="0"/>
                </a:lnTo>
                <a:lnTo>
                  <a:pt x="3140553" y="3636429"/>
                </a:lnTo>
                <a:lnTo>
                  <a:pt x="0" y="3636429"/>
                </a:lnTo>
                <a:lnTo>
                  <a:pt x="0" y="0"/>
                </a:lnTo>
                <a:close/>
              </a:path>
            </a:pathLst>
          </a:custGeom>
          <a:blipFill rotWithShape="1">
            <a:blip r:embed="rId4">
              <a:alphaModFix/>
            </a:blip>
            <a:stretch>
              <a:fillRect b="0" l="0" r="0" t="0"/>
            </a:stretch>
          </a:blipFill>
          <a:ln>
            <a:noFill/>
          </a:ln>
        </p:spPr>
      </p:sp>
      <p:sp>
        <p:nvSpPr>
          <p:cNvPr id="162" name="Google Shape;162;p21"/>
          <p:cNvSpPr/>
          <p:nvPr/>
        </p:nvSpPr>
        <p:spPr>
          <a:xfrm rot="-344346">
            <a:off x="653776" y="-721586"/>
            <a:ext cx="2550481" cy="3339916"/>
          </a:xfrm>
          <a:custGeom>
            <a:rect b="b" l="l" r="r" t="t"/>
            <a:pathLst>
              <a:path extrusionOk="0" h="3339874" w="2550449">
                <a:moveTo>
                  <a:pt x="0" y="0"/>
                </a:moveTo>
                <a:lnTo>
                  <a:pt x="2550449" y="0"/>
                </a:lnTo>
                <a:lnTo>
                  <a:pt x="2550449" y="3339874"/>
                </a:lnTo>
                <a:lnTo>
                  <a:pt x="0" y="3339874"/>
                </a:lnTo>
                <a:lnTo>
                  <a:pt x="0" y="0"/>
                </a:lnTo>
                <a:close/>
              </a:path>
            </a:pathLst>
          </a:custGeom>
          <a:blipFill rotWithShape="1">
            <a:blip r:embed="rId5">
              <a:alphaModFix/>
            </a:blip>
            <a:stretch>
              <a:fillRect b="0" l="0" r="0" t="0"/>
            </a:stretch>
          </a:blipFill>
          <a:ln>
            <a:noFill/>
          </a:ln>
        </p:spPr>
      </p:sp>
      <p:sp>
        <p:nvSpPr>
          <p:cNvPr id="163" name="Google Shape;163;p21"/>
          <p:cNvSpPr/>
          <p:nvPr/>
        </p:nvSpPr>
        <p:spPr>
          <a:xfrm>
            <a:off x="16328497" y="6706800"/>
            <a:ext cx="4005852" cy="3474166"/>
          </a:xfrm>
          <a:custGeom>
            <a:rect b="b" l="l" r="r" t="t"/>
            <a:pathLst>
              <a:path extrusionOk="0" h="3474166" w="4005852">
                <a:moveTo>
                  <a:pt x="0" y="0"/>
                </a:moveTo>
                <a:lnTo>
                  <a:pt x="4005853" y="0"/>
                </a:lnTo>
                <a:lnTo>
                  <a:pt x="4005853" y="3474166"/>
                </a:lnTo>
                <a:lnTo>
                  <a:pt x="0" y="3474166"/>
                </a:lnTo>
                <a:lnTo>
                  <a:pt x="0" y="0"/>
                </a:lnTo>
                <a:close/>
              </a:path>
            </a:pathLst>
          </a:custGeom>
          <a:blipFill rotWithShape="1">
            <a:blip r:embed="rId6">
              <a:alphaModFix/>
            </a:blip>
            <a:stretch>
              <a:fillRect b="0" l="0" r="0" t="0"/>
            </a:stretch>
          </a:blipFill>
          <a:ln>
            <a:noFill/>
          </a:ln>
        </p:spPr>
      </p:sp>
      <p:sp>
        <p:nvSpPr>
          <p:cNvPr id="164" name="Google Shape;164;p21"/>
          <p:cNvSpPr txBox="1"/>
          <p:nvPr/>
        </p:nvSpPr>
        <p:spPr>
          <a:xfrm>
            <a:off x="3395781" y="2737849"/>
            <a:ext cx="11496300" cy="6640200"/>
          </a:xfrm>
          <a:prstGeom prst="rect">
            <a:avLst/>
          </a:prstGeom>
          <a:noFill/>
          <a:ln>
            <a:noFill/>
          </a:ln>
        </p:spPr>
        <p:txBody>
          <a:bodyPr anchorCtr="0" anchor="t" bIns="0" lIns="0" spcFirstLastPara="1" rIns="0" wrap="square" tIns="0">
            <a:spAutoFit/>
          </a:bodyPr>
          <a:lstStyle/>
          <a:p>
            <a:pPr indent="-393700" lvl="1" marL="914400" rtl="0" algn="l">
              <a:lnSpc>
                <a:spcPct val="140000"/>
              </a:lnSpc>
              <a:spcBef>
                <a:spcPts val="0"/>
              </a:spcBef>
              <a:spcAft>
                <a:spcPts val="0"/>
              </a:spcAft>
              <a:buClr>
                <a:schemeClr val="lt1"/>
              </a:buClr>
              <a:buSzPts val="2600"/>
              <a:buChar char="•"/>
            </a:pPr>
            <a:r>
              <a:rPr b="1" lang="en-US" sz="2600">
                <a:solidFill>
                  <a:schemeClr val="lt1"/>
                </a:solidFill>
              </a:rPr>
              <a:t>Data Quality and Availability:</a:t>
            </a:r>
            <a:r>
              <a:rPr lang="en-US" sz="2600">
                <a:solidFill>
                  <a:schemeClr val="lt1"/>
                </a:solidFill>
              </a:rPr>
              <a:t> Ensuring that the yfinance data is accurate and complete for all selected stocks.</a:t>
            </a:r>
            <a:endParaRPr sz="2600">
              <a:solidFill>
                <a:schemeClr val="lt1"/>
              </a:solidFill>
            </a:endParaRPr>
          </a:p>
          <a:p>
            <a:pPr indent="-393700" lvl="1" marL="914400" rtl="0" algn="l">
              <a:lnSpc>
                <a:spcPct val="140000"/>
              </a:lnSpc>
              <a:spcBef>
                <a:spcPts val="0"/>
              </a:spcBef>
              <a:spcAft>
                <a:spcPts val="0"/>
              </a:spcAft>
              <a:buClr>
                <a:schemeClr val="lt1"/>
              </a:buClr>
              <a:buSzPts val="2600"/>
              <a:buChar char="•"/>
            </a:pPr>
            <a:r>
              <a:rPr b="1" lang="en-US" sz="2600">
                <a:solidFill>
                  <a:schemeClr val="lt1"/>
                </a:solidFill>
              </a:rPr>
              <a:t>Complexity of Visualizations:</a:t>
            </a:r>
            <a:r>
              <a:rPr lang="en-US" sz="2600">
                <a:solidFill>
                  <a:schemeClr val="lt1"/>
                </a:solidFill>
              </a:rPr>
              <a:t> Implementing advanced and interactive visualizations with tools like D3.js may require significant time and expertise.</a:t>
            </a:r>
            <a:endParaRPr sz="2600">
              <a:solidFill>
                <a:schemeClr val="lt1"/>
              </a:solidFill>
            </a:endParaRPr>
          </a:p>
          <a:p>
            <a:pPr indent="-393700" lvl="1" marL="914400" rtl="0" algn="l">
              <a:lnSpc>
                <a:spcPct val="140000"/>
              </a:lnSpc>
              <a:spcBef>
                <a:spcPts val="0"/>
              </a:spcBef>
              <a:spcAft>
                <a:spcPts val="0"/>
              </a:spcAft>
              <a:buClr>
                <a:schemeClr val="lt1"/>
              </a:buClr>
              <a:buSzPts val="2600"/>
              <a:buChar char="•"/>
            </a:pPr>
            <a:r>
              <a:rPr b="1" lang="en-US" sz="2600">
                <a:solidFill>
                  <a:schemeClr val="lt1"/>
                </a:solidFill>
              </a:rPr>
              <a:t>User Accessibility:</a:t>
            </a:r>
            <a:r>
              <a:rPr lang="en-US" sz="2600">
                <a:solidFill>
                  <a:schemeClr val="lt1"/>
                </a:solidFill>
              </a:rPr>
              <a:t> Designing visualizations that are both informative and easy for non-experts to interpret.</a:t>
            </a:r>
            <a:endParaRPr sz="2600">
              <a:solidFill>
                <a:schemeClr val="lt1"/>
              </a:solidFill>
            </a:endParaRPr>
          </a:p>
          <a:p>
            <a:pPr indent="-393700" lvl="1" marL="914400" rtl="0" algn="l">
              <a:lnSpc>
                <a:spcPct val="140000"/>
              </a:lnSpc>
              <a:spcBef>
                <a:spcPts val="0"/>
              </a:spcBef>
              <a:spcAft>
                <a:spcPts val="0"/>
              </a:spcAft>
              <a:buClr>
                <a:schemeClr val="lt1"/>
              </a:buClr>
              <a:buSzPts val="2600"/>
              <a:buChar char="•"/>
            </a:pPr>
            <a:r>
              <a:rPr b="1" lang="en-US" sz="2600">
                <a:solidFill>
                  <a:schemeClr val="lt1"/>
                </a:solidFill>
              </a:rPr>
              <a:t>Performance:</a:t>
            </a:r>
            <a:r>
              <a:rPr lang="en-US" sz="2600">
                <a:solidFill>
                  <a:schemeClr val="lt1"/>
                </a:solidFill>
              </a:rPr>
              <a:t> Handling and rendering large datasets in real-time while maintaining good performance.</a:t>
            </a:r>
            <a:endParaRPr sz="2600">
              <a:solidFill>
                <a:schemeClr val="lt1"/>
              </a:solidFill>
            </a:endParaRPr>
          </a:p>
          <a:p>
            <a:pPr indent="-393700" lvl="1" marL="914400" rtl="0" algn="l">
              <a:lnSpc>
                <a:spcPct val="140000"/>
              </a:lnSpc>
              <a:spcBef>
                <a:spcPts val="0"/>
              </a:spcBef>
              <a:spcAft>
                <a:spcPts val="0"/>
              </a:spcAft>
              <a:buClr>
                <a:schemeClr val="lt1"/>
              </a:buClr>
              <a:buSzPts val="2600"/>
              <a:buChar char="•"/>
            </a:pPr>
            <a:r>
              <a:rPr b="1" lang="en-US" sz="2600">
                <a:solidFill>
                  <a:schemeClr val="lt1"/>
                </a:solidFill>
              </a:rPr>
              <a:t>Integration of Multiple Tools:</a:t>
            </a:r>
            <a:r>
              <a:rPr lang="en-US" sz="2600">
                <a:solidFill>
                  <a:schemeClr val="lt1"/>
                </a:solidFill>
              </a:rPr>
              <a:t> Coordinating different tools (Matplotlib, Bokeh, D3.js) for a seamless experience.</a:t>
            </a:r>
            <a:endParaRPr sz="2600">
              <a:solidFill>
                <a:schemeClr val="lt1"/>
              </a:solidFill>
            </a:endParaRPr>
          </a:p>
          <a:p>
            <a:pPr indent="0" lvl="0" marL="914400" marR="0" rtl="0" algn="l">
              <a:lnSpc>
                <a:spcPct val="140000"/>
              </a:lnSpc>
              <a:spcBef>
                <a:spcPts val="0"/>
              </a:spcBef>
              <a:spcAft>
                <a:spcPts val="0"/>
              </a:spcAft>
              <a:buNone/>
            </a:pPr>
            <a:r>
              <a:t/>
            </a:r>
            <a:endParaRPr b="1" sz="3100">
              <a:solidFill>
                <a:schemeClr val="lt1"/>
              </a:solidFill>
              <a:latin typeface="Inter"/>
              <a:ea typeface="Inter"/>
              <a:cs typeface="Inter"/>
              <a:sym typeface="Inter"/>
            </a:endParaRPr>
          </a:p>
        </p:txBody>
      </p:sp>
      <p:sp>
        <p:nvSpPr>
          <p:cNvPr id="165" name="Google Shape;165;p21"/>
          <p:cNvSpPr txBox="1"/>
          <p:nvPr/>
        </p:nvSpPr>
        <p:spPr>
          <a:xfrm>
            <a:off x="1361000" y="815175"/>
            <a:ext cx="15860700" cy="29013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lang="en-US" sz="7853">
                <a:solidFill>
                  <a:srgbClr val="F1EEEA"/>
                </a:solidFill>
              </a:rPr>
              <a:t>Challenges</a:t>
            </a:r>
            <a:endParaRPr b="1" sz="7853">
              <a:solidFill>
                <a:srgbClr val="F1EEEA"/>
              </a:solidFill>
            </a:endParaRPr>
          </a:p>
          <a:p>
            <a:pPr indent="0" lvl="0" marL="0" marR="0" rtl="0" algn="ctr">
              <a:lnSpc>
                <a:spcPct val="140010"/>
              </a:lnSpc>
              <a:spcBef>
                <a:spcPts val="0"/>
              </a:spcBef>
              <a:spcAft>
                <a:spcPts val="0"/>
              </a:spcAft>
              <a:buNone/>
            </a:pPr>
            <a:r>
              <a:t/>
            </a:r>
            <a:endParaRPr b="1" sz="7853">
              <a:solidFill>
                <a:srgbClr val="F1EEEA"/>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