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530" r:id="rId5"/>
    <p:sldId id="540" r:id="rId6"/>
    <p:sldId id="531" r:id="rId7"/>
    <p:sldId id="533" r:id="rId8"/>
    <p:sldId id="534" r:id="rId9"/>
    <p:sldId id="555" r:id="rId10"/>
    <p:sldId id="554" r:id="rId11"/>
    <p:sldId id="549" r:id="rId12"/>
    <p:sldId id="536" r:id="rId13"/>
    <p:sldId id="537" r:id="rId14"/>
    <p:sldId id="556" r:id="rId15"/>
    <p:sldId id="557" r:id="rId16"/>
    <p:sldId id="558" r:id="rId17"/>
    <p:sldId id="560" r:id="rId18"/>
    <p:sldId id="559" r:id="rId19"/>
    <p:sldId id="561" r:id="rId20"/>
    <p:sldId id="562" r:id="rId21"/>
    <p:sldId id="54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Shweta Kumar" initials="SK" lastIdx="1" clrIdx="3">
    <p:extLst>
      <p:ext uri="{19B8F6BF-5375-455C-9EA6-DF929625EA0E}">
        <p15:presenceInfo xmlns:p15="http://schemas.microsoft.com/office/powerpoint/2012/main" userId="673efa58999a8f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1C7"/>
    <a:srgbClr val="862633"/>
    <a:srgbClr val="D97987"/>
    <a:srgbClr val="BC3649"/>
    <a:srgbClr val="8822EE"/>
    <a:srgbClr val="F01688"/>
    <a:srgbClr val="2F21F3"/>
    <a:srgbClr val="FEB52B"/>
    <a:srgbClr val="F01689"/>
    <a:srgbClr val="6F2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9C4BB-2DFB-61FA-57AE-F41BA566151F}" v="7" dt="2022-11-17T14:06:45.842"/>
    <p1510:client id="{7533E9BE-754D-DDD3-C221-F947BE153EC4}" v="254" dt="2022-11-17T19:17:48.189"/>
    <p1510:client id="{A18FEF00-6340-E07B-DF67-1008FC258A8F}" v="18" dt="2022-11-17T18:42:42.487"/>
    <p1510:client id="{AC876937-69D2-69F4-15D3-1949C25D3E87}" v="7" dt="2022-11-17T19:08:22.862"/>
    <p1510:client id="{B9F0C27D-185E-5E34-FBEE-D2A8AD7DFD47}" v="149" dt="2022-11-15T08:13:52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Adavelli" userId="S::keerthanaa@uchicago.edu::5e299eb1-847a-4a44-83b2-21dfe52f3de1" providerId="AD" clId="Web-{7533E9BE-754D-DDD3-C221-F947BE153EC4}"/>
    <pc:docChg chg="modSld">
      <pc:chgData name="Keerthana Adavelli" userId="S::keerthanaa@uchicago.edu::5e299eb1-847a-4a44-83b2-21dfe52f3de1" providerId="AD" clId="Web-{7533E9BE-754D-DDD3-C221-F947BE153EC4}" dt="2022-11-17T19:20:59.771" v="353"/>
      <pc:docMkLst>
        <pc:docMk/>
      </pc:docMkLst>
      <pc:sldChg chg="modSp">
        <pc:chgData name="Keerthana Adavelli" userId="S::keerthanaa@uchicago.edu::5e299eb1-847a-4a44-83b2-21dfe52f3de1" providerId="AD" clId="Web-{7533E9BE-754D-DDD3-C221-F947BE153EC4}" dt="2022-11-17T18:29:38.919" v="163" actId="14100"/>
        <pc:sldMkLst>
          <pc:docMk/>
          <pc:sldMk cId="1579562137" sldId="540"/>
        </pc:sldMkLst>
        <pc:spChg chg="mod">
          <ac:chgData name="Keerthana Adavelli" userId="S::keerthanaa@uchicago.edu::5e299eb1-847a-4a44-83b2-21dfe52f3de1" providerId="AD" clId="Web-{7533E9BE-754D-DDD3-C221-F947BE153EC4}" dt="2022-11-17T18:22:56.113" v="123" actId="20577"/>
          <ac:spMkLst>
            <pc:docMk/>
            <pc:sldMk cId="1579562137" sldId="540"/>
            <ac:spMk id="6" creationId="{8E956031-A8E2-FF88-2769-10FEB7B754A7}"/>
          </ac:spMkLst>
        </pc:spChg>
        <pc:spChg chg="mod">
          <ac:chgData name="Keerthana Adavelli" userId="S::keerthanaa@uchicago.edu::5e299eb1-847a-4a44-83b2-21dfe52f3de1" providerId="AD" clId="Web-{7533E9BE-754D-DDD3-C221-F947BE153EC4}" dt="2022-11-17T18:20:14.687" v="93" actId="20577"/>
          <ac:spMkLst>
            <pc:docMk/>
            <pc:sldMk cId="1579562137" sldId="540"/>
            <ac:spMk id="8" creationId="{869DE758-CE4B-6136-04AE-85B544CA6F5B}"/>
          </ac:spMkLst>
        </pc:spChg>
        <pc:spChg chg="mod">
          <ac:chgData name="Keerthana Adavelli" userId="S::keerthanaa@uchicago.edu::5e299eb1-847a-4a44-83b2-21dfe52f3de1" providerId="AD" clId="Web-{7533E9BE-754D-DDD3-C221-F947BE153EC4}" dt="2022-11-17T18:18:04.840" v="18" actId="20577"/>
          <ac:spMkLst>
            <pc:docMk/>
            <pc:sldMk cId="1579562137" sldId="540"/>
            <ac:spMk id="10" creationId="{19AAB49A-6730-B2CF-9537-FF9551D4EB80}"/>
          </ac:spMkLst>
        </pc:spChg>
        <pc:spChg chg="mod">
          <ac:chgData name="Keerthana Adavelli" userId="S::keerthanaa@uchicago.edu::5e299eb1-847a-4a44-83b2-21dfe52f3de1" providerId="AD" clId="Web-{7533E9BE-754D-DDD3-C221-F947BE153EC4}" dt="2022-11-17T18:22:44.394" v="110" actId="20577"/>
          <ac:spMkLst>
            <pc:docMk/>
            <pc:sldMk cId="1579562137" sldId="540"/>
            <ac:spMk id="21" creationId="{19AAB49A-6730-B2CF-9537-FF9551D4EB80}"/>
          </ac:spMkLst>
        </pc:spChg>
        <pc:picChg chg="mod">
          <ac:chgData name="Keerthana Adavelli" userId="S::keerthanaa@uchicago.edu::5e299eb1-847a-4a44-83b2-21dfe52f3de1" providerId="AD" clId="Web-{7533E9BE-754D-DDD3-C221-F947BE153EC4}" dt="2022-11-17T18:29:38.919" v="163" actId="14100"/>
          <ac:picMkLst>
            <pc:docMk/>
            <pc:sldMk cId="1579562137" sldId="540"/>
            <ac:picMk id="2" creationId="{5AD5C6EA-9717-6A05-6083-73CD5E6EFB82}"/>
          </ac:picMkLst>
        </pc:picChg>
      </pc:sldChg>
      <pc:sldChg chg="modSp">
        <pc:chgData name="Keerthana Adavelli" userId="S::keerthanaa@uchicago.edu::5e299eb1-847a-4a44-83b2-21dfe52f3de1" providerId="AD" clId="Web-{7533E9BE-754D-DDD3-C221-F947BE153EC4}" dt="2022-11-17T18:57:31.770" v="178" actId="1076"/>
        <pc:sldMkLst>
          <pc:docMk/>
          <pc:sldMk cId="488413344" sldId="555"/>
        </pc:sldMkLst>
        <pc:graphicFrameChg chg="mod">
          <ac:chgData name="Keerthana Adavelli" userId="S::keerthanaa@uchicago.edu::5e299eb1-847a-4a44-83b2-21dfe52f3de1" providerId="AD" clId="Web-{7533E9BE-754D-DDD3-C221-F947BE153EC4}" dt="2022-11-17T18:57:31.770" v="178" actId="1076"/>
          <ac:graphicFrameMkLst>
            <pc:docMk/>
            <pc:sldMk cId="488413344" sldId="555"/>
            <ac:graphicFrameMk id="4" creationId="{562AD253-1C31-72A4-8F5E-9CC75392E62C}"/>
          </ac:graphicFrameMkLst>
        </pc:graphicFrameChg>
      </pc:sldChg>
      <pc:sldChg chg="modSp">
        <pc:chgData name="Keerthana Adavelli" userId="S::keerthanaa@uchicago.edu::5e299eb1-847a-4a44-83b2-21dfe52f3de1" providerId="AD" clId="Web-{7533E9BE-754D-DDD3-C221-F947BE153EC4}" dt="2022-11-17T18:35:04.833" v="177" actId="20577"/>
        <pc:sldMkLst>
          <pc:docMk/>
          <pc:sldMk cId="552451964" sldId="557"/>
        </pc:sldMkLst>
        <pc:spChg chg="mod">
          <ac:chgData name="Keerthana Adavelli" userId="S::keerthanaa@uchicago.edu::5e299eb1-847a-4a44-83b2-21dfe52f3de1" providerId="AD" clId="Web-{7533E9BE-754D-DDD3-C221-F947BE153EC4}" dt="2022-11-17T18:35:02.911" v="175" actId="20577"/>
          <ac:spMkLst>
            <pc:docMk/>
            <pc:sldMk cId="552451964" sldId="557"/>
            <ac:spMk id="47" creationId="{4418D2CB-ADE0-2D4C-55DF-C3E85C461A49}"/>
          </ac:spMkLst>
        </pc:spChg>
        <pc:spChg chg="mod">
          <ac:chgData name="Keerthana Adavelli" userId="S::keerthanaa@uchicago.edu::5e299eb1-847a-4a44-83b2-21dfe52f3de1" providerId="AD" clId="Web-{7533E9BE-754D-DDD3-C221-F947BE153EC4}" dt="2022-11-17T18:35:04.833" v="177" actId="20577"/>
          <ac:spMkLst>
            <pc:docMk/>
            <pc:sldMk cId="552451964" sldId="557"/>
            <ac:spMk id="48" creationId="{5AC20D60-D291-3674-FFD4-03BECE9DB065}"/>
          </ac:spMkLst>
        </pc:spChg>
        <pc:spChg chg="mod">
          <ac:chgData name="Keerthana Adavelli" userId="S::keerthanaa@uchicago.edu::5e299eb1-847a-4a44-83b2-21dfe52f3de1" providerId="AD" clId="Web-{7533E9BE-754D-DDD3-C221-F947BE153EC4}" dt="2022-11-17T18:32:51.142" v="169" actId="20577"/>
          <ac:spMkLst>
            <pc:docMk/>
            <pc:sldMk cId="552451964" sldId="557"/>
            <ac:spMk id="54" creationId="{4418D2CB-ADE0-2D4C-55DF-C3E85C461A49}"/>
          </ac:spMkLst>
        </pc:spChg>
        <pc:spChg chg="mod">
          <ac:chgData name="Keerthana Adavelli" userId="S::keerthanaa@uchicago.edu::5e299eb1-847a-4a44-83b2-21dfe52f3de1" providerId="AD" clId="Web-{7533E9BE-754D-DDD3-C221-F947BE153EC4}" dt="2022-11-17T18:33:04.298" v="172" actId="20577"/>
          <ac:spMkLst>
            <pc:docMk/>
            <pc:sldMk cId="552451964" sldId="557"/>
            <ac:spMk id="55" creationId="{5AC20D60-D291-3674-FFD4-03BECE9DB065}"/>
          </ac:spMkLst>
        </pc:spChg>
      </pc:sldChg>
      <pc:sldChg chg="modSp">
        <pc:chgData name="Keerthana Adavelli" userId="S::keerthanaa@uchicago.edu::5e299eb1-847a-4a44-83b2-21dfe52f3de1" providerId="AD" clId="Web-{7533E9BE-754D-DDD3-C221-F947BE153EC4}" dt="2022-11-17T18:32:44.642" v="167" actId="20577"/>
        <pc:sldMkLst>
          <pc:docMk/>
          <pc:sldMk cId="2229195306" sldId="558"/>
        </pc:sldMkLst>
        <pc:spChg chg="mod">
          <ac:chgData name="Keerthana Adavelli" userId="S::keerthanaa@uchicago.edu::5e299eb1-847a-4a44-83b2-21dfe52f3de1" providerId="AD" clId="Web-{7533E9BE-754D-DDD3-C221-F947BE153EC4}" dt="2022-11-17T18:32:37.313" v="165" actId="20577"/>
          <ac:spMkLst>
            <pc:docMk/>
            <pc:sldMk cId="2229195306" sldId="558"/>
            <ac:spMk id="25" creationId="{4418D2CB-ADE0-2D4C-55DF-C3E85C461A49}"/>
          </ac:spMkLst>
        </pc:spChg>
        <pc:spChg chg="mod">
          <ac:chgData name="Keerthana Adavelli" userId="S::keerthanaa@uchicago.edu::5e299eb1-847a-4a44-83b2-21dfe52f3de1" providerId="AD" clId="Web-{7533E9BE-754D-DDD3-C221-F947BE153EC4}" dt="2022-11-17T18:32:44.642" v="167" actId="20577"/>
          <ac:spMkLst>
            <pc:docMk/>
            <pc:sldMk cId="2229195306" sldId="558"/>
            <ac:spMk id="26" creationId="{5AC20D60-D291-3674-FFD4-03BECE9DB065}"/>
          </ac:spMkLst>
        </pc:spChg>
      </pc:sldChg>
      <pc:sldChg chg="modSp modNotes">
        <pc:chgData name="Keerthana Adavelli" userId="S::keerthanaa@uchicago.edu::5e299eb1-847a-4a44-83b2-21dfe52f3de1" providerId="AD" clId="Web-{7533E9BE-754D-DDD3-C221-F947BE153EC4}" dt="2022-11-17T19:18:00.095" v="254"/>
        <pc:sldMkLst>
          <pc:docMk/>
          <pc:sldMk cId="3645104404" sldId="559"/>
        </pc:sldMkLst>
        <pc:spChg chg="mod">
          <ac:chgData name="Keerthana Adavelli" userId="S::keerthanaa@uchicago.edu::5e299eb1-847a-4a44-83b2-21dfe52f3de1" providerId="AD" clId="Web-{7533E9BE-754D-DDD3-C221-F947BE153EC4}" dt="2022-11-17T19:17:48.189" v="250" actId="20577"/>
          <ac:spMkLst>
            <pc:docMk/>
            <pc:sldMk cId="3645104404" sldId="559"/>
            <ac:spMk id="8" creationId="{73A1F550-0F42-24E4-D63A-C7E3D3C10621}"/>
          </ac:spMkLst>
        </pc:spChg>
      </pc:sldChg>
      <pc:sldChg chg="modSp modNotes">
        <pc:chgData name="Keerthana Adavelli" userId="S::keerthanaa@uchicago.edu::5e299eb1-847a-4a44-83b2-21dfe52f3de1" providerId="AD" clId="Web-{7533E9BE-754D-DDD3-C221-F947BE153EC4}" dt="2022-11-17T19:20:59.771" v="353"/>
        <pc:sldMkLst>
          <pc:docMk/>
          <pc:sldMk cId="366156023" sldId="562"/>
        </pc:sldMkLst>
        <pc:spChg chg="mod">
          <ac:chgData name="Keerthana Adavelli" userId="S::keerthanaa@uchicago.edu::5e299eb1-847a-4a44-83b2-21dfe52f3de1" providerId="AD" clId="Web-{7533E9BE-754D-DDD3-C221-F947BE153EC4}" dt="2022-11-17T18:26:21.711" v="161" actId="20577"/>
          <ac:spMkLst>
            <pc:docMk/>
            <pc:sldMk cId="366156023" sldId="562"/>
            <ac:spMk id="5" creationId="{665826AA-B9BB-8407-A273-CA96CE66DDFD}"/>
          </ac:spMkLst>
        </pc:spChg>
      </pc:sldChg>
    </pc:docChg>
  </pc:docChgLst>
  <pc:docChgLst>
    <pc:chgData name="Urvaj Shah" userId="S::urvaj23@uchicago.edu::1aca60b7-c04d-4d84-8df3-d9623c5b03f0" providerId="AD" clId="Web-{AC876937-69D2-69F4-15D3-1949C25D3E87}"/>
    <pc:docChg chg="modSld">
      <pc:chgData name="Urvaj Shah" userId="S::urvaj23@uchicago.edu::1aca60b7-c04d-4d84-8df3-d9623c5b03f0" providerId="AD" clId="Web-{AC876937-69D2-69F4-15D3-1949C25D3E87}" dt="2022-11-17T19:08:22.862" v="6" actId="20577"/>
      <pc:docMkLst>
        <pc:docMk/>
      </pc:docMkLst>
      <pc:sldChg chg="addSp modSp">
        <pc:chgData name="Urvaj Shah" userId="S::urvaj23@uchicago.edu::1aca60b7-c04d-4d84-8df3-d9623c5b03f0" providerId="AD" clId="Web-{AC876937-69D2-69F4-15D3-1949C25D3E87}" dt="2022-11-17T19:08:22.862" v="6" actId="20577"/>
        <pc:sldMkLst>
          <pc:docMk/>
          <pc:sldMk cId="1579562137" sldId="540"/>
        </pc:sldMkLst>
        <pc:spChg chg="mod">
          <ac:chgData name="Urvaj Shah" userId="S::urvaj23@uchicago.edu::1aca60b7-c04d-4d84-8df3-d9623c5b03f0" providerId="AD" clId="Web-{AC876937-69D2-69F4-15D3-1949C25D3E87}" dt="2022-11-17T19:08:17.143" v="5" actId="20577"/>
          <ac:spMkLst>
            <pc:docMk/>
            <pc:sldMk cId="1579562137" sldId="540"/>
            <ac:spMk id="9" creationId="{22A99FBE-9850-5F5D-04D9-E3A83DEEA928}"/>
          </ac:spMkLst>
        </pc:spChg>
        <pc:spChg chg="mod">
          <ac:chgData name="Urvaj Shah" userId="S::urvaj23@uchicago.edu::1aca60b7-c04d-4d84-8df3-d9623c5b03f0" providerId="AD" clId="Web-{AC876937-69D2-69F4-15D3-1949C25D3E87}" dt="2022-11-17T19:08:22.862" v="6" actId="20577"/>
          <ac:spMkLst>
            <pc:docMk/>
            <pc:sldMk cId="1579562137" sldId="540"/>
            <ac:spMk id="20" creationId="{22A99FBE-9850-5F5D-04D9-E3A83DEEA928}"/>
          </ac:spMkLst>
        </pc:spChg>
        <pc:picChg chg="add mod">
          <ac:chgData name="Urvaj Shah" userId="S::urvaj23@uchicago.edu::1aca60b7-c04d-4d84-8df3-d9623c5b03f0" providerId="AD" clId="Web-{AC876937-69D2-69F4-15D3-1949C25D3E87}" dt="2022-11-17T18:29:31.117" v="4" actId="1076"/>
          <ac:picMkLst>
            <pc:docMk/>
            <pc:sldMk cId="1579562137" sldId="540"/>
            <ac:picMk id="2" creationId="{5AD5C6EA-9717-6A05-6083-73CD5E6EFB82}"/>
          </ac:picMkLst>
        </pc:picChg>
      </pc:sldChg>
    </pc:docChg>
  </pc:docChgLst>
  <pc:docChgLst>
    <pc:chgData name="Keerthana Adavelli" userId="S::keerthanaa@uchicago.edu::5e299eb1-847a-4a44-83b2-21dfe52f3de1" providerId="AD" clId="Web-{1A69C4BB-2DFB-61FA-57AE-F41BA566151F}"/>
    <pc:docChg chg="modSld">
      <pc:chgData name="Keerthana Adavelli" userId="S::keerthanaa@uchicago.edu::5e299eb1-847a-4a44-83b2-21dfe52f3de1" providerId="AD" clId="Web-{1A69C4BB-2DFB-61FA-57AE-F41BA566151F}" dt="2022-11-17T14:06:43.858" v="4" actId="20577"/>
      <pc:docMkLst>
        <pc:docMk/>
      </pc:docMkLst>
      <pc:sldChg chg="modSp">
        <pc:chgData name="Keerthana Adavelli" userId="S::keerthanaa@uchicago.edu::5e299eb1-847a-4a44-83b2-21dfe52f3de1" providerId="AD" clId="Web-{1A69C4BB-2DFB-61FA-57AE-F41BA566151F}" dt="2022-11-17T14:06:43.858" v="4" actId="20577"/>
        <pc:sldMkLst>
          <pc:docMk/>
          <pc:sldMk cId="1579562137" sldId="540"/>
        </pc:sldMkLst>
        <pc:spChg chg="mod">
          <ac:chgData name="Keerthana Adavelli" userId="S::keerthanaa@uchicago.edu::5e299eb1-847a-4a44-83b2-21dfe52f3de1" providerId="AD" clId="Web-{1A69C4BB-2DFB-61FA-57AE-F41BA566151F}" dt="2022-11-17T14:06:43.858" v="4" actId="20577"/>
          <ac:spMkLst>
            <pc:docMk/>
            <pc:sldMk cId="1579562137" sldId="540"/>
            <ac:spMk id="20" creationId="{22A99FBE-9850-5F5D-04D9-E3A83DEEA928}"/>
          </ac:spMkLst>
        </pc:spChg>
        <pc:picChg chg="mod">
          <ac:chgData name="Keerthana Adavelli" userId="S::keerthanaa@uchicago.edu::5e299eb1-847a-4a44-83b2-21dfe52f3de1" providerId="AD" clId="Web-{1A69C4BB-2DFB-61FA-57AE-F41BA566151F}" dt="2022-11-17T13:57:56.314" v="1" actId="1076"/>
          <ac:picMkLst>
            <pc:docMk/>
            <pc:sldMk cId="1579562137" sldId="540"/>
            <ac:picMk id="34" creationId="{295806CD-FC46-2AC4-F326-4BEDB09E00DE}"/>
          </ac:picMkLst>
        </pc:picChg>
      </pc:sldChg>
    </pc:docChg>
  </pc:docChgLst>
  <pc:docChgLst>
    <pc:chgData name="Dharmi Gala" userId="S::dharmi@uchicago.edu::59ef30bf-d6ef-4604-9c01-ccf3b310be7d" providerId="AD" clId="Web-{A18FEF00-6340-E07B-DF67-1008FC258A8F}"/>
    <pc:docChg chg="modSld">
      <pc:chgData name="Dharmi Gala" userId="S::dharmi@uchicago.edu::59ef30bf-d6ef-4604-9c01-ccf3b310be7d" providerId="AD" clId="Web-{A18FEF00-6340-E07B-DF67-1008FC258A8F}" dt="2022-11-17T19:09:46.557" v="22"/>
      <pc:docMkLst>
        <pc:docMk/>
      </pc:docMkLst>
      <pc:sldChg chg="modSp">
        <pc:chgData name="Dharmi Gala" userId="S::dharmi@uchicago.edu::59ef30bf-d6ef-4604-9c01-ccf3b310be7d" providerId="AD" clId="Web-{A18FEF00-6340-E07B-DF67-1008FC258A8F}" dt="2022-11-17T18:41:48.266" v="11" actId="1076"/>
        <pc:sldMkLst>
          <pc:docMk/>
          <pc:sldMk cId="1579562137" sldId="540"/>
        </pc:sldMkLst>
        <pc:spChg chg="mod">
          <ac:chgData name="Dharmi Gala" userId="S::dharmi@uchicago.edu::59ef30bf-d6ef-4604-9c01-ccf3b310be7d" providerId="AD" clId="Web-{A18FEF00-6340-E07B-DF67-1008FC258A8F}" dt="2022-11-17T18:41:48.266" v="11" actId="1076"/>
          <ac:spMkLst>
            <pc:docMk/>
            <pc:sldMk cId="1579562137" sldId="540"/>
            <ac:spMk id="4" creationId="{BF63BCC4-AF80-8D3B-413B-3F80C74503EE}"/>
          </ac:spMkLst>
        </pc:spChg>
        <pc:spChg chg="mod">
          <ac:chgData name="Dharmi Gala" userId="S::dharmi@uchicago.edu::59ef30bf-d6ef-4604-9c01-ccf3b310be7d" providerId="AD" clId="Web-{A18FEF00-6340-E07B-DF67-1008FC258A8F}" dt="2022-11-17T18:41:31.953" v="9" actId="1076"/>
          <ac:spMkLst>
            <pc:docMk/>
            <pc:sldMk cId="1579562137" sldId="540"/>
            <ac:spMk id="6" creationId="{8E956031-A8E2-FF88-2769-10FEB7B754A7}"/>
          </ac:spMkLst>
        </pc:spChg>
      </pc:sldChg>
      <pc:sldChg chg="modSp">
        <pc:chgData name="Dharmi Gala" userId="S::dharmi@uchicago.edu::59ef30bf-d6ef-4604-9c01-ccf3b310be7d" providerId="AD" clId="Web-{A18FEF00-6340-E07B-DF67-1008FC258A8F}" dt="2022-11-17T19:01:59.526" v="18" actId="1076"/>
        <pc:sldMkLst>
          <pc:docMk/>
          <pc:sldMk cId="488413344" sldId="555"/>
        </pc:sldMkLst>
        <pc:graphicFrameChg chg="mod">
          <ac:chgData name="Dharmi Gala" userId="S::dharmi@uchicago.edu::59ef30bf-d6ef-4604-9c01-ccf3b310be7d" providerId="AD" clId="Web-{A18FEF00-6340-E07B-DF67-1008FC258A8F}" dt="2022-11-17T19:01:59.526" v="18" actId="1076"/>
          <ac:graphicFrameMkLst>
            <pc:docMk/>
            <pc:sldMk cId="488413344" sldId="555"/>
            <ac:graphicFrameMk id="4" creationId="{562AD253-1C31-72A4-8F5E-9CC75392E62C}"/>
          </ac:graphicFrameMkLst>
        </pc:graphicFrameChg>
      </pc:sldChg>
      <pc:sldChg chg="modNotes">
        <pc:chgData name="Dharmi Gala" userId="S::dharmi@uchicago.edu::59ef30bf-d6ef-4604-9c01-ccf3b310be7d" providerId="AD" clId="Web-{A18FEF00-6340-E07B-DF67-1008FC258A8F}" dt="2022-11-17T19:09:46.557" v="22"/>
        <pc:sldMkLst>
          <pc:docMk/>
          <pc:sldMk cId="461083823" sldId="556"/>
        </pc:sldMkLst>
      </pc:sldChg>
      <pc:sldChg chg="modSp">
        <pc:chgData name="Dharmi Gala" userId="S::dharmi@uchicago.edu::59ef30bf-d6ef-4604-9c01-ccf3b310be7d" providerId="AD" clId="Web-{A18FEF00-6340-E07B-DF67-1008FC258A8F}" dt="2022-11-17T18:42:42.487" v="15"/>
        <pc:sldMkLst>
          <pc:docMk/>
          <pc:sldMk cId="552451964" sldId="557"/>
        </pc:sldMkLst>
        <pc:graphicFrameChg chg="mod modGraphic">
          <ac:chgData name="Dharmi Gala" userId="S::dharmi@uchicago.edu::59ef30bf-d6ef-4604-9c01-ccf3b310be7d" providerId="AD" clId="Web-{A18FEF00-6340-E07B-DF67-1008FC258A8F}" dt="2022-11-17T18:42:42.487" v="15"/>
          <ac:graphicFrameMkLst>
            <pc:docMk/>
            <pc:sldMk cId="552451964" sldId="557"/>
            <ac:graphicFrameMk id="110" creationId="{92F934E4-DD5A-BCF2-12C0-F05A9B17EC4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2B_1D1C98A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25_1E23F815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2B_1D1C98A0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2B_1D1C98A0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2A_5B8382C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2A_5B8382C4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2A_5B8382C4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2A_5B8382C4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25_1E23F81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25_1E23F815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bg1"/>
                </a:solidFill>
              </a:rPr>
              <a:t>All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Amt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0.00</c:formatCode>
                <c:ptCount val="20"/>
                <c:pt idx="0">
                  <c:v>0</c:v>
                </c:pt>
                <c:pt idx="1">
                  <c:v>1.1499999999999999</c:v>
                </c:pt>
                <c:pt idx="2">
                  <c:v>2.2999999999999998</c:v>
                </c:pt>
                <c:pt idx="3">
                  <c:v>3.45</c:v>
                </c:pt>
                <c:pt idx="4">
                  <c:v>4.5999999999999996</c:v>
                </c:pt>
                <c:pt idx="5">
                  <c:v>5.75</c:v>
                </c:pt>
                <c:pt idx="6">
                  <c:v>6.9</c:v>
                </c:pt>
                <c:pt idx="7">
                  <c:v>8.0500000000000007</c:v>
                </c:pt>
                <c:pt idx="8">
                  <c:v>9.1999999999999993</c:v>
                </c:pt>
                <c:pt idx="9">
                  <c:v>10.35</c:v>
                </c:pt>
                <c:pt idx="10">
                  <c:v>11.5</c:v>
                </c:pt>
                <c:pt idx="11">
                  <c:v>12.65</c:v>
                </c:pt>
                <c:pt idx="12">
                  <c:v>13.8</c:v>
                </c:pt>
                <c:pt idx="13">
                  <c:v>14.95</c:v>
                </c:pt>
                <c:pt idx="14">
                  <c:v>16.100000000000001</c:v>
                </c:pt>
                <c:pt idx="15">
                  <c:v>17.25</c:v>
                </c:pt>
                <c:pt idx="16">
                  <c:v>18.399999999999999</c:v>
                </c:pt>
                <c:pt idx="17">
                  <c:v>19.55</c:v>
                </c:pt>
                <c:pt idx="18">
                  <c:v>20.7</c:v>
                </c:pt>
                <c:pt idx="19">
                  <c:v>21.85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 formatCode="#,##0">
                  <c:v>121985</c:v>
                </c:pt>
                <c:pt idx="1">
                  <c:v>60796</c:v>
                </c:pt>
                <c:pt idx="2">
                  <c:v>60968</c:v>
                </c:pt>
                <c:pt idx="3">
                  <c:v>59938</c:v>
                </c:pt>
                <c:pt idx="4">
                  <c:v>60088</c:v>
                </c:pt>
                <c:pt idx="5">
                  <c:v>60406</c:v>
                </c:pt>
                <c:pt idx="6">
                  <c:v>120799</c:v>
                </c:pt>
                <c:pt idx="7">
                  <c:v>60231</c:v>
                </c:pt>
                <c:pt idx="8" formatCode="#,##0">
                  <c:v>60320</c:v>
                </c:pt>
                <c:pt idx="9">
                  <c:v>60170</c:v>
                </c:pt>
                <c:pt idx="10">
                  <c:v>93294</c:v>
                </c:pt>
                <c:pt idx="11">
                  <c:v>93492</c:v>
                </c:pt>
                <c:pt idx="12">
                  <c:v>93089</c:v>
                </c:pt>
                <c:pt idx="13">
                  <c:v>187728</c:v>
                </c:pt>
                <c:pt idx="14">
                  <c:v>93514</c:v>
                </c:pt>
                <c:pt idx="15">
                  <c:v>94052</c:v>
                </c:pt>
                <c:pt idx="16">
                  <c:v>93433</c:v>
                </c:pt>
                <c:pt idx="17">
                  <c:v>93081</c:v>
                </c:pt>
                <c:pt idx="18">
                  <c:v>93738</c:v>
                </c:pt>
                <c:pt idx="19">
                  <c:v>191272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D-4C24-8875-5B462070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74048120"/>
        <c:axId val="374052920"/>
      </c:barChart>
      <c:catAx>
        <c:axId val="374048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bg1"/>
                    </a:solidFill>
                  </a:rPr>
                  <a:t>Transaction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2920"/>
        <c:crosses val="autoZero"/>
        <c:auto val="1"/>
        <c:lblAlgn val="ctr"/>
        <c:lblOffset val="100"/>
        <c:noMultiLvlLbl val="0"/>
      </c:catAx>
      <c:valAx>
        <c:axId val="37405292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48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bg1"/>
                </a:solidFill>
              </a:rPr>
              <a:t>Fraud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Amt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Sheet1!$A$2:$A$58</c:f>
              <c:numCache>
                <c:formatCode>#,##0</c:formatCode>
                <c:ptCount val="5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 formatCode="General">
                  <c:v>380</c:v>
                </c:pt>
                <c:pt idx="20" formatCode="General">
                  <c:v>400</c:v>
                </c:pt>
                <c:pt idx="21" formatCode="General">
                  <c:v>420</c:v>
                </c:pt>
                <c:pt idx="22" formatCode="General">
                  <c:v>440</c:v>
                </c:pt>
                <c:pt idx="23" formatCode="General">
                  <c:v>460</c:v>
                </c:pt>
                <c:pt idx="24" formatCode="General">
                  <c:v>480</c:v>
                </c:pt>
                <c:pt idx="25" formatCode="General">
                  <c:v>500</c:v>
                </c:pt>
                <c:pt idx="26" formatCode="General">
                  <c:v>520</c:v>
                </c:pt>
                <c:pt idx="27" formatCode="General">
                  <c:v>540</c:v>
                </c:pt>
                <c:pt idx="28" formatCode="General">
                  <c:v>560</c:v>
                </c:pt>
                <c:pt idx="29" formatCode="General">
                  <c:v>580</c:v>
                </c:pt>
                <c:pt idx="30" formatCode="General">
                  <c:v>600</c:v>
                </c:pt>
                <c:pt idx="31" formatCode="General">
                  <c:v>620</c:v>
                </c:pt>
                <c:pt idx="32" formatCode="General">
                  <c:v>640</c:v>
                </c:pt>
                <c:pt idx="33" formatCode="General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 formatCode="General">
                  <c:v>880</c:v>
                </c:pt>
                <c:pt idx="45" formatCode="General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</c:numCache>
            </c:numRef>
          </c:cat>
          <c:val>
            <c:numRef>
              <c:f>Sheet1!$B$2:$B$58</c:f>
              <c:numCache>
                <c:formatCode>#,##0</c:formatCode>
                <c:ptCount val="57"/>
                <c:pt idx="0">
                  <c:v>1584</c:v>
                </c:pt>
                <c:pt idx="1">
                  <c:v>425</c:v>
                </c:pt>
                <c:pt idx="2">
                  <c:v>114</c:v>
                </c:pt>
                <c:pt idx="4">
                  <c:v>9</c:v>
                </c:pt>
                <c:pt idx="5">
                  <c:v>96</c:v>
                </c:pt>
                <c:pt idx="6">
                  <c:v>85</c:v>
                </c:pt>
                <c:pt idx="7">
                  <c:v>15</c:v>
                </c:pt>
                <c:pt idx="8">
                  <c:v>2</c:v>
                </c:pt>
                <c:pt idx="9">
                  <c:v>6</c:v>
                </c:pt>
                <c:pt idx="10">
                  <c:v>25</c:v>
                </c:pt>
                <c:pt idx="11">
                  <c:v>52</c:v>
                </c:pt>
                <c:pt idx="12" formatCode="General">
                  <c:v>110</c:v>
                </c:pt>
                <c:pt idx="13" formatCode="General">
                  <c:v>246</c:v>
                </c:pt>
                <c:pt idx="14" formatCode="General">
                  <c:v>574</c:v>
                </c:pt>
                <c:pt idx="15" formatCode="General">
                  <c:v>654</c:v>
                </c:pt>
                <c:pt idx="16" formatCode="General">
                  <c:v>481</c:v>
                </c:pt>
                <c:pt idx="17" formatCode="General">
                  <c:v>234</c:v>
                </c:pt>
                <c:pt idx="18" formatCode="General">
                  <c:v>93</c:v>
                </c:pt>
                <c:pt idx="19" formatCode="General">
                  <c:v>38</c:v>
                </c:pt>
                <c:pt idx="20" formatCode="General">
                  <c:v>18</c:v>
                </c:pt>
                <c:pt idx="21" formatCode="General">
                  <c:v>22</c:v>
                </c:pt>
                <c:pt idx="22" formatCode="General">
                  <c:v>19</c:v>
                </c:pt>
                <c:pt idx="23" formatCode="General">
                  <c:v>32</c:v>
                </c:pt>
                <c:pt idx="24" formatCode="General">
                  <c:v>33</c:v>
                </c:pt>
                <c:pt idx="25" formatCode="General">
                  <c:v>24</c:v>
                </c:pt>
                <c:pt idx="26" formatCode="General">
                  <c:v>26</c:v>
                </c:pt>
                <c:pt idx="27" formatCode="General">
                  <c:v>25</c:v>
                </c:pt>
                <c:pt idx="28" formatCode="General">
                  <c:v>25</c:v>
                </c:pt>
                <c:pt idx="29" formatCode="General">
                  <c:v>25</c:v>
                </c:pt>
                <c:pt idx="30" formatCode="General">
                  <c:v>15</c:v>
                </c:pt>
                <c:pt idx="31" formatCode="General">
                  <c:v>30</c:v>
                </c:pt>
                <c:pt idx="32" formatCode="General">
                  <c:v>38</c:v>
                </c:pt>
                <c:pt idx="33" formatCode="General">
                  <c:v>56</c:v>
                </c:pt>
                <c:pt idx="34">
                  <c:v>75</c:v>
                </c:pt>
                <c:pt idx="35" formatCode="General">
                  <c:v>107</c:v>
                </c:pt>
                <c:pt idx="36" formatCode="General">
                  <c:v>124</c:v>
                </c:pt>
                <c:pt idx="37" formatCode="General">
                  <c:v>183</c:v>
                </c:pt>
                <c:pt idx="38" formatCode="General">
                  <c:v>201</c:v>
                </c:pt>
                <c:pt idx="39" formatCode="General">
                  <c:v>213</c:v>
                </c:pt>
                <c:pt idx="40" formatCode="General">
                  <c:v>185</c:v>
                </c:pt>
                <c:pt idx="41" formatCode="General">
                  <c:v>213</c:v>
                </c:pt>
                <c:pt idx="42" formatCode="General">
                  <c:v>225</c:v>
                </c:pt>
                <c:pt idx="43" formatCode="General">
                  <c:v>220</c:v>
                </c:pt>
                <c:pt idx="44" formatCode="General">
                  <c:v>230</c:v>
                </c:pt>
                <c:pt idx="45" formatCode="General">
                  <c:v>258</c:v>
                </c:pt>
                <c:pt idx="46">
                  <c:v>239</c:v>
                </c:pt>
                <c:pt idx="47">
                  <c:v>234</c:v>
                </c:pt>
                <c:pt idx="48">
                  <c:v>237</c:v>
                </c:pt>
                <c:pt idx="49">
                  <c:v>250</c:v>
                </c:pt>
                <c:pt idx="50">
                  <c:v>216</c:v>
                </c:pt>
                <c:pt idx="51">
                  <c:v>181</c:v>
                </c:pt>
                <c:pt idx="52">
                  <c:v>169</c:v>
                </c:pt>
                <c:pt idx="53">
                  <c:v>148</c:v>
                </c:pt>
                <c:pt idx="54">
                  <c:v>115</c:v>
                </c:pt>
                <c:pt idx="55">
                  <c:v>101</c:v>
                </c:pt>
                <c:pt idx="56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9D-4BED-9EDE-E8543CF7E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74048120"/>
        <c:axId val="374052920"/>
      </c:barChart>
      <c:catAx>
        <c:axId val="374048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bg1"/>
                    </a:solidFill>
                  </a:rPr>
                  <a:t>Transaction</a:t>
                </a:r>
                <a:r>
                  <a:rPr lang="en-US"/>
                  <a:t> </a:t>
                </a:r>
                <a:r>
                  <a:rPr lang="en-US" baseline="0">
                    <a:solidFill>
                      <a:schemeClr val="bg1"/>
                    </a:solidFill>
                  </a:rPr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2920"/>
        <c:crosses val="autoZero"/>
        <c:auto val="1"/>
        <c:lblAlgn val="ctr"/>
        <c:lblOffset val="100"/>
        <c:noMultiLvlLbl val="0"/>
      </c:catAx>
      <c:valAx>
        <c:axId val="37405292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48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bg1"/>
                </a:solidFill>
              </a:rPr>
              <a:t>Non-Fraud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Amt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0.00</c:formatCode>
                <c:ptCount val="20"/>
                <c:pt idx="0">
                  <c:v>0</c:v>
                </c:pt>
                <c:pt idx="1">
                  <c:v>1.1499999999999999</c:v>
                </c:pt>
                <c:pt idx="2">
                  <c:v>2.2999999999999998</c:v>
                </c:pt>
                <c:pt idx="3">
                  <c:v>3.45</c:v>
                </c:pt>
                <c:pt idx="4">
                  <c:v>4.5999999999999996</c:v>
                </c:pt>
                <c:pt idx="5">
                  <c:v>5.75</c:v>
                </c:pt>
                <c:pt idx="6">
                  <c:v>6.9</c:v>
                </c:pt>
                <c:pt idx="7">
                  <c:v>8.0500000000000007</c:v>
                </c:pt>
                <c:pt idx="8">
                  <c:v>9.1999999999999993</c:v>
                </c:pt>
                <c:pt idx="9">
                  <c:v>10.35</c:v>
                </c:pt>
                <c:pt idx="10">
                  <c:v>11.5</c:v>
                </c:pt>
                <c:pt idx="11">
                  <c:v>12.65</c:v>
                </c:pt>
                <c:pt idx="12">
                  <c:v>13.8</c:v>
                </c:pt>
                <c:pt idx="13">
                  <c:v>14.95</c:v>
                </c:pt>
                <c:pt idx="14">
                  <c:v>16.100000000000001</c:v>
                </c:pt>
                <c:pt idx="15">
                  <c:v>17.25</c:v>
                </c:pt>
                <c:pt idx="16">
                  <c:v>18.399999999999999</c:v>
                </c:pt>
                <c:pt idx="17">
                  <c:v>19.55</c:v>
                </c:pt>
                <c:pt idx="18">
                  <c:v>20.7</c:v>
                </c:pt>
                <c:pt idx="19">
                  <c:v>21.85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 formatCode="#,##0">
                  <c:v>120335</c:v>
                </c:pt>
                <c:pt idx="1">
                  <c:v>60003</c:v>
                </c:pt>
                <c:pt idx="2">
                  <c:v>60165</c:v>
                </c:pt>
                <c:pt idx="3">
                  <c:v>59877</c:v>
                </c:pt>
                <c:pt idx="4">
                  <c:v>60008</c:v>
                </c:pt>
                <c:pt idx="5">
                  <c:v>60352</c:v>
                </c:pt>
                <c:pt idx="6">
                  <c:v>120668</c:v>
                </c:pt>
                <c:pt idx="7">
                  <c:v>60170</c:v>
                </c:pt>
                <c:pt idx="8">
                  <c:v>60268</c:v>
                </c:pt>
                <c:pt idx="9">
                  <c:v>60111</c:v>
                </c:pt>
                <c:pt idx="10">
                  <c:v>93210</c:v>
                </c:pt>
                <c:pt idx="11">
                  <c:v>93398</c:v>
                </c:pt>
                <c:pt idx="12">
                  <c:v>92989</c:v>
                </c:pt>
                <c:pt idx="13">
                  <c:v>187531</c:v>
                </c:pt>
                <c:pt idx="14">
                  <c:v>93420</c:v>
                </c:pt>
                <c:pt idx="15">
                  <c:v>93941</c:v>
                </c:pt>
                <c:pt idx="16">
                  <c:v>93328</c:v>
                </c:pt>
                <c:pt idx="17">
                  <c:v>92983</c:v>
                </c:pt>
                <c:pt idx="18">
                  <c:v>93637</c:v>
                </c:pt>
                <c:pt idx="19">
                  <c:v>186349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8-4018-92BA-2486D6414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74048120"/>
        <c:axId val="374052920"/>
      </c:barChart>
      <c:catAx>
        <c:axId val="374048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bg1"/>
                    </a:solidFill>
                  </a:rPr>
                  <a:t>Transaction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2920"/>
        <c:crosses val="autoZero"/>
        <c:auto val="1"/>
        <c:lblAlgn val="ctr"/>
        <c:lblOffset val="100"/>
        <c:noMultiLvlLbl val="0"/>
      </c:catAx>
      <c:valAx>
        <c:axId val="37405292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48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bg1"/>
                </a:solidFill>
              </a:rPr>
              <a:t>Fraud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Amt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0.00</c:formatCode>
                <c:ptCount val="20"/>
                <c:pt idx="0">
                  <c:v>0</c:v>
                </c:pt>
                <c:pt idx="1">
                  <c:v>1.1499999999999999</c:v>
                </c:pt>
                <c:pt idx="2">
                  <c:v>2.2999999999999998</c:v>
                </c:pt>
                <c:pt idx="3">
                  <c:v>3.45</c:v>
                </c:pt>
                <c:pt idx="4">
                  <c:v>4.5999999999999996</c:v>
                </c:pt>
                <c:pt idx="5">
                  <c:v>5.75</c:v>
                </c:pt>
                <c:pt idx="6">
                  <c:v>6.9</c:v>
                </c:pt>
                <c:pt idx="7">
                  <c:v>8.0500000000000007</c:v>
                </c:pt>
                <c:pt idx="8">
                  <c:v>9.1999999999999993</c:v>
                </c:pt>
                <c:pt idx="9">
                  <c:v>10.35</c:v>
                </c:pt>
                <c:pt idx="10">
                  <c:v>11.5</c:v>
                </c:pt>
                <c:pt idx="11">
                  <c:v>12.65</c:v>
                </c:pt>
                <c:pt idx="12">
                  <c:v>13.8</c:v>
                </c:pt>
                <c:pt idx="13">
                  <c:v>14.95</c:v>
                </c:pt>
                <c:pt idx="14">
                  <c:v>16.100000000000001</c:v>
                </c:pt>
                <c:pt idx="15">
                  <c:v>17.25</c:v>
                </c:pt>
                <c:pt idx="16">
                  <c:v>18.399999999999999</c:v>
                </c:pt>
                <c:pt idx="17">
                  <c:v>19.55</c:v>
                </c:pt>
                <c:pt idx="18">
                  <c:v>20.7</c:v>
                </c:pt>
                <c:pt idx="19">
                  <c:v>21.85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 formatCode="#,##0">
                  <c:v>1650</c:v>
                </c:pt>
                <c:pt idx="1">
                  <c:v>793</c:v>
                </c:pt>
                <c:pt idx="2">
                  <c:v>803</c:v>
                </c:pt>
                <c:pt idx="3">
                  <c:v>61</c:v>
                </c:pt>
                <c:pt idx="4">
                  <c:v>80</c:v>
                </c:pt>
                <c:pt idx="5">
                  <c:v>54</c:v>
                </c:pt>
                <c:pt idx="6">
                  <c:v>131</c:v>
                </c:pt>
                <c:pt idx="7">
                  <c:v>61</c:v>
                </c:pt>
                <c:pt idx="8">
                  <c:v>52</c:v>
                </c:pt>
                <c:pt idx="9">
                  <c:v>59</c:v>
                </c:pt>
                <c:pt idx="10">
                  <c:v>84</c:v>
                </c:pt>
                <c:pt idx="11">
                  <c:v>94</c:v>
                </c:pt>
                <c:pt idx="12">
                  <c:v>100</c:v>
                </c:pt>
                <c:pt idx="13">
                  <c:v>197</c:v>
                </c:pt>
                <c:pt idx="14">
                  <c:v>94</c:v>
                </c:pt>
                <c:pt idx="15">
                  <c:v>111</c:v>
                </c:pt>
                <c:pt idx="16">
                  <c:v>105</c:v>
                </c:pt>
                <c:pt idx="17">
                  <c:v>98</c:v>
                </c:pt>
                <c:pt idx="18">
                  <c:v>101</c:v>
                </c:pt>
                <c:pt idx="19">
                  <c:v>4923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5-4516-AA8A-07C4A6D36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74048120"/>
        <c:axId val="374052920"/>
      </c:barChart>
      <c:catAx>
        <c:axId val="374048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bg1"/>
                    </a:solidFill>
                  </a:rPr>
                  <a:t>Transaction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2920"/>
        <c:crosses val="autoZero"/>
        <c:auto val="1"/>
        <c:lblAlgn val="ctr"/>
        <c:lblOffset val="100"/>
        <c:noMultiLvlLbl val="0"/>
      </c:catAx>
      <c:valAx>
        <c:axId val="37405292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48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bg1"/>
                </a:solidFill>
              </a:rPr>
              <a:t>All Transactions</a:t>
            </a:r>
          </a:p>
        </c:rich>
      </c:tx>
      <c:layout>
        <c:manualLayout>
          <c:xMode val="edge"/>
          <c:yMode val="edge"/>
          <c:x val="0.267015429098314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Transactions</c:v>
                </c:pt>
              </c:strCache>
            </c:strRef>
          </c:tx>
          <c:spPr>
            <a:solidFill>
              <a:srgbClr val="EDC1C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46E-4728-830D-5CA7C45550E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6E-4728-830D-5CA7C45550E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6E-4728-830D-5CA7C45550E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6E-4728-830D-5CA7C45550E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46E-4728-830D-5CA7C45550E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46E-4728-830D-5CA7C45550E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6E-4728-830D-5CA7C45550E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46E-4728-830D-5CA7C45550E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46E-4728-830D-5CA7C45550EF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46E-4728-830D-5CA7C45550E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46E-4728-830D-5CA7C45550EF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46E-4728-830D-5CA7C45550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travel</c:v>
                </c:pt>
                <c:pt idx="1">
                  <c:v>grocery_net</c:v>
                </c:pt>
                <c:pt idx="2">
                  <c:v>misc_net</c:v>
                </c:pt>
                <c:pt idx="3">
                  <c:v>misc_pos</c:v>
                </c:pt>
                <c:pt idx="4">
                  <c:v>health_fitness</c:v>
                </c:pt>
                <c:pt idx="5">
                  <c:v>personal_care</c:v>
                </c:pt>
                <c:pt idx="6">
                  <c:v>food_dining</c:v>
                </c:pt>
                <c:pt idx="7">
                  <c:v>entertainment</c:v>
                </c:pt>
                <c:pt idx="8">
                  <c:v>shopping_net</c:v>
                </c:pt>
                <c:pt idx="9">
                  <c:v>kids_pets</c:v>
                </c:pt>
                <c:pt idx="10">
                  <c:v>shopping_pos</c:v>
                </c:pt>
                <c:pt idx="11">
                  <c:v>home</c:v>
                </c:pt>
                <c:pt idx="12">
                  <c:v>grocery_pos</c:v>
                </c:pt>
                <c:pt idx="13">
                  <c:v>gas_transport</c:v>
                </c:pt>
              </c:strCache>
            </c:strRef>
          </c:cat>
          <c:val>
            <c:numRef>
              <c:f>Sheet1!$B$2:$B$15</c:f>
              <c:numCache>
                <c:formatCode>#,##0</c:formatCode>
                <c:ptCount val="14"/>
                <c:pt idx="0">
                  <c:v>57956</c:v>
                </c:pt>
                <c:pt idx="1">
                  <c:v>64878</c:v>
                </c:pt>
                <c:pt idx="2">
                  <c:v>90654</c:v>
                </c:pt>
                <c:pt idx="3">
                  <c:v>114229</c:v>
                </c:pt>
                <c:pt idx="4">
                  <c:v>122553</c:v>
                </c:pt>
                <c:pt idx="5">
                  <c:v>130085</c:v>
                </c:pt>
                <c:pt idx="6">
                  <c:v>130729</c:v>
                </c:pt>
                <c:pt idx="7">
                  <c:v>134118</c:v>
                </c:pt>
                <c:pt idx="8">
                  <c:v>139322</c:v>
                </c:pt>
                <c:pt idx="9">
                  <c:v>161727</c:v>
                </c:pt>
                <c:pt idx="10">
                  <c:v>166463</c:v>
                </c:pt>
                <c:pt idx="11">
                  <c:v>175460</c:v>
                </c:pt>
                <c:pt idx="12">
                  <c:v>176191</c:v>
                </c:pt>
                <c:pt idx="13">
                  <c:v>188029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D-4C24-8875-5B46207068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25"/>
        <c:axId val="374048120"/>
        <c:axId val="374052920"/>
      </c:barChart>
      <c:catAx>
        <c:axId val="37404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2920"/>
        <c:crosses val="autoZero"/>
        <c:auto val="1"/>
        <c:lblAlgn val="ctr"/>
        <c:lblOffset val="100"/>
        <c:noMultiLvlLbl val="0"/>
      </c:catAx>
      <c:valAx>
        <c:axId val="37405292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374048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bg1"/>
                </a:solidFill>
              </a:rPr>
              <a:t>Non-Fraud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Trans Num</c:v>
                </c:pt>
              </c:strCache>
            </c:strRef>
          </c:tx>
          <c:spPr>
            <a:solidFill>
              <a:srgbClr val="EDC1C7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Sheet1!$A$2:$A$15</c:f>
              <c:strCache>
                <c:ptCount val="14"/>
                <c:pt idx="0">
                  <c:v>travel</c:v>
                </c:pt>
                <c:pt idx="1">
                  <c:v>grocery_net</c:v>
                </c:pt>
                <c:pt idx="2">
                  <c:v>misc_net</c:v>
                </c:pt>
                <c:pt idx="3">
                  <c:v>misc_pos</c:v>
                </c:pt>
                <c:pt idx="4">
                  <c:v>health_fitness</c:v>
                </c:pt>
                <c:pt idx="5">
                  <c:v>personal_care</c:v>
                </c:pt>
                <c:pt idx="6">
                  <c:v>food_dining</c:v>
                </c:pt>
                <c:pt idx="7">
                  <c:v>entertainment</c:v>
                </c:pt>
                <c:pt idx="8">
                  <c:v>shopping_net</c:v>
                </c:pt>
                <c:pt idx="9">
                  <c:v>kids_pets</c:v>
                </c:pt>
                <c:pt idx="10">
                  <c:v>shopping_pos</c:v>
                </c:pt>
                <c:pt idx="11">
                  <c:v>grocery_pos</c:v>
                </c:pt>
                <c:pt idx="12">
                  <c:v>home</c:v>
                </c:pt>
                <c:pt idx="13">
                  <c:v>gas_transport</c:v>
                </c:pt>
              </c:strCache>
            </c:strRef>
          </c:cat>
          <c:val>
            <c:numRef>
              <c:f>Sheet1!$B$2:$B$15</c:f>
              <c:numCache>
                <c:formatCode>#,##0</c:formatCode>
                <c:ptCount val="14"/>
                <c:pt idx="0">
                  <c:v>57800</c:v>
                </c:pt>
                <c:pt idx="1">
                  <c:v>64703</c:v>
                </c:pt>
                <c:pt idx="2">
                  <c:v>89472</c:v>
                </c:pt>
                <c:pt idx="3">
                  <c:v>113907</c:v>
                </c:pt>
                <c:pt idx="4">
                  <c:v>122368</c:v>
                </c:pt>
                <c:pt idx="5">
                  <c:v>129795</c:v>
                </c:pt>
                <c:pt idx="6">
                  <c:v>130524</c:v>
                </c:pt>
                <c:pt idx="7">
                  <c:v>133826</c:v>
                </c:pt>
                <c:pt idx="8">
                  <c:v>137103</c:v>
                </c:pt>
                <c:pt idx="9">
                  <c:v>161423</c:v>
                </c:pt>
                <c:pt idx="10">
                  <c:v>165407</c:v>
                </c:pt>
                <c:pt idx="11">
                  <c:v>173963</c:v>
                </c:pt>
                <c:pt idx="12">
                  <c:v>175195</c:v>
                </c:pt>
                <c:pt idx="13">
                  <c:v>187257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C-4085-A26C-3A8B649D34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25"/>
        <c:axId val="374048120"/>
        <c:axId val="374052920"/>
      </c:barChart>
      <c:catAx>
        <c:axId val="37404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2920"/>
        <c:crosses val="autoZero"/>
        <c:auto val="1"/>
        <c:lblAlgn val="ctr"/>
        <c:lblOffset val="100"/>
        <c:noMultiLvlLbl val="0"/>
      </c:catAx>
      <c:valAx>
        <c:axId val="37405292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374048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bg1"/>
                </a:solidFill>
              </a:rPr>
              <a:t>Fraud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Trans Num</c:v>
                </c:pt>
              </c:strCache>
            </c:strRef>
          </c:tx>
          <c:spPr>
            <a:solidFill>
              <a:srgbClr val="EDC1C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2F-4E0B-8C10-3E02B3DA477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2F-4E0B-8C10-3E02B3DA477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12F-4E0B-8C10-3E02B3DA477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12F-4E0B-8C10-3E02B3DA477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12F-4E0B-8C10-3E02B3DA477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12F-4E0B-8C10-3E02B3DA477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12F-4E0B-8C10-3E02B3DA477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12F-4E0B-8C10-3E02B3DA4778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12F-4E0B-8C10-3E02B3DA4778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12F-4E0B-8C10-3E02B3DA477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12F-4E0B-8C10-3E02B3DA4778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12F-4E0B-8C10-3E02B3DA47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travel</c:v>
                </c:pt>
                <c:pt idx="1">
                  <c:v>grocery_net</c:v>
                </c:pt>
                <c:pt idx="2">
                  <c:v>health_fitness</c:v>
                </c:pt>
                <c:pt idx="3">
                  <c:v>food_dining</c:v>
                </c:pt>
                <c:pt idx="4">
                  <c:v>home</c:v>
                </c:pt>
                <c:pt idx="5">
                  <c:v>personal_care</c:v>
                </c:pt>
                <c:pt idx="6">
                  <c:v>entertainment</c:v>
                </c:pt>
                <c:pt idx="7">
                  <c:v>kids_pets</c:v>
                </c:pt>
                <c:pt idx="8">
                  <c:v>misc_pos</c:v>
                </c:pt>
                <c:pt idx="9">
                  <c:v>gas_transport</c:v>
                </c:pt>
                <c:pt idx="10">
                  <c:v>shopping_pos</c:v>
                </c:pt>
                <c:pt idx="11">
                  <c:v>misc_net</c:v>
                </c:pt>
                <c:pt idx="12">
                  <c:v>shopping_net</c:v>
                </c:pt>
                <c:pt idx="13">
                  <c:v>grocery_pos</c:v>
                </c:pt>
              </c:strCache>
            </c:strRef>
          </c:cat>
          <c:val>
            <c:numRef>
              <c:f>Sheet1!$B$2:$B$15</c:f>
              <c:numCache>
                <c:formatCode>#,##0</c:formatCode>
                <c:ptCount val="14"/>
                <c:pt idx="0">
                  <c:v>156</c:v>
                </c:pt>
                <c:pt idx="1">
                  <c:v>175</c:v>
                </c:pt>
                <c:pt idx="2">
                  <c:v>185</c:v>
                </c:pt>
                <c:pt idx="3">
                  <c:v>205</c:v>
                </c:pt>
                <c:pt idx="4">
                  <c:v>265</c:v>
                </c:pt>
                <c:pt idx="5">
                  <c:v>290</c:v>
                </c:pt>
                <c:pt idx="6">
                  <c:v>292</c:v>
                </c:pt>
                <c:pt idx="7">
                  <c:v>304</c:v>
                </c:pt>
                <c:pt idx="8">
                  <c:v>322</c:v>
                </c:pt>
                <c:pt idx="9">
                  <c:v>772</c:v>
                </c:pt>
                <c:pt idx="10">
                  <c:v>1056</c:v>
                </c:pt>
                <c:pt idx="11">
                  <c:v>1182</c:v>
                </c:pt>
                <c:pt idx="12">
                  <c:v>2219</c:v>
                </c:pt>
                <c:pt idx="13">
                  <c:v>2228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9-4299-B20B-3F4E4EDDC4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25"/>
        <c:axId val="374048120"/>
        <c:axId val="374052920"/>
      </c:barChart>
      <c:catAx>
        <c:axId val="37404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2920"/>
        <c:crosses val="autoZero"/>
        <c:auto val="1"/>
        <c:lblAlgn val="ctr"/>
        <c:lblOffset val="100"/>
        <c:noMultiLvlLbl val="0"/>
      </c:catAx>
      <c:valAx>
        <c:axId val="37405292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374048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bg1"/>
                </a:solidFill>
              </a:rPr>
              <a:t>Fraud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Trans Num</c:v>
                </c:pt>
              </c:strCache>
            </c:strRef>
          </c:tx>
          <c:spPr>
            <a:solidFill>
              <a:srgbClr val="EDC1C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travel</c:v>
                </c:pt>
                <c:pt idx="1">
                  <c:v>grocery_net</c:v>
                </c:pt>
                <c:pt idx="2">
                  <c:v>health_fitness</c:v>
                </c:pt>
                <c:pt idx="3">
                  <c:v>food_dining</c:v>
                </c:pt>
                <c:pt idx="4">
                  <c:v>home</c:v>
                </c:pt>
                <c:pt idx="5">
                  <c:v>personal_care</c:v>
                </c:pt>
                <c:pt idx="6">
                  <c:v>entertainment</c:v>
                </c:pt>
                <c:pt idx="7">
                  <c:v>kids_pets</c:v>
                </c:pt>
                <c:pt idx="8">
                  <c:v>misc_pos</c:v>
                </c:pt>
                <c:pt idx="9">
                  <c:v>gas_transport</c:v>
                </c:pt>
                <c:pt idx="10">
                  <c:v>shopping_pos</c:v>
                </c:pt>
                <c:pt idx="11">
                  <c:v>misc_net</c:v>
                </c:pt>
                <c:pt idx="12">
                  <c:v>shopping_net</c:v>
                </c:pt>
                <c:pt idx="13">
                  <c:v>grocery_pos</c:v>
                </c:pt>
              </c:strCache>
            </c:strRef>
          </c:cat>
          <c:val>
            <c:numRef>
              <c:f>Sheet1!$B$2:$B$15</c:f>
              <c:numCache>
                <c:formatCode>#,##0</c:formatCode>
                <c:ptCount val="14"/>
                <c:pt idx="0">
                  <c:v>156</c:v>
                </c:pt>
                <c:pt idx="1">
                  <c:v>175</c:v>
                </c:pt>
                <c:pt idx="2">
                  <c:v>185</c:v>
                </c:pt>
                <c:pt idx="3">
                  <c:v>205</c:v>
                </c:pt>
                <c:pt idx="4">
                  <c:v>265</c:v>
                </c:pt>
                <c:pt idx="5">
                  <c:v>290</c:v>
                </c:pt>
                <c:pt idx="6">
                  <c:v>292</c:v>
                </c:pt>
                <c:pt idx="7">
                  <c:v>304</c:v>
                </c:pt>
                <c:pt idx="8">
                  <c:v>322</c:v>
                </c:pt>
                <c:pt idx="9">
                  <c:v>772</c:v>
                </c:pt>
                <c:pt idx="10">
                  <c:v>1056</c:v>
                </c:pt>
                <c:pt idx="11">
                  <c:v>1182</c:v>
                </c:pt>
                <c:pt idx="12">
                  <c:v>2219</c:v>
                </c:pt>
                <c:pt idx="13">
                  <c:v>2228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1-41B2-B1E8-AD082A4EB8D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25"/>
        <c:axId val="374048120"/>
        <c:axId val="374052920"/>
      </c:barChart>
      <c:catAx>
        <c:axId val="37404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2920"/>
        <c:crosses val="autoZero"/>
        <c:auto val="1"/>
        <c:lblAlgn val="ctr"/>
        <c:lblOffset val="100"/>
        <c:noMultiLvlLbl val="0"/>
      </c:catAx>
      <c:valAx>
        <c:axId val="37405292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374048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bg1"/>
                </a:solidFill>
              </a:rPr>
              <a:t>All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Amt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Sheet1!$A$2:$A$58</c:f>
              <c:numCache>
                <c:formatCode>General</c:formatCode>
                <c:ptCount val="5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 formatCode="#,##0">
                  <c:v>280</c:v>
                </c:pt>
                <c:pt idx="15" formatCode="#,##0">
                  <c:v>300</c:v>
                </c:pt>
                <c:pt idx="16" formatCode="#,##0">
                  <c:v>320</c:v>
                </c:pt>
                <c:pt idx="17" formatCode="#,##0">
                  <c:v>340</c:v>
                </c:pt>
                <c:pt idx="18" formatCode="#,##0">
                  <c:v>360</c:v>
                </c:pt>
                <c:pt idx="19" formatCode="#,##0">
                  <c:v>380</c:v>
                </c:pt>
                <c:pt idx="20" formatCode="#,##0">
                  <c:v>400</c:v>
                </c:pt>
                <c:pt idx="21" formatCode="#,##0">
                  <c:v>420</c:v>
                </c:pt>
                <c:pt idx="22" formatCode="#,##0">
                  <c:v>440</c:v>
                </c:pt>
                <c:pt idx="23" formatCode="#,##0">
                  <c:v>460</c:v>
                </c:pt>
                <c:pt idx="24" formatCode="#,##0">
                  <c:v>480</c:v>
                </c:pt>
                <c:pt idx="25" formatCode="#,##0">
                  <c:v>500</c:v>
                </c:pt>
                <c:pt idx="26" formatCode="#,##0">
                  <c:v>520</c:v>
                </c:pt>
                <c:pt idx="27" formatCode="#,##0">
                  <c:v>540</c:v>
                </c:pt>
                <c:pt idx="28" formatCode="#,##0">
                  <c:v>560</c:v>
                </c:pt>
                <c:pt idx="29" formatCode="#,##0">
                  <c:v>580</c:v>
                </c:pt>
                <c:pt idx="30" formatCode="#,##0">
                  <c:v>600</c:v>
                </c:pt>
                <c:pt idx="31" formatCode="#,##0">
                  <c:v>620</c:v>
                </c:pt>
                <c:pt idx="32" formatCode="#,##0">
                  <c:v>640</c:v>
                </c:pt>
                <c:pt idx="33" formatCode="#,##0">
                  <c:v>660</c:v>
                </c:pt>
                <c:pt idx="34" formatCode="#,##0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 formatCode="#,##0">
                  <c:v>1000</c:v>
                </c:pt>
                <c:pt idx="51" formatCode="#,##0">
                  <c:v>1020</c:v>
                </c:pt>
                <c:pt idx="52" formatCode="#,##0">
                  <c:v>1040</c:v>
                </c:pt>
                <c:pt idx="53" formatCode="#,##0">
                  <c:v>1060</c:v>
                </c:pt>
                <c:pt idx="54" formatCode="#,##0">
                  <c:v>1080</c:v>
                </c:pt>
                <c:pt idx="55" formatCode="#,##0">
                  <c:v>1100</c:v>
                </c:pt>
                <c:pt idx="56" formatCode="#,##0">
                  <c:v>1120</c:v>
                </c:pt>
              </c:numCache>
            </c:numRef>
          </c:cat>
          <c:val>
            <c:numRef>
              <c:f>Sheet1!$B$2:$B$58</c:f>
              <c:numCache>
                <c:formatCode>#,##0</c:formatCode>
                <c:ptCount val="57"/>
                <c:pt idx="0">
                  <c:v>606537</c:v>
                </c:pt>
                <c:pt idx="1">
                  <c:v>226033</c:v>
                </c:pt>
                <c:pt idx="2">
                  <c:v>266528</c:v>
                </c:pt>
                <c:pt idx="3">
                  <c:v>259534</c:v>
                </c:pt>
                <c:pt idx="4">
                  <c:v>158814</c:v>
                </c:pt>
                <c:pt idx="5">
                  <c:v>95034</c:v>
                </c:pt>
                <c:pt idx="6">
                  <c:v>64949</c:v>
                </c:pt>
                <c:pt idx="7">
                  <c:v>39157</c:v>
                </c:pt>
                <c:pt idx="8">
                  <c:v>24981</c:v>
                </c:pt>
                <c:pt idx="9">
                  <c:v>23544</c:v>
                </c:pt>
                <c:pt idx="10">
                  <c:v>18826</c:v>
                </c:pt>
                <c:pt idx="11">
                  <c:v>11043</c:v>
                </c:pt>
                <c:pt idx="12">
                  <c:v>6340</c:v>
                </c:pt>
                <c:pt idx="13">
                  <c:v>4619</c:v>
                </c:pt>
                <c:pt idx="14">
                  <c:v>4008</c:v>
                </c:pt>
                <c:pt idx="15">
                  <c:v>3537</c:v>
                </c:pt>
                <c:pt idx="16">
                  <c:v>2849</c:v>
                </c:pt>
                <c:pt idx="17">
                  <c:v>2192</c:v>
                </c:pt>
                <c:pt idx="18">
                  <c:v>1870</c:v>
                </c:pt>
                <c:pt idx="19">
                  <c:v>1629</c:v>
                </c:pt>
                <c:pt idx="20">
                  <c:v>1537</c:v>
                </c:pt>
                <c:pt idx="21">
                  <c:v>1544</c:v>
                </c:pt>
                <c:pt idx="22">
                  <c:v>1767</c:v>
                </c:pt>
                <c:pt idx="23">
                  <c:v>1929</c:v>
                </c:pt>
                <c:pt idx="24">
                  <c:v>1884</c:v>
                </c:pt>
                <c:pt idx="25">
                  <c:v>1792</c:v>
                </c:pt>
                <c:pt idx="26">
                  <c:v>1535</c:v>
                </c:pt>
                <c:pt idx="27">
                  <c:v>1276</c:v>
                </c:pt>
                <c:pt idx="28" formatCode="General">
                  <c:v>997</c:v>
                </c:pt>
                <c:pt idx="29" formatCode="General">
                  <c:v>870</c:v>
                </c:pt>
                <c:pt idx="30" formatCode="General">
                  <c:v>670</c:v>
                </c:pt>
                <c:pt idx="31" formatCode="General">
                  <c:v>576</c:v>
                </c:pt>
                <c:pt idx="32" formatCode="General">
                  <c:v>525</c:v>
                </c:pt>
                <c:pt idx="33" formatCode="General">
                  <c:v>529</c:v>
                </c:pt>
                <c:pt idx="34" formatCode="General">
                  <c:v>487</c:v>
                </c:pt>
                <c:pt idx="35" formatCode="General">
                  <c:v>483</c:v>
                </c:pt>
                <c:pt idx="36" formatCode="General">
                  <c:v>521</c:v>
                </c:pt>
                <c:pt idx="37" formatCode="General">
                  <c:v>481</c:v>
                </c:pt>
                <c:pt idx="38" formatCode="General">
                  <c:v>533</c:v>
                </c:pt>
                <c:pt idx="39" formatCode="General">
                  <c:v>524</c:v>
                </c:pt>
                <c:pt idx="40" formatCode="General">
                  <c:v>458</c:v>
                </c:pt>
                <c:pt idx="41" formatCode="General">
                  <c:v>454</c:v>
                </c:pt>
                <c:pt idx="42" formatCode="General">
                  <c:v>459</c:v>
                </c:pt>
                <c:pt idx="43" formatCode="General">
                  <c:v>459</c:v>
                </c:pt>
                <c:pt idx="44" formatCode="General">
                  <c:v>431</c:v>
                </c:pt>
                <c:pt idx="45" formatCode="General">
                  <c:v>458</c:v>
                </c:pt>
                <c:pt idx="46" formatCode="General">
                  <c:v>428</c:v>
                </c:pt>
                <c:pt idx="47" formatCode="General">
                  <c:v>425</c:v>
                </c:pt>
                <c:pt idx="48" formatCode="General">
                  <c:v>411</c:v>
                </c:pt>
                <c:pt idx="49" formatCode="General">
                  <c:v>407</c:v>
                </c:pt>
                <c:pt idx="50" formatCode="General">
                  <c:v>374</c:v>
                </c:pt>
                <c:pt idx="51" formatCode="General">
                  <c:v>312</c:v>
                </c:pt>
                <c:pt idx="52" formatCode="General">
                  <c:v>289</c:v>
                </c:pt>
                <c:pt idx="53" formatCode="General">
                  <c:v>288</c:v>
                </c:pt>
                <c:pt idx="54" formatCode="General">
                  <c:v>248</c:v>
                </c:pt>
                <c:pt idx="55" formatCode="General">
                  <c:v>224</c:v>
                </c:pt>
                <c:pt idx="56" formatCode="General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D-4C24-8875-5B462070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74048120"/>
        <c:axId val="374052920"/>
      </c:barChart>
      <c:catAx>
        <c:axId val="374048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bg1"/>
                    </a:solidFill>
                  </a:rPr>
                  <a:t>Transaction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2920"/>
        <c:crosses val="autoZero"/>
        <c:auto val="1"/>
        <c:lblAlgn val="ctr"/>
        <c:lblOffset val="100"/>
        <c:noMultiLvlLbl val="0"/>
      </c:catAx>
      <c:valAx>
        <c:axId val="37405292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48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bg1"/>
                </a:solidFill>
              </a:rPr>
              <a:t>Non-Fraud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Amt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Sheet1!$A$2:$A$58</c:f>
              <c:numCache>
                <c:formatCode>General</c:formatCode>
                <c:ptCount val="5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 formatCode="#,##0">
                  <c:v>280</c:v>
                </c:pt>
                <c:pt idx="15" formatCode="#,##0">
                  <c:v>300</c:v>
                </c:pt>
                <c:pt idx="16" formatCode="#,##0">
                  <c:v>320</c:v>
                </c:pt>
                <c:pt idx="17" formatCode="#,##0">
                  <c:v>340</c:v>
                </c:pt>
                <c:pt idx="18" formatCode="#,##0">
                  <c:v>360</c:v>
                </c:pt>
                <c:pt idx="19" formatCode="#,##0">
                  <c:v>380</c:v>
                </c:pt>
                <c:pt idx="20" formatCode="#,##0">
                  <c:v>400</c:v>
                </c:pt>
                <c:pt idx="21" formatCode="#,##0">
                  <c:v>420</c:v>
                </c:pt>
                <c:pt idx="22" formatCode="#,##0">
                  <c:v>440</c:v>
                </c:pt>
                <c:pt idx="23" formatCode="#,##0">
                  <c:v>460</c:v>
                </c:pt>
                <c:pt idx="24" formatCode="#,##0">
                  <c:v>480</c:v>
                </c:pt>
                <c:pt idx="25" formatCode="#,##0">
                  <c:v>500</c:v>
                </c:pt>
                <c:pt idx="26" formatCode="#,##0">
                  <c:v>520</c:v>
                </c:pt>
                <c:pt idx="27" formatCode="#,##0">
                  <c:v>540</c:v>
                </c:pt>
                <c:pt idx="28" formatCode="#,##0">
                  <c:v>560</c:v>
                </c:pt>
                <c:pt idx="29" formatCode="#,##0">
                  <c:v>580</c:v>
                </c:pt>
                <c:pt idx="30" formatCode="#,##0">
                  <c:v>600</c:v>
                </c:pt>
                <c:pt idx="31" formatCode="#,##0">
                  <c:v>620</c:v>
                </c:pt>
                <c:pt idx="32" formatCode="#,##0">
                  <c:v>640</c:v>
                </c:pt>
                <c:pt idx="33" formatCode="#,##0">
                  <c:v>660</c:v>
                </c:pt>
                <c:pt idx="34" formatCode="#,##0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 formatCode="#,##0">
                  <c:v>1000</c:v>
                </c:pt>
                <c:pt idx="51" formatCode="#,##0">
                  <c:v>1020</c:v>
                </c:pt>
                <c:pt idx="52" formatCode="#,##0">
                  <c:v>1040</c:v>
                </c:pt>
                <c:pt idx="53" formatCode="#,##0">
                  <c:v>1060</c:v>
                </c:pt>
                <c:pt idx="54" formatCode="#,##0">
                  <c:v>1080</c:v>
                </c:pt>
                <c:pt idx="55" formatCode="#,##0">
                  <c:v>1100</c:v>
                </c:pt>
                <c:pt idx="56" formatCode="#,##0">
                  <c:v>1120</c:v>
                </c:pt>
              </c:numCache>
            </c:numRef>
          </c:cat>
          <c:val>
            <c:numRef>
              <c:f>Sheet1!$B$2:$B$58</c:f>
              <c:numCache>
                <c:formatCode>#,##0</c:formatCode>
                <c:ptCount val="57"/>
                <c:pt idx="0">
                  <c:v>604953</c:v>
                </c:pt>
                <c:pt idx="1">
                  <c:v>225608</c:v>
                </c:pt>
                <c:pt idx="2">
                  <c:v>266414</c:v>
                </c:pt>
                <c:pt idx="3">
                  <c:v>259534</c:v>
                </c:pt>
                <c:pt idx="4">
                  <c:v>158805</c:v>
                </c:pt>
                <c:pt idx="5">
                  <c:v>94938</c:v>
                </c:pt>
                <c:pt idx="6">
                  <c:v>64864</c:v>
                </c:pt>
                <c:pt idx="7">
                  <c:v>39142</c:v>
                </c:pt>
                <c:pt idx="8">
                  <c:v>24979</c:v>
                </c:pt>
                <c:pt idx="9">
                  <c:v>23538</c:v>
                </c:pt>
                <c:pt idx="10">
                  <c:v>18801</c:v>
                </c:pt>
                <c:pt idx="11">
                  <c:v>10991</c:v>
                </c:pt>
                <c:pt idx="12">
                  <c:v>6230</c:v>
                </c:pt>
                <c:pt idx="13">
                  <c:v>4373</c:v>
                </c:pt>
                <c:pt idx="14">
                  <c:v>3434</c:v>
                </c:pt>
                <c:pt idx="15">
                  <c:v>2883</c:v>
                </c:pt>
                <c:pt idx="16">
                  <c:v>2368</c:v>
                </c:pt>
                <c:pt idx="17">
                  <c:v>1958</c:v>
                </c:pt>
                <c:pt idx="18">
                  <c:v>1777</c:v>
                </c:pt>
                <c:pt idx="19">
                  <c:v>1591</c:v>
                </c:pt>
                <c:pt idx="20">
                  <c:v>1519</c:v>
                </c:pt>
                <c:pt idx="21">
                  <c:v>1522</c:v>
                </c:pt>
                <c:pt idx="22">
                  <c:v>1748</c:v>
                </c:pt>
                <c:pt idx="23">
                  <c:v>1897</c:v>
                </c:pt>
                <c:pt idx="24">
                  <c:v>1851</c:v>
                </c:pt>
                <c:pt idx="25">
                  <c:v>1768</c:v>
                </c:pt>
                <c:pt idx="26">
                  <c:v>1509</c:v>
                </c:pt>
                <c:pt idx="27">
                  <c:v>1251</c:v>
                </c:pt>
                <c:pt idx="28" formatCode="General">
                  <c:v>972</c:v>
                </c:pt>
                <c:pt idx="29" formatCode="General">
                  <c:v>845</c:v>
                </c:pt>
                <c:pt idx="30" formatCode="General">
                  <c:v>655</c:v>
                </c:pt>
                <c:pt idx="31" formatCode="General">
                  <c:v>546</c:v>
                </c:pt>
                <c:pt idx="32" formatCode="General">
                  <c:v>487</c:v>
                </c:pt>
                <c:pt idx="33" formatCode="General">
                  <c:v>473</c:v>
                </c:pt>
                <c:pt idx="34" formatCode="General">
                  <c:v>412</c:v>
                </c:pt>
                <c:pt idx="35" formatCode="General">
                  <c:v>376</c:v>
                </c:pt>
                <c:pt idx="36" formatCode="General">
                  <c:v>397</c:v>
                </c:pt>
                <c:pt idx="37" formatCode="General">
                  <c:v>298</c:v>
                </c:pt>
                <c:pt idx="38" formatCode="General">
                  <c:v>332</c:v>
                </c:pt>
                <c:pt idx="39" formatCode="General">
                  <c:v>311</c:v>
                </c:pt>
                <c:pt idx="40" formatCode="General">
                  <c:v>273</c:v>
                </c:pt>
                <c:pt idx="41" formatCode="General">
                  <c:v>241</c:v>
                </c:pt>
                <c:pt idx="42" formatCode="General">
                  <c:v>234</c:v>
                </c:pt>
                <c:pt idx="43" formatCode="General">
                  <c:v>239</c:v>
                </c:pt>
                <c:pt idx="44" formatCode="General">
                  <c:v>201</c:v>
                </c:pt>
                <c:pt idx="45" formatCode="General">
                  <c:v>200</c:v>
                </c:pt>
                <c:pt idx="46" formatCode="General">
                  <c:v>189</c:v>
                </c:pt>
                <c:pt idx="47" formatCode="General">
                  <c:v>191</c:v>
                </c:pt>
                <c:pt idx="48" formatCode="General">
                  <c:v>174</c:v>
                </c:pt>
                <c:pt idx="49" formatCode="General">
                  <c:v>157</c:v>
                </c:pt>
                <c:pt idx="50" formatCode="General">
                  <c:v>158</c:v>
                </c:pt>
                <c:pt idx="51" formatCode="General">
                  <c:v>131</c:v>
                </c:pt>
                <c:pt idx="52" formatCode="General">
                  <c:v>120</c:v>
                </c:pt>
                <c:pt idx="53" formatCode="General">
                  <c:v>140</c:v>
                </c:pt>
                <c:pt idx="54" formatCode="General">
                  <c:v>133</c:v>
                </c:pt>
                <c:pt idx="55" formatCode="General">
                  <c:v>123</c:v>
                </c:pt>
                <c:pt idx="56" formatCode="General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A-4A33-9A1C-0D33C9AAD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74048120"/>
        <c:axId val="374052920"/>
      </c:barChart>
      <c:catAx>
        <c:axId val="374048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bg1"/>
                    </a:solidFill>
                  </a:rPr>
                  <a:t>Transaction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2920"/>
        <c:crosses val="autoZero"/>
        <c:auto val="1"/>
        <c:lblAlgn val="ctr"/>
        <c:lblOffset val="100"/>
        <c:noMultiLvlLbl val="0"/>
      </c:catAx>
      <c:valAx>
        <c:axId val="37405292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48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Run the</a:t>
            </a:r>
            <a:r>
              <a:rPr lang="en-US" baseline="0"/>
              <a:t> presentation as it has animations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54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4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Shakespeare, we also had a look at the data and derived the following insights to understand the problem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0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Fraud transactions are done at odd hours, mostly when support isn’t available and customers are sleeping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5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the</a:t>
            </a:r>
            <a:r>
              <a:rPr lang="en-US" baseline="0"/>
              <a:t> presentation as it has animations.</a:t>
            </a:r>
          </a:p>
          <a:p>
            <a:r>
              <a:rPr lang="en-US" baseline="0"/>
              <a:t>If you look closely at fraud transactions, majority happen for grocery and shopping. Explain why this might be the case.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6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see transaction amount, $0 is very high most likely as the fraudsters are testing if the card is working. Then, it increases for range of $200-$300 and again for beyond $1000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9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Random resampling provides a naive technique for rebalancing the class distribution for an imbalanced dataset.</a:t>
            </a:r>
          </a:p>
          <a:p>
            <a:r>
              <a:rPr lang="en-US"/>
              <a:t>Duplicates of the lesser category are made to make data more balanced.</a:t>
            </a:r>
            <a:endParaRPr lang="en-US">
              <a:cs typeface="Calibri"/>
            </a:endParaRPr>
          </a:p>
          <a:p>
            <a:r>
              <a:rPr lang="en-US"/>
              <a:t>Advantages:</a:t>
            </a:r>
          </a:p>
          <a:p>
            <a:r>
              <a:rPr lang="en-US"/>
              <a:t>No information loss like </a:t>
            </a:r>
            <a:r>
              <a:rPr lang="en-US" err="1"/>
              <a:t>undersampling</a:t>
            </a:r>
            <a:r>
              <a:rPr lang="en-US"/>
              <a:t>.</a:t>
            </a:r>
          </a:p>
          <a:p>
            <a:r>
              <a:rPr lang="en-US"/>
              <a:t>Performs better than </a:t>
            </a:r>
            <a:r>
              <a:rPr lang="en-US" err="1"/>
              <a:t>undersampling</a:t>
            </a:r>
            <a:r>
              <a:rPr lang="en-US"/>
              <a:t>.</a:t>
            </a:r>
          </a:p>
          <a:p>
            <a:r>
              <a:rPr lang="en-US"/>
              <a:t>Disadvantages:</a:t>
            </a:r>
          </a:p>
          <a:p>
            <a:r>
              <a:rPr lang="en-US"/>
              <a:t>Likelihood of overfitting as we duplicate the minority class 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89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Check F1-score for </a:t>
            </a:r>
            <a:r>
              <a:rPr lang="en-US" err="1"/>
              <a:t>XGBoost</a:t>
            </a:r>
            <a:r>
              <a:rPr lang="en-US" baseline="0"/>
              <a:t> &amp; RF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err="1">
                <a:solidFill>
                  <a:srgbClr val="292929"/>
                </a:solidFill>
                <a:effectLst/>
                <a:latin typeface="source-serif-pro"/>
              </a:rPr>
              <a:t>XGBoost</a:t>
            </a:r>
            <a:r>
              <a:rPr lang="en-US" b="1" i="0">
                <a:solidFill>
                  <a:srgbClr val="292929"/>
                </a:solidFill>
                <a:effectLst/>
                <a:latin typeface="source-serif-pro"/>
              </a:rPr>
              <a:t> is a good option for unbalanced datasets but we cannot trust random forest in these types of cases.</a:t>
            </a:r>
          </a:p>
          <a:p>
            <a:r>
              <a:rPr lang="en-US" b="1" i="0">
                <a:solidFill>
                  <a:srgbClr val="292929"/>
                </a:solidFill>
                <a:effectLst/>
                <a:latin typeface="source-serif-pro"/>
              </a:rPr>
              <a:t>One of the most important differences between XG Boost and Random forest is that the </a:t>
            </a:r>
            <a:r>
              <a:rPr lang="en-US" b="1" i="0" err="1">
                <a:solidFill>
                  <a:srgbClr val="292929"/>
                </a:solidFill>
                <a:effectLst/>
                <a:latin typeface="source-serif-pro"/>
              </a:rPr>
              <a:t>XGBoost</a:t>
            </a:r>
            <a:r>
              <a:rPr lang="en-US" b="1" i="0">
                <a:solidFill>
                  <a:srgbClr val="292929"/>
                </a:solidFill>
                <a:effectLst/>
                <a:latin typeface="source-serif-pro"/>
              </a:rPr>
              <a:t> always gives more importance to functional space when reducing the cost of a model while Random Forest tries to give more preferences to hyperparameters to optimize the model.</a:t>
            </a:r>
            <a:r>
              <a:rPr lang="en-US" b="0" i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Custom </a:t>
            </a:r>
            <a:r>
              <a:rPr lang="en-US" err="1">
                <a:cs typeface="Calibri"/>
              </a:rPr>
              <a:t>api</a:t>
            </a:r>
            <a:r>
              <a:rPr lang="en-US">
                <a:cs typeface="Calibri"/>
              </a:rPr>
              <a:t> ensures 100% security and encryption after the payment gateway.</a:t>
            </a:r>
          </a:p>
          <a:p>
            <a:r>
              <a:rPr lang="en-US"/>
              <a:t>to help identify fraudulent charges before they’re disputed reducing false positives.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2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04" y="293485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4973027" y="1626970"/>
            <a:ext cx="1765382" cy="1718332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3170628" y="3899032"/>
            <a:ext cx="1765382" cy="1718332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8333082" y="1628154"/>
            <a:ext cx="1765382" cy="1718332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490596" y="1626970"/>
            <a:ext cx="1765382" cy="1718332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602" y="3506465"/>
            <a:ext cx="2117794" cy="305386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602" y="3862652"/>
            <a:ext cx="2117794" cy="22930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7554" y="3506465"/>
            <a:ext cx="2117794" cy="305386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7554" y="3862652"/>
            <a:ext cx="2117794" cy="22930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4559" y="3507649"/>
            <a:ext cx="2117794" cy="305386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4559" y="3863836"/>
            <a:ext cx="2117794" cy="22930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23634" y="5778527"/>
            <a:ext cx="2117794" cy="305386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23634" y="6134714"/>
            <a:ext cx="2117794" cy="22930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97637" y="1731315"/>
            <a:ext cx="1498143" cy="1458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84495" y="1731315"/>
            <a:ext cx="1498143" cy="1458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4550" y="1732499"/>
            <a:ext cx="1498143" cy="1458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282096" y="4003377"/>
            <a:ext cx="1498143" cy="1458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6761052" y="3999821"/>
            <a:ext cx="1765382" cy="1718332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14058" y="5879316"/>
            <a:ext cx="2117794" cy="305386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614058" y="6235503"/>
            <a:ext cx="2117794" cy="22930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872520" y="4104166"/>
            <a:ext cx="1498143" cy="1458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666" y="193929"/>
            <a:ext cx="9076667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0" y="2176272"/>
            <a:ext cx="10377424" cy="1481328"/>
          </a:xfrm>
        </p:spPr>
        <p:txBody>
          <a:bodyPr/>
          <a:lstStyle/>
          <a:p>
            <a:r>
              <a:rPr lang="en-US"/>
              <a:t>BROOM SOLUTIONS:</a:t>
            </a:r>
            <a:br>
              <a:rPr lang="en-US"/>
            </a:br>
            <a:r>
              <a:rPr lang="en-US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TEAM 2 – DUKSS ANALYTICS:</a:t>
            </a:r>
          </a:p>
          <a:p>
            <a:r>
              <a:rPr lang="en-US" b="1"/>
              <a:t>DHARMI, SHWETA, KEERTHANA, URVAJ, SUNVID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METHODOLGY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8">
            <a:extLst>
              <a:ext uri="{FF2B5EF4-FFF2-40B4-BE49-F238E27FC236}">
                <a16:creationId xmlns:a16="http://schemas.microsoft.com/office/drawing/2014/main" id="{F5417EE7-C839-3AC8-F292-C08D8243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/>
          <a:lstStyle/>
          <a:p>
            <a:r>
              <a:rPr lang="en-US"/>
              <a:t>OVERSAMPLING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CDD3F9-B9E1-9E2B-165C-8DDBA380B345}"/>
              </a:ext>
            </a:extLst>
          </p:cNvPr>
          <p:cNvSpPr txBox="1"/>
          <p:nvPr/>
        </p:nvSpPr>
        <p:spPr>
          <a:xfrm>
            <a:off x="942975" y="2476500"/>
            <a:ext cx="4324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Since the data is imbalanced with ~0.5% of the transactions being fraud, oversampling was done to balance the data categories better.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490913-5206-8DF2-9FFF-9D43F8257E51}"/>
              </a:ext>
            </a:extLst>
          </p:cNvPr>
          <p:cNvSpPr/>
          <p:nvPr/>
        </p:nvSpPr>
        <p:spPr>
          <a:xfrm>
            <a:off x="5824537" y="2276475"/>
            <a:ext cx="1114425" cy="3539430"/>
          </a:xfrm>
          <a:prstGeom prst="rect">
            <a:avLst/>
          </a:prstGeom>
          <a:solidFill>
            <a:srgbClr val="EDC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3635BB2-5013-973D-448E-985041203132}"/>
              </a:ext>
            </a:extLst>
          </p:cNvPr>
          <p:cNvSpPr/>
          <p:nvPr/>
        </p:nvSpPr>
        <p:spPr>
          <a:xfrm>
            <a:off x="6938962" y="5200650"/>
            <a:ext cx="1114425" cy="615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8CC19C-38D9-1A55-2500-1CE5AEA543DF}"/>
              </a:ext>
            </a:extLst>
          </p:cNvPr>
          <p:cNvSpPr/>
          <p:nvPr/>
        </p:nvSpPr>
        <p:spPr>
          <a:xfrm>
            <a:off x="9591675" y="2276475"/>
            <a:ext cx="1114425" cy="3539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65EBDA-DE41-5D9E-C1C3-D2F8390334BE}"/>
              </a:ext>
            </a:extLst>
          </p:cNvPr>
          <p:cNvSpPr/>
          <p:nvPr/>
        </p:nvSpPr>
        <p:spPr>
          <a:xfrm>
            <a:off x="10706100" y="2276476"/>
            <a:ext cx="1114425" cy="3539430"/>
          </a:xfrm>
          <a:prstGeom prst="rect">
            <a:avLst/>
          </a:prstGeom>
          <a:solidFill>
            <a:srgbClr val="EDC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7A46344-22BD-5A02-266E-334F446C699A}"/>
              </a:ext>
            </a:extLst>
          </p:cNvPr>
          <p:cNvCxnSpPr/>
          <p:nvPr/>
        </p:nvCxnSpPr>
        <p:spPr>
          <a:xfrm flipV="1">
            <a:off x="8053387" y="2667000"/>
            <a:ext cx="1462088" cy="266700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872A46A-3CF4-ACCC-D354-4DE70A37A0F4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8053387" y="3590925"/>
            <a:ext cx="1462088" cy="191735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28B9E77-727A-48AF-4529-06870B126D4A}"/>
              </a:ext>
            </a:extLst>
          </p:cNvPr>
          <p:cNvCxnSpPr>
            <a:cxnSpLocks/>
          </p:cNvCxnSpPr>
          <p:nvPr/>
        </p:nvCxnSpPr>
        <p:spPr>
          <a:xfrm flipV="1">
            <a:off x="7996237" y="4246215"/>
            <a:ext cx="1519238" cy="143634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2FEB455-1503-F9C9-87F7-C5C5B56AA91E}"/>
              </a:ext>
            </a:extLst>
          </p:cNvPr>
          <p:cNvCxnSpPr>
            <a:cxnSpLocks/>
          </p:cNvCxnSpPr>
          <p:nvPr/>
        </p:nvCxnSpPr>
        <p:spPr>
          <a:xfrm flipV="1">
            <a:off x="8053387" y="5133975"/>
            <a:ext cx="1462088" cy="60007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48F5CC1-071A-46B0-CD3B-D48B7BCB108C}"/>
              </a:ext>
            </a:extLst>
          </p:cNvPr>
          <p:cNvCxnSpPr>
            <a:cxnSpLocks/>
          </p:cNvCxnSpPr>
          <p:nvPr/>
        </p:nvCxnSpPr>
        <p:spPr>
          <a:xfrm flipV="1">
            <a:off x="8091487" y="5508277"/>
            <a:ext cx="1481138" cy="307628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CE77FC-DE80-D40A-E82F-2ED1646B6CCE}"/>
              </a:ext>
            </a:extLst>
          </p:cNvPr>
          <p:cNvSpPr txBox="1"/>
          <p:nvPr/>
        </p:nvSpPr>
        <p:spPr>
          <a:xfrm>
            <a:off x="5712617" y="5855969"/>
            <a:ext cx="13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Non-fraud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C210-82B1-691A-C52F-A29477B03B0A}"/>
              </a:ext>
            </a:extLst>
          </p:cNvPr>
          <p:cNvSpPr txBox="1"/>
          <p:nvPr/>
        </p:nvSpPr>
        <p:spPr>
          <a:xfrm>
            <a:off x="10706100" y="5831264"/>
            <a:ext cx="13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Non-fraud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0E7BA-58FE-AFA5-91B6-D11E6A7A63CB}"/>
              </a:ext>
            </a:extLst>
          </p:cNvPr>
          <p:cNvSpPr txBox="1"/>
          <p:nvPr/>
        </p:nvSpPr>
        <p:spPr>
          <a:xfrm>
            <a:off x="7127081" y="5812035"/>
            <a:ext cx="13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Fraud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416B1-2C30-F2DE-91AC-6CA688432439}"/>
              </a:ext>
            </a:extLst>
          </p:cNvPr>
          <p:cNvSpPr txBox="1"/>
          <p:nvPr/>
        </p:nvSpPr>
        <p:spPr>
          <a:xfrm>
            <a:off x="9747647" y="5821096"/>
            <a:ext cx="13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Fraud</a:t>
            </a:r>
          </a:p>
        </p:txBody>
      </p:sp>
    </p:spTree>
    <p:extLst>
      <p:ext uri="{BB962C8B-B14F-4D97-AF65-F5344CB8AC3E}">
        <p14:creationId xmlns:p14="http://schemas.microsoft.com/office/powerpoint/2010/main" val="46108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8">
            <a:extLst>
              <a:ext uri="{FF2B5EF4-FFF2-40B4-BE49-F238E27FC236}">
                <a16:creationId xmlns:a16="http://schemas.microsoft.com/office/drawing/2014/main" id="{F5417EE7-C839-3AC8-F292-C08D8243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17754"/>
            <a:ext cx="8878824" cy="1069848"/>
          </a:xfrm>
        </p:spPr>
        <p:txBody>
          <a:bodyPr anchor="t"/>
          <a:lstStyle/>
          <a:p>
            <a:r>
              <a:rPr lang="en-US"/>
              <a:t>MODELLING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7A8D3B-CA03-4BB0-E268-80EEFF3DD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1373"/>
              </p:ext>
            </p:extLst>
          </p:nvPr>
        </p:nvGraphicFramePr>
        <p:xfrm>
          <a:off x="1023430" y="1778055"/>
          <a:ext cx="3448219" cy="200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712">
                  <a:extLst>
                    <a:ext uri="{9D8B030D-6E8A-4147-A177-3AD203B41FA5}">
                      <a16:colId xmlns:a16="http://schemas.microsoft.com/office/drawing/2014/main" val="502545460"/>
                    </a:ext>
                  </a:extLst>
                </a:gridCol>
                <a:gridCol w="876416">
                  <a:extLst>
                    <a:ext uri="{9D8B030D-6E8A-4147-A177-3AD203B41FA5}">
                      <a16:colId xmlns:a16="http://schemas.microsoft.com/office/drawing/2014/main" val="1098600956"/>
                    </a:ext>
                  </a:extLst>
                </a:gridCol>
                <a:gridCol w="1154091">
                  <a:extLst>
                    <a:ext uri="{9D8B030D-6E8A-4147-A177-3AD203B41FA5}">
                      <a16:colId xmlns:a16="http://schemas.microsoft.com/office/drawing/2014/main" val="3461455090"/>
                    </a:ext>
                  </a:extLst>
                </a:gridCol>
              </a:tblGrid>
              <a:tr h="519120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Precision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Recall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F1-score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77204"/>
                  </a:ext>
                </a:extLst>
              </a:tr>
              <a:tr h="7453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83024"/>
                  </a:ext>
                </a:extLst>
              </a:tr>
              <a:tr h="7453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553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04160D-AEC5-1A9E-E1F7-FC215E05E2F2}"/>
              </a:ext>
            </a:extLst>
          </p:cNvPr>
          <p:cNvSpPr txBox="1"/>
          <p:nvPr/>
        </p:nvSpPr>
        <p:spPr>
          <a:xfrm>
            <a:off x="836255" y="1219130"/>
            <a:ext cx="382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LOGISTIC REGRESSION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29039-CE45-4EF8-23C9-F680341C8091}"/>
              </a:ext>
            </a:extLst>
          </p:cNvPr>
          <p:cNvSpPr txBox="1"/>
          <p:nvPr/>
        </p:nvSpPr>
        <p:spPr>
          <a:xfrm>
            <a:off x="1007211" y="2437500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8D2CB-ADE0-2D4C-55DF-C3E85C461A49}"/>
              </a:ext>
            </a:extLst>
          </p:cNvPr>
          <p:cNvSpPr txBox="1"/>
          <p:nvPr/>
        </p:nvSpPr>
        <p:spPr>
          <a:xfrm>
            <a:off x="2288803" y="2437235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0.90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FF717-A267-13C3-7606-D399F2BC63DA}"/>
              </a:ext>
            </a:extLst>
          </p:cNvPr>
          <p:cNvSpPr txBox="1"/>
          <p:nvPr/>
        </p:nvSpPr>
        <p:spPr>
          <a:xfrm>
            <a:off x="1014789" y="3183938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C20D60-D291-3674-FFD4-03BECE9DB065}"/>
              </a:ext>
            </a:extLst>
          </p:cNvPr>
          <p:cNvSpPr txBox="1"/>
          <p:nvPr/>
        </p:nvSpPr>
        <p:spPr>
          <a:xfrm>
            <a:off x="2324767" y="3227798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0.79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CA3C3-8EE9-1F0D-9F92-2253218FBD7F}"/>
              </a:ext>
            </a:extLst>
          </p:cNvPr>
          <p:cNvSpPr txBox="1"/>
          <p:nvPr/>
        </p:nvSpPr>
        <p:spPr>
          <a:xfrm>
            <a:off x="262181" y="2500888"/>
            <a:ext cx="3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90F06-A1A3-6813-6D1E-FE214E0ABE48}"/>
              </a:ext>
            </a:extLst>
          </p:cNvPr>
          <p:cNvSpPr txBox="1"/>
          <p:nvPr/>
        </p:nvSpPr>
        <p:spPr>
          <a:xfrm>
            <a:off x="283097" y="3228304"/>
            <a:ext cx="3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29D96E-144D-354E-FEC8-E89D7518139C}"/>
              </a:ext>
            </a:extLst>
          </p:cNvPr>
          <p:cNvSpPr txBox="1"/>
          <p:nvPr/>
        </p:nvSpPr>
        <p:spPr>
          <a:xfrm>
            <a:off x="945296" y="3933666"/>
            <a:ext cx="382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RANDOM FOREST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4C7097C-C97B-736A-7F36-FF74AEF71583}"/>
              </a:ext>
            </a:extLst>
          </p:cNvPr>
          <p:cNvSpPr txBox="1"/>
          <p:nvPr/>
        </p:nvSpPr>
        <p:spPr>
          <a:xfrm>
            <a:off x="371222" y="5215424"/>
            <a:ext cx="3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069B68-04CE-DF82-77B0-00A0964ADC04}"/>
              </a:ext>
            </a:extLst>
          </p:cNvPr>
          <p:cNvSpPr txBox="1"/>
          <p:nvPr/>
        </p:nvSpPr>
        <p:spPr>
          <a:xfrm>
            <a:off x="392138" y="5942840"/>
            <a:ext cx="3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110" name="Table 6">
            <a:extLst>
              <a:ext uri="{FF2B5EF4-FFF2-40B4-BE49-F238E27FC236}">
                <a16:creationId xmlns:a16="http://schemas.microsoft.com/office/drawing/2014/main" id="{92F934E4-DD5A-BCF2-12C0-F05A9B17E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30772"/>
              </p:ext>
            </p:extLst>
          </p:nvPr>
        </p:nvGraphicFramePr>
        <p:xfrm>
          <a:off x="7429500" y="1754909"/>
          <a:ext cx="3557033" cy="203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705">
                  <a:extLst>
                    <a:ext uri="{9D8B030D-6E8A-4147-A177-3AD203B41FA5}">
                      <a16:colId xmlns:a16="http://schemas.microsoft.com/office/drawing/2014/main" val="502545460"/>
                    </a:ext>
                  </a:extLst>
                </a:gridCol>
                <a:gridCol w="1111164">
                  <a:extLst>
                    <a:ext uri="{9D8B030D-6E8A-4147-A177-3AD203B41FA5}">
                      <a16:colId xmlns:a16="http://schemas.microsoft.com/office/drawing/2014/main" val="1098600956"/>
                    </a:ext>
                  </a:extLst>
                </a:gridCol>
                <a:gridCol w="1111164">
                  <a:extLst>
                    <a:ext uri="{9D8B030D-6E8A-4147-A177-3AD203B41FA5}">
                      <a16:colId xmlns:a16="http://schemas.microsoft.com/office/drawing/2014/main" val="3814627683"/>
                    </a:ext>
                  </a:extLst>
                </a:gridCol>
              </a:tblGrid>
              <a:tr h="525157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Precision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Recall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F1-score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77204"/>
                  </a:ext>
                </a:extLst>
              </a:tr>
              <a:tr h="753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83024"/>
                  </a:ext>
                </a:extLst>
              </a:tr>
              <a:tr h="753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55380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EAE6D98D-978C-2738-5B68-0B6202B876C1}"/>
              </a:ext>
            </a:extLst>
          </p:cNvPr>
          <p:cNvSpPr txBox="1"/>
          <p:nvPr/>
        </p:nvSpPr>
        <p:spPr>
          <a:xfrm>
            <a:off x="7268491" y="1219130"/>
            <a:ext cx="382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DECISION TREE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1D264B9-911B-73A5-C1D9-9FF1FD2C4F52}"/>
              </a:ext>
            </a:extLst>
          </p:cNvPr>
          <p:cNvSpPr txBox="1"/>
          <p:nvPr/>
        </p:nvSpPr>
        <p:spPr>
          <a:xfrm>
            <a:off x="7429501" y="3175492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0.92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982FBA5-5029-B88B-8FEF-1303807C8913}"/>
              </a:ext>
            </a:extLst>
          </p:cNvPr>
          <p:cNvSpPr txBox="1"/>
          <p:nvPr/>
        </p:nvSpPr>
        <p:spPr>
          <a:xfrm>
            <a:off x="8690480" y="3200502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0.84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2B2F7B9-5D77-325F-7D04-9D821821FBA7}"/>
              </a:ext>
            </a:extLst>
          </p:cNvPr>
          <p:cNvSpPr txBox="1"/>
          <p:nvPr/>
        </p:nvSpPr>
        <p:spPr>
          <a:xfrm>
            <a:off x="7083031" y="2448076"/>
            <a:ext cx="3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FD3CF9D-1C83-BE30-F91B-EF2976731156}"/>
              </a:ext>
            </a:extLst>
          </p:cNvPr>
          <p:cNvSpPr txBox="1"/>
          <p:nvPr/>
        </p:nvSpPr>
        <p:spPr>
          <a:xfrm>
            <a:off x="7103947" y="3175492"/>
            <a:ext cx="3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1B823C8-4DEA-2951-B30F-85CE3A5F63F4}"/>
              </a:ext>
            </a:extLst>
          </p:cNvPr>
          <p:cNvSpPr txBox="1"/>
          <p:nvPr/>
        </p:nvSpPr>
        <p:spPr>
          <a:xfrm>
            <a:off x="7287196" y="3971316"/>
            <a:ext cx="382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XGBOOST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BEEE248-8894-02B8-2128-9CB90AB20ED2}"/>
              </a:ext>
            </a:extLst>
          </p:cNvPr>
          <p:cNvSpPr txBox="1"/>
          <p:nvPr/>
        </p:nvSpPr>
        <p:spPr>
          <a:xfrm>
            <a:off x="6713122" y="5253074"/>
            <a:ext cx="3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1BBA05B-79A5-687D-82FE-122E70E775F2}"/>
              </a:ext>
            </a:extLst>
          </p:cNvPr>
          <p:cNvSpPr txBox="1"/>
          <p:nvPr/>
        </p:nvSpPr>
        <p:spPr>
          <a:xfrm>
            <a:off x="6734038" y="5980490"/>
            <a:ext cx="3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B093192-FBC9-B2D9-05CD-BEB34A74BF40}"/>
              </a:ext>
            </a:extLst>
          </p:cNvPr>
          <p:cNvSpPr/>
          <p:nvPr/>
        </p:nvSpPr>
        <p:spPr>
          <a:xfrm>
            <a:off x="6400800" y="3983505"/>
            <a:ext cx="5399062" cy="2750669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18D2CB-ADE0-2D4C-55DF-C3E85C461A49}"/>
              </a:ext>
            </a:extLst>
          </p:cNvPr>
          <p:cNvSpPr txBox="1"/>
          <p:nvPr/>
        </p:nvSpPr>
        <p:spPr>
          <a:xfrm>
            <a:off x="3250291" y="2437235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C20D60-D291-3674-FFD4-03BECE9DB065}"/>
              </a:ext>
            </a:extLst>
          </p:cNvPr>
          <p:cNvSpPr txBox="1"/>
          <p:nvPr/>
        </p:nvSpPr>
        <p:spPr>
          <a:xfrm>
            <a:off x="3286255" y="3227798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0.83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D22490-4AE1-D183-16A0-6ED5BFE94B28}"/>
              </a:ext>
            </a:extLst>
          </p:cNvPr>
          <p:cNvSpPr txBox="1"/>
          <p:nvPr/>
        </p:nvSpPr>
        <p:spPr>
          <a:xfrm>
            <a:off x="7476223" y="2358005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0.85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681AED-5311-E69B-1C96-DCA00A6436B9}"/>
              </a:ext>
            </a:extLst>
          </p:cNvPr>
          <p:cNvSpPr txBox="1"/>
          <p:nvPr/>
        </p:nvSpPr>
        <p:spPr>
          <a:xfrm>
            <a:off x="8690480" y="2360807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0.93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D264B9-911B-73A5-C1D9-9FF1FD2C4F52}"/>
              </a:ext>
            </a:extLst>
          </p:cNvPr>
          <p:cNvSpPr txBox="1"/>
          <p:nvPr/>
        </p:nvSpPr>
        <p:spPr>
          <a:xfrm>
            <a:off x="9726154" y="3185167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0.88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D22490-4AE1-D183-16A0-6ED5BFE94B28}"/>
              </a:ext>
            </a:extLst>
          </p:cNvPr>
          <p:cNvSpPr txBox="1"/>
          <p:nvPr/>
        </p:nvSpPr>
        <p:spPr>
          <a:xfrm>
            <a:off x="9772876" y="2367680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0.89</a:t>
            </a:r>
          </a:p>
        </p:txBody>
      </p:sp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147A8D3B-CA03-4BB0-E268-80EEFF3DD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18514"/>
              </p:ext>
            </p:extLst>
          </p:nvPr>
        </p:nvGraphicFramePr>
        <p:xfrm>
          <a:off x="1010255" y="4512577"/>
          <a:ext cx="3448219" cy="200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712">
                  <a:extLst>
                    <a:ext uri="{9D8B030D-6E8A-4147-A177-3AD203B41FA5}">
                      <a16:colId xmlns:a16="http://schemas.microsoft.com/office/drawing/2014/main" val="502545460"/>
                    </a:ext>
                  </a:extLst>
                </a:gridCol>
                <a:gridCol w="876416">
                  <a:extLst>
                    <a:ext uri="{9D8B030D-6E8A-4147-A177-3AD203B41FA5}">
                      <a16:colId xmlns:a16="http://schemas.microsoft.com/office/drawing/2014/main" val="1098600956"/>
                    </a:ext>
                  </a:extLst>
                </a:gridCol>
                <a:gridCol w="1154091">
                  <a:extLst>
                    <a:ext uri="{9D8B030D-6E8A-4147-A177-3AD203B41FA5}">
                      <a16:colId xmlns:a16="http://schemas.microsoft.com/office/drawing/2014/main" val="3461455090"/>
                    </a:ext>
                  </a:extLst>
                </a:gridCol>
              </a:tblGrid>
              <a:tr h="519120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Precision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Recall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F1-score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77204"/>
                  </a:ext>
                </a:extLst>
              </a:tr>
              <a:tr h="7453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83024"/>
                  </a:ext>
                </a:extLst>
              </a:tr>
              <a:tr h="7453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5538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7529039-CE45-4EF8-23C9-F680341C8091}"/>
              </a:ext>
            </a:extLst>
          </p:cNvPr>
          <p:cNvSpPr txBox="1"/>
          <p:nvPr/>
        </p:nvSpPr>
        <p:spPr>
          <a:xfrm>
            <a:off x="994036" y="5171757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0.86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18D2CB-ADE0-2D4C-55DF-C3E85C461A49}"/>
              </a:ext>
            </a:extLst>
          </p:cNvPr>
          <p:cNvSpPr txBox="1"/>
          <p:nvPr/>
        </p:nvSpPr>
        <p:spPr>
          <a:xfrm>
            <a:off x="2275628" y="5171757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0.92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8FF717-A267-13C3-7606-D399F2BC63DA}"/>
              </a:ext>
            </a:extLst>
          </p:cNvPr>
          <p:cNvSpPr txBox="1"/>
          <p:nvPr/>
        </p:nvSpPr>
        <p:spPr>
          <a:xfrm>
            <a:off x="1001614" y="5918460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0.92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C20D60-D291-3674-FFD4-03BECE9DB065}"/>
              </a:ext>
            </a:extLst>
          </p:cNvPr>
          <p:cNvSpPr txBox="1"/>
          <p:nvPr/>
        </p:nvSpPr>
        <p:spPr>
          <a:xfrm>
            <a:off x="2311592" y="5962320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0.85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18D2CB-ADE0-2D4C-55DF-C3E85C461A49}"/>
              </a:ext>
            </a:extLst>
          </p:cNvPr>
          <p:cNvSpPr txBox="1"/>
          <p:nvPr/>
        </p:nvSpPr>
        <p:spPr>
          <a:xfrm>
            <a:off x="3237116" y="5171757"/>
            <a:ext cx="122135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/>
              <a:t>0.89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C20D60-D291-3674-FFD4-03BECE9DB065}"/>
              </a:ext>
            </a:extLst>
          </p:cNvPr>
          <p:cNvSpPr txBox="1"/>
          <p:nvPr/>
        </p:nvSpPr>
        <p:spPr>
          <a:xfrm>
            <a:off x="3273080" y="5962320"/>
            <a:ext cx="122135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0.88</a:t>
            </a:r>
          </a:p>
        </p:txBody>
      </p:sp>
      <p:graphicFrame>
        <p:nvGraphicFramePr>
          <p:cNvPr id="49" name="Table 6">
            <a:extLst>
              <a:ext uri="{FF2B5EF4-FFF2-40B4-BE49-F238E27FC236}">
                <a16:creationId xmlns:a16="http://schemas.microsoft.com/office/drawing/2014/main" id="{147A8D3B-CA03-4BB0-E268-80EEFF3DD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49298"/>
              </p:ext>
            </p:extLst>
          </p:nvPr>
        </p:nvGraphicFramePr>
        <p:xfrm>
          <a:off x="7447823" y="4530386"/>
          <a:ext cx="3448219" cy="200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712">
                  <a:extLst>
                    <a:ext uri="{9D8B030D-6E8A-4147-A177-3AD203B41FA5}">
                      <a16:colId xmlns:a16="http://schemas.microsoft.com/office/drawing/2014/main" val="502545460"/>
                    </a:ext>
                  </a:extLst>
                </a:gridCol>
                <a:gridCol w="876416">
                  <a:extLst>
                    <a:ext uri="{9D8B030D-6E8A-4147-A177-3AD203B41FA5}">
                      <a16:colId xmlns:a16="http://schemas.microsoft.com/office/drawing/2014/main" val="1098600956"/>
                    </a:ext>
                  </a:extLst>
                </a:gridCol>
                <a:gridCol w="1154091">
                  <a:extLst>
                    <a:ext uri="{9D8B030D-6E8A-4147-A177-3AD203B41FA5}">
                      <a16:colId xmlns:a16="http://schemas.microsoft.com/office/drawing/2014/main" val="3461455090"/>
                    </a:ext>
                  </a:extLst>
                </a:gridCol>
              </a:tblGrid>
              <a:tr h="519120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Precision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Recall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F1-score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77204"/>
                  </a:ext>
                </a:extLst>
              </a:tr>
              <a:tr h="7453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83024"/>
                  </a:ext>
                </a:extLst>
              </a:tr>
              <a:tr h="7453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5538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7529039-CE45-4EF8-23C9-F680341C8091}"/>
              </a:ext>
            </a:extLst>
          </p:cNvPr>
          <p:cNvSpPr txBox="1"/>
          <p:nvPr/>
        </p:nvSpPr>
        <p:spPr>
          <a:xfrm>
            <a:off x="7429501" y="5189774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0.91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8D2CB-ADE0-2D4C-55DF-C3E85C461A49}"/>
              </a:ext>
            </a:extLst>
          </p:cNvPr>
          <p:cNvSpPr txBox="1"/>
          <p:nvPr/>
        </p:nvSpPr>
        <p:spPr>
          <a:xfrm>
            <a:off x="8713196" y="5189566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0.95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8FF717-A267-13C3-7606-D399F2BC63DA}"/>
              </a:ext>
            </a:extLst>
          </p:cNvPr>
          <p:cNvSpPr txBox="1"/>
          <p:nvPr/>
        </p:nvSpPr>
        <p:spPr>
          <a:xfrm>
            <a:off x="7439182" y="5936269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0.95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C20D60-D291-3674-FFD4-03BECE9DB065}"/>
              </a:ext>
            </a:extLst>
          </p:cNvPr>
          <p:cNvSpPr txBox="1"/>
          <p:nvPr/>
        </p:nvSpPr>
        <p:spPr>
          <a:xfrm>
            <a:off x="8749160" y="5980129"/>
            <a:ext cx="122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0.91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18D2CB-ADE0-2D4C-55DF-C3E85C461A49}"/>
              </a:ext>
            </a:extLst>
          </p:cNvPr>
          <p:cNvSpPr txBox="1"/>
          <p:nvPr/>
        </p:nvSpPr>
        <p:spPr>
          <a:xfrm>
            <a:off x="9674684" y="5189566"/>
            <a:ext cx="122135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/>
              <a:t>0.93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C20D60-D291-3674-FFD4-03BECE9DB065}"/>
              </a:ext>
            </a:extLst>
          </p:cNvPr>
          <p:cNvSpPr txBox="1"/>
          <p:nvPr/>
        </p:nvSpPr>
        <p:spPr>
          <a:xfrm>
            <a:off x="9710648" y="5980129"/>
            <a:ext cx="122135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0.93</a:t>
            </a:r>
          </a:p>
        </p:txBody>
      </p:sp>
    </p:spTree>
    <p:extLst>
      <p:ext uri="{BB962C8B-B14F-4D97-AF65-F5344CB8AC3E}">
        <p14:creationId xmlns:p14="http://schemas.microsoft.com/office/powerpoint/2010/main" val="55245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8">
            <a:extLst>
              <a:ext uri="{FF2B5EF4-FFF2-40B4-BE49-F238E27FC236}">
                <a16:creationId xmlns:a16="http://schemas.microsoft.com/office/drawing/2014/main" id="{F5417EE7-C839-3AC8-F292-C08D8243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17754"/>
            <a:ext cx="8878824" cy="1069848"/>
          </a:xfrm>
        </p:spPr>
        <p:txBody>
          <a:bodyPr anchor="t"/>
          <a:lstStyle/>
          <a:p>
            <a:r>
              <a:rPr lang="en-US"/>
              <a:t>MODELLING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1B823C8-4DEA-2951-B30F-85CE3A5F63F4}"/>
              </a:ext>
            </a:extLst>
          </p:cNvPr>
          <p:cNvSpPr txBox="1"/>
          <p:nvPr/>
        </p:nvSpPr>
        <p:spPr>
          <a:xfrm>
            <a:off x="1656588" y="1125992"/>
            <a:ext cx="386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XGBOOST</a:t>
            </a:r>
            <a:endParaRPr lang="en-US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EC1D-104B-0497-1DE6-C29FCC3D8536}"/>
                  </a:ext>
                </a:extLst>
              </p:cNvPr>
              <p:cNvSpPr txBox="1"/>
              <p:nvPr/>
            </p:nvSpPr>
            <p:spPr>
              <a:xfrm>
                <a:off x="5705475" y="1649212"/>
                <a:ext cx="5157438" cy="84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</m:oMath>
                  </m:oMathPara>
                </a14:m>
                <a:endParaRPr lang="en-US" b="0">
                  <a:solidFill>
                    <a:schemeClr val="bg1"/>
                  </a:solidFill>
                </a:endParaRPr>
              </a:p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EC1D-104B-0497-1DE6-C29FCC3D8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1649212"/>
                <a:ext cx="5157438" cy="842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4149A4-32BC-A68A-0166-9A1E66CCDAB7}"/>
              </a:ext>
            </a:extLst>
          </p:cNvPr>
          <p:cNvSpPr txBox="1"/>
          <p:nvPr/>
        </p:nvSpPr>
        <p:spPr>
          <a:xfrm>
            <a:off x="5939960" y="3500521"/>
            <a:ext cx="5370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err="1">
                <a:solidFill>
                  <a:schemeClr val="bg1"/>
                </a:solidFill>
              </a:rPr>
              <a:t>XGBoost</a:t>
            </a:r>
            <a:r>
              <a:rPr lang="en-US" sz="2400" b="1">
                <a:solidFill>
                  <a:schemeClr val="bg1"/>
                </a:solidFill>
              </a:rPr>
              <a:t> is the model that identifies a higher number of false positives, which is our main business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</a:rPr>
              <a:t>Precision improvement can tell us if the algorithm performance improved.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EE248-8894-02B8-2128-9CB90AB20ED2}"/>
              </a:ext>
            </a:extLst>
          </p:cNvPr>
          <p:cNvSpPr txBox="1"/>
          <p:nvPr/>
        </p:nvSpPr>
        <p:spPr>
          <a:xfrm>
            <a:off x="947372" y="2950499"/>
            <a:ext cx="35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BBA05B-79A5-687D-82FE-122E70E775F2}"/>
              </a:ext>
            </a:extLst>
          </p:cNvPr>
          <p:cNvSpPr txBox="1"/>
          <p:nvPr/>
        </p:nvSpPr>
        <p:spPr>
          <a:xfrm>
            <a:off x="970944" y="4184035"/>
            <a:ext cx="35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147A8D3B-CA03-4BB0-E268-80EEFF3DD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54984"/>
              </p:ext>
            </p:extLst>
          </p:nvPr>
        </p:nvGraphicFramePr>
        <p:xfrm>
          <a:off x="1551847" y="1685062"/>
          <a:ext cx="4021959" cy="335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601">
                  <a:extLst>
                    <a:ext uri="{9D8B030D-6E8A-4147-A177-3AD203B41FA5}">
                      <a16:colId xmlns:a16="http://schemas.microsoft.com/office/drawing/2014/main" val="502545460"/>
                    </a:ext>
                  </a:extLst>
                </a:gridCol>
                <a:gridCol w="1022241">
                  <a:extLst>
                    <a:ext uri="{9D8B030D-6E8A-4147-A177-3AD203B41FA5}">
                      <a16:colId xmlns:a16="http://schemas.microsoft.com/office/drawing/2014/main" val="1098600956"/>
                    </a:ext>
                  </a:extLst>
                </a:gridCol>
                <a:gridCol w="1346117">
                  <a:extLst>
                    <a:ext uri="{9D8B030D-6E8A-4147-A177-3AD203B41FA5}">
                      <a16:colId xmlns:a16="http://schemas.microsoft.com/office/drawing/2014/main" val="3461455090"/>
                    </a:ext>
                  </a:extLst>
                </a:gridCol>
              </a:tblGrid>
              <a:tr h="865520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Precision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Recall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F1-score</a:t>
                      </a: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77204"/>
                  </a:ext>
                </a:extLst>
              </a:tr>
              <a:tr h="12426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83024"/>
                  </a:ext>
                </a:extLst>
              </a:tr>
              <a:tr h="12426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5538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7529039-CE45-4EF8-23C9-F680341C8091}"/>
              </a:ext>
            </a:extLst>
          </p:cNvPr>
          <p:cNvSpPr txBox="1"/>
          <p:nvPr/>
        </p:nvSpPr>
        <p:spPr>
          <a:xfrm>
            <a:off x="1656588" y="2890889"/>
            <a:ext cx="1424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0.91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8D2CB-ADE0-2D4C-55DF-C3E85C461A49}"/>
              </a:ext>
            </a:extLst>
          </p:cNvPr>
          <p:cNvSpPr txBox="1"/>
          <p:nvPr/>
        </p:nvSpPr>
        <p:spPr>
          <a:xfrm>
            <a:off x="2992756" y="2868959"/>
            <a:ext cx="1424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0.95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8FF717-A267-13C3-7606-D399F2BC63DA}"/>
              </a:ext>
            </a:extLst>
          </p:cNvPr>
          <p:cNvSpPr txBox="1"/>
          <p:nvPr/>
        </p:nvSpPr>
        <p:spPr>
          <a:xfrm>
            <a:off x="1609038" y="4184035"/>
            <a:ext cx="1424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0.95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C20D60-D291-3674-FFD4-03BECE9DB065}"/>
              </a:ext>
            </a:extLst>
          </p:cNvPr>
          <p:cNvSpPr txBox="1"/>
          <p:nvPr/>
        </p:nvSpPr>
        <p:spPr>
          <a:xfrm>
            <a:off x="3033615" y="4163271"/>
            <a:ext cx="1424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0.91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18D2CB-ADE0-2D4C-55DF-C3E85C461A49}"/>
              </a:ext>
            </a:extLst>
          </p:cNvPr>
          <p:cNvSpPr txBox="1"/>
          <p:nvPr/>
        </p:nvSpPr>
        <p:spPr>
          <a:xfrm>
            <a:off x="4059013" y="2890889"/>
            <a:ext cx="14245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/>
              <a:t>0.93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20D60-D291-3674-FFD4-03BECE9DB065}"/>
              </a:ext>
            </a:extLst>
          </p:cNvPr>
          <p:cNvSpPr txBox="1"/>
          <p:nvPr/>
        </p:nvSpPr>
        <p:spPr>
          <a:xfrm>
            <a:off x="4149622" y="4163271"/>
            <a:ext cx="14245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0.93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551654" y="2604592"/>
                <a:ext cx="3650358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54" y="2604592"/>
                <a:ext cx="3650358" cy="572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1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7884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8">
            <a:extLst>
              <a:ext uri="{FF2B5EF4-FFF2-40B4-BE49-F238E27FC236}">
                <a16:creationId xmlns:a16="http://schemas.microsoft.com/office/drawing/2014/main" id="{F5417EE7-C839-3AC8-F292-C08D8243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260604"/>
            <a:ext cx="8878824" cy="1069848"/>
          </a:xfrm>
        </p:spPr>
        <p:txBody>
          <a:bodyPr anchor="t"/>
          <a:lstStyle/>
          <a:p>
            <a:r>
              <a:rPr lang="en-US"/>
              <a:t>WHY IMPLEMENT OUR MODEL?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95878-3B12-560D-8618-E1763250F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97"/>
          <a:stretch/>
        </p:blipFill>
        <p:spPr>
          <a:xfrm>
            <a:off x="560451" y="1398983"/>
            <a:ext cx="8307324" cy="4411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1F550-0F42-24E4-D63A-C7E3D3C10621}"/>
              </a:ext>
            </a:extLst>
          </p:cNvPr>
          <p:cNvSpPr txBox="1"/>
          <p:nvPr/>
        </p:nvSpPr>
        <p:spPr>
          <a:xfrm>
            <a:off x="9077325" y="1330452"/>
            <a:ext cx="262890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Our model lets us use data like TC40s, SAFE reports, and early dispute notifications </a:t>
            </a:r>
            <a:endParaRPr lang="en-US">
              <a:solidFill>
                <a:schemeClr val="bg1"/>
              </a:solidFill>
              <a:cs typeface="Segoe U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If considering a fraud, will perform 3DSecure to enable customer to verify.</a:t>
            </a:r>
          </a:p>
        </p:txBody>
      </p:sp>
    </p:spTree>
    <p:extLst>
      <p:ext uri="{BB962C8B-B14F-4D97-AF65-F5344CB8AC3E}">
        <p14:creationId xmlns:p14="http://schemas.microsoft.com/office/powerpoint/2010/main" val="364510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8">
            <a:extLst>
              <a:ext uri="{FF2B5EF4-FFF2-40B4-BE49-F238E27FC236}">
                <a16:creationId xmlns:a16="http://schemas.microsoft.com/office/drawing/2014/main" id="{F5417EE7-C839-3AC8-F292-C08D8243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571382"/>
            <a:ext cx="8878824" cy="1069848"/>
          </a:xfrm>
        </p:spPr>
        <p:txBody>
          <a:bodyPr anchor="t"/>
          <a:lstStyle/>
          <a:p>
            <a:r>
              <a:rPr lang="en-US"/>
              <a:t>CURRENT SITUATION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97F11-E6D9-2D83-A1DE-52D087526E38}"/>
              </a:ext>
            </a:extLst>
          </p:cNvPr>
          <p:cNvSpPr txBox="1"/>
          <p:nvPr/>
        </p:nvSpPr>
        <p:spPr>
          <a:xfrm>
            <a:off x="1794509" y="2155795"/>
            <a:ext cx="10144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>
                <a:solidFill>
                  <a:schemeClr val="bg1"/>
                </a:solidFill>
              </a:rPr>
              <a:t>Lost customer lifetime 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46371-E7C7-44B8-8C8A-6517CDF2F945}"/>
              </a:ext>
            </a:extLst>
          </p:cNvPr>
          <p:cNvSpPr txBox="1"/>
          <p:nvPr/>
        </p:nvSpPr>
        <p:spPr>
          <a:xfrm>
            <a:off x="1794509" y="2943618"/>
            <a:ext cx="10144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>
                <a:solidFill>
                  <a:schemeClr val="bg1"/>
                </a:solidFill>
              </a:rPr>
              <a:t>Wasted acquisition costs.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79EC4-E2D2-B1AC-783B-06B6D824BD33}"/>
              </a:ext>
            </a:extLst>
          </p:cNvPr>
          <p:cNvSpPr txBox="1"/>
          <p:nvPr/>
        </p:nvSpPr>
        <p:spPr>
          <a:xfrm>
            <a:off x="1794509" y="3731442"/>
            <a:ext cx="10144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>
                <a:solidFill>
                  <a:schemeClr val="bg1"/>
                </a:solidFill>
              </a:rPr>
              <a:t>Brand Damage for retailers</a:t>
            </a:r>
          </a:p>
        </p:txBody>
      </p:sp>
    </p:spTree>
    <p:extLst>
      <p:ext uri="{BB962C8B-B14F-4D97-AF65-F5344CB8AC3E}">
        <p14:creationId xmlns:p14="http://schemas.microsoft.com/office/powerpoint/2010/main" val="5980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8">
            <a:extLst>
              <a:ext uri="{FF2B5EF4-FFF2-40B4-BE49-F238E27FC236}">
                <a16:creationId xmlns:a16="http://schemas.microsoft.com/office/drawing/2014/main" id="{F5417EE7-C839-3AC8-F292-C08D8243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260604"/>
            <a:ext cx="8878824" cy="1069848"/>
          </a:xfrm>
        </p:spPr>
        <p:txBody>
          <a:bodyPr anchor="t"/>
          <a:lstStyle/>
          <a:p>
            <a:r>
              <a:rPr lang="en-US"/>
              <a:t>ECONOMIC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826AA-B9BB-8407-A273-CA96CE66DDFD}"/>
              </a:ext>
            </a:extLst>
          </p:cNvPr>
          <p:cNvSpPr txBox="1"/>
          <p:nvPr/>
        </p:nvSpPr>
        <p:spPr>
          <a:xfrm>
            <a:off x="1409063" y="1753395"/>
            <a:ext cx="10144125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8000 – falsely identified fraud customer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6700 – after model, number of falsely identified 		       customers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Revenue lost for falsely identifying - </a:t>
            </a:r>
            <a:r>
              <a:rPr lang="en-US" sz="3200" b="1">
                <a:solidFill>
                  <a:schemeClr val="bg1"/>
                </a:solidFill>
              </a:rPr>
              <a:t>$160K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>
                <a:solidFill>
                  <a:schemeClr val="bg1"/>
                </a:solidFill>
              </a:rPr>
              <a:t>With our model</a:t>
            </a:r>
            <a:r>
              <a:rPr lang="en-US" sz="3200">
                <a:solidFill>
                  <a:schemeClr val="bg1"/>
                </a:solidFill>
              </a:rPr>
              <a:t>, you will be losing - </a:t>
            </a:r>
            <a:r>
              <a:rPr lang="en-US" sz="3200" b="1">
                <a:solidFill>
                  <a:schemeClr val="bg1"/>
                </a:solidFill>
              </a:rPr>
              <a:t>$125K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>
              <a:solidFill>
                <a:schemeClr val="bg1"/>
              </a:solidFill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cs typeface="Segoe UI Light"/>
              </a:rPr>
              <a:t>Results could be seen within 45 days</a:t>
            </a:r>
          </a:p>
        </p:txBody>
      </p:sp>
    </p:spTree>
    <p:extLst>
      <p:ext uri="{BB962C8B-B14F-4D97-AF65-F5344CB8AC3E}">
        <p14:creationId xmlns:p14="http://schemas.microsoft.com/office/powerpoint/2010/main" val="3661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04" y="242772"/>
            <a:ext cx="8878824" cy="1069848"/>
          </a:xfrm>
        </p:spPr>
        <p:txBody>
          <a:bodyPr anchor="t"/>
          <a:lstStyle/>
          <a:p>
            <a:r>
              <a:rPr lang="en-US"/>
              <a:t>MEET OUR TEAM</a:t>
            </a:r>
            <a:br>
              <a:rPr lang="en-US"/>
            </a:br>
            <a:r>
              <a:rPr lang="en-US" u="sng"/>
              <a:t>DUKSS ANALYTICS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16FD90-6ABD-5EA8-0870-E27733B9F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25EB-9239-A8F4-48C2-D2E44A245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Dharmi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3BCC4-AF80-8D3B-413B-3F80C7450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602" y="3885742"/>
            <a:ext cx="2117794" cy="229305"/>
          </a:xfrm>
        </p:spPr>
        <p:txBody>
          <a:bodyPr/>
          <a:lstStyle/>
          <a:p>
            <a:r>
              <a:rPr lang="en-US">
                <a:cs typeface="Segoe UI"/>
              </a:rPr>
              <a:t>Manager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EAAE3-47A6-DF8C-088B-8353E3128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Shweta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56031-A8E2-FF88-2769-10FEB7B75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7554" y="3878331"/>
            <a:ext cx="2117794" cy="229305"/>
          </a:xfrm>
        </p:spPr>
        <p:txBody>
          <a:bodyPr/>
          <a:lstStyle/>
          <a:p>
            <a:r>
              <a:rPr lang="en-US">
                <a:cs typeface="Segoe UI"/>
              </a:rPr>
              <a:t>Data Visualizer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AD9EB9-CF0D-0D70-D541-05E1A813D0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err="1"/>
              <a:t>Keerthana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DE758-CE4B-6136-04AE-85B544CA6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Data Analyst</a:t>
            </a:r>
            <a:endParaRPr lang="en-US"/>
          </a:p>
        </p:txBody>
      </p:sp>
      <p:pic>
        <p:nvPicPr>
          <p:cNvPr id="19" name="Picture Placeholder 18" descr="Team member head shot&#10;">
            <a:extLst>
              <a:ext uri="{FF2B5EF4-FFF2-40B4-BE49-F238E27FC236}">
                <a16:creationId xmlns:a16="http://schemas.microsoft.com/office/drawing/2014/main" id="{34C21939-A4DB-0F96-83D8-AD8FFB45359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 l="174" r="174"/>
          <a:stretch/>
        </p:blipFill>
        <p:spPr>
          <a:xfrm>
            <a:off x="3301062" y="4040205"/>
            <a:ext cx="1498143" cy="145821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A99FBE-9850-5F5D-04D9-E3A83DEEA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Sunvid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AAB49A-6730-B2CF-9537-FF9551D4E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ML Engineer</a:t>
            </a:r>
            <a:endParaRPr lang="en-US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22A99FBE-9850-5F5D-04D9-E3A83DEEA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11429" y="5778527"/>
            <a:ext cx="2117794" cy="305386"/>
          </a:xfrm>
        </p:spPr>
        <p:txBody>
          <a:bodyPr/>
          <a:lstStyle/>
          <a:p>
            <a:r>
              <a:rPr lang="en-US">
                <a:cs typeface="Segoe UI"/>
              </a:rPr>
              <a:t>Urvaj</a:t>
            </a:r>
            <a:endParaRPr lang="en-US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9AAB49A-6730-B2CF-9537-FF9551D4E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1429" y="6134714"/>
            <a:ext cx="2117794" cy="229305"/>
          </a:xfrm>
        </p:spPr>
        <p:txBody>
          <a:bodyPr/>
          <a:lstStyle/>
          <a:p>
            <a:r>
              <a:rPr lang="en-US">
                <a:cs typeface="Segoe UI"/>
              </a:rPr>
              <a:t>Business Analyst</a:t>
            </a:r>
            <a:endParaRPr lang="en-US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E035F12-7423-CFB4-9DBA-555B62A39192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/>
          <a:srcRect l="-2307" t="1888" r="2307" b="22476"/>
          <a:stretch/>
        </p:blipFill>
        <p:spPr>
          <a:xfrm>
            <a:off x="1597637" y="1751635"/>
            <a:ext cx="1498143" cy="1458216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46AA96CD-72F5-C936-387C-77108FB5356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t="6470" b="6470"/>
          <a:stretch>
            <a:fillRect/>
          </a:stretch>
        </p:blipFill>
        <p:spPr/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295806CD-FC46-2AC4-F326-4BEDB09E00D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/>
          <a:srcRect t="-1769" b="20675"/>
          <a:stretch/>
        </p:blipFill>
        <p:spPr>
          <a:xfrm>
            <a:off x="8454384" y="1783818"/>
            <a:ext cx="1498143" cy="1458216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9B4DD3BD-2942-4041-13B5-26397D97C57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t="622" b="622"/>
          <a:stretch>
            <a:fillRect/>
          </a:stretch>
        </p:blipFill>
        <p:spPr/>
      </p:pic>
      <p:pic>
        <p:nvPicPr>
          <p:cNvPr id="2" name="Picture 11">
            <a:extLst>
              <a:ext uri="{FF2B5EF4-FFF2-40B4-BE49-F238E27FC236}">
                <a16:creationId xmlns:a16="http://schemas.microsoft.com/office/drawing/2014/main" id="{5AD5C6EA-9717-6A05-6083-73CD5E6EF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4090" y="4187216"/>
            <a:ext cx="884245" cy="14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agenda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BUSINESS PROBLEM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3499384" cy="3578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>
                <a:cs typeface="Segoe UI"/>
              </a:rPr>
              <a:t>Broom Solutions’ current model is </a:t>
            </a: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7E8C4C-AD7C-17DC-CFAE-760FE80BBE1C}"/>
              </a:ext>
            </a:extLst>
          </p:cNvPr>
          <p:cNvSpPr txBox="1">
            <a:spLocks/>
          </p:cNvSpPr>
          <p:nvPr/>
        </p:nvSpPr>
        <p:spPr>
          <a:xfrm>
            <a:off x="5503726" y="3683634"/>
            <a:ext cx="4254393" cy="35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>
                <a:ea typeface="+mn-lt"/>
                <a:cs typeface="+mn-lt"/>
              </a:rPr>
              <a:t>flagging many non-fraudulent transactions</a:t>
            </a:r>
            <a:endParaRPr lang="en-US" i="1">
              <a:cs typeface="Segoe UI Ligh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17D0EDA-F65B-C681-57C3-1E19229F1CE0}"/>
              </a:ext>
            </a:extLst>
          </p:cNvPr>
          <p:cNvSpPr txBox="1">
            <a:spLocks/>
          </p:cNvSpPr>
          <p:nvPr/>
        </p:nvSpPr>
        <p:spPr>
          <a:xfrm>
            <a:off x="2618176" y="4040166"/>
            <a:ext cx="1541953" cy="35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>
                <a:ea typeface="+mn-lt"/>
                <a:cs typeface="+mn-lt"/>
              </a:rPr>
              <a:t>as fraudulent.</a:t>
            </a:r>
            <a:endParaRPr lang="en-US" i="1">
              <a:cs typeface="Segoe UI Ligh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3B616B-138D-CF33-E1A5-828CC4F9089B}"/>
              </a:ext>
            </a:extLst>
          </p:cNvPr>
          <p:cNvSpPr txBox="1">
            <a:spLocks/>
          </p:cNvSpPr>
          <p:nvPr/>
        </p:nvSpPr>
        <p:spPr>
          <a:xfrm>
            <a:off x="4014127" y="4040166"/>
            <a:ext cx="1863531" cy="35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ea typeface="+mn-lt"/>
                <a:cs typeface="+mn-lt"/>
              </a:rPr>
              <a:t>As a result, their 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A3B215D-D083-2B09-7E58-9D5383BFD82E}"/>
              </a:ext>
            </a:extLst>
          </p:cNvPr>
          <p:cNvSpPr txBox="1">
            <a:spLocks/>
          </p:cNvSpPr>
          <p:nvPr/>
        </p:nvSpPr>
        <p:spPr>
          <a:xfrm>
            <a:off x="5613364" y="4040165"/>
            <a:ext cx="2639512" cy="35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>
                <a:ea typeface="+mn-lt"/>
                <a:cs typeface="+mn-lt"/>
              </a:rPr>
              <a:t>retail clients are frustrated</a:t>
            </a:r>
            <a:endParaRPr lang="en-US" b="1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A498FF-A4EA-5C59-ECD7-EFE2DED0835B}"/>
              </a:ext>
            </a:extLst>
          </p:cNvPr>
          <p:cNvSpPr txBox="1">
            <a:spLocks/>
          </p:cNvSpPr>
          <p:nvPr/>
        </p:nvSpPr>
        <p:spPr>
          <a:xfrm>
            <a:off x="8074134" y="4040164"/>
            <a:ext cx="1381164" cy="35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Segoe UI Light"/>
              </a:rPr>
              <a:t> with the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EA51693-7456-3761-D528-E0F12F16CBFC}"/>
              </a:ext>
            </a:extLst>
          </p:cNvPr>
          <p:cNvSpPr txBox="1">
            <a:spLocks/>
          </p:cNvSpPr>
          <p:nvPr/>
        </p:nvSpPr>
        <p:spPr>
          <a:xfrm>
            <a:off x="4135185" y="4361742"/>
            <a:ext cx="1646816" cy="35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>
                <a:cs typeface="Segoe UI Light"/>
              </a:rPr>
              <a:t>loss of revenue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145C80-A42D-A1CC-AC4A-84DA5367E48C}"/>
              </a:ext>
            </a:extLst>
          </p:cNvPr>
          <p:cNvSpPr txBox="1">
            <a:spLocks/>
          </p:cNvSpPr>
          <p:nvPr/>
        </p:nvSpPr>
        <p:spPr>
          <a:xfrm>
            <a:off x="5603258" y="4361741"/>
            <a:ext cx="1646816" cy="35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>
                <a:cs typeface="Segoe UI Light"/>
              </a:rPr>
              <a:t>and </a:t>
            </a:r>
            <a:r>
              <a:rPr lang="en-US" b="1" i="1">
                <a:cs typeface="Segoe UI Light"/>
              </a:rPr>
              <a:t>customers.</a:t>
            </a:r>
            <a:endParaRPr lang="en-US" i="1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450" y="3803904"/>
            <a:ext cx="7298182" cy="758952"/>
          </a:xfrm>
        </p:spPr>
        <p:txBody>
          <a:bodyPr/>
          <a:lstStyle/>
          <a:p>
            <a:r>
              <a:rPr lang="en-US" b="1"/>
              <a:t>“It is a capital mistake to theorize before one has data.”</a:t>
            </a:r>
          </a:p>
          <a:p>
            <a:pPr marL="342900" indent="-342900">
              <a:buFontTx/>
              <a:buChar char="-"/>
            </a:pPr>
            <a:r>
              <a:rPr lang="en-US"/>
              <a:t>- Sherlock Holmes in “A study in Scarlet” by </a:t>
            </a:r>
          </a:p>
          <a:p>
            <a:pPr marL="342900" indent="-342900">
              <a:buFontTx/>
              <a:buChar char="-"/>
            </a:pPr>
            <a:r>
              <a:rPr lang="en-US"/>
              <a:t>Arthur Conan Doyle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51" y="68325"/>
            <a:ext cx="10881360" cy="1069848"/>
          </a:xfrm>
        </p:spPr>
        <p:txBody>
          <a:bodyPr/>
          <a:lstStyle/>
          <a:p>
            <a:r>
              <a:rPr lang="en-US" sz="40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TRANSACTION PER HOUR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3" name="Content Placeholder 32">
            <a:extLst>
              <a:ext uri="{FF2B5EF4-FFF2-40B4-BE49-F238E27FC236}">
                <a16:creationId xmlns:a16="http://schemas.microsoft.com/office/drawing/2014/main" id="{366F7B81-AEB6-A124-9D67-475DF9568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434164"/>
              </p:ext>
            </p:extLst>
          </p:nvPr>
        </p:nvGraphicFramePr>
        <p:xfrm>
          <a:off x="450639" y="1225826"/>
          <a:ext cx="3166321" cy="4750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ontent Placeholder 32">
            <a:extLst>
              <a:ext uri="{FF2B5EF4-FFF2-40B4-BE49-F238E27FC236}">
                <a16:creationId xmlns:a16="http://schemas.microsoft.com/office/drawing/2014/main" id="{E0D493E4-4BF9-178A-0882-1978D7F91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272124"/>
              </p:ext>
            </p:extLst>
          </p:nvPr>
        </p:nvGraphicFramePr>
        <p:xfrm>
          <a:off x="3867820" y="1225826"/>
          <a:ext cx="3166321" cy="4750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ontent Placeholder 32">
            <a:extLst>
              <a:ext uri="{FF2B5EF4-FFF2-40B4-BE49-F238E27FC236}">
                <a16:creationId xmlns:a16="http://schemas.microsoft.com/office/drawing/2014/main" id="{562AD253-1C31-72A4-8F5E-9CC75392E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565443"/>
              </p:ext>
            </p:extLst>
          </p:nvPr>
        </p:nvGraphicFramePr>
        <p:xfrm>
          <a:off x="7296546" y="1226876"/>
          <a:ext cx="4456360" cy="4750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8841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Graphic spid="3" grpId="0">
        <p:bldAsOne/>
      </p:bldGraphic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51" y="68325"/>
            <a:ext cx="10881360" cy="1069848"/>
          </a:xfrm>
        </p:spPr>
        <p:txBody>
          <a:bodyPr/>
          <a:lstStyle/>
          <a:p>
            <a:r>
              <a:rPr lang="en-US" sz="40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TRANSACTIONS PER CATEGORY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3" name="Content Placeholder 32">
            <a:extLst>
              <a:ext uri="{FF2B5EF4-FFF2-40B4-BE49-F238E27FC236}">
                <a16:creationId xmlns:a16="http://schemas.microsoft.com/office/drawing/2014/main" id="{366F7B81-AEB6-A124-9D67-475DF9568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858896"/>
              </p:ext>
            </p:extLst>
          </p:nvPr>
        </p:nvGraphicFramePr>
        <p:xfrm>
          <a:off x="417509" y="1719866"/>
          <a:ext cx="3752788" cy="3693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32">
            <a:extLst>
              <a:ext uri="{FF2B5EF4-FFF2-40B4-BE49-F238E27FC236}">
                <a16:creationId xmlns:a16="http://schemas.microsoft.com/office/drawing/2014/main" id="{366F7B81-AEB6-A124-9D67-475DF9568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232188"/>
              </p:ext>
            </p:extLst>
          </p:nvPr>
        </p:nvGraphicFramePr>
        <p:xfrm>
          <a:off x="4360031" y="1719864"/>
          <a:ext cx="3752788" cy="3693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32">
            <a:extLst>
              <a:ext uri="{FF2B5EF4-FFF2-40B4-BE49-F238E27FC236}">
                <a16:creationId xmlns:a16="http://schemas.microsoft.com/office/drawing/2014/main" id="{366F7B81-AEB6-A124-9D67-475DF9568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945405"/>
              </p:ext>
            </p:extLst>
          </p:nvPr>
        </p:nvGraphicFramePr>
        <p:xfrm>
          <a:off x="8302554" y="1719865"/>
          <a:ext cx="3752788" cy="3693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Content Placeholder 32">
            <a:extLst>
              <a:ext uri="{FF2B5EF4-FFF2-40B4-BE49-F238E27FC236}">
                <a16:creationId xmlns:a16="http://schemas.microsoft.com/office/drawing/2014/main" id="{C0EF5044-81E4-E96F-DE63-848EE9D74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524515"/>
              </p:ext>
            </p:extLst>
          </p:nvPr>
        </p:nvGraphicFramePr>
        <p:xfrm>
          <a:off x="1317625" y="1231900"/>
          <a:ext cx="9556750" cy="536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353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Graphic spid="33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7" grpId="2">
        <p:bldAsOne/>
      </p:bldGraphic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51" y="68325"/>
            <a:ext cx="10881360" cy="1069848"/>
          </a:xfrm>
        </p:spPr>
        <p:txBody>
          <a:bodyPr/>
          <a:lstStyle/>
          <a:p>
            <a:r>
              <a:rPr lang="en-US" sz="40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TRANSACTION AMOUNT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3" name="Content Placeholder 32">
            <a:extLst>
              <a:ext uri="{FF2B5EF4-FFF2-40B4-BE49-F238E27FC236}">
                <a16:creationId xmlns:a16="http://schemas.microsoft.com/office/drawing/2014/main" id="{366F7B81-AEB6-A124-9D67-475DF9568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733286"/>
              </p:ext>
            </p:extLst>
          </p:nvPr>
        </p:nvGraphicFramePr>
        <p:xfrm>
          <a:off x="450639" y="1225826"/>
          <a:ext cx="3166321" cy="4750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32">
            <a:extLst>
              <a:ext uri="{FF2B5EF4-FFF2-40B4-BE49-F238E27FC236}">
                <a16:creationId xmlns:a16="http://schemas.microsoft.com/office/drawing/2014/main" id="{366F7B81-AEB6-A124-9D67-475DF9568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790475"/>
              </p:ext>
            </p:extLst>
          </p:nvPr>
        </p:nvGraphicFramePr>
        <p:xfrm>
          <a:off x="3959295" y="1225826"/>
          <a:ext cx="2983372" cy="4750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32">
            <a:extLst>
              <a:ext uri="{FF2B5EF4-FFF2-40B4-BE49-F238E27FC236}">
                <a16:creationId xmlns:a16="http://schemas.microsoft.com/office/drawing/2014/main" id="{366F7B81-AEB6-A124-9D67-475DF9568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882445"/>
              </p:ext>
            </p:extLst>
          </p:nvPr>
        </p:nvGraphicFramePr>
        <p:xfrm>
          <a:off x="7285002" y="1225826"/>
          <a:ext cx="4683478" cy="4750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056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Graphic spid="6" grpId="0">
        <p:bldAsOne/>
      </p:bldGraphic>
      <p:bldGraphic spid="7" grpId="0">
        <p:bldAsOne/>
      </p:bldGraphic>
      <p:bldGraphic spid="7" grpId="1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FRAUD DETECTION DATA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9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20947-A133-32C2-D0F4-654D337A7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365367"/>
              </p:ext>
            </p:extLst>
          </p:nvPr>
        </p:nvGraphicFramePr>
        <p:xfrm>
          <a:off x="467015" y="2007740"/>
          <a:ext cx="2923885" cy="3846346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458023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465862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828766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 of 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18,52,394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100586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 of non-fraud 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~99%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100586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 of fraud 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~0.5%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100586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 target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50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487259-86A8-C6B6-9A92-25339E457908}"/>
              </a:ext>
            </a:extLst>
          </p:cNvPr>
          <p:cNvSpPr txBox="1"/>
          <p:nvPr/>
        </p:nvSpPr>
        <p:spPr>
          <a:xfrm>
            <a:off x="7734300" y="2171700"/>
            <a:ext cx="3714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The data is highly imbalanced with ~0.5% of the transactions being fraud.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A483-6F1F-8D77-6899-4215318A46EB}"/>
              </a:ext>
            </a:extLst>
          </p:cNvPr>
          <p:cNvSpPr txBox="1"/>
          <p:nvPr/>
        </p:nvSpPr>
        <p:spPr>
          <a:xfrm>
            <a:off x="3790950" y="2171700"/>
            <a:ext cx="3714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No null values in the data</a:t>
            </a: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F1656F"/>
      </a:dk2>
      <a:lt2>
        <a:srgbClr val="E7E6E6"/>
      </a:lt2>
      <a:accent1>
        <a:srgbClr val="C6384C"/>
      </a:accent1>
      <a:accent2>
        <a:srgbClr val="B33345"/>
      </a:accent2>
      <a:accent3>
        <a:srgbClr val="EDC1C7"/>
      </a:accent3>
      <a:accent4>
        <a:srgbClr val="862633"/>
      </a:accent4>
      <a:accent5>
        <a:srgbClr val="F91901"/>
      </a:accent5>
      <a:accent6>
        <a:srgbClr val="4B151D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Application>Microsoft Office PowerPoint</Application>
  <PresentationFormat>Widescreen</PresentationFormat>
  <Slides>18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BROOM SOLUTIONS: credit card fraud detection</vt:lpstr>
      <vt:lpstr>MEET OUR TEAM DUKSS ANALYTICS</vt:lpstr>
      <vt:lpstr>agenda</vt:lpstr>
      <vt:lpstr>BUSINESS PROBLEM</vt:lpstr>
      <vt:lpstr>DATA</vt:lpstr>
      <vt:lpstr>TRANSACTION PER HOUR</vt:lpstr>
      <vt:lpstr>TRANSACTIONS PER CATEGORY</vt:lpstr>
      <vt:lpstr>TRANSACTION AMOUNT</vt:lpstr>
      <vt:lpstr>FRAUD DETECTION DATA SUMMARY</vt:lpstr>
      <vt:lpstr>METHODOLGY</vt:lpstr>
      <vt:lpstr>OVERSAMPLING</vt:lpstr>
      <vt:lpstr>MODELLING</vt:lpstr>
      <vt:lpstr>MODELLING</vt:lpstr>
      <vt:lpstr>SOLUTION</vt:lpstr>
      <vt:lpstr>WHY IMPLEMENT OUR MODEL?</vt:lpstr>
      <vt:lpstr>CURRENT SITUATION</vt:lpstr>
      <vt:lpstr>ECONOMIC IMPACT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BROOM SOLUTIONS: credit card fraud detection</dc:title>
  <dc:creator>Shweta Kumar</dc:creator>
  <cp:revision>1</cp:revision>
  <dcterms:created xsi:type="dcterms:W3CDTF">2022-11-14T15:30:46Z</dcterms:created>
  <dcterms:modified xsi:type="dcterms:W3CDTF">2022-11-17T19:21:25Z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