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530" r:id="rId5"/>
    <p:sldId id="531" r:id="rId6"/>
    <p:sldId id="540" r:id="rId7"/>
    <p:sldId id="533" r:id="rId8"/>
    <p:sldId id="534" r:id="rId9"/>
    <p:sldId id="554" r:id="rId10"/>
    <p:sldId id="549" r:id="rId11"/>
    <p:sldId id="556" r:id="rId12"/>
    <p:sldId id="550" r:id="rId13"/>
    <p:sldId id="551" r:id="rId14"/>
    <p:sldId id="555" r:id="rId15"/>
    <p:sldId id="552" r:id="rId16"/>
    <p:sldId id="536" r:id="rId17"/>
    <p:sldId id="537" r:id="rId18"/>
    <p:sldId id="546" r:id="rId19"/>
    <p:sldId id="545" r:id="rId20"/>
    <p:sldId id="538" r:id="rId21"/>
    <p:sldId id="539" r:id="rId22"/>
    <p:sldId id="541" r:id="rId23"/>
    <p:sldId id="543" r:id="rId24"/>
    <p:sldId id="5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2633"/>
    <a:srgbClr val="D97987"/>
    <a:srgbClr val="BC3649"/>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0C27D-185E-5E34-FBEE-D2A8AD7DFD47}" v="149" dt="2022-11-15T08:13:52.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Sampath Kumar" userId="S::shwetask@uchicago.edu::21fdf649-3bfc-4eb6-a00f-8a9176fa2c6f" providerId="AD" clId="Web-{B9F0C27D-185E-5E34-FBEE-D2A8AD7DFD47}"/>
    <pc:docChg chg="modSld">
      <pc:chgData name="Shweta Sampath Kumar" userId="S::shwetask@uchicago.edu::21fdf649-3bfc-4eb6-a00f-8a9176fa2c6f" providerId="AD" clId="Web-{B9F0C27D-185E-5E34-FBEE-D2A8AD7DFD47}" dt="2022-11-15T08:13:52.106" v="140" actId="1076"/>
      <pc:docMkLst>
        <pc:docMk/>
      </pc:docMkLst>
      <pc:sldChg chg="addSp delSp modSp addAnim delAnim modAnim">
        <pc:chgData name="Shweta Sampath Kumar" userId="S::shwetask@uchicago.edu::21fdf649-3bfc-4eb6-a00f-8a9176fa2c6f" providerId="AD" clId="Web-{B9F0C27D-185E-5E34-FBEE-D2A8AD7DFD47}" dt="2022-11-15T08:13:52.106" v="140" actId="1076"/>
        <pc:sldMkLst>
          <pc:docMk/>
          <pc:sldMk cId="3380759881" sldId="533"/>
        </pc:sldMkLst>
        <pc:spChg chg="mod">
          <ac:chgData name="Shweta Sampath Kumar" userId="S::shwetask@uchicago.edu::21fdf649-3bfc-4eb6-a00f-8a9176fa2c6f" providerId="AD" clId="Web-{B9F0C27D-185E-5E34-FBEE-D2A8AD7DFD47}" dt="2022-11-15T08:02:47.627" v="6" actId="14100"/>
          <ac:spMkLst>
            <pc:docMk/>
            <pc:sldMk cId="3380759881" sldId="533"/>
            <ac:spMk id="3" creationId="{5A82A8B0-333F-633E-3FA7-D38DBFB10971}"/>
          </ac:spMkLst>
        </pc:spChg>
        <pc:spChg chg="add del mod">
          <ac:chgData name="Shweta Sampath Kumar" userId="S::shwetask@uchicago.edu::21fdf649-3bfc-4eb6-a00f-8a9176fa2c6f" providerId="AD" clId="Web-{B9F0C27D-185E-5E34-FBEE-D2A8AD7DFD47}" dt="2022-11-15T08:04:12.740" v="9"/>
          <ac:spMkLst>
            <pc:docMk/>
            <pc:sldMk cId="3380759881" sldId="533"/>
            <ac:spMk id="4" creationId="{426E8CCE-9A1D-8497-EF69-B79E16BE7995}"/>
          </ac:spMkLst>
        </pc:spChg>
        <pc:spChg chg="add mod">
          <ac:chgData name="Shweta Sampath Kumar" userId="S::shwetask@uchicago.edu::21fdf649-3bfc-4eb6-a00f-8a9176fa2c6f" providerId="AD" clId="Web-{B9F0C27D-185E-5E34-FBEE-D2A8AD7DFD47}" dt="2022-11-15T08:13:33.793" v="137" actId="1076"/>
          <ac:spMkLst>
            <pc:docMk/>
            <pc:sldMk cId="3380759881" sldId="533"/>
            <ac:spMk id="6" creationId="{427E8C4C-AD7C-17DC-CFAE-760FE80BBE1C}"/>
          </ac:spMkLst>
        </pc:spChg>
        <pc:spChg chg="add mod">
          <ac:chgData name="Shweta Sampath Kumar" userId="S::shwetask@uchicago.edu::21fdf649-3bfc-4eb6-a00f-8a9176fa2c6f" providerId="AD" clId="Web-{B9F0C27D-185E-5E34-FBEE-D2A8AD7DFD47}" dt="2022-11-15T08:05:32.854" v="29" actId="14100"/>
          <ac:spMkLst>
            <pc:docMk/>
            <pc:sldMk cId="3380759881" sldId="533"/>
            <ac:spMk id="7" creationId="{517D0EDA-F65B-C681-57C3-1E19229F1CE0}"/>
          </ac:spMkLst>
        </pc:spChg>
        <pc:spChg chg="add mod">
          <ac:chgData name="Shweta Sampath Kumar" userId="S::shwetask@uchicago.edu::21fdf649-3bfc-4eb6-a00f-8a9176fa2c6f" providerId="AD" clId="Web-{B9F0C27D-185E-5E34-FBEE-D2A8AD7DFD47}" dt="2022-11-15T08:13:40.434" v="138" actId="1076"/>
          <ac:spMkLst>
            <pc:docMk/>
            <pc:sldMk cId="3380759881" sldId="533"/>
            <ac:spMk id="8" creationId="{D13B616B-138D-CF33-E1A5-828CC4F9089B}"/>
          </ac:spMkLst>
        </pc:spChg>
        <pc:spChg chg="add mod">
          <ac:chgData name="Shweta Sampath Kumar" userId="S::shwetask@uchicago.edu::21fdf649-3bfc-4eb6-a00f-8a9176fa2c6f" providerId="AD" clId="Web-{B9F0C27D-185E-5E34-FBEE-D2A8AD7DFD47}" dt="2022-11-15T08:13:45.575" v="139" actId="1076"/>
          <ac:spMkLst>
            <pc:docMk/>
            <pc:sldMk cId="3380759881" sldId="533"/>
            <ac:spMk id="9" creationId="{AA3B215D-D083-2B09-7E58-9D5383BFD82E}"/>
          </ac:spMkLst>
        </pc:spChg>
        <pc:spChg chg="add mod">
          <ac:chgData name="Shweta Sampath Kumar" userId="S::shwetask@uchicago.edu::21fdf649-3bfc-4eb6-a00f-8a9176fa2c6f" providerId="AD" clId="Web-{B9F0C27D-185E-5E34-FBEE-D2A8AD7DFD47}" dt="2022-11-15T08:13:52.106" v="140" actId="1076"/>
          <ac:spMkLst>
            <pc:docMk/>
            <pc:sldMk cId="3380759881" sldId="533"/>
            <ac:spMk id="10" creationId="{4CA498FF-A4EA-5C59-ECD7-EFE2DED0835B}"/>
          </ac:spMkLst>
        </pc:spChg>
        <pc:spChg chg="add mod">
          <ac:chgData name="Shweta Sampath Kumar" userId="S::shwetask@uchicago.edu::21fdf649-3bfc-4eb6-a00f-8a9176fa2c6f" providerId="AD" clId="Web-{B9F0C27D-185E-5E34-FBEE-D2A8AD7DFD47}" dt="2022-11-15T08:11:27.571" v="126" actId="1076"/>
          <ac:spMkLst>
            <pc:docMk/>
            <pc:sldMk cId="3380759881" sldId="533"/>
            <ac:spMk id="11" creationId="{AEA51693-7456-3761-D528-E0F12F16CBFC}"/>
          </ac:spMkLst>
        </pc:spChg>
        <pc:spChg chg="add mod">
          <ac:chgData name="Shweta Sampath Kumar" userId="S::shwetask@uchicago.edu::21fdf649-3bfc-4eb6-a00f-8a9176fa2c6f" providerId="AD" clId="Web-{B9F0C27D-185E-5E34-FBEE-D2A8AD7DFD47}" dt="2022-11-15T08:11:27.571" v="127" actId="1076"/>
          <ac:spMkLst>
            <pc:docMk/>
            <pc:sldMk cId="3380759881" sldId="533"/>
            <ac:spMk id="12" creationId="{3B145C80-A42D-A1CC-AC4A-84DA5367E48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All Transactions</a:t>
            </a:r>
          </a:p>
        </c:rich>
      </c:tx>
      <c:layout>
        <c:manualLayout>
          <c:xMode val="edge"/>
          <c:yMode val="edge"/>
          <c:x val="0.2670154290983146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946E-4728-830D-5CA7C45550EF}"/>
                </c:ext>
              </c:extLst>
            </c:dLbl>
            <c:dLbl>
              <c:idx val="2"/>
              <c:delete val="1"/>
              <c:extLst>
                <c:ext xmlns:c15="http://schemas.microsoft.com/office/drawing/2012/chart" uri="{CE6537A1-D6FC-4f65-9D91-7224C49458BB}"/>
                <c:ext xmlns:c16="http://schemas.microsoft.com/office/drawing/2014/chart" uri="{C3380CC4-5D6E-409C-BE32-E72D297353CC}">
                  <c16:uniqueId val="{00000001-946E-4728-830D-5CA7C45550EF}"/>
                </c:ext>
              </c:extLst>
            </c:dLbl>
            <c:dLbl>
              <c:idx val="3"/>
              <c:delete val="1"/>
              <c:extLst>
                <c:ext xmlns:c15="http://schemas.microsoft.com/office/drawing/2012/chart" uri="{CE6537A1-D6FC-4f65-9D91-7224C49458BB}"/>
                <c:ext xmlns:c16="http://schemas.microsoft.com/office/drawing/2014/chart" uri="{C3380CC4-5D6E-409C-BE32-E72D297353CC}">
                  <c16:uniqueId val="{00000002-946E-4728-830D-5CA7C45550EF}"/>
                </c:ext>
              </c:extLst>
            </c:dLbl>
            <c:dLbl>
              <c:idx val="4"/>
              <c:delete val="1"/>
              <c:extLst>
                <c:ext xmlns:c15="http://schemas.microsoft.com/office/drawing/2012/chart" uri="{CE6537A1-D6FC-4f65-9D91-7224C49458BB}"/>
                <c:ext xmlns:c16="http://schemas.microsoft.com/office/drawing/2014/chart" uri="{C3380CC4-5D6E-409C-BE32-E72D297353CC}">
                  <c16:uniqueId val="{00000003-946E-4728-830D-5CA7C45550EF}"/>
                </c:ext>
              </c:extLst>
            </c:dLbl>
            <c:dLbl>
              <c:idx val="5"/>
              <c:delete val="1"/>
              <c:extLst>
                <c:ext xmlns:c15="http://schemas.microsoft.com/office/drawing/2012/chart" uri="{CE6537A1-D6FC-4f65-9D91-7224C49458BB}"/>
                <c:ext xmlns:c16="http://schemas.microsoft.com/office/drawing/2014/chart" uri="{C3380CC4-5D6E-409C-BE32-E72D297353CC}">
                  <c16:uniqueId val="{00000005-946E-4728-830D-5CA7C45550EF}"/>
                </c:ext>
              </c:extLst>
            </c:dLbl>
            <c:dLbl>
              <c:idx val="6"/>
              <c:delete val="1"/>
              <c:extLst>
                <c:ext xmlns:c15="http://schemas.microsoft.com/office/drawing/2012/chart" uri="{CE6537A1-D6FC-4f65-9D91-7224C49458BB}"/>
                <c:ext xmlns:c16="http://schemas.microsoft.com/office/drawing/2014/chart" uri="{C3380CC4-5D6E-409C-BE32-E72D297353CC}">
                  <c16:uniqueId val="{00000004-946E-4728-830D-5CA7C45550EF}"/>
                </c:ext>
              </c:extLst>
            </c:dLbl>
            <c:dLbl>
              <c:idx val="7"/>
              <c:delete val="1"/>
              <c:extLst>
                <c:ext xmlns:c15="http://schemas.microsoft.com/office/drawing/2012/chart" uri="{CE6537A1-D6FC-4f65-9D91-7224C49458BB}"/>
                <c:ext xmlns:c16="http://schemas.microsoft.com/office/drawing/2014/chart" uri="{C3380CC4-5D6E-409C-BE32-E72D297353CC}">
                  <c16:uniqueId val="{00000006-946E-4728-830D-5CA7C45550EF}"/>
                </c:ext>
              </c:extLst>
            </c:dLbl>
            <c:dLbl>
              <c:idx val="8"/>
              <c:delete val="1"/>
              <c:extLst>
                <c:ext xmlns:c15="http://schemas.microsoft.com/office/drawing/2012/chart" uri="{CE6537A1-D6FC-4f65-9D91-7224C49458BB}"/>
                <c:ext xmlns:c16="http://schemas.microsoft.com/office/drawing/2014/chart" uri="{C3380CC4-5D6E-409C-BE32-E72D297353CC}">
                  <c16:uniqueId val="{00000007-946E-4728-830D-5CA7C45550EF}"/>
                </c:ext>
              </c:extLst>
            </c:dLbl>
            <c:dLbl>
              <c:idx val="9"/>
              <c:delete val="1"/>
              <c:extLst>
                <c:ext xmlns:c15="http://schemas.microsoft.com/office/drawing/2012/chart" uri="{CE6537A1-D6FC-4f65-9D91-7224C49458BB}"/>
                <c:ext xmlns:c16="http://schemas.microsoft.com/office/drawing/2014/chart" uri="{C3380CC4-5D6E-409C-BE32-E72D297353CC}">
                  <c16:uniqueId val="{00000008-946E-4728-830D-5CA7C45550EF}"/>
                </c:ext>
              </c:extLst>
            </c:dLbl>
            <c:dLbl>
              <c:idx val="10"/>
              <c:delete val="1"/>
              <c:extLst>
                <c:ext xmlns:c15="http://schemas.microsoft.com/office/drawing/2012/chart" uri="{CE6537A1-D6FC-4f65-9D91-7224C49458BB}"/>
                <c:ext xmlns:c16="http://schemas.microsoft.com/office/drawing/2014/chart" uri="{C3380CC4-5D6E-409C-BE32-E72D297353CC}">
                  <c16:uniqueId val="{00000009-946E-4728-830D-5CA7C45550EF}"/>
                </c:ext>
              </c:extLst>
            </c:dLbl>
            <c:dLbl>
              <c:idx val="11"/>
              <c:delete val="1"/>
              <c:extLst>
                <c:ext xmlns:c15="http://schemas.microsoft.com/office/drawing/2012/chart" uri="{CE6537A1-D6FC-4f65-9D91-7224C49458BB}"/>
                <c:ext xmlns:c16="http://schemas.microsoft.com/office/drawing/2014/chart" uri="{C3380CC4-5D6E-409C-BE32-E72D297353CC}">
                  <c16:uniqueId val="{0000000A-946E-4728-830D-5CA7C45550EF}"/>
                </c:ext>
              </c:extLst>
            </c:dLbl>
            <c:dLbl>
              <c:idx val="12"/>
              <c:delete val="1"/>
              <c:extLst>
                <c:ext xmlns:c15="http://schemas.microsoft.com/office/drawing/2012/chart" uri="{CE6537A1-D6FC-4f65-9D91-7224C49458BB}"/>
                <c:ext xmlns:c16="http://schemas.microsoft.com/office/drawing/2014/chart" uri="{C3380CC4-5D6E-409C-BE32-E72D297353CC}">
                  <c16:uniqueId val="{0000000B-946E-4728-830D-5CA7C45550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travel</c:v>
                </c:pt>
                <c:pt idx="1">
                  <c:v>grocery_net</c:v>
                </c:pt>
                <c:pt idx="2">
                  <c:v>misc_net</c:v>
                </c:pt>
                <c:pt idx="3">
                  <c:v>misc_pos</c:v>
                </c:pt>
                <c:pt idx="4">
                  <c:v>health_fitness</c:v>
                </c:pt>
                <c:pt idx="5">
                  <c:v>personal_care</c:v>
                </c:pt>
                <c:pt idx="6">
                  <c:v>food_dining</c:v>
                </c:pt>
                <c:pt idx="7">
                  <c:v>entertainment</c:v>
                </c:pt>
                <c:pt idx="8">
                  <c:v>shopping_net</c:v>
                </c:pt>
                <c:pt idx="9">
                  <c:v>kids_pets</c:v>
                </c:pt>
                <c:pt idx="10">
                  <c:v>shopping_pos</c:v>
                </c:pt>
                <c:pt idx="11">
                  <c:v>home</c:v>
                </c:pt>
                <c:pt idx="12">
                  <c:v>grocery_pos</c:v>
                </c:pt>
                <c:pt idx="13">
                  <c:v>gas_transport</c:v>
                </c:pt>
              </c:strCache>
            </c:strRef>
          </c:cat>
          <c:val>
            <c:numRef>
              <c:f>Sheet1!$B$2:$B$15</c:f>
              <c:numCache>
                <c:formatCode>#,##0</c:formatCode>
                <c:ptCount val="14"/>
                <c:pt idx="0">
                  <c:v>57956</c:v>
                </c:pt>
                <c:pt idx="1">
                  <c:v>64878</c:v>
                </c:pt>
                <c:pt idx="2">
                  <c:v>90654</c:v>
                </c:pt>
                <c:pt idx="3">
                  <c:v>114229</c:v>
                </c:pt>
                <c:pt idx="4">
                  <c:v>122553</c:v>
                </c:pt>
                <c:pt idx="5">
                  <c:v>130085</c:v>
                </c:pt>
                <c:pt idx="6">
                  <c:v>130729</c:v>
                </c:pt>
                <c:pt idx="7">
                  <c:v>134118</c:v>
                </c:pt>
                <c:pt idx="8">
                  <c:v>139322</c:v>
                </c:pt>
                <c:pt idx="9">
                  <c:v>161727</c:v>
                </c:pt>
                <c:pt idx="10">
                  <c:v>166463</c:v>
                </c:pt>
                <c:pt idx="11">
                  <c:v>175460</c:v>
                </c:pt>
                <c:pt idx="12">
                  <c:v>176191</c:v>
                </c:pt>
                <c:pt idx="13">
                  <c:v>188029</c:v>
                </c:pt>
              </c:numCache>
            </c:numRef>
          </c:val>
          <c:extLst>
            <c:ext xmlns:c16="http://schemas.microsoft.com/office/drawing/2014/chart" uri="{C3380CC4-5D6E-409C-BE32-E72D297353CC}">
              <c16:uniqueId val="{00000000-762D-4C24-8875-5B46207068FB}"/>
            </c:ext>
          </c:extLst>
        </c:ser>
        <c:dLbls>
          <c:dLblPos val="outEnd"/>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ED9D-4BED-9EDE-E8543CF7E83F}"/>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a:t>
                </a:r>
                <a:r>
                  <a:rPr lang="en-US"/>
                  <a:t> </a:t>
                </a:r>
                <a:r>
                  <a:rPr lang="en-US" baseline="0">
                    <a:solidFill>
                      <a:schemeClr val="bg1"/>
                    </a:solidFill>
                  </a:rPr>
                  <a:t>Amount</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Non-Fraud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formatCode="General">
                  <c:v>960</c:v>
                </c:pt>
                <c:pt idx="35" formatCode="General">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pt idx="55">
                  <c:v>1380</c:v>
                </c:pt>
                <c:pt idx="56">
                  <c:v>1400</c:v>
                </c:pt>
              </c:numCache>
            </c:numRef>
          </c:cat>
          <c:val>
            <c:numRef>
              <c:f>Sheet1!$B$2:$B$58</c:f>
              <c:numCache>
                <c:formatCode>#,##0</c:formatCode>
                <c:ptCount val="57"/>
                <c:pt idx="0">
                  <c:v>3434</c:v>
                </c:pt>
                <c:pt idx="1">
                  <c:v>2883</c:v>
                </c:pt>
                <c:pt idx="2">
                  <c:v>2368</c:v>
                </c:pt>
                <c:pt idx="3">
                  <c:v>1958</c:v>
                </c:pt>
                <c:pt idx="4">
                  <c:v>1777</c:v>
                </c:pt>
                <c:pt idx="5">
                  <c:v>1591</c:v>
                </c:pt>
                <c:pt idx="6">
                  <c:v>1519</c:v>
                </c:pt>
                <c:pt idx="7">
                  <c:v>1522</c:v>
                </c:pt>
                <c:pt idx="8">
                  <c:v>1748</c:v>
                </c:pt>
                <c:pt idx="9">
                  <c:v>1897</c:v>
                </c:pt>
                <c:pt idx="10">
                  <c:v>1851</c:v>
                </c:pt>
                <c:pt idx="11">
                  <c:v>1768</c:v>
                </c:pt>
                <c:pt idx="12">
                  <c:v>1509</c:v>
                </c:pt>
                <c:pt idx="13">
                  <c:v>1251</c:v>
                </c:pt>
                <c:pt idx="14" formatCode="General">
                  <c:v>972</c:v>
                </c:pt>
                <c:pt idx="15" formatCode="General">
                  <c:v>845</c:v>
                </c:pt>
                <c:pt idx="16" formatCode="General">
                  <c:v>655</c:v>
                </c:pt>
                <c:pt idx="17" formatCode="General">
                  <c:v>546</c:v>
                </c:pt>
                <c:pt idx="18" formatCode="General">
                  <c:v>487</c:v>
                </c:pt>
                <c:pt idx="19" formatCode="General">
                  <c:v>473</c:v>
                </c:pt>
                <c:pt idx="20" formatCode="General">
                  <c:v>412</c:v>
                </c:pt>
                <c:pt idx="21" formatCode="General">
                  <c:v>376</c:v>
                </c:pt>
                <c:pt idx="22" formatCode="General">
                  <c:v>397</c:v>
                </c:pt>
                <c:pt idx="23" formatCode="General">
                  <c:v>298</c:v>
                </c:pt>
                <c:pt idx="24" formatCode="General">
                  <c:v>332</c:v>
                </c:pt>
                <c:pt idx="25" formatCode="General">
                  <c:v>311</c:v>
                </c:pt>
                <c:pt idx="26" formatCode="General">
                  <c:v>273</c:v>
                </c:pt>
                <c:pt idx="27" formatCode="General">
                  <c:v>241</c:v>
                </c:pt>
                <c:pt idx="28" formatCode="General">
                  <c:v>234</c:v>
                </c:pt>
                <c:pt idx="29" formatCode="General">
                  <c:v>239</c:v>
                </c:pt>
                <c:pt idx="30" formatCode="General">
                  <c:v>201</c:v>
                </c:pt>
                <c:pt idx="31" formatCode="General">
                  <c:v>200</c:v>
                </c:pt>
                <c:pt idx="32" formatCode="General">
                  <c:v>189</c:v>
                </c:pt>
                <c:pt idx="33" formatCode="General">
                  <c:v>191</c:v>
                </c:pt>
                <c:pt idx="34" formatCode="General">
                  <c:v>174</c:v>
                </c:pt>
                <c:pt idx="35" formatCode="General">
                  <c:v>157</c:v>
                </c:pt>
                <c:pt idx="36" formatCode="General">
                  <c:v>158</c:v>
                </c:pt>
                <c:pt idx="37" formatCode="General">
                  <c:v>131</c:v>
                </c:pt>
                <c:pt idx="38" formatCode="General">
                  <c:v>120</c:v>
                </c:pt>
                <c:pt idx="39" formatCode="General">
                  <c:v>140</c:v>
                </c:pt>
                <c:pt idx="40" formatCode="General">
                  <c:v>133</c:v>
                </c:pt>
                <c:pt idx="41" formatCode="General">
                  <c:v>123</c:v>
                </c:pt>
                <c:pt idx="42" formatCode="General">
                  <c:v>117</c:v>
                </c:pt>
                <c:pt idx="43">
                  <c:v>105</c:v>
                </c:pt>
                <c:pt idx="44">
                  <c:v>93</c:v>
                </c:pt>
                <c:pt idx="45">
                  <c:v>111</c:v>
                </c:pt>
                <c:pt idx="46">
                  <c:v>118</c:v>
                </c:pt>
                <c:pt idx="47">
                  <c:v>99</c:v>
                </c:pt>
                <c:pt idx="48">
                  <c:v>85</c:v>
                </c:pt>
                <c:pt idx="49">
                  <c:v>84</c:v>
                </c:pt>
                <c:pt idx="50">
                  <c:v>88</c:v>
                </c:pt>
                <c:pt idx="51">
                  <c:v>88</c:v>
                </c:pt>
                <c:pt idx="52">
                  <c:v>84</c:v>
                </c:pt>
                <c:pt idx="53">
                  <c:v>65</c:v>
                </c:pt>
                <c:pt idx="54">
                  <c:v>66</c:v>
                </c:pt>
                <c:pt idx="55">
                  <c:v>77</c:v>
                </c:pt>
                <c:pt idx="56">
                  <c:v>82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 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a:t>
                </a:r>
                <a:r>
                  <a:rPr lang="en-US"/>
                  <a:t> </a:t>
                </a:r>
                <a:r>
                  <a:rPr lang="en-US" baseline="0">
                    <a:solidFill>
                      <a:schemeClr val="bg1"/>
                    </a:solidFill>
                  </a:rPr>
                  <a:t>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a:t>
                </a:r>
                <a:r>
                  <a:rPr lang="en-US"/>
                  <a:t> </a:t>
                </a:r>
                <a:r>
                  <a:rPr lang="en-US" baseline="0">
                    <a:solidFill>
                      <a:schemeClr val="bg1"/>
                    </a:solidFill>
                  </a:rPr>
                  <a:t>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a:t>
                </a:r>
                <a:r>
                  <a:rPr lang="en-US"/>
                  <a:t> </a:t>
                </a:r>
                <a:r>
                  <a:rPr lang="en-US" baseline="0">
                    <a:solidFill>
                      <a:schemeClr val="bg1"/>
                    </a:solidFill>
                  </a:rPr>
                  <a:t>Amount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Non-Fraud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delete val="1"/>
          </c:dLbls>
          <c:cat>
            <c:strRef>
              <c:f>Sheet1!$A$2:$A$15</c:f>
              <c:strCache>
                <c:ptCount val="14"/>
                <c:pt idx="0">
                  <c:v>travel</c:v>
                </c:pt>
                <c:pt idx="1">
                  <c:v>grocery_net</c:v>
                </c:pt>
                <c:pt idx="2">
                  <c:v>misc_net</c:v>
                </c:pt>
                <c:pt idx="3">
                  <c:v>misc_pos</c:v>
                </c:pt>
                <c:pt idx="4">
                  <c:v>health_fitness</c:v>
                </c:pt>
                <c:pt idx="5">
                  <c:v>personal_care</c:v>
                </c:pt>
                <c:pt idx="6">
                  <c:v>food_dining</c:v>
                </c:pt>
                <c:pt idx="7">
                  <c:v>entertainment</c:v>
                </c:pt>
                <c:pt idx="8">
                  <c:v>shopping_net</c:v>
                </c:pt>
                <c:pt idx="9">
                  <c:v>kids_pets</c:v>
                </c:pt>
                <c:pt idx="10">
                  <c:v>shopping_pos</c:v>
                </c:pt>
                <c:pt idx="11">
                  <c:v>grocery_pos</c:v>
                </c:pt>
                <c:pt idx="12">
                  <c:v>home</c:v>
                </c:pt>
                <c:pt idx="13">
                  <c:v>gas_transport</c:v>
                </c:pt>
              </c:strCache>
            </c:strRef>
          </c:cat>
          <c:val>
            <c:numRef>
              <c:f>Sheet1!$B$2:$B$15</c:f>
              <c:numCache>
                <c:formatCode>#,##0</c:formatCode>
                <c:ptCount val="14"/>
                <c:pt idx="0">
                  <c:v>57800</c:v>
                </c:pt>
                <c:pt idx="1">
                  <c:v>64703</c:v>
                </c:pt>
                <c:pt idx="2">
                  <c:v>89472</c:v>
                </c:pt>
                <c:pt idx="3">
                  <c:v>113907</c:v>
                </c:pt>
                <c:pt idx="4">
                  <c:v>122368</c:v>
                </c:pt>
                <c:pt idx="5">
                  <c:v>129795</c:v>
                </c:pt>
                <c:pt idx="6">
                  <c:v>130524</c:v>
                </c:pt>
                <c:pt idx="7">
                  <c:v>133826</c:v>
                </c:pt>
                <c:pt idx="8">
                  <c:v>137103</c:v>
                </c:pt>
                <c:pt idx="9">
                  <c:v>161423</c:v>
                </c:pt>
                <c:pt idx="10">
                  <c:v>165407</c:v>
                </c:pt>
                <c:pt idx="11">
                  <c:v>173963</c:v>
                </c:pt>
                <c:pt idx="12">
                  <c:v>175195</c:v>
                </c:pt>
                <c:pt idx="13">
                  <c:v>187257</c:v>
                </c:pt>
              </c:numCache>
            </c:numRef>
          </c:val>
          <c:extLst>
            <c:ext xmlns:c16="http://schemas.microsoft.com/office/drawing/2014/chart" uri="{C3380CC4-5D6E-409C-BE32-E72D297353CC}">
              <c16:uniqueId val="{00000000-EF3C-4085-A26C-3A8B649D3407}"/>
            </c:ext>
          </c:extLst>
        </c:ser>
        <c:dLbls>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212F-4E0B-8C10-3E02B3DA4778}"/>
                </c:ext>
              </c:extLst>
            </c:dLbl>
            <c:dLbl>
              <c:idx val="2"/>
              <c:delete val="1"/>
              <c:extLst>
                <c:ext xmlns:c15="http://schemas.microsoft.com/office/drawing/2012/chart" uri="{CE6537A1-D6FC-4f65-9D91-7224C49458BB}"/>
                <c:ext xmlns:c16="http://schemas.microsoft.com/office/drawing/2014/chart" uri="{C3380CC4-5D6E-409C-BE32-E72D297353CC}">
                  <c16:uniqueId val="{00000001-212F-4E0B-8C10-3E02B3DA4778}"/>
                </c:ext>
              </c:extLst>
            </c:dLbl>
            <c:dLbl>
              <c:idx val="3"/>
              <c:delete val="1"/>
              <c:extLst>
                <c:ext xmlns:c15="http://schemas.microsoft.com/office/drawing/2012/chart" uri="{CE6537A1-D6FC-4f65-9D91-7224C49458BB}"/>
                <c:ext xmlns:c16="http://schemas.microsoft.com/office/drawing/2014/chart" uri="{C3380CC4-5D6E-409C-BE32-E72D297353CC}">
                  <c16:uniqueId val="{00000002-212F-4E0B-8C10-3E02B3DA4778}"/>
                </c:ext>
              </c:extLst>
            </c:dLbl>
            <c:dLbl>
              <c:idx val="4"/>
              <c:delete val="1"/>
              <c:extLst>
                <c:ext xmlns:c15="http://schemas.microsoft.com/office/drawing/2012/chart" uri="{CE6537A1-D6FC-4f65-9D91-7224C49458BB}"/>
                <c:ext xmlns:c16="http://schemas.microsoft.com/office/drawing/2014/chart" uri="{C3380CC4-5D6E-409C-BE32-E72D297353CC}">
                  <c16:uniqueId val="{00000003-212F-4E0B-8C10-3E02B3DA4778}"/>
                </c:ext>
              </c:extLst>
            </c:dLbl>
            <c:dLbl>
              <c:idx val="5"/>
              <c:delete val="1"/>
              <c:extLst>
                <c:ext xmlns:c15="http://schemas.microsoft.com/office/drawing/2012/chart" uri="{CE6537A1-D6FC-4f65-9D91-7224C49458BB}"/>
                <c:ext xmlns:c16="http://schemas.microsoft.com/office/drawing/2014/chart" uri="{C3380CC4-5D6E-409C-BE32-E72D297353CC}">
                  <c16:uniqueId val="{00000004-212F-4E0B-8C10-3E02B3DA4778}"/>
                </c:ext>
              </c:extLst>
            </c:dLbl>
            <c:dLbl>
              <c:idx val="6"/>
              <c:delete val="1"/>
              <c:extLst>
                <c:ext xmlns:c15="http://schemas.microsoft.com/office/drawing/2012/chart" uri="{CE6537A1-D6FC-4f65-9D91-7224C49458BB}"/>
                <c:ext xmlns:c16="http://schemas.microsoft.com/office/drawing/2014/chart" uri="{C3380CC4-5D6E-409C-BE32-E72D297353CC}">
                  <c16:uniqueId val="{00000005-212F-4E0B-8C10-3E02B3DA4778}"/>
                </c:ext>
              </c:extLst>
            </c:dLbl>
            <c:dLbl>
              <c:idx val="7"/>
              <c:delete val="1"/>
              <c:extLst>
                <c:ext xmlns:c15="http://schemas.microsoft.com/office/drawing/2012/chart" uri="{CE6537A1-D6FC-4f65-9D91-7224C49458BB}"/>
                <c:ext xmlns:c16="http://schemas.microsoft.com/office/drawing/2014/chart" uri="{C3380CC4-5D6E-409C-BE32-E72D297353CC}">
                  <c16:uniqueId val="{00000006-212F-4E0B-8C10-3E02B3DA4778}"/>
                </c:ext>
              </c:extLst>
            </c:dLbl>
            <c:dLbl>
              <c:idx val="8"/>
              <c:delete val="1"/>
              <c:extLst>
                <c:ext xmlns:c15="http://schemas.microsoft.com/office/drawing/2012/chart" uri="{CE6537A1-D6FC-4f65-9D91-7224C49458BB}"/>
                <c:ext xmlns:c16="http://schemas.microsoft.com/office/drawing/2014/chart" uri="{C3380CC4-5D6E-409C-BE32-E72D297353CC}">
                  <c16:uniqueId val="{00000007-212F-4E0B-8C10-3E02B3DA4778}"/>
                </c:ext>
              </c:extLst>
            </c:dLbl>
            <c:dLbl>
              <c:idx val="9"/>
              <c:delete val="1"/>
              <c:extLst>
                <c:ext xmlns:c15="http://schemas.microsoft.com/office/drawing/2012/chart" uri="{CE6537A1-D6FC-4f65-9D91-7224C49458BB}"/>
                <c:ext xmlns:c16="http://schemas.microsoft.com/office/drawing/2014/chart" uri="{C3380CC4-5D6E-409C-BE32-E72D297353CC}">
                  <c16:uniqueId val="{00000008-212F-4E0B-8C10-3E02B3DA4778}"/>
                </c:ext>
              </c:extLst>
            </c:dLbl>
            <c:dLbl>
              <c:idx val="10"/>
              <c:delete val="1"/>
              <c:extLst>
                <c:ext xmlns:c15="http://schemas.microsoft.com/office/drawing/2012/chart" uri="{CE6537A1-D6FC-4f65-9D91-7224C49458BB}"/>
                <c:ext xmlns:c16="http://schemas.microsoft.com/office/drawing/2014/chart" uri="{C3380CC4-5D6E-409C-BE32-E72D297353CC}">
                  <c16:uniqueId val="{00000009-212F-4E0B-8C10-3E02B3DA4778}"/>
                </c:ext>
              </c:extLst>
            </c:dLbl>
            <c:dLbl>
              <c:idx val="11"/>
              <c:delete val="1"/>
              <c:extLst>
                <c:ext xmlns:c15="http://schemas.microsoft.com/office/drawing/2012/chart" uri="{CE6537A1-D6FC-4f65-9D91-7224C49458BB}"/>
                <c:ext xmlns:c16="http://schemas.microsoft.com/office/drawing/2014/chart" uri="{C3380CC4-5D6E-409C-BE32-E72D297353CC}">
                  <c16:uniqueId val="{0000000A-212F-4E0B-8C10-3E02B3DA4778}"/>
                </c:ext>
              </c:extLst>
            </c:dLbl>
            <c:dLbl>
              <c:idx val="12"/>
              <c:delete val="1"/>
              <c:extLst>
                <c:ext xmlns:c15="http://schemas.microsoft.com/office/drawing/2012/chart" uri="{CE6537A1-D6FC-4f65-9D91-7224C49458BB}"/>
                <c:ext xmlns:c16="http://schemas.microsoft.com/office/drawing/2014/chart" uri="{C3380CC4-5D6E-409C-BE32-E72D297353CC}">
                  <c16:uniqueId val="{0000000B-212F-4E0B-8C10-3E02B3DA47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travel</c:v>
                </c:pt>
                <c:pt idx="1">
                  <c:v>grocery_net</c:v>
                </c:pt>
                <c:pt idx="2">
                  <c:v>health_fitness</c:v>
                </c:pt>
                <c:pt idx="3">
                  <c:v>food_dining</c:v>
                </c:pt>
                <c:pt idx="4">
                  <c:v>home</c:v>
                </c:pt>
                <c:pt idx="5">
                  <c:v>personal_care</c:v>
                </c:pt>
                <c:pt idx="6">
                  <c:v>entertainment</c:v>
                </c:pt>
                <c:pt idx="7">
                  <c:v>kids_pets</c:v>
                </c:pt>
                <c:pt idx="8">
                  <c:v>misc_pos</c:v>
                </c:pt>
                <c:pt idx="9">
                  <c:v>gas_transport</c:v>
                </c:pt>
                <c:pt idx="10">
                  <c:v>shopping_pos</c:v>
                </c:pt>
                <c:pt idx="11">
                  <c:v>misc_net</c:v>
                </c:pt>
                <c:pt idx="12">
                  <c:v>shopping_net</c:v>
                </c:pt>
                <c:pt idx="13">
                  <c:v>grocery_pos</c:v>
                </c:pt>
              </c:strCache>
            </c:strRef>
          </c:cat>
          <c:val>
            <c:numRef>
              <c:f>Sheet1!$B$2:$B$15</c:f>
              <c:numCache>
                <c:formatCode>#,##0</c:formatCode>
                <c:ptCount val="14"/>
                <c:pt idx="0">
                  <c:v>156</c:v>
                </c:pt>
                <c:pt idx="1">
                  <c:v>175</c:v>
                </c:pt>
                <c:pt idx="2">
                  <c:v>185</c:v>
                </c:pt>
                <c:pt idx="3">
                  <c:v>205</c:v>
                </c:pt>
                <c:pt idx="4">
                  <c:v>265</c:v>
                </c:pt>
                <c:pt idx="5">
                  <c:v>290</c:v>
                </c:pt>
                <c:pt idx="6">
                  <c:v>292</c:v>
                </c:pt>
                <c:pt idx="7">
                  <c:v>304</c:v>
                </c:pt>
                <c:pt idx="8">
                  <c:v>322</c:v>
                </c:pt>
                <c:pt idx="9">
                  <c:v>772</c:v>
                </c:pt>
                <c:pt idx="10">
                  <c:v>1056</c:v>
                </c:pt>
                <c:pt idx="11">
                  <c:v>1182</c:v>
                </c:pt>
                <c:pt idx="12">
                  <c:v>2219</c:v>
                </c:pt>
                <c:pt idx="13">
                  <c:v>2228</c:v>
                </c:pt>
              </c:numCache>
            </c:numRef>
          </c:val>
          <c:extLst>
            <c:ext xmlns:c16="http://schemas.microsoft.com/office/drawing/2014/chart" uri="{C3380CC4-5D6E-409C-BE32-E72D297353CC}">
              <c16:uniqueId val="{00000000-EE89-4299-B20B-3F4E4EDDC47D}"/>
            </c:ext>
          </c:extLst>
        </c:ser>
        <c:dLbls>
          <c:dLblPos val="outEnd"/>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38100">
      <a:solidFill>
        <a:schemeClr val="bg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Trans Num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travel</c:v>
                </c:pt>
                <c:pt idx="1">
                  <c:v>grocery_net</c:v>
                </c:pt>
                <c:pt idx="2">
                  <c:v>health_fitness</c:v>
                </c:pt>
                <c:pt idx="3">
                  <c:v>food_dining</c:v>
                </c:pt>
                <c:pt idx="4">
                  <c:v>home</c:v>
                </c:pt>
                <c:pt idx="5">
                  <c:v>personal_care</c:v>
                </c:pt>
                <c:pt idx="6">
                  <c:v>entertainment</c:v>
                </c:pt>
                <c:pt idx="7">
                  <c:v>kids_pets</c:v>
                </c:pt>
                <c:pt idx="8">
                  <c:v>misc_pos</c:v>
                </c:pt>
                <c:pt idx="9">
                  <c:v>gas_transport</c:v>
                </c:pt>
                <c:pt idx="10">
                  <c:v>shopping_pos</c:v>
                </c:pt>
                <c:pt idx="11">
                  <c:v>misc_net</c:v>
                </c:pt>
                <c:pt idx="12">
                  <c:v>shopping_net</c:v>
                </c:pt>
                <c:pt idx="13">
                  <c:v>grocery_pos</c:v>
                </c:pt>
              </c:strCache>
            </c:strRef>
          </c:cat>
          <c:val>
            <c:numRef>
              <c:f>Sheet1!$B$2:$B$15</c:f>
              <c:numCache>
                <c:formatCode>#,##0</c:formatCode>
                <c:ptCount val="14"/>
                <c:pt idx="0">
                  <c:v>156</c:v>
                </c:pt>
                <c:pt idx="1">
                  <c:v>175</c:v>
                </c:pt>
                <c:pt idx="2">
                  <c:v>185</c:v>
                </c:pt>
                <c:pt idx="3">
                  <c:v>205</c:v>
                </c:pt>
                <c:pt idx="4">
                  <c:v>265</c:v>
                </c:pt>
                <c:pt idx="5">
                  <c:v>290</c:v>
                </c:pt>
                <c:pt idx="6">
                  <c:v>292</c:v>
                </c:pt>
                <c:pt idx="7">
                  <c:v>304</c:v>
                </c:pt>
                <c:pt idx="8">
                  <c:v>322</c:v>
                </c:pt>
                <c:pt idx="9">
                  <c:v>772</c:v>
                </c:pt>
                <c:pt idx="10">
                  <c:v>1056</c:v>
                </c:pt>
                <c:pt idx="11">
                  <c:v>1182</c:v>
                </c:pt>
                <c:pt idx="12">
                  <c:v>2219</c:v>
                </c:pt>
                <c:pt idx="13">
                  <c:v>2228</c:v>
                </c:pt>
              </c:numCache>
            </c:numRef>
          </c:val>
          <c:extLst>
            <c:ext xmlns:c16="http://schemas.microsoft.com/office/drawing/2014/chart" uri="{C3380CC4-5D6E-409C-BE32-E72D297353CC}">
              <c16:uniqueId val="{00000000-2D50-4306-80C4-8715FDBDB6F3}"/>
            </c:ext>
          </c:extLst>
        </c:ser>
        <c:dLbls>
          <c:showLegendKey val="0"/>
          <c:showVal val="1"/>
          <c:showCatName val="0"/>
          <c:showSerName val="0"/>
          <c:showPercent val="0"/>
          <c:showBubbleSize val="0"/>
        </c:dLbls>
        <c:gapWidth val="89"/>
        <c:overlap val="-25"/>
        <c:axId val="374048120"/>
        <c:axId val="374052920"/>
      </c:barChart>
      <c:catAx>
        <c:axId val="374048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1"/>
        <c:axPos val="l"/>
        <c:numFmt formatCode="#,##0" sourceLinked="1"/>
        <c:majorTickMark val="none"/>
        <c:minorTickMark val="none"/>
        <c:tickLblPos val="nextTo"/>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All Transactions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General</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c:v>700</c:v>
                </c:pt>
                <c:pt idx="22">
                  <c:v>720</c:v>
                </c:pt>
                <c:pt idx="23">
                  <c:v>740</c:v>
                </c:pt>
                <c:pt idx="24">
                  <c:v>760</c:v>
                </c:pt>
                <c:pt idx="25">
                  <c:v>780</c:v>
                </c:pt>
                <c:pt idx="26">
                  <c:v>800</c:v>
                </c:pt>
                <c:pt idx="27">
                  <c:v>820</c:v>
                </c:pt>
                <c:pt idx="28">
                  <c:v>840</c:v>
                </c:pt>
                <c:pt idx="29">
                  <c:v>860</c:v>
                </c:pt>
                <c:pt idx="30">
                  <c:v>880</c:v>
                </c:pt>
                <c:pt idx="31">
                  <c:v>900</c:v>
                </c:pt>
                <c:pt idx="32">
                  <c:v>920</c:v>
                </c:pt>
                <c:pt idx="33">
                  <c:v>940</c:v>
                </c:pt>
                <c:pt idx="34">
                  <c:v>960</c:v>
                </c:pt>
                <c:pt idx="35">
                  <c:v>980</c:v>
                </c:pt>
                <c:pt idx="36" formatCode="#,##0">
                  <c:v>1000</c:v>
                </c:pt>
                <c:pt idx="37" formatCode="#,##0">
                  <c:v>1020</c:v>
                </c:pt>
                <c:pt idx="38" formatCode="#,##0">
                  <c:v>1040</c:v>
                </c:pt>
                <c:pt idx="39" formatCode="#,##0">
                  <c:v>1060</c:v>
                </c:pt>
                <c:pt idx="40" formatCode="#,##0">
                  <c:v>1080</c:v>
                </c:pt>
                <c:pt idx="41" formatCode="#,##0">
                  <c:v>1100</c:v>
                </c:pt>
                <c:pt idx="42" formatCode="#,##0">
                  <c:v>1120</c:v>
                </c:pt>
                <c:pt idx="43" formatCode="#,##0">
                  <c:v>1140</c:v>
                </c:pt>
                <c:pt idx="44" formatCode="#,##0">
                  <c:v>1160</c:v>
                </c:pt>
                <c:pt idx="45" formatCode="#,##0">
                  <c:v>1180</c:v>
                </c:pt>
                <c:pt idx="46" formatCode="#,##0">
                  <c:v>1200</c:v>
                </c:pt>
                <c:pt idx="47" formatCode="#,##0">
                  <c:v>1220</c:v>
                </c:pt>
                <c:pt idx="48" formatCode="#,##0">
                  <c:v>1240</c:v>
                </c:pt>
                <c:pt idx="49" formatCode="#,##0">
                  <c:v>1260</c:v>
                </c:pt>
                <c:pt idx="50" formatCode="#,##0">
                  <c:v>1280</c:v>
                </c:pt>
                <c:pt idx="51" formatCode="#,##0">
                  <c:v>1300</c:v>
                </c:pt>
                <c:pt idx="52" formatCode="#,##0">
                  <c:v>1320</c:v>
                </c:pt>
                <c:pt idx="53" formatCode="#,##0">
                  <c:v>1340</c:v>
                </c:pt>
                <c:pt idx="54" formatCode="#,##0">
                  <c:v>1360</c:v>
                </c:pt>
                <c:pt idx="55" formatCode="#,##0">
                  <c:v>1380</c:v>
                </c:pt>
                <c:pt idx="56" formatCode="#,##0">
                  <c:v>1400</c:v>
                </c:pt>
              </c:numCache>
            </c:numRef>
          </c:cat>
          <c:val>
            <c:numRef>
              <c:f>Sheet1!$B$2:$B$58</c:f>
              <c:numCache>
                <c:formatCode>#,##0</c:formatCode>
                <c:ptCount val="57"/>
                <c:pt idx="0">
                  <c:v>4008</c:v>
                </c:pt>
                <c:pt idx="1">
                  <c:v>3537</c:v>
                </c:pt>
                <c:pt idx="2">
                  <c:v>2849</c:v>
                </c:pt>
                <c:pt idx="3">
                  <c:v>2192</c:v>
                </c:pt>
                <c:pt idx="4">
                  <c:v>1870</c:v>
                </c:pt>
                <c:pt idx="5">
                  <c:v>1629</c:v>
                </c:pt>
                <c:pt idx="6">
                  <c:v>1537</c:v>
                </c:pt>
                <c:pt idx="7">
                  <c:v>1544</c:v>
                </c:pt>
                <c:pt idx="8">
                  <c:v>1767</c:v>
                </c:pt>
                <c:pt idx="9">
                  <c:v>1929</c:v>
                </c:pt>
                <c:pt idx="10">
                  <c:v>1884</c:v>
                </c:pt>
                <c:pt idx="11">
                  <c:v>1792</c:v>
                </c:pt>
                <c:pt idx="12">
                  <c:v>1535</c:v>
                </c:pt>
                <c:pt idx="13">
                  <c:v>1276</c:v>
                </c:pt>
                <c:pt idx="14" formatCode="General">
                  <c:v>997</c:v>
                </c:pt>
                <c:pt idx="15" formatCode="General">
                  <c:v>870</c:v>
                </c:pt>
                <c:pt idx="16" formatCode="General">
                  <c:v>670</c:v>
                </c:pt>
                <c:pt idx="17" formatCode="General">
                  <c:v>576</c:v>
                </c:pt>
                <c:pt idx="18" formatCode="General">
                  <c:v>525</c:v>
                </c:pt>
                <c:pt idx="19" formatCode="General">
                  <c:v>529</c:v>
                </c:pt>
                <c:pt idx="20" formatCode="General">
                  <c:v>487</c:v>
                </c:pt>
                <c:pt idx="21" formatCode="General">
                  <c:v>483</c:v>
                </c:pt>
                <c:pt idx="22" formatCode="General">
                  <c:v>521</c:v>
                </c:pt>
                <c:pt idx="23" formatCode="General">
                  <c:v>481</c:v>
                </c:pt>
                <c:pt idx="24" formatCode="General">
                  <c:v>533</c:v>
                </c:pt>
                <c:pt idx="25" formatCode="General">
                  <c:v>524</c:v>
                </c:pt>
                <c:pt idx="26" formatCode="General">
                  <c:v>458</c:v>
                </c:pt>
                <c:pt idx="27" formatCode="General">
                  <c:v>454</c:v>
                </c:pt>
                <c:pt idx="28" formatCode="General">
                  <c:v>459</c:v>
                </c:pt>
                <c:pt idx="29" formatCode="General">
                  <c:v>459</c:v>
                </c:pt>
                <c:pt idx="30" formatCode="General">
                  <c:v>431</c:v>
                </c:pt>
                <c:pt idx="31" formatCode="General">
                  <c:v>458</c:v>
                </c:pt>
                <c:pt idx="32" formatCode="General">
                  <c:v>428</c:v>
                </c:pt>
                <c:pt idx="33" formatCode="General">
                  <c:v>425</c:v>
                </c:pt>
                <c:pt idx="34" formatCode="General">
                  <c:v>411</c:v>
                </c:pt>
                <c:pt idx="35" formatCode="General">
                  <c:v>407</c:v>
                </c:pt>
                <c:pt idx="36" formatCode="General">
                  <c:v>374</c:v>
                </c:pt>
                <c:pt idx="37" formatCode="General">
                  <c:v>312</c:v>
                </c:pt>
                <c:pt idx="38" formatCode="General">
                  <c:v>289</c:v>
                </c:pt>
                <c:pt idx="39" formatCode="General">
                  <c:v>288</c:v>
                </c:pt>
                <c:pt idx="40" formatCode="General">
                  <c:v>248</c:v>
                </c:pt>
                <c:pt idx="41" formatCode="General">
                  <c:v>224</c:v>
                </c:pt>
                <c:pt idx="42" formatCode="General">
                  <c:v>206</c:v>
                </c:pt>
                <c:pt idx="43">
                  <c:v>179</c:v>
                </c:pt>
                <c:pt idx="44">
                  <c:v>135</c:v>
                </c:pt>
                <c:pt idx="45">
                  <c:v>138</c:v>
                </c:pt>
                <c:pt idx="46">
                  <c:v>140</c:v>
                </c:pt>
                <c:pt idx="47">
                  <c:v>111</c:v>
                </c:pt>
                <c:pt idx="48">
                  <c:v>95</c:v>
                </c:pt>
                <c:pt idx="49">
                  <c:v>88</c:v>
                </c:pt>
                <c:pt idx="50">
                  <c:v>95</c:v>
                </c:pt>
                <c:pt idx="51">
                  <c:v>92</c:v>
                </c:pt>
                <c:pt idx="52">
                  <c:v>87</c:v>
                </c:pt>
                <c:pt idx="53">
                  <c:v>65</c:v>
                </c:pt>
                <c:pt idx="54">
                  <c:v>68</c:v>
                </c:pt>
                <c:pt idx="55">
                  <c:v>77</c:v>
                </c:pt>
                <c:pt idx="56">
                  <c:v>82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 Amount</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Non-Fraud Transactions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formatCode="General">
                  <c:v>960</c:v>
                </c:pt>
                <c:pt idx="35" formatCode="General">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pt idx="55">
                  <c:v>1380</c:v>
                </c:pt>
                <c:pt idx="56">
                  <c:v>1400</c:v>
                </c:pt>
              </c:numCache>
            </c:numRef>
          </c:cat>
          <c:val>
            <c:numRef>
              <c:f>Sheet1!$B$2:$B$58</c:f>
              <c:numCache>
                <c:formatCode>#,##0</c:formatCode>
                <c:ptCount val="57"/>
                <c:pt idx="0">
                  <c:v>3434</c:v>
                </c:pt>
                <c:pt idx="1">
                  <c:v>2883</c:v>
                </c:pt>
                <c:pt idx="2">
                  <c:v>2368</c:v>
                </c:pt>
                <c:pt idx="3">
                  <c:v>1958</c:v>
                </c:pt>
                <c:pt idx="4">
                  <c:v>1777</c:v>
                </c:pt>
                <c:pt idx="5">
                  <c:v>1591</c:v>
                </c:pt>
                <c:pt idx="6">
                  <c:v>1519</c:v>
                </c:pt>
                <c:pt idx="7">
                  <c:v>1522</c:v>
                </c:pt>
                <c:pt idx="8">
                  <c:v>1748</c:v>
                </c:pt>
                <c:pt idx="9">
                  <c:v>1897</c:v>
                </c:pt>
                <c:pt idx="10">
                  <c:v>1851</c:v>
                </c:pt>
                <c:pt idx="11">
                  <c:v>1768</c:v>
                </c:pt>
                <c:pt idx="12">
                  <c:v>1509</c:v>
                </c:pt>
                <c:pt idx="13">
                  <c:v>1251</c:v>
                </c:pt>
                <c:pt idx="14" formatCode="General">
                  <c:v>972</c:v>
                </c:pt>
                <c:pt idx="15" formatCode="General">
                  <c:v>845</c:v>
                </c:pt>
                <c:pt idx="16" formatCode="General">
                  <c:v>655</c:v>
                </c:pt>
                <c:pt idx="17" formatCode="General">
                  <c:v>546</c:v>
                </c:pt>
                <c:pt idx="18" formatCode="General">
                  <c:v>487</c:v>
                </c:pt>
                <c:pt idx="19" formatCode="General">
                  <c:v>473</c:v>
                </c:pt>
                <c:pt idx="20" formatCode="General">
                  <c:v>412</c:v>
                </c:pt>
                <c:pt idx="21" formatCode="General">
                  <c:v>376</c:v>
                </c:pt>
                <c:pt idx="22" formatCode="General">
                  <c:v>397</c:v>
                </c:pt>
                <c:pt idx="23" formatCode="General">
                  <c:v>298</c:v>
                </c:pt>
                <c:pt idx="24" formatCode="General">
                  <c:v>332</c:v>
                </c:pt>
                <c:pt idx="25" formatCode="General">
                  <c:v>311</c:v>
                </c:pt>
                <c:pt idx="26" formatCode="General">
                  <c:v>273</c:v>
                </c:pt>
                <c:pt idx="27" formatCode="General">
                  <c:v>241</c:v>
                </c:pt>
                <c:pt idx="28" formatCode="General">
                  <c:v>234</c:v>
                </c:pt>
                <c:pt idx="29" formatCode="General">
                  <c:v>239</c:v>
                </c:pt>
                <c:pt idx="30" formatCode="General">
                  <c:v>201</c:v>
                </c:pt>
                <c:pt idx="31" formatCode="General">
                  <c:v>200</c:v>
                </c:pt>
                <c:pt idx="32" formatCode="General">
                  <c:v>189</c:v>
                </c:pt>
                <c:pt idx="33" formatCode="General">
                  <c:v>191</c:v>
                </c:pt>
                <c:pt idx="34" formatCode="General">
                  <c:v>174</c:v>
                </c:pt>
                <c:pt idx="35" formatCode="General">
                  <c:v>157</c:v>
                </c:pt>
                <c:pt idx="36" formatCode="General">
                  <c:v>158</c:v>
                </c:pt>
                <c:pt idx="37" formatCode="General">
                  <c:v>131</c:v>
                </c:pt>
                <c:pt idx="38" formatCode="General">
                  <c:v>120</c:v>
                </c:pt>
                <c:pt idx="39" formatCode="General">
                  <c:v>140</c:v>
                </c:pt>
                <c:pt idx="40" formatCode="General">
                  <c:v>133</c:v>
                </c:pt>
                <c:pt idx="41" formatCode="General">
                  <c:v>123</c:v>
                </c:pt>
                <c:pt idx="42" formatCode="General">
                  <c:v>117</c:v>
                </c:pt>
                <c:pt idx="43">
                  <c:v>105</c:v>
                </c:pt>
                <c:pt idx="44">
                  <c:v>93</c:v>
                </c:pt>
                <c:pt idx="45">
                  <c:v>111</c:v>
                </c:pt>
                <c:pt idx="46">
                  <c:v>118</c:v>
                </c:pt>
                <c:pt idx="47">
                  <c:v>99</c:v>
                </c:pt>
                <c:pt idx="48">
                  <c:v>85</c:v>
                </c:pt>
                <c:pt idx="49">
                  <c:v>84</c:v>
                </c:pt>
                <c:pt idx="50">
                  <c:v>88</c:v>
                </c:pt>
                <c:pt idx="51">
                  <c:v>88</c:v>
                </c:pt>
                <c:pt idx="52">
                  <c:v>84</c:v>
                </c:pt>
                <c:pt idx="53">
                  <c:v>65</c:v>
                </c:pt>
                <c:pt idx="54">
                  <c:v>66</c:v>
                </c:pt>
                <c:pt idx="55">
                  <c:v>77</c:v>
                </c:pt>
                <c:pt idx="56">
                  <c:v>82</c:v>
                </c:pt>
              </c:numCache>
            </c:numRef>
          </c:val>
          <c:extLst>
            <c:ext xmlns:c16="http://schemas.microsoft.com/office/drawing/2014/chart" uri="{C3380CC4-5D6E-409C-BE32-E72D297353CC}">
              <c16:uniqueId val="{00000000-803A-4A33-9A1C-0D33C9AADF54}"/>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 Amount</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Fraud Transactions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formatCode="General">
                  <c:v>660</c:v>
                </c:pt>
                <c:pt idx="20" formatCode="General">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c:v>960</c:v>
                </c:pt>
                <c:pt idx="35">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numCache>
            </c:numRef>
          </c:cat>
          <c:val>
            <c:numRef>
              <c:f>Sheet1!$B$2:$B$58</c:f>
              <c:numCache>
                <c:formatCode>#,##0</c:formatCode>
                <c:ptCount val="57"/>
                <c:pt idx="0">
                  <c:v>574</c:v>
                </c:pt>
                <c:pt idx="1">
                  <c:v>654</c:v>
                </c:pt>
                <c:pt idx="2">
                  <c:v>481</c:v>
                </c:pt>
                <c:pt idx="3">
                  <c:v>234</c:v>
                </c:pt>
                <c:pt idx="4">
                  <c:v>93</c:v>
                </c:pt>
                <c:pt idx="5">
                  <c:v>38</c:v>
                </c:pt>
                <c:pt idx="6">
                  <c:v>18</c:v>
                </c:pt>
                <c:pt idx="7">
                  <c:v>22</c:v>
                </c:pt>
                <c:pt idx="8">
                  <c:v>19</c:v>
                </c:pt>
                <c:pt idx="9">
                  <c:v>32</c:v>
                </c:pt>
                <c:pt idx="10">
                  <c:v>33</c:v>
                </c:pt>
                <c:pt idx="11">
                  <c:v>24</c:v>
                </c:pt>
                <c:pt idx="12" formatCode="General">
                  <c:v>26</c:v>
                </c:pt>
                <c:pt idx="13" formatCode="General">
                  <c:v>25</c:v>
                </c:pt>
                <c:pt idx="14" formatCode="General">
                  <c:v>25</c:v>
                </c:pt>
                <c:pt idx="15" formatCode="General">
                  <c:v>25</c:v>
                </c:pt>
                <c:pt idx="16" formatCode="General">
                  <c:v>15</c:v>
                </c:pt>
                <c:pt idx="17" formatCode="General">
                  <c:v>30</c:v>
                </c:pt>
                <c:pt idx="18" formatCode="General">
                  <c:v>38</c:v>
                </c:pt>
                <c:pt idx="19" formatCode="General">
                  <c:v>56</c:v>
                </c:pt>
                <c:pt idx="20" formatCode="General">
                  <c:v>75</c:v>
                </c:pt>
                <c:pt idx="21" formatCode="General">
                  <c:v>107</c:v>
                </c:pt>
                <c:pt idx="22" formatCode="General">
                  <c:v>124</c:v>
                </c:pt>
                <c:pt idx="23" formatCode="General">
                  <c:v>183</c:v>
                </c:pt>
                <c:pt idx="24" formatCode="General">
                  <c:v>201</c:v>
                </c:pt>
                <c:pt idx="25" formatCode="General">
                  <c:v>213</c:v>
                </c:pt>
                <c:pt idx="26" formatCode="General">
                  <c:v>185</c:v>
                </c:pt>
                <c:pt idx="27" formatCode="General">
                  <c:v>213</c:v>
                </c:pt>
                <c:pt idx="28" formatCode="General">
                  <c:v>225</c:v>
                </c:pt>
                <c:pt idx="29" formatCode="General">
                  <c:v>220</c:v>
                </c:pt>
                <c:pt idx="30" formatCode="General">
                  <c:v>230</c:v>
                </c:pt>
                <c:pt idx="31" formatCode="General">
                  <c:v>258</c:v>
                </c:pt>
                <c:pt idx="32" formatCode="General">
                  <c:v>239</c:v>
                </c:pt>
                <c:pt idx="33" formatCode="General">
                  <c:v>234</c:v>
                </c:pt>
                <c:pt idx="34" formatCode="General">
                  <c:v>237</c:v>
                </c:pt>
                <c:pt idx="35" formatCode="General">
                  <c:v>250</c:v>
                </c:pt>
                <c:pt idx="36" formatCode="General">
                  <c:v>216</c:v>
                </c:pt>
                <c:pt idx="37" formatCode="General">
                  <c:v>181</c:v>
                </c:pt>
                <c:pt idx="38" formatCode="General">
                  <c:v>169</c:v>
                </c:pt>
                <c:pt idx="39" formatCode="General">
                  <c:v>148</c:v>
                </c:pt>
                <c:pt idx="40" formatCode="General">
                  <c:v>115</c:v>
                </c:pt>
                <c:pt idx="41">
                  <c:v>101</c:v>
                </c:pt>
                <c:pt idx="42">
                  <c:v>89</c:v>
                </c:pt>
                <c:pt idx="43">
                  <c:v>74</c:v>
                </c:pt>
                <c:pt idx="44">
                  <c:v>42</c:v>
                </c:pt>
                <c:pt idx="45">
                  <c:v>27</c:v>
                </c:pt>
                <c:pt idx="46">
                  <c:v>22</c:v>
                </c:pt>
                <c:pt idx="47">
                  <c:v>12</c:v>
                </c:pt>
                <c:pt idx="48">
                  <c:v>10</c:v>
                </c:pt>
                <c:pt idx="49">
                  <c:v>4</c:v>
                </c:pt>
                <c:pt idx="50">
                  <c:v>7</c:v>
                </c:pt>
                <c:pt idx="51">
                  <c:v>4</c:v>
                </c:pt>
                <c:pt idx="52">
                  <c:v>3</c:v>
                </c:pt>
                <c:pt idx="54">
                  <c:v>2</c:v>
                </c:pt>
              </c:numCache>
            </c:numRef>
          </c:val>
          <c:extLst>
            <c:ext xmlns:c16="http://schemas.microsoft.com/office/drawing/2014/chart" uri="{C3380CC4-5D6E-409C-BE32-E72D297353CC}">
              <c16:uniqueId val="{00000000-ED9D-4BED-9EDE-E8543CF7E83F}"/>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a:t>
                </a:r>
                <a:r>
                  <a:rPr lang="en-US"/>
                  <a:t> </a:t>
                </a:r>
                <a:r>
                  <a:rPr lang="en-US" baseline="0">
                    <a:solidFill>
                      <a:schemeClr val="bg1"/>
                    </a:solidFill>
                  </a:rPr>
                  <a:t>Amount</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All Transactions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General</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c:v>700</c:v>
                </c:pt>
                <c:pt idx="22">
                  <c:v>720</c:v>
                </c:pt>
                <c:pt idx="23">
                  <c:v>740</c:v>
                </c:pt>
                <c:pt idx="24">
                  <c:v>760</c:v>
                </c:pt>
                <c:pt idx="25">
                  <c:v>780</c:v>
                </c:pt>
                <c:pt idx="26">
                  <c:v>800</c:v>
                </c:pt>
                <c:pt idx="27">
                  <c:v>820</c:v>
                </c:pt>
                <c:pt idx="28">
                  <c:v>840</c:v>
                </c:pt>
                <c:pt idx="29">
                  <c:v>860</c:v>
                </c:pt>
                <c:pt idx="30">
                  <c:v>880</c:v>
                </c:pt>
                <c:pt idx="31">
                  <c:v>900</c:v>
                </c:pt>
                <c:pt idx="32">
                  <c:v>920</c:v>
                </c:pt>
                <c:pt idx="33">
                  <c:v>940</c:v>
                </c:pt>
                <c:pt idx="34">
                  <c:v>960</c:v>
                </c:pt>
                <c:pt idx="35">
                  <c:v>980</c:v>
                </c:pt>
                <c:pt idx="36" formatCode="#,##0">
                  <c:v>1000</c:v>
                </c:pt>
                <c:pt idx="37" formatCode="#,##0">
                  <c:v>1020</c:v>
                </c:pt>
                <c:pt idx="38" formatCode="#,##0">
                  <c:v>1040</c:v>
                </c:pt>
                <c:pt idx="39" formatCode="#,##0">
                  <c:v>1060</c:v>
                </c:pt>
                <c:pt idx="40" formatCode="#,##0">
                  <c:v>1080</c:v>
                </c:pt>
                <c:pt idx="41" formatCode="#,##0">
                  <c:v>1100</c:v>
                </c:pt>
                <c:pt idx="42" formatCode="#,##0">
                  <c:v>1120</c:v>
                </c:pt>
                <c:pt idx="43" formatCode="#,##0">
                  <c:v>1140</c:v>
                </c:pt>
                <c:pt idx="44" formatCode="#,##0">
                  <c:v>1160</c:v>
                </c:pt>
                <c:pt idx="45" formatCode="#,##0">
                  <c:v>1180</c:v>
                </c:pt>
                <c:pt idx="46" formatCode="#,##0">
                  <c:v>1200</c:v>
                </c:pt>
                <c:pt idx="47" formatCode="#,##0">
                  <c:v>1220</c:v>
                </c:pt>
                <c:pt idx="48" formatCode="#,##0">
                  <c:v>1240</c:v>
                </c:pt>
                <c:pt idx="49" formatCode="#,##0">
                  <c:v>1260</c:v>
                </c:pt>
                <c:pt idx="50" formatCode="#,##0">
                  <c:v>1280</c:v>
                </c:pt>
                <c:pt idx="51" formatCode="#,##0">
                  <c:v>1300</c:v>
                </c:pt>
                <c:pt idx="52" formatCode="#,##0">
                  <c:v>1320</c:v>
                </c:pt>
                <c:pt idx="53" formatCode="#,##0">
                  <c:v>1340</c:v>
                </c:pt>
                <c:pt idx="54" formatCode="#,##0">
                  <c:v>1360</c:v>
                </c:pt>
                <c:pt idx="55" formatCode="#,##0">
                  <c:v>1380</c:v>
                </c:pt>
                <c:pt idx="56" formatCode="#,##0">
                  <c:v>1400</c:v>
                </c:pt>
              </c:numCache>
            </c:numRef>
          </c:cat>
          <c:val>
            <c:numRef>
              <c:f>Sheet1!$B$2:$B$58</c:f>
              <c:numCache>
                <c:formatCode>#,##0</c:formatCode>
                <c:ptCount val="57"/>
                <c:pt idx="0">
                  <c:v>4008</c:v>
                </c:pt>
                <c:pt idx="1">
                  <c:v>3537</c:v>
                </c:pt>
                <c:pt idx="2">
                  <c:v>2849</c:v>
                </c:pt>
                <c:pt idx="3">
                  <c:v>2192</c:v>
                </c:pt>
                <c:pt idx="4">
                  <c:v>1870</c:v>
                </c:pt>
                <c:pt idx="5">
                  <c:v>1629</c:v>
                </c:pt>
                <c:pt idx="6">
                  <c:v>1537</c:v>
                </c:pt>
                <c:pt idx="7">
                  <c:v>1544</c:v>
                </c:pt>
                <c:pt idx="8">
                  <c:v>1767</c:v>
                </c:pt>
                <c:pt idx="9">
                  <c:v>1929</c:v>
                </c:pt>
                <c:pt idx="10">
                  <c:v>1884</c:v>
                </c:pt>
                <c:pt idx="11">
                  <c:v>1792</c:v>
                </c:pt>
                <c:pt idx="12">
                  <c:v>1535</c:v>
                </c:pt>
                <c:pt idx="13">
                  <c:v>1276</c:v>
                </c:pt>
                <c:pt idx="14" formatCode="General">
                  <c:v>997</c:v>
                </c:pt>
                <c:pt idx="15" formatCode="General">
                  <c:v>870</c:v>
                </c:pt>
                <c:pt idx="16" formatCode="General">
                  <c:v>670</c:v>
                </c:pt>
                <c:pt idx="17" formatCode="General">
                  <c:v>576</c:v>
                </c:pt>
                <c:pt idx="18" formatCode="General">
                  <c:v>525</c:v>
                </c:pt>
                <c:pt idx="19" formatCode="General">
                  <c:v>529</c:v>
                </c:pt>
                <c:pt idx="20" formatCode="General">
                  <c:v>487</c:v>
                </c:pt>
                <c:pt idx="21" formatCode="General">
                  <c:v>483</c:v>
                </c:pt>
                <c:pt idx="22" formatCode="General">
                  <c:v>521</c:v>
                </c:pt>
                <c:pt idx="23" formatCode="General">
                  <c:v>481</c:v>
                </c:pt>
                <c:pt idx="24" formatCode="General">
                  <c:v>533</c:v>
                </c:pt>
                <c:pt idx="25" formatCode="General">
                  <c:v>524</c:v>
                </c:pt>
                <c:pt idx="26" formatCode="General">
                  <c:v>458</c:v>
                </c:pt>
                <c:pt idx="27" formatCode="General">
                  <c:v>454</c:v>
                </c:pt>
                <c:pt idx="28" formatCode="General">
                  <c:v>459</c:v>
                </c:pt>
                <c:pt idx="29" formatCode="General">
                  <c:v>459</c:v>
                </c:pt>
                <c:pt idx="30" formatCode="General">
                  <c:v>431</c:v>
                </c:pt>
                <c:pt idx="31" formatCode="General">
                  <c:v>458</c:v>
                </c:pt>
                <c:pt idx="32" formatCode="General">
                  <c:v>428</c:v>
                </c:pt>
                <c:pt idx="33" formatCode="General">
                  <c:v>425</c:v>
                </c:pt>
                <c:pt idx="34" formatCode="General">
                  <c:v>411</c:v>
                </c:pt>
                <c:pt idx="35" formatCode="General">
                  <c:v>407</c:v>
                </c:pt>
                <c:pt idx="36" formatCode="General">
                  <c:v>374</c:v>
                </c:pt>
                <c:pt idx="37" formatCode="General">
                  <c:v>312</c:v>
                </c:pt>
                <c:pt idx="38" formatCode="General">
                  <c:v>289</c:v>
                </c:pt>
                <c:pt idx="39" formatCode="General">
                  <c:v>288</c:v>
                </c:pt>
                <c:pt idx="40" formatCode="General">
                  <c:v>248</c:v>
                </c:pt>
                <c:pt idx="41" formatCode="General">
                  <c:v>224</c:v>
                </c:pt>
                <c:pt idx="42" formatCode="General">
                  <c:v>206</c:v>
                </c:pt>
                <c:pt idx="43">
                  <c:v>179</c:v>
                </c:pt>
                <c:pt idx="44">
                  <c:v>135</c:v>
                </c:pt>
                <c:pt idx="45">
                  <c:v>138</c:v>
                </c:pt>
                <c:pt idx="46">
                  <c:v>140</c:v>
                </c:pt>
                <c:pt idx="47">
                  <c:v>111</c:v>
                </c:pt>
                <c:pt idx="48">
                  <c:v>95</c:v>
                </c:pt>
                <c:pt idx="49">
                  <c:v>88</c:v>
                </c:pt>
                <c:pt idx="50">
                  <c:v>95</c:v>
                </c:pt>
                <c:pt idx="51">
                  <c:v>92</c:v>
                </c:pt>
                <c:pt idx="52">
                  <c:v>87</c:v>
                </c:pt>
                <c:pt idx="53">
                  <c:v>65</c:v>
                </c:pt>
                <c:pt idx="54">
                  <c:v>68</c:v>
                </c:pt>
                <c:pt idx="55">
                  <c:v>77</c:v>
                </c:pt>
                <c:pt idx="56">
                  <c:v>82</c:v>
                </c:pt>
              </c:numCache>
            </c:numRef>
          </c:val>
          <c:extLst>
            <c:ext xmlns:c16="http://schemas.microsoft.com/office/drawing/2014/chart" uri="{C3380CC4-5D6E-409C-BE32-E72D297353CC}">
              <c16:uniqueId val="{00000000-762D-4C24-8875-5B46207068FB}"/>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 Amount</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baseline="0">
                <a:solidFill>
                  <a:schemeClr val="bg1"/>
                </a:solidFill>
              </a:rPr>
              <a:t>Non-Fraud Transactions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 of Amt</c:v>
                </c:pt>
              </c:strCache>
            </c:strRef>
          </c:tx>
          <c:spPr>
            <a:solidFill>
              <a:schemeClr val="accent3"/>
            </a:solidFill>
            <a:ln>
              <a:noFill/>
            </a:ln>
            <a:effectLst/>
          </c:spPr>
          <c:invertIfNegative val="0"/>
          <c:cat>
            <c:numRef>
              <c:f>Sheet1!$A$2:$A$58</c:f>
              <c:numCache>
                <c:formatCode>#,##0</c:formatCode>
                <c:ptCount val="57"/>
                <c:pt idx="0">
                  <c:v>280</c:v>
                </c:pt>
                <c:pt idx="1">
                  <c:v>300</c:v>
                </c:pt>
                <c:pt idx="2">
                  <c:v>320</c:v>
                </c:pt>
                <c:pt idx="3">
                  <c:v>340</c:v>
                </c:pt>
                <c:pt idx="4">
                  <c:v>360</c:v>
                </c:pt>
                <c:pt idx="5">
                  <c:v>380</c:v>
                </c:pt>
                <c:pt idx="6">
                  <c:v>400</c:v>
                </c:pt>
                <c:pt idx="7">
                  <c:v>420</c:v>
                </c:pt>
                <c:pt idx="8">
                  <c:v>440</c:v>
                </c:pt>
                <c:pt idx="9">
                  <c:v>460</c:v>
                </c:pt>
                <c:pt idx="10">
                  <c:v>480</c:v>
                </c:pt>
                <c:pt idx="11">
                  <c:v>500</c:v>
                </c:pt>
                <c:pt idx="12">
                  <c:v>520</c:v>
                </c:pt>
                <c:pt idx="13">
                  <c:v>540</c:v>
                </c:pt>
                <c:pt idx="14">
                  <c:v>560</c:v>
                </c:pt>
                <c:pt idx="15">
                  <c:v>580</c:v>
                </c:pt>
                <c:pt idx="16">
                  <c:v>600</c:v>
                </c:pt>
                <c:pt idx="17">
                  <c:v>620</c:v>
                </c:pt>
                <c:pt idx="18">
                  <c:v>640</c:v>
                </c:pt>
                <c:pt idx="19">
                  <c:v>660</c:v>
                </c:pt>
                <c:pt idx="20">
                  <c:v>680</c:v>
                </c:pt>
                <c:pt idx="21" formatCode="General">
                  <c:v>700</c:v>
                </c:pt>
                <c:pt idx="22" formatCode="General">
                  <c:v>720</c:v>
                </c:pt>
                <c:pt idx="23" formatCode="General">
                  <c:v>740</c:v>
                </c:pt>
                <c:pt idx="24" formatCode="General">
                  <c:v>760</c:v>
                </c:pt>
                <c:pt idx="25" formatCode="General">
                  <c:v>780</c:v>
                </c:pt>
                <c:pt idx="26" formatCode="General">
                  <c:v>800</c:v>
                </c:pt>
                <c:pt idx="27" formatCode="General">
                  <c:v>820</c:v>
                </c:pt>
                <c:pt idx="28" formatCode="General">
                  <c:v>840</c:v>
                </c:pt>
                <c:pt idx="29" formatCode="General">
                  <c:v>860</c:v>
                </c:pt>
                <c:pt idx="30" formatCode="General">
                  <c:v>880</c:v>
                </c:pt>
                <c:pt idx="31" formatCode="General">
                  <c:v>900</c:v>
                </c:pt>
                <c:pt idx="32" formatCode="General">
                  <c:v>920</c:v>
                </c:pt>
                <c:pt idx="33" formatCode="General">
                  <c:v>940</c:v>
                </c:pt>
                <c:pt idx="34" formatCode="General">
                  <c:v>960</c:v>
                </c:pt>
                <c:pt idx="35" formatCode="General">
                  <c:v>980</c:v>
                </c:pt>
                <c:pt idx="36">
                  <c:v>1000</c:v>
                </c:pt>
                <c:pt idx="37">
                  <c:v>1020</c:v>
                </c:pt>
                <c:pt idx="38">
                  <c:v>1040</c:v>
                </c:pt>
                <c:pt idx="39">
                  <c:v>1060</c:v>
                </c:pt>
                <c:pt idx="40">
                  <c:v>1080</c:v>
                </c:pt>
                <c:pt idx="41">
                  <c:v>1100</c:v>
                </c:pt>
                <c:pt idx="42">
                  <c:v>1120</c:v>
                </c:pt>
                <c:pt idx="43">
                  <c:v>1140</c:v>
                </c:pt>
                <c:pt idx="44">
                  <c:v>1160</c:v>
                </c:pt>
                <c:pt idx="45">
                  <c:v>1180</c:v>
                </c:pt>
                <c:pt idx="46">
                  <c:v>1200</c:v>
                </c:pt>
                <c:pt idx="47">
                  <c:v>1220</c:v>
                </c:pt>
                <c:pt idx="48">
                  <c:v>1240</c:v>
                </c:pt>
                <c:pt idx="49">
                  <c:v>1260</c:v>
                </c:pt>
                <c:pt idx="50">
                  <c:v>1280</c:v>
                </c:pt>
                <c:pt idx="51">
                  <c:v>1300</c:v>
                </c:pt>
                <c:pt idx="52">
                  <c:v>1320</c:v>
                </c:pt>
                <c:pt idx="53">
                  <c:v>1340</c:v>
                </c:pt>
                <c:pt idx="54">
                  <c:v>1360</c:v>
                </c:pt>
                <c:pt idx="55">
                  <c:v>1380</c:v>
                </c:pt>
                <c:pt idx="56">
                  <c:v>1400</c:v>
                </c:pt>
              </c:numCache>
            </c:numRef>
          </c:cat>
          <c:val>
            <c:numRef>
              <c:f>Sheet1!$B$2:$B$58</c:f>
              <c:numCache>
                <c:formatCode>#,##0</c:formatCode>
                <c:ptCount val="57"/>
                <c:pt idx="0">
                  <c:v>3434</c:v>
                </c:pt>
                <c:pt idx="1">
                  <c:v>2883</c:v>
                </c:pt>
                <c:pt idx="2">
                  <c:v>2368</c:v>
                </c:pt>
                <c:pt idx="3">
                  <c:v>1958</c:v>
                </c:pt>
                <c:pt idx="4">
                  <c:v>1777</c:v>
                </c:pt>
                <c:pt idx="5">
                  <c:v>1591</c:v>
                </c:pt>
                <c:pt idx="6">
                  <c:v>1519</c:v>
                </c:pt>
                <c:pt idx="7">
                  <c:v>1522</c:v>
                </c:pt>
                <c:pt idx="8">
                  <c:v>1748</c:v>
                </c:pt>
                <c:pt idx="9">
                  <c:v>1897</c:v>
                </c:pt>
                <c:pt idx="10">
                  <c:v>1851</c:v>
                </c:pt>
                <c:pt idx="11">
                  <c:v>1768</c:v>
                </c:pt>
                <c:pt idx="12">
                  <c:v>1509</c:v>
                </c:pt>
                <c:pt idx="13">
                  <c:v>1251</c:v>
                </c:pt>
                <c:pt idx="14" formatCode="General">
                  <c:v>972</c:v>
                </c:pt>
                <c:pt idx="15" formatCode="General">
                  <c:v>845</c:v>
                </c:pt>
                <c:pt idx="16" formatCode="General">
                  <c:v>655</c:v>
                </c:pt>
                <c:pt idx="17" formatCode="General">
                  <c:v>546</c:v>
                </c:pt>
                <c:pt idx="18" formatCode="General">
                  <c:v>487</c:v>
                </c:pt>
                <c:pt idx="19" formatCode="General">
                  <c:v>473</c:v>
                </c:pt>
                <c:pt idx="20" formatCode="General">
                  <c:v>412</c:v>
                </c:pt>
                <c:pt idx="21" formatCode="General">
                  <c:v>376</c:v>
                </c:pt>
                <c:pt idx="22" formatCode="General">
                  <c:v>397</c:v>
                </c:pt>
                <c:pt idx="23" formatCode="General">
                  <c:v>298</c:v>
                </c:pt>
                <c:pt idx="24" formatCode="General">
                  <c:v>332</c:v>
                </c:pt>
                <c:pt idx="25" formatCode="General">
                  <c:v>311</c:v>
                </c:pt>
                <c:pt idx="26" formatCode="General">
                  <c:v>273</c:v>
                </c:pt>
                <c:pt idx="27" formatCode="General">
                  <c:v>241</c:v>
                </c:pt>
                <c:pt idx="28" formatCode="General">
                  <c:v>234</c:v>
                </c:pt>
                <c:pt idx="29" formatCode="General">
                  <c:v>239</c:v>
                </c:pt>
                <c:pt idx="30" formatCode="General">
                  <c:v>201</c:v>
                </c:pt>
                <c:pt idx="31" formatCode="General">
                  <c:v>200</c:v>
                </c:pt>
                <c:pt idx="32" formatCode="General">
                  <c:v>189</c:v>
                </c:pt>
                <c:pt idx="33" formatCode="General">
                  <c:v>191</c:v>
                </c:pt>
                <c:pt idx="34" formatCode="General">
                  <c:v>174</c:v>
                </c:pt>
                <c:pt idx="35" formatCode="General">
                  <c:v>157</c:v>
                </c:pt>
                <c:pt idx="36" formatCode="General">
                  <c:v>158</c:v>
                </c:pt>
                <c:pt idx="37" formatCode="General">
                  <c:v>131</c:v>
                </c:pt>
                <c:pt idx="38" formatCode="General">
                  <c:v>120</c:v>
                </c:pt>
                <c:pt idx="39" formatCode="General">
                  <c:v>140</c:v>
                </c:pt>
                <c:pt idx="40" formatCode="General">
                  <c:v>133</c:v>
                </c:pt>
                <c:pt idx="41" formatCode="General">
                  <c:v>123</c:v>
                </c:pt>
                <c:pt idx="42" formatCode="General">
                  <c:v>117</c:v>
                </c:pt>
                <c:pt idx="43">
                  <c:v>105</c:v>
                </c:pt>
                <c:pt idx="44">
                  <c:v>93</c:v>
                </c:pt>
                <c:pt idx="45">
                  <c:v>111</c:v>
                </c:pt>
                <c:pt idx="46">
                  <c:v>118</c:v>
                </c:pt>
                <c:pt idx="47">
                  <c:v>99</c:v>
                </c:pt>
                <c:pt idx="48">
                  <c:v>85</c:v>
                </c:pt>
                <c:pt idx="49">
                  <c:v>84</c:v>
                </c:pt>
                <c:pt idx="50">
                  <c:v>88</c:v>
                </c:pt>
                <c:pt idx="51">
                  <c:v>88</c:v>
                </c:pt>
                <c:pt idx="52">
                  <c:v>84</c:v>
                </c:pt>
                <c:pt idx="53">
                  <c:v>65</c:v>
                </c:pt>
                <c:pt idx="54">
                  <c:v>66</c:v>
                </c:pt>
                <c:pt idx="55">
                  <c:v>77</c:v>
                </c:pt>
                <c:pt idx="56">
                  <c:v>82</c:v>
                </c:pt>
              </c:numCache>
            </c:numRef>
          </c:val>
          <c:extLst>
            <c:ext xmlns:c16="http://schemas.microsoft.com/office/drawing/2014/chart" uri="{C3380CC4-5D6E-409C-BE32-E72D297353CC}">
              <c16:uniqueId val="{00000000-803A-4A33-9A1C-0D33C9AADF54}"/>
            </c:ext>
          </c:extLst>
        </c:ser>
        <c:dLbls>
          <c:showLegendKey val="0"/>
          <c:showVal val="0"/>
          <c:showCatName val="0"/>
          <c:showSerName val="0"/>
          <c:showPercent val="0"/>
          <c:showBubbleSize val="0"/>
        </c:dLbls>
        <c:gapWidth val="0"/>
        <c:axId val="374048120"/>
        <c:axId val="374052920"/>
      </c:barChart>
      <c:catAx>
        <c:axId val="3740481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solidFill>
                      <a:schemeClr val="bg1"/>
                    </a:solidFill>
                  </a:rPr>
                  <a:t>Transaction Amount</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52920"/>
        <c:crosses val="autoZero"/>
        <c:auto val="1"/>
        <c:lblAlgn val="ctr"/>
        <c:lblOffset val="100"/>
        <c:noMultiLvlLbl val="0"/>
      </c:catAx>
      <c:valAx>
        <c:axId val="374052920"/>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740481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3">
  <a:schemeClr val="accent3"/>
</cs:colorStyle>
</file>

<file path=ppt/charts/colors11.xml><?xml version="1.0" encoding="utf-8"?>
<cs:colorStyle xmlns:cs="http://schemas.microsoft.com/office/drawing/2012/chartStyle" xmlns:a="http://schemas.openxmlformats.org/drawingml/2006/main" meth="withinLinearReversed" id="23">
  <a:schemeClr val="accent3"/>
</cs:colorStyle>
</file>

<file path=ppt/charts/colors12.xml><?xml version="1.0" encoding="utf-8"?>
<cs:colorStyle xmlns:cs="http://schemas.microsoft.com/office/drawing/2012/chartStyle" xmlns:a="http://schemas.openxmlformats.org/drawingml/2006/main" meth="withinLinearReversed" id="23">
  <a:schemeClr val="accent3"/>
</cs:colorStyle>
</file>

<file path=ppt/charts/colors13.xml><?xml version="1.0" encoding="utf-8"?>
<cs:colorStyle xmlns:cs="http://schemas.microsoft.com/office/drawing/2012/chartStyle" xmlns:a="http://schemas.openxmlformats.org/drawingml/2006/main" meth="withinLinearReversed" id="23">
  <a:schemeClr val="accent3"/>
</cs:colorStyle>
</file>

<file path=ppt/charts/colors14.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3">
  <a:schemeClr val="accent3"/>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the</a:t>
            </a:r>
            <a:r>
              <a:rPr lang="en-US" baseline="0" dirty="0" smtClean="0"/>
              <a:t> presentation as it has animations</a:t>
            </a:r>
            <a:endParaRPr lang="en-IN" dirty="0"/>
          </a:p>
        </p:txBody>
      </p:sp>
      <p:sp>
        <p:nvSpPr>
          <p:cNvPr id="4" name="Slide Number Placeholder 3"/>
          <p:cNvSpPr>
            <a:spLocks noGrp="1"/>
          </p:cNvSpPr>
          <p:nvPr>
            <p:ph type="sldNum" sz="quarter" idx="10"/>
          </p:nvPr>
        </p:nvSpPr>
        <p:spPr/>
        <p:txBody>
          <a:bodyPr/>
          <a:lstStyle/>
          <a:p>
            <a:fld id="{23C058E0-0852-DB43-83D6-BD76659FF1D8}" type="slidenum">
              <a:rPr lang="en-US" smtClean="0"/>
              <a:t>6</a:t>
            </a:fld>
            <a:endParaRPr lang="en-US"/>
          </a:p>
        </p:txBody>
      </p:sp>
    </p:spTree>
    <p:extLst>
      <p:ext uri="{BB962C8B-B14F-4D97-AF65-F5344CB8AC3E}">
        <p14:creationId xmlns:p14="http://schemas.microsoft.com/office/powerpoint/2010/main" val="78906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32204" y="293485"/>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4973027" y="1626970"/>
            <a:ext cx="1765382" cy="1718332"/>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3170628" y="3899032"/>
            <a:ext cx="1765382" cy="1718332"/>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8333082" y="1628154"/>
            <a:ext cx="1765382" cy="1718332"/>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490596" y="1626970"/>
            <a:ext cx="1765382" cy="1718332"/>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343602" y="3506465"/>
            <a:ext cx="2117794" cy="305386"/>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343602" y="3862652"/>
            <a:ext cx="2117794" cy="229305"/>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4867554" y="3506465"/>
            <a:ext cx="2117794" cy="305386"/>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4867554" y="3862652"/>
            <a:ext cx="2117794" cy="229305"/>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8144559" y="3507649"/>
            <a:ext cx="2117794" cy="305386"/>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8144559" y="3863836"/>
            <a:ext cx="2117794" cy="229305"/>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3023634" y="5778527"/>
            <a:ext cx="2117794" cy="305386"/>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3023634" y="6134714"/>
            <a:ext cx="2117794" cy="229305"/>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597637" y="1731315"/>
            <a:ext cx="1498143" cy="1458216"/>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5084495" y="1731315"/>
            <a:ext cx="1498143" cy="1458216"/>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8444550" y="1732499"/>
            <a:ext cx="1498143" cy="1458216"/>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3282096" y="4003377"/>
            <a:ext cx="1498143" cy="1458216"/>
          </a:xfrm>
          <a:prstGeom prst="ellipse">
            <a:avLst/>
          </a:prstGeom>
        </p:spPr>
        <p:txBody>
          <a:bodyPr anchor="ctr"/>
          <a:lstStyle>
            <a:lvl1pPr marL="0" indent="0" algn="ctr">
              <a:buNone/>
              <a:defRPr sz="1100"/>
            </a:lvl1pPr>
          </a:lstStyle>
          <a:p>
            <a:r>
              <a:rPr lang="en-US"/>
              <a:t>Click icon to add picture</a:t>
            </a:r>
          </a:p>
        </p:txBody>
      </p:sp>
      <p:sp>
        <p:nvSpPr>
          <p:cNvPr id="29" name="Oval 28">
            <a:extLst>
              <a:ext uri="{FF2B5EF4-FFF2-40B4-BE49-F238E27FC236}">
                <a16:creationId xmlns:a16="http://schemas.microsoft.com/office/drawing/2014/main" id="{16E536D1-EF07-9062-CA32-986876ED933F}"/>
              </a:ext>
            </a:extLst>
          </p:cNvPr>
          <p:cNvSpPr/>
          <p:nvPr userDrawn="1"/>
        </p:nvSpPr>
        <p:spPr>
          <a:xfrm flipH="1">
            <a:off x="6761052" y="3999821"/>
            <a:ext cx="1765382" cy="1718332"/>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1">
            <a:extLst>
              <a:ext uri="{FF2B5EF4-FFF2-40B4-BE49-F238E27FC236}">
                <a16:creationId xmlns:a16="http://schemas.microsoft.com/office/drawing/2014/main" id="{BB3FD4C7-50B9-E37D-A077-B15D8C6DB9A4}"/>
              </a:ext>
            </a:extLst>
          </p:cNvPr>
          <p:cNvSpPr>
            <a:spLocks noGrp="1"/>
          </p:cNvSpPr>
          <p:nvPr>
            <p:ph type="body" sz="quarter" idx="36"/>
          </p:nvPr>
        </p:nvSpPr>
        <p:spPr>
          <a:xfrm>
            <a:off x="6614058" y="5879316"/>
            <a:ext cx="2117794" cy="305386"/>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31" name="Text Placeholder 11">
            <a:extLst>
              <a:ext uri="{FF2B5EF4-FFF2-40B4-BE49-F238E27FC236}">
                <a16:creationId xmlns:a16="http://schemas.microsoft.com/office/drawing/2014/main" id="{486092F0-1D91-8C7F-EEFE-A7D79FF89C19}"/>
              </a:ext>
            </a:extLst>
          </p:cNvPr>
          <p:cNvSpPr>
            <a:spLocks noGrp="1"/>
          </p:cNvSpPr>
          <p:nvPr>
            <p:ph type="body" sz="quarter" idx="37"/>
          </p:nvPr>
        </p:nvSpPr>
        <p:spPr>
          <a:xfrm>
            <a:off x="6614058" y="6235503"/>
            <a:ext cx="2117794" cy="229305"/>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32" name="Picture Placeholder 20">
            <a:extLst>
              <a:ext uri="{FF2B5EF4-FFF2-40B4-BE49-F238E27FC236}">
                <a16:creationId xmlns:a16="http://schemas.microsoft.com/office/drawing/2014/main" id="{EB90D275-5951-BAE0-8859-71B60C946087}"/>
              </a:ext>
            </a:extLst>
          </p:cNvPr>
          <p:cNvSpPr>
            <a:spLocks noGrp="1"/>
          </p:cNvSpPr>
          <p:nvPr>
            <p:ph type="pic" sz="quarter" idx="38"/>
          </p:nvPr>
        </p:nvSpPr>
        <p:spPr>
          <a:xfrm>
            <a:off x="6872520" y="4104166"/>
            <a:ext cx="1498143" cy="1458216"/>
          </a:xfrm>
          <a:prstGeom prst="ellipse">
            <a:avLst/>
          </a:prstGeom>
        </p:spPr>
        <p:txBody>
          <a:bodyPr anchor="ctr"/>
          <a:lstStyle>
            <a:lvl1pPr marL="0" indent="0" algn="ctr">
              <a:buNone/>
              <a:defRPr sz="1100"/>
            </a:lvl1pPr>
          </a:lstStyle>
          <a:p>
            <a:r>
              <a:rPr lang="en-US"/>
              <a:t>Click icon to add picture</a:t>
            </a:r>
          </a:p>
        </p:txBody>
      </p:sp>
    </p:spTree>
    <p:extLst>
      <p:ext uri="{BB962C8B-B14F-4D97-AF65-F5344CB8AC3E}">
        <p14:creationId xmlns:p14="http://schemas.microsoft.com/office/powerpoint/2010/main" val="37842011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787400" y="2176272"/>
            <a:ext cx="10377424" cy="1481328"/>
          </a:xfrm>
        </p:spPr>
        <p:txBody>
          <a:bodyPr/>
          <a:lstStyle/>
          <a:p>
            <a:r>
              <a:rPr lang="en-US"/>
              <a:t>BROOM SOLUTIONS:</a:t>
            </a:r>
            <a:br>
              <a:rPr lang="en-US"/>
            </a:br>
            <a:r>
              <a:rPr lang="en-US"/>
              <a:t>credit card fraud detection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b="1"/>
              <a:t>TEAM 2:</a:t>
            </a:r>
          </a:p>
          <a:p>
            <a:r>
              <a:rPr lang="en-US" b="1"/>
              <a:t>DHARMI, SHWETA, KEERTHANA, URVAJ, SUNVID</a:t>
            </a:r>
          </a:p>
          <a:p>
            <a:endParaRPr lang="en-US"/>
          </a:p>
        </p:txBody>
      </p:sp>
    </p:spTree>
    <p:extLst>
      <p:ext uri="{BB962C8B-B14F-4D97-AF65-F5344CB8AC3E}">
        <p14:creationId xmlns:p14="http://schemas.microsoft.com/office/powerpoint/2010/main" val="1723491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10</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2617620725"/>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133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11</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2617620725"/>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997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a:ln w="28575">
                  <a:noFill/>
                  <a:prstDash val="solid"/>
                </a:ln>
                <a:solidFill>
                  <a:schemeClr val="bg1"/>
                </a:solidFill>
                <a:latin typeface="Tw Cen MT" panose="020B0602020104020603" pitchFamily="34" charset="77"/>
              </a:rPr>
              <a:t>TRANSACTIONS PER HOUR</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12</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07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a:ln w="28575">
                  <a:noFill/>
                  <a:prstDash val="solid"/>
                </a:ln>
                <a:solidFill>
                  <a:schemeClr val="bg1"/>
                </a:solidFill>
                <a:latin typeface="Tw Cen MT" panose="020B0602020104020603" pitchFamily="34" charset="77"/>
              </a:rPr>
              <a:t>FRAUD DETECTION DATA</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13</a:t>
            </a:fld>
            <a:endParaRPr lang="en-US"/>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a:solidFill>
                            <a:schemeClr val="accent3">
                              <a:lumMod val="25000"/>
                            </a:schemeClr>
                          </a:solidFill>
                          <a:latin typeface="Tw Cen MT" panose="020B0602020104020603" pitchFamily="34" charset="77"/>
                          <a:cs typeface="Segoe UI Light" panose="020B0502040204020203" pitchFamily="34" charset="0"/>
                        </a:rPr>
                        <a:t>₿</a:t>
                      </a:r>
                      <a:r>
                        <a:rPr lang="en-US" sz="2400" b="1" i="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1208724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xmlns=""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xmlns=""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a:t>WEALTH IS THE ABILITY TO FULLY EXPERIENCE LIFE.</a:t>
            </a:r>
            <a:br>
              <a:rPr lang="en-US"/>
            </a:br>
            <a:endParaRPr lang="en-US"/>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a:t>-Henry David Thoreau</a:t>
            </a:r>
          </a:p>
        </p:txBody>
      </p:sp>
    </p:spTree>
    <p:extLst>
      <p:ext uri="{BB962C8B-B14F-4D97-AF65-F5344CB8AC3E}">
        <p14:creationId xmlns:p14="http://schemas.microsoft.com/office/powerpoint/2010/main" val="121321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a:t>Used to complete transactions anywhere crypto is accepted</a:t>
            </a:r>
          </a:p>
          <a:p>
            <a:endParaRPr lang="en-US"/>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a:t>These tokens have a specific use within a blockchain</a:t>
            </a:r>
          </a:p>
          <a:p>
            <a:endParaRPr lang="en-US"/>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a:t>Tokens backed by securities</a:t>
            </a:r>
          </a:p>
          <a:p>
            <a:endParaRPr lang="en-US"/>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a:t>Authenticates ownership of specific assets</a:t>
            </a:r>
          </a:p>
          <a:p>
            <a:endParaRPr lang="en-US"/>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a:solidFill>
                  <a:schemeClr val="accent3">
                    <a:lumMod val="25000"/>
                  </a:schemeClr>
                </a:solidFill>
                <a:latin typeface="Tw Cen MT" panose="020B0602020104020603" pitchFamily="34" charset="77"/>
                <a:ea typeface="Source Sans Pro" panose="020B0503030403020204" pitchFamily="34" charset="0"/>
              </a:rPr>
              <a:t>Gaming</a:t>
            </a:r>
            <a:endParaRPr lang="en-US"/>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a:t>Used as in-game currency and traded with real world value</a:t>
            </a:r>
          </a:p>
          <a:p>
            <a:endParaRPr lang="en-US"/>
          </a:p>
        </p:txBody>
      </p:sp>
    </p:spTree>
    <p:extLst>
      <p:ext uri="{BB962C8B-B14F-4D97-AF65-F5344CB8AC3E}">
        <p14:creationId xmlns:p14="http://schemas.microsoft.com/office/powerpoint/2010/main" val="143013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16</a:t>
            </a:fld>
            <a:endParaRPr lang="en-US"/>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a:t>Choose a cryptocurrency exchange</a:t>
            </a:r>
          </a:p>
          <a:p>
            <a:endParaRPr lang="en-US"/>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a:t>Purchase preferred coins &amp; create "wallet"</a:t>
            </a:r>
          </a:p>
          <a:p>
            <a:endParaRPr lang="en-US"/>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a:t>Research investment and trading options</a:t>
            </a:r>
          </a:p>
          <a:p>
            <a:endParaRPr lang="en-US"/>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a:t>Stake preferred coins in chosen company</a:t>
            </a:r>
          </a:p>
          <a:p>
            <a:endParaRPr lang="en-US"/>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351013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17</a:t>
            </a:fld>
            <a:endParaRPr lang="en-US"/>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a:t>Develop winning combinations to stay ahead of the market</a:t>
            </a:r>
          </a:p>
          <a:p>
            <a:r>
              <a:rPr lang="en-US"/>
              <a:t>Capitalize on direct ownership of digital coins</a:t>
            </a:r>
          </a:p>
          <a:p>
            <a:r>
              <a:rPr lang="en-US"/>
              <a:t>Invest in multiple blockchains​</a:t>
            </a:r>
          </a:p>
          <a:p>
            <a:endParaRPr lang="en-US"/>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a:t>Create an emergency fund</a:t>
            </a:r>
          </a:p>
          <a:p>
            <a:r>
              <a:rPr lang="en-US"/>
              <a:t>Add a second stream of income</a:t>
            </a:r>
          </a:p>
          <a:p>
            <a:r>
              <a:rPr lang="en-US"/>
              <a:t>Buy a house</a:t>
            </a:r>
          </a:p>
          <a:p>
            <a:r>
              <a:rPr lang="en-US"/>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p>
        </p:txBody>
      </p:sp>
    </p:spTree>
    <p:extLst>
      <p:ext uri="{BB962C8B-B14F-4D97-AF65-F5344CB8AC3E}">
        <p14:creationId xmlns:p14="http://schemas.microsoft.com/office/powerpoint/2010/main" val="76521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18</a:t>
            </a:fld>
            <a:endParaRPr lang="en-US"/>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a:t>Strategize</a:t>
            </a:r>
          </a:p>
          <a:p>
            <a:endParaRPr lang="en-US"/>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a:t>Do your research and develop a plan with goals</a:t>
            </a:r>
          </a:p>
          <a:p>
            <a:r>
              <a:rPr lang="en-US"/>
              <a:t>Diversify your portfolio through coin ownership​</a:t>
            </a:r>
          </a:p>
          <a:p>
            <a:r>
              <a:rPr lang="en-US"/>
              <a:t>Follow the markets closely​</a:t>
            </a:r>
          </a:p>
          <a:p>
            <a:endParaRPr lang="en-US"/>
          </a:p>
          <a:p>
            <a:endParaRPr lang="en-US"/>
          </a:p>
          <a:p>
            <a:endParaRPr lang="en-US"/>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a:t>Be cautious of scams and "too good to be true" scenarios</a:t>
            </a:r>
          </a:p>
          <a:p>
            <a:r>
              <a:rPr lang="en-US"/>
              <a:t>Avoid "all-in" strategies</a:t>
            </a:r>
          </a:p>
          <a:p>
            <a:endParaRPr lang="en-US"/>
          </a:p>
          <a:p>
            <a:endParaRPr lang="en-US"/>
          </a:p>
          <a:p>
            <a:endParaRPr lang="en-US"/>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a:t>Apps and platforms help streamline user experience</a:t>
            </a:r>
          </a:p>
          <a:p>
            <a:r>
              <a:rPr lang="en-US"/>
              <a:t>Seek expert guidance from Krypto Logics team members​</a:t>
            </a:r>
          </a:p>
          <a:p>
            <a:endParaRPr lang="en-US"/>
          </a:p>
          <a:p>
            <a:endParaRPr lang="en-US"/>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p>
        </p:txBody>
      </p:sp>
    </p:spTree>
    <p:extLst>
      <p:ext uri="{BB962C8B-B14F-4D97-AF65-F5344CB8AC3E}">
        <p14:creationId xmlns:p14="http://schemas.microsoft.com/office/powerpoint/2010/main" val="187708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19</a:t>
            </a:fld>
            <a:endParaRPr lang="en-US"/>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84060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a:ln w="28575">
                  <a:noFill/>
                  <a:prstDash val="solid"/>
                </a:ln>
                <a:solidFill>
                  <a:schemeClr val="bg1"/>
                </a:solidFill>
                <a:latin typeface="Tw Cen MT" panose="020B0602020104020603" pitchFamily="34" charset="77"/>
              </a:rPr>
              <a:t>agenda</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Business Problem</a:t>
            </a:r>
          </a:p>
          <a:p>
            <a:pPr marL="342900" indent="-342900">
              <a:buClr>
                <a:srgbClr val="F781BF"/>
              </a:buClr>
            </a:pPr>
            <a:r>
              <a:rPr lang="en-US">
                <a:solidFill>
                  <a:schemeClr val="bg1"/>
                </a:solidFill>
                <a:latin typeface="Segoe UI Light" panose="020B0502040204020203" pitchFamily="34" charset="0"/>
                <a:cs typeface="Segoe UI Light" panose="020B0502040204020203" pitchFamily="34" charset="0"/>
              </a:rPr>
              <a:t>Overview</a:t>
            </a:r>
          </a:p>
          <a:p>
            <a:pPr marL="342900" indent="-342900">
              <a:buClr>
                <a:srgbClr val="F781BF"/>
              </a:buClr>
            </a:pPr>
            <a:endParaRPr lang="en-US">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354802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a:p>
        </p:txBody>
      </p:sp>
    </p:spTree>
    <p:extLst>
      <p:ext uri="{BB962C8B-B14F-4D97-AF65-F5344CB8AC3E}">
        <p14:creationId xmlns:p14="http://schemas.microsoft.com/office/powerpoint/2010/main" val="195875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a:latin typeface="Segoe UI Light" panose="020B0502040204020203" pitchFamily="34" charset="0"/>
                <a:cs typeface="Segoe UI Light" panose="020B0502040204020203" pitchFamily="34" charset="0"/>
              </a:rPr>
              <a:t>Mirjam Nilsson​</a:t>
            </a:r>
          </a:p>
          <a:p>
            <a:pPr algn="l"/>
            <a:r>
              <a:rPr lang="en-US">
                <a:latin typeface="Segoe UI Light" panose="020B0502040204020203" pitchFamily="34" charset="0"/>
                <a:cs typeface="Segoe UI Light" panose="020B0502040204020203" pitchFamily="34" charset="0"/>
              </a:rPr>
              <a:t>mirjam@greatsiteaddress.com </a:t>
            </a:r>
            <a:endParaRPr lang="en-US">
              <a:latin typeface="Segoe UI Light" panose="020B0502040204020203" pitchFamily="34" charset="0"/>
              <a:ea typeface="Calibri"/>
              <a:cs typeface="Segoe UI Light" panose="020B0502040204020203" pitchFamily="34" charset="0"/>
            </a:endParaRPr>
          </a:p>
          <a:p>
            <a:pPr algn="l"/>
            <a:r>
              <a:rPr lang="en-US">
                <a:latin typeface="Segoe UI Light" panose="020B0502040204020203" pitchFamily="34" charset="0"/>
                <a:cs typeface="Segoe UI Light" panose="020B0502040204020203" pitchFamily="34" charset="0"/>
              </a:rPr>
              <a:t>www.greatsiteaddress.com </a:t>
            </a:r>
            <a:endParaRPr lang="en-US">
              <a:latin typeface="Segoe UI Light" panose="020B0502040204020203" pitchFamily="34" charset="0"/>
              <a:ea typeface="Calibri" panose="020F0502020204030204"/>
              <a:cs typeface="Segoe UI Light" panose="020B0502040204020203" pitchFamily="34" charset="0"/>
            </a:endParaRPr>
          </a:p>
          <a:p>
            <a:endParaRPr lang="en-US"/>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a:xfrm>
            <a:off x="1632204" y="242772"/>
            <a:ext cx="8878824" cy="1069848"/>
          </a:xfrm>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3</a:t>
            </a:fld>
            <a:endParaRPr lang="en-US"/>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err="1" smtClean="0"/>
              <a:t>Dharmi</a:t>
            </a:r>
            <a:endParaRPr lang="en-US" dirty="0"/>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smtClean="0"/>
              <a:t>Shweta</a:t>
            </a:r>
            <a:endParaRPr lang="en-US" dirty="0"/>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err="1" smtClean="0"/>
              <a:t>Keerthana</a:t>
            </a:r>
            <a:endParaRPr lang="en-US" dirty="0"/>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a:xfrm>
            <a:off x="3301062" y="4040205"/>
            <a:ext cx="1498143" cy="1458216"/>
          </a:xfrm>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err="1" smtClean="0"/>
              <a:t>Urvaj</a:t>
            </a:r>
            <a:endParaRPr lang="en-US" dirty="0"/>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dirty="0"/>
              <a:t>Crypto: investing &amp; trading</a:t>
            </a:r>
          </a:p>
        </p:txBody>
      </p:sp>
      <p:sp>
        <p:nvSpPr>
          <p:cNvPr id="20"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a:xfrm>
            <a:off x="6611429" y="5778527"/>
            <a:ext cx="2117794" cy="305386"/>
          </a:xfrm>
        </p:spPr>
        <p:txBody>
          <a:bodyPr/>
          <a:lstStyle/>
          <a:p>
            <a:r>
              <a:rPr lang="en-US" dirty="0" err="1" smtClean="0"/>
              <a:t>Sunvid</a:t>
            </a:r>
            <a:endParaRPr lang="en-US" dirty="0"/>
          </a:p>
        </p:txBody>
      </p:sp>
      <p:sp>
        <p:nvSpPr>
          <p:cNvPr id="21"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a:xfrm>
            <a:off x="6611429" y="6134714"/>
            <a:ext cx="2117794" cy="229305"/>
          </a:xfrm>
        </p:spPr>
        <p:txBody>
          <a:bodyPr/>
          <a:lstStyle/>
          <a:p>
            <a:r>
              <a:rPr lang="en-US" dirty="0"/>
              <a:t>VP Marketing</a:t>
            </a:r>
          </a:p>
        </p:txBody>
      </p:sp>
      <p:pic>
        <p:nvPicPr>
          <p:cNvPr id="22"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a:xfrm>
            <a:off x="6921254" y="4128785"/>
            <a:ext cx="1498143" cy="1458216"/>
          </a:xfrm>
        </p:spPr>
      </p:pic>
    </p:spTree>
    <p:extLst>
      <p:ext uri="{BB962C8B-B14F-4D97-AF65-F5344CB8AC3E}">
        <p14:creationId xmlns:p14="http://schemas.microsoft.com/office/powerpoint/2010/main" val="1579562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a:t>BUSINESS PROBLEM</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3499384" cy="357875"/>
          </a:xfrm>
        </p:spPr>
        <p:txBody>
          <a:bodyPr vert="horz" lIns="91440" tIns="45720" rIns="91440" bIns="45720" rtlCol="0" anchor="t">
            <a:noAutofit/>
          </a:bodyPr>
          <a:lstStyle/>
          <a:p>
            <a:pPr algn="l"/>
            <a:r>
              <a:rPr lang="en-US" dirty="0">
                <a:cs typeface="Segoe UI"/>
              </a:rPr>
              <a:t>Broom Solutions’ current model is </a:t>
            </a:r>
            <a:endParaRPr lang="en-US" dirty="0"/>
          </a:p>
        </p:txBody>
      </p:sp>
      <p:sp>
        <p:nvSpPr>
          <p:cNvPr id="6" name="Subtitle 2">
            <a:extLst>
              <a:ext uri="{FF2B5EF4-FFF2-40B4-BE49-F238E27FC236}">
                <a16:creationId xmlns:a16="http://schemas.microsoft.com/office/drawing/2014/main" id="{427E8C4C-AD7C-17DC-CFAE-760FE80BBE1C}"/>
              </a:ext>
            </a:extLst>
          </p:cNvPr>
          <p:cNvSpPr txBox="1">
            <a:spLocks/>
          </p:cNvSpPr>
          <p:nvPr/>
        </p:nvSpPr>
        <p:spPr>
          <a:xfrm>
            <a:off x="5503726" y="3683634"/>
            <a:ext cx="4254393"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ea typeface="+mn-lt"/>
                <a:cs typeface="+mn-lt"/>
              </a:rPr>
              <a:t>flagging many non-fraudulent transactions</a:t>
            </a:r>
            <a:endParaRPr lang="en-US" i="1" dirty="0">
              <a:cs typeface="Segoe UI Light"/>
            </a:endParaRPr>
          </a:p>
        </p:txBody>
      </p:sp>
      <p:sp>
        <p:nvSpPr>
          <p:cNvPr id="7" name="Subtitle 2">
            <a:extLst>
              <a:ext uri="{FF2B5EF4-FFF2-40B4-BE49-F238E27FC236}">
                <a16:creationId xmlns:a16="http://schemas.microsoft.com/office/drawing/2014/main" id="{517D0EDA-F65B-C681-57C3-1E19229F1CE0}"/>
              </a:ext>
            </a:extLst>
          </p:cNvPr>
          <p:cNvSpPr txBox="1">
            <a:spLocks/>
          </p:cNvSpPr>
          <p:nvPr/>
        </p:nvSpPr>
        <p:spPr>
          <a:xfrm>
            <a:off x="2618176" y="4040166"/>
            <a:ext cx="1541953"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ea typeface="+mn-lt"/>
                <a:cs typeface="+mn-lt"/>
              </a:rPr>
              <a:t>as fraudulent.</a:t>
            </a:r>
            <a:endParaRPr lang="en-US" i="1" dirty="0">
              <a:cs typeface="Segoe UI Light"/>
            </a:endParaRPr>
          </a:p>
        </p:txBody>
      </p:sp>
      <p:sp>
        <p:nvSpPr>
          <p:cNvPr id="8" name="Subtitle 2">
            <a:extLst>
              <a:ext uri="{FF2B5EF4-FFF2-40B4-BE49-F238E27FC236}">
                <a16:creationId xmlns:a16="http://schemas.microsoft.com/office/drawing/2014/main" id="{D13B616B-138D-CF33-E1A5-828CC4F9089B}"/>
              </a:ext>
            </a:extLst>
          </p:cNvPr>
          <p:cNvSpPr txBox="1">
            <a:spLocks/>
          </p:cNvSpPr>
          <p:nvPr/>
        </p:nvSpPr>
        <p:spPr>
          <a:xfrm>
            <a:off x="4014127" y="4040166"/>
            <a:ext cx="1863531"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As a result, their </a:t>
            </a:r>
            <a:endParaRPr lang="en-US" dirty="0"/>
          </a:p>
        </p:txBody>
      </p:sp>
      <p:sp>
        <p:nvSpPr>
          <p:cNvPr id="9" name="Subtitle 2">
            <a:extLst>
              <a:ext uri="{FF2B5EF4-FFF2-40B4-BE49-F238E27FC236}">
                <a16:creationId xmlns:a16="http://schemas.microsoft.com/office/drawing/2014/main" id="{AA3B215D-D083-2B09-7E58-9D5383BFD82E}"/>
              </a:ext>
            </a:extLst>
          </p:cNvPr>
          <p:cNvSpPr txBox="1">
            <a:spLocks/>
          </p:cNvSpPr>
          <p:nvPr/>
        </p:nvSpPr>
        <p:spPr>
          <a:xfrm>
            <a:off x="5613364" y="4040165"/>
            <a:ext cx="2639512"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ea typeface="+mn-lt"/>
                <a:cs typeface="+mn-lt"/>
              </a:rPr>
              <a:t>retail clients are frustrated</a:t>
            </a:r>
            <a:endParaRPr lang="en-US" b="1" dirty="0"/>
          </a:p>
        </p:txBody>
      </p:sp>
      <p:sp>
        <p:nvSpPr>
          <p:cNvPr id="10" name="Subtitle 2">
            <a:extLst>
              <a:ext uri="{FF2B5EF4-FFF2-40B4-BE49-F238E27FC236}">
                <a16:creationId xmlns:a16="http://schemas.microsoft.com/office/drawing/2014/main" id="{4CA498FF-A4EA-5C59-ECD7-EFE2DED0835B}"/>
              </a:ext>
            </a:extLst>
          </p:cNvPr>
          <p:cNvSpPr txBox="1">
            <a:spLocks/>
          </p:cNvSpPr>
          <p:nvPr/>
        </p:nvSpPr>
        <p:spPr>
          <a:xfrm>
            <a:off x="8074134" y="4040164"/>
            <a:ext cx="1381164"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cs typeface="Segoe UI Light"/>
              </a:rPr>
              <a:t> with the</a:t>
            </a:r>
          </a:p>
        </p:txBody>
      </p:sp>
      <p:sp>
        <p:nvSpPr>
          <p:cNvPr id="11" name="Subtitle 2">
            <a:extLst>
              <a:ext uri="{FF2B5EF4-FFF2-40B4-BE49-F238E27FC236}">
                <a16:creationId xmlns:a16="http://schemas.microsoft.com/office/drawing/2014/main" id="{AEA51693-7456-3761-D528-E0F12F16CBFC}"/>
              </a:ext>
            </a:extLst>
          </p:cNvPr>
          <p:cNvSpPr txBox="1">
            <a:spLocks/>
          </p:cNvSpPr>
          <p:nvPr/>
        </p:nvSpPr>
        <p:spPr>
          <a:xfrm>
            <a:off x="4135185" y="4361742"/>
            <a:ext cx="1646816"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cs typeface="Segoe UI Light"/>
              </a:rPr>
              <a:t>loss of revenue</a:t>
            </a:r>
          </a:p>
        </p:txBody>
      </p:sp>
      <p:sp>
        <p:nvSpPr>
          <p:cNvPr id="12" name="Subtitle 2">
            <a:extLst>
              <a:ext uri="{FF2B5EF4-FFF2-40B4-BE49-F238E27FC236}">
                <a16:creationId xmlns:a16="http://schemas.microsoft.com/office/drawing/2014/main" id="{3B145C80-A42D-A1CC-AC4A-84DA5367E48C}"/>
              </a:ext>
            </a:extLst>
          </p:cNvPr>
          <p:cNvSpPr txBox="1">
            <a:spLocks/>
          </p:cNvSpPr>
          <p:nvPr/>
        </p:nvSpPr>
        <p:spPr>
          <a:xfrm>
            <a:off x="5603258" y="4361741"/>
            <a:ext cx="1646816" cy="35787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a:cs typeface="Segoe UI Light"/>
              </a:rPr>
              <a:t>and </a:t>
            </a:r>
            <a:r>
              <a:rPr lang="en-US" b="1" i="1" dirty="0">
                <a:cs typeface="Segoe UI Light"/>
              </a:rPr>
              <a:t>customers.</a:t>
            </a:r>
            <a:endParaRPr lang="en-US" i="1" dirty="0">
              <a:cs typeface="Segoe UI Light"/>
            </a:endParaRPr>
          </a:p>
        </p:txBody>
      </p:sp>
    </p:spTree>
    <p:extLst>
      <p:ext uri="{BB962C8B-B14F-4D97-AF65-F5344CB8AC3E}">
        <p14:creationId xmlns:p14="http://schemas.microsoft.com/office/powerpoint/2010/main" val="338075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a:t>DATA</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330450" y="3803904"/>
            <a:ext cx="7298182" cy="758952"/>
          </a:xfrm>
        </p:spPr>
        <p:txBody>
          <a:bodyPr/>
          <a:lstStyle/>
          <a:p>
            <a:r>
              <a:rPr lang="en-US" b="1"/>
              <a:t>“It is a capital mistake to theorize before one has data.”</a:t>
            </a:r>
          </a:p>
          <a:p>
            <a:pPr marL="342900" indent="-342900">
              <a:buFontTx/>
              <a:buChar char="-"/>
            </a:pPr>
            <a:r>
              <a:rPr lang="en-US"/>
              <a:t>- Sherlock Holmes in “A study in Scarlet” by </a:t>
            </a:r>
          </a:p>
          <a:p>
            <a:pPr marL="342900" indent="-342900">
              <a:buFontTx/>
              <a:buChar char="-"/>
            </a:pPr>
            <a:r>
              <a:rPr lang="en-US"/>
              <a:t>Arthur Conan Doyle</a:t>
            </a:r>
          </a:p>
        </p:txBody>
      </p:sp>
    </p:spTree>
    <p:extLst>
      <p:ext uri="{BB962C8B-B14F-4D97-AF65-F5344CB8AC3E}">
        <p14:creationId xmlns:p14="http://schemas.microsoft.com/office/powerpoint/2010/main" val="548476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dirty="0">
                <a:ln w="28575">
                  <a:noFill/>
                  <a:prstDash val="solid"/>
                </a:ln>
                <a:solidFill>
                  <a:schemeClr val="bg1"/>
                </a:solidFill>
                <a:latin typeface="Tw Cen MT" panose="020B0602020104020603" pitchFamily="34" charset="77"/>
              </a:rPr>
              <a:t>TRANSACTIONS PER CATEGORY</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3787386091"/>
              </p:ext>
            </p:extLst>
          </p:nvPr>
        </p:nvGraphicFramePr>
        <p:xfrm>
          <a:off x="417509" y="1719866"/>
          <a:ext cx="3752788" cy="36936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783346138"/>
              </p:ext>
            </p:extLst>
          </p:nvPr>
        </p:nvGraphicFramePr>
        <p:xfrm>
          <a:off x="4360031" y="1719864"/>
          <a:ext cx="3752788" cy="36936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2115243207"/>
              </p:ext>
            </p:extLst>
          </p:nvPr>
        </p:nvGraphicFramePr>
        <p:xfrm>
          <a:off x="8302554" y="1719865"/>
          <a:ext cx="3752788" cy="36936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4131848386"/>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3534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1" nodeType="clickEffect">
                                  <p:stCondLst>
                                    <p:cond delay="0"/>
                                  </p:stCondLst>
                                  <p:childTnLst>
                                    <p:animEffect transition="out" filter="fade">
                                      <p:cBhvr>
                                        <p:cTn id="17" dur="500" tmFilter="0, 0; .2, .5; .8, .5; 1, 0"/>
                                        <p:tgtEl>
                                          <p:spTgt spid="7"/>
                                        </p:tgtEl>
                                      </p:cBhvr>
                                    </p:animEffect>
                                    <p:animScale>
                                      <p:cBhvr>
                                        <p:cTn id="18" dur="250" autoRev="1" fill="hold"/>
                                        <p:tgtEl>
                                          <p:spTgt spid="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Graphic spid="33" grpId="1">
        <p:bldAsOne/>
      </p:bldGraphic>
      <p:bldGraphic spid="6" grpId="0">
        <p:bldAsOne/>
      </p:bldGraphic>
      <p:bldGraphic spid="6" grpId="1">
        <p:bldAsOne/>
      </p:bldGraphic>
      <p:bldGraphic spid="7" grpId="0">
        <p:bldAsOne/>
      </p:bldGraphic>
      <p:bldGraphic spid="7" grpId="1">
        <p:bldAsOne/>
      </p:bldGraphic>
      <p:bldGraphic spid="7" grpId="2">
        <p:bldAsOne/>
      </p:bldGraphic>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3679585103"/>
              </p:ext>
            </p:extLst>
          </p:nvPr>
        </p:nvGraphicFramePr>
        <p:xfrm>
          <a:off x="450639" y="1225826"/>
          <a:ext cx="3703917" cy="47509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198571978"/>
              </p:ext>
            </p:extLst>
          </p:nvPr>
        </p:nvGraphicFramePr>
        <p:xfrm>
          <a:off x="4341672" y="1225826"/>
          <a:ext cx="3703918" cy="47509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10454187"/>
              </p:ext>
            </p:extLst>
          </p:nvPr>
        </p:nvGraphicFramePr>
        <p:xfrm>
          <a:off x="8232706" y="1225826"/>
          <a:ext cx="3703917" cy="47509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56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Graphic spid="6" grpId="0">
        <p:bldAsOne/>
      </p:bldGraphic>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3679585103"/>
              </p:ext>
            </p:extLst>
          </p:nvPr>
        </p:nvGraphicFramePr>
        <p:xfrm>
          <a:off x="450639" y="1225826"/>
          <a:ext cx="3703917" cy="47509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198571978"/>
              </p:ext>
            </p:extLst>
          </p:nvPr>
        </p:nvGraphicFramePr>
        <p:xfrm>
          <a:off x="4341672" y="1225826"/>
          <a:ext cx="3703918" cy="47509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32">
            <a:extLst>
              <a:ext uri="{FF2B5EF4-FFF2-40B4-BE49-F238E27FC236}">
                <a16:creationId xmlns:a16="http://schemas.microsoft.com/office/drawing/2014/main" id="{366F7B81-AEB6-A124-9D67-475DF956889E}"/>
              </a:ext>
            </a:extLst>
          </p:cNvPr>
          <p:cNvGraphicFramePr>
            <a:graphicFrameLocks/>
          </p:cNvGraphicFramePr>
          <p:nvPr>
            <p:extLst>
              <p:ext uri="{D42A27DB-BD31-4B8C-83A1-F6EECF244321}">
                <p14:modId xmlns:p14="http://schemas.microsoft.com/office/powerpoint/2010/main" val="10454187"/>
              </p:ext>
            </p:extLst>
          </p:nvPr>
        </p:nvGraphicFramePr>
        <p:xfrm>
          <a:off x="8232706" y="1225826"/>
          <a:ext cx="3703917" cy="47509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9073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Graphic spid="6" grpId="0">
        <p:bldAsOne/>
      </p:bldGraphic>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951" y="68325"/>
            <a:ext cx="10881360" cy="1069848"/>
          </a:xfrm>
        </p:spPr>
        <p:txBody>
          <a:bodyPr/>
          <a:lstStyle/>
          <a:p>
            <a:r>
              <a:rPr lang="en-US" sz="4000" b="1" spc="600">
                <a:ln w="28575">
                  <a:noFill/>
                  <a:prstDash val="solid"/>
                </a:ln>
                <a:solidFill>
                  <a:schemeClr val="bg1"/>
                </a:solidFill>
                <a:latin typeface="Tw Cen MT" panose="020B0602020104020603" pitchFamily="34" charset="77"/>
              </a:rPr>
              <a:t>TRANSACTION AMOUNT</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9</a:t>
            </a:fld>
            <a:endParaRPr lang="en-US"/>
          </a:p>
        </p:txBody>
      </p:sp>
      <p:graphicFrame>
        <p:nvGraphicFramePr>
          <p:cNvPr id="33" name="Content Placeholder 32">
            <a:extLst>
              <a:ext uri="{FF2B5EF4-FFF2-40B4-BE49-F238E27FC236}">
                <a16:creationId xmlns:a16="http://schemas.microsoft.com/office/drawing/2014/main" id="{366F7B81-AEB6-A124-9D67-475DF956889E}"/>
              </a:ext>
            </a:extLst>
          </p:cNvPr>
          <p:cNvGraphicFramePr>
            <a:graphicFrameLocks noGrp="1"/>
          </p:cNvGraphicFramePr>
          <p:nvPr>
            <p:ph idx="1"/>
            <p:extLst>
              <p:ext uri="{D42A27DB-BD31-4B8C-83A1-F6EECF244321}">
                <p14:modId xmlns:p14="http://schemas.microsoft.com/office/powerpoint/2010/main" val="608048323"/>
              </p:ext>
            </p:extLst>
          </p:nvPr>
        </p:nvGraphicFramePr>
        <p:xfrm>
          <a:off x="1317625" y="1231900"/>
          <a:ext cx="9556750" cy="5365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76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theme/theme1.xml><?xml version="1.0" encoding="utf-8"?>
<a:theme xmlns:a="http://schemas.openxmlformats.org/drawingml/2006/main" name="Office Theme">
  <a:themeElements>
    <a:clrScheme name="Custom 4">
      <a:dk1>
        <a:srgbClr val="000000"/>
      </a:dk1>
      <a:lt1>
        <a:srgbClr val="FFFFFF"/>
      </a:lt1>
      <a:dk2>
        <a:srgbClr val="F1656F"/>
      </a:dk2>
      <a:lt2>
        <a:srgbClr val="E7E6E6"/>
      </a:lt2>
      <a:accent1>
        <a:srgbClr val="C6384C"/>
      </a:accent1>
      <a:accent2>
        <a:srgbClr val="B33345"/>
      </a:accent2>
      <a:accent3>
        <a:srgbClr val="EDC1C7"/>
      </a:accent3>
      <a:accent4>
        <a:srgbClr val="862633"/>
      </a:accent4>
      <a:accent5>
        <a:srgbClr val="F91901"/>
      </a:accent5>
      <a:accent6>
        <a:srgbClr val="4B151D"/>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8B8ECF1-2A9D-464C-AFE8-2B3295D0BF97}">
  <ds:schemaRefs>
    <ds:schemaRef ds:uri="http://www.w3.org/XML/1998/namespace"/>
    <ds:schemaRef ds:uri="http://purl.org/dc/dcmitype/"/>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schemas.microsoft.com/sharepoint/v3"/>
    <ds:schemaRef ds:uri="http://purl.org/dc/terms/"/>
    <ds:schemaRef ds:uri="http://schemas.microsoft.com/office/2006/documentManagement/typ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117</TotalTime>
  <Words>557</Words>
  <Application>Microsoft Office PowerPoint</Application>
  <PresentationFormat>Widescreen</PresentationFormat>
  <Paragraphs>182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Courier New</vt:lpstr>
      <vt:lpstr>Segoe UI</vt:lpstr>
      <vt:lpstr>Segoe UI Light</vt:lpstr>
      <vt:lpstr>Source Sans Pro</vt:lpstr>
      <vt:lpstr>Tw Cen MT</vt:lpstr>
      <vt:lpstr>Verdana</vt:lpstr>
      <vt:lpstr>Office Theme</vt:lpstr>
      <vt:lpstr>BROOM SOLUTIONS: credit card fraud detection</vt:lpstr>
      <vt:lpstr>agenda</vt:lpstr>
      <vt:lpstr>MEET OUR TEAM</vt:lpstr>
      <vt:lpstr>BUSINESS PROBLEM</vt:lpstr>
      <vt:lpstr>DATA</vt:lpstr>
      <vt:lpstr>TRANSACTIONS PER CATEGORY</vt:lpstr>
      <vt:lpstr>TRANSACTION AMOUNT</vt:lpstr>
      <vt:lpstr>TRANSACTION AMOUNT</vt:lpstr>
      <vt:lpstr>TRANSACTION AMOUNT</vt:lpstr>
      <vt:lpstr>TRANSACTION AMOUNT</vt:lpstr>
      <vt:lpstr>TRANSACTION AMOUNT</vt:lpstr>
      <vt:lpstr>TRANSACTIONS PER HOUR</vt:lpstr>
      <vt:lpstr>FRAUD DETECTION DATA</vt:lpstr>
      <vt:lpstr>WEALTH IS THE ABILITY TO FULLY EXPERIENCE LIFE. </vt:lpstr>
      <vt:lpstr>TYPES OF TOKENS</vt:lpstr>
      <vt:lpstr>PORTFOLIO BUILDUP</vt:lpstr>
      <vt:lpstr>AREAS OF FOCUS</vt:lpstr>
      <vt:lpstr>HOW TO GET THERE</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BROOM SOLUTIONS: credit card fraud detection</dc:title>
  <dc:creator>Shweta Kumar</dc:creator>
  <cp:lastModifiedBy>Admin</cp:lastModifiedBy>
  <cp:revision>11</cp:revision>
  <dcterms:created xsi:type="dcterms:W3CDTF">2022-11-14T15:30:46Z</dcterms:created>
  <dcterms:modified xsi:type="dcterms:W3CDTF">2022-11-16T09:06:43Z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