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33" r:id="rId7"/>
    <p:sldId id="534" r:id="rId8"/>
    <p:sldId id="535" r:id="rId9"/>
    <p:sldId id="547" r:id="rId10"/>
    <p:sldId id="548" r:id="rId11"/>
    <p:sldId id="549" r:id="rId12"/>
    <p:sldId id="550" r:id="rId13"/>
    <p:sldId id="551" r:id="rId14"/>
    <p:sldId id="552" r:id="rId15"/>
    <p:sldId id="536" r:id="rId16"/>
    <p:sldId id="537" r:id="rId17"/>
    <p:sldId id="546" r:id="rId18"/>
    <p:sldId id="545" r:id="rId19"/>
    <p:sldId id="538" r:id="rId20"/>
    <p:sldId id="539" r:id="rId21"/>
    <p:sldId id="540" r:id="rId22"/>
    <p:sldId id="541" r:id="rId23"/>
    <p:sldId id="543" r:id="rId24"/>
    <p:sldId id="5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2633"/>
    <a:srgbClr val="D97987"/>
    <a:srgbClr val="BC3649"/>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422"/>
  </p:normalViewPr>
  <p:slideViewPr>
    <p:cSldViewPr snapToGrid="0">
      <p:cViewPr varScale="1">
        <p:scale>
          <a:sx n="91" d="100"/>
          <a:sy n="91" d="100"/>
        </p:scale>
        <p:origin x="6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All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misc_net</c:v>
                </c:pt>
                <c:pt idx="3">
                  <c:v>misc_pos</c:v>
                </c:pt>
                <c:pt idx="4">
                  <c:v>health_fitness</c:v>
                </c:pt>
                <c:pt idx="5">
                  <c:v>personal_care</c:v>
                </c:pt>
                <c:pt idx="6">
                  <c:v>food_dining</c:v>
                </c:pt>
                <c:pt idx="7">
                  <c:v>entertainment</c:v>
                </c:pt>
                <c:pt idx="8">
                  <c:v>shopping_net</c:v>
                </c:pt>
                <c:pt idx="9">
                  <c:v>kids_pets</c:v>
                </c:pt>
                <c:pt idx="10">
                  <c:v>shopping_pos</c:v>
                </c:pt>
                <c:pt idx="11">
                  <c:v>home</c:v>
                </c:pt>
                <c:pt idx="12">
                  <c:v>grocery_pos</c:v>
                </c:pt>
                <c:pt idx="13">
                  <c:v>gas_transport</c:v>
                </c:pt>
              </c:strCache>
            </c:strRef>
          </c:cat>
          <c:val>
            <c:numRef>
              <c:f>Sheet1!$B$2:$B$15</c:f>
              <c:numCache>
                <c:formatCode>#,##0</c:formatCode>
                <c:ptCount val="14"/>
                <c:pt idx="0">
                  <c:v>57956</c:v>
                </c:pt>
                <c:pt idx="1">
                  <c:v>64878</c:v>
                </c:pt>
                <c:pt idx="2">
                  <c:v>90654</c:v>
                </c:pt>
                <c:pt idx="3">
                  <c:v>114229</c:v>
                </c:pt>
                <c:pt idx="4">
                  <c:v>122553</c:v>
                </c:pt>
                <c:pt idx="5">
                  <c:v>130085</c:v>
                </c:pt>
                <c:pt idx="6">
                  <c:v>130729</c:v>
                </c:pt>
                <c:pt idx="7">
                  <c:v>134118</c:v>
                </c:pt>
                <c:pt idx="8">
                  <c:v>139322</c:v>
                </c:pt>
                <c:pt idx="9">
                  <c:v>161727</c:v>
                </c:pt>
                <c:pt idx="10">
                  <c:v>166463</c:v>
                </c:pt>
                <c:pt idx="11">
                  <c:v>175460</c:v>
                </c:pt>
                <c:pt idx="12">
                  <c:v>176191</c:v>
                </c:pt>
                <c:pt idx="13">
                  <c:v>188029</c:v>
                </c:pt>
              </c:numCache>
            </c:numRef>
          </c:val>
          <c:extLst>
            <c:ext xmlns:c16="http://schemas.microsoft.com/office/drawing/2014/chart" uri="{C3380CC4-5D6E-409C-BE32-E72D297353CC}">
              <c16:uniqueId val="{00000000-762D-4C24-8875-5B46207068FB}"/>
            </c:ext>
          </c:extLst>
        </c:ser>
        <c:dLbls>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Non-Fraud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misc_net</c:v>
                </c:pt>
                <c:pt idx="3">
                  <c:v>misc_pos</c:v>
                </c:pt>
                <c:pt idx="4">
                  <c:v>health_fitness</c:v>
                </c:pt>
                <c:pt idx="5">
                  <c:v>personal_care</c:v>
                </c:pt>
                <c:pt idx="6">
                  <c:v>food_dining</c:v>
                </c:pt>
                <c:pt idx="7">
                  <c:v>entertainment</c:v>
                </c:pt>
                <c:pt idx="8">
                  <c:v>shopping_net</c:v>
                </c:pt>
                <c:pt idx="9">
                  <c:v>kids_pets</c:v>
                </c:pt>
                <c:pt idx="10">
                  <c:v>shopping_pos</c:v>
                </c:pt>
                <c:pt idx="11">
                  <c:v>grocery_pos</c:v>
                </c:pt>
                <c:pt idx="12">
                  <c:v>home</c:v>
                </c:pt>
                <c:pt idx="13">
                  <c:v>gas_transport</c:v>
                </c:pt>
              </c:strCache>
            </c:strRef>
          </c:cat>
          <c:val>
            <c:numRef>
              <c:f>Sheet1!$B$2:$B$15</c:f>
              <c:numCache>
                <c:formatCode>#,##0</c:formatCode>
                <c:ptCount val="14"/>
                <c:pt idx="0">
                  <c:v>57800</c:v>
                </c:pt>
                <c:pt idx="1">
                  <c:v>64703</c:v>
                </c:pt>
                <c:pt idx="2">
                  <c:v>89472</c:v>
                </c:pt>
                <c:pt idx="3">
                  <c:v>113907</c:v>
                </c:pt>
                <c:pt idx="4">
                  <c:v>122368</c:v>
                </c:pt>
                <c:pt idx="5">
                  <c:v>129795</c:v>
                </c:pt>
                <c:pt idx="6">
                  <c:v>130524</c:v>
                </c:pt>
                <c:pt idx="7">
                  <c:v>133826</c:v>
                </c:pt>
                <c:pt idx="8">
                  <c:v>137103</c:v>
                </c:pt>
                <c:pt idx="9">
                  <c:v>161423</c:v>
                </c:pt>
                <c:pt idx="10">
                  <c:v>165407</c:v>
                </c:pt>
                <c:pt idx="11">
                  <c:v>173963</c:v>
                </c:pt>
                <c:pt idx="12">
                  <c:v>175195</c:v>
                </c:pt>
                <c:pt idx="13">
                  <c:v>187257</c:v>
                </c:pt>
              </c:numCache>
            </c:numRef>
          </c:val>
          <c:extLst>
            <c:ext xmlns:c16="http://schemas.microsoft.com/office/drawing/2014/chart" uri="{C3380CC4-5D6E-409C-BE32-E72D297353CC}">
              <c16:uniqueId val="{00000000-762D-4C24-8875-5B46207068FB}"/>
            </c:ext>
          </c:extLst>
        </c:ser>
        <c:dLbls>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health_fitness</c:v>
                </c:pt>
                <c:pt idx="3">
                  <c:v>food_dining</c:v>
                </c:pt>
                <c:pt idx="4">
                  <c:v>home</c:v>
                </c:pt>
                <c:pt idx="5">
                  <c:v>personal_care</c:v>
                </c:pt>
                <c:pt idx="6">
                  <c:v>entertainment</c:v>
                </c:pt>
                <c:pt idx="7">
                  <c:v>kids_pets</c:v>
                </c:pt>
                <c:pt idx="8">
                  <c:v>misc_pos</c:v>
                </c:pt>
                <c:pt idx="9">
                  <c:v>gas_transport</c:v>
                </c:pt>
                <c:pt idx="10">
                  <c:v>shopping_pos</c:v>
                </c:pt>
                <c:pt idx="11">
                  <c:v>misc_net</c:v>
                </c:pt>
                <c:pt idx="12">
                  <c:v>shopping_net</c:v>
                </c:pt>
                <c:pt idx="13">
                  <c:v>grocery_pos</c:v>
                </c:pt>
              </c:strCache>
            </c:strRef>
          </c:cat>
          <c:val>
            <c:numRef>
              <c:f>Sheet1!$B$2:$B$15</c:f>
              <c:numCache>
                <c:formatCode>#,##0</c:formatCode>
                <c:ptCount val="14"/>
                <c:pt idx="0">
                  <c:v>156</c:v>
                </c:pt>
                <c:pt idx="1">
                  <c:v>175</c:v>
                </c:pt>
                <c:pt idx="2">
                  <c:v>185</c:v>
                </c:pt>
                <c:pt idx="3">
                  <c:v>205</c:v>
                </c:pt>
                <c:pt idx="4">
                  <c:v>265</c:v>
                </c:pt>
                <c:pt idx="5">
                  <c:v>290</c:v>
                </c:pt>
                <c:pt idx="6">
                  <c:v>292</c:v>
                </c:pt>
                <c:pt idx="7">
                  <c:v>304</c:v>
                </c:pt>
                <c:pt idx="8">
                  <c:v>322</c:v>
                </c:pt>
                <c:pt idx="9">
                  <c:v>772</c:v>
                </c:pt>
                <c:pt idx="10">
                  <c:v>1056</c:v>
                </c:pt>
                <c:pt idx="11">
                  <c:v>1182</c:v>
                </c:pt>
                <c:pt idx="12">
                  <c:v>2219</c:v>
                </c:pt>
                <c:pt idx="13">
                  <c:v>2228</c:v>
                </c:pt>
              </c:numCache>
            </c:numRef>
          </c:val>
          <c:extLst>
            <c:ext xmlns:c16="http://schemas.microsoft.com/office/drawing/2014/chart" uri="{C3380CC4-5D6E-409C-BE32-E72D297353CC}">
              <c16:uniqueId val="{00000000-762D-4C24-8875-5B46207068FB}"/>
            </c:ext>
          </c:extLst>
        </c:ser>
        <c:dLbls>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All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General</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c:v>700</c:v>
                </c:pt>
                <c:pt idx="22">
                  <c:v>720</c:v>
                </c:pt>
                <c:pt idx="23">
                  <c:v>740</c:v>
                </c:pt>
                <c:pt idx="24">
                  <c:v>760</c:v>
                </c:pt>
                <c:pt idx="25">
                  <c:v>780</c:v>
                </c:pt>
                <c:pt idx="26">
                  <c:v>800</c:v>
                </c:pt>
                <c:pt idx="27">
                  <c:v>820</c:v>
                </c:pt>
                <c:pt idx="28">
                  <c:v>840</c:v>
                </c:pt>
                <c:pt idx="29">
                  <c:v>860</c:v>
                </c:pt>
                <c:pt idx="30">
                  <c:v>880</c:v>
                </c:pt>
                <c:pt idx="31">
                  <c:v>900</c:v>
                </c:pt>
                <c:pt idx="32">
                  <c:v>920</c:v>
                </c:pt>
                <c:pt idx="33">
                  <c:v>940</c:v>
                </c:pt>
                <c:pt idx="34">
                  <c:v>960</c:v>
                </c:pt>
                <c:pt idx="35">
                  <c:v>980</c:v>
                </c:pt>
                <c:pt idx="36" formatCode="#,##0">
                  <c:v>1000</c:v>
                </c:pt>
                <c:pt idx="37" formatCode="#,##0">
                  <c:v>1020</c:v>
                </c:pt>
                <c:pt idx="38" formatCode="#,##0">
                  <c:v>1040</c:v>
                </c:pt>
                <c:pt idx="39" formatCode="#,##0">
                  <c:v>1060</c:v>
                </c:pt>
                <c:pt idx="40" formatCode="#,##0">
                  <c:v>1080</c:v>
                </c:pt>
                <c:pt idx="41" formatCode="#,##0">
                  <c:v>1100</c:v>
                </c:pt>
                <c:pt idx="42" formatCode="#,##0">
                  <c:v>1120</c:v>
                </c:pt>
                <c:pt idx="43" formatCode="#,##0">
                  <c:v>1140</c:v>
                </c:pt>
                <c:pt idx="44" formatCode="#,##0">
                  <c:v>1160</c:v>
                </c:pt>
                <c:pt idx="45" formatCode="#,##0">
                  <c:v>1180</c:v>
                </c:pt>
                <c:pt idx="46" formatCode="#,##0">
                  <c:v>1200</c:v>
                </c:pt>
                <c:pt idx="47" formatCode="#,##0">
                  <c:v>1220</c:v>
                </c:pt>
                <c:pt idx="48" formatCode="#,##0">
                  <c:v>1240</c:v>
                </c:pt>
                <c:pt idx="49" formatCode="#,##0">
                  <c:v>1260</c:v>
                </c:pt>
                <c:pt idx="50" formatCode="#,##0">
                  <c:v>1280</c:v>
                </c:pt>
                <c:pt idx="51" formatCode="#,##0">
                  <c:v>1300</c:v>
                </c:pt>
                <c:pt idx="52" formatCode="#,##0">
                  <c:v>1320</c:v>
                </c:pt>
                <c:pt idx="53" formatCode="#,##0">
                  <c:v>1340</c:v>
                </c:pt>
                <c:pt idx="54" formatCode="#,##0">
                  <c:v>1360</c:v>
                </c:pt>
                <c:pt idx="55" formatCode="#,##0">
                  <c:v>1380</c:v>
                </c:pt>
                <c:pt idx="56" formatCode="#,##0">
                  <c:v>1400</c:v>
                </c:pt>
              </c:numCache>
            </c:numRef>
          </c:cat>
          <c:val>
            <c:numRef>
              <c:f>Sheet1!$B$2:$B$58</c:f>
              <c:numCache>
                <c:formatCode>#,##0</c:formatCode>
                <c:ptCount val="57"/>
                <c:pt idx="0">
                  <c:v>4008</c:v>
                </c:pt>
                <c:pt idx="1">
                  <c:v>3537</c:v>
                </c:pt>
                <c:pt idx="2">
                  <c:v>2849</c:v>
                </c:pt>
                <c:pt idx="3">
                  <c:v>2192</c:v>
                </c:pt>
                <c:pt idx="4">
                  <c:v>1870</c:v>
                </c:pt>
                <c:pt idx="5">
                  <c:v>1629</c:v>
                </c:pt>
                <c:pt idx="6">
                  <c:v>1537</c:v>
                </c:pt>
                <c:pt idx="7">
                  <c:v>1544</c:v>
                </c:pt>
                <c:pt idx="8">
                  <c:v>1767</c:v>
                </c:pt>
                <c:pt idx="9">
                  <c:v>1929</c:v>
                </c:pt>
                <c:pt idx="10">
                  <c:v>1884</c:v>
                </c:pt>
                <c:pt idx="11">
                  <c:v>1792</c:v>
                </c:pt>
                <c:pt idx="12">
                  <c:v>1535</c:v>
                </c:pt>
                <c:pt idx="13">
                  <c:v>1276</c:v>
                </c:pt>
                <c:pt idx="14" formatCode="General">
                  <c:v>997</c:v>
                </c:pt>
                <c:pt idx="15" formatCode="General">
                  <c:v>870</c:v>
                </c:pt>
                <c:pt idx="16" formatCode="General">
                  <c:v>670</c:v>
                </c:pt>
                <c:pt idx="17" formatCode="General">
                  <c:v>576</c:v>
                </c:pt>
                <c:pt idx="18" formatCode="General">
                  <c:v>525</c:v>
                </c:pt>
                <c:pt idx="19" formatCode="General">
                  <c:v>529</c:v>
                </c:pt>
                <c:pt idx="20" formatCode="General">
                  <c:v>487</c:v>
                </c:pt>
                <c:pt idx="21" formatCode="General">
                  <c:v>483</c:v>
                </c:pt>
                <c:pt idx="22" formatCode="General">
                  <c:v>521</c:v>
                </c:pt>
                <c:pt idx="23" formatCode="General">
                  <c:v>481</c:v>
                </c:pt>
                <c:pt idx="24" formatCode="General">
                  <c:v>533</c:v>
                </c:pt>
                <c:pt idx="25" formatCode="General">
                  <c:v>524</c:v>
                </c:pt>
                <c:pt idx="26" formatCode="General">
                  <c:v>458</c:v>
                </c:pt>
                <c:pt idx="27" formatCode="General">
                  <c:v>454</c:v>
                </c:pt>
                <c:pt idx="28" formatCode="General">
                  <c:v>459</c:v>
                </c:pt>
                <c:pt idx="29" formatCode="General">
                  <c:v>459</c:v>
                </c:pt>
                <c:pt idx="30" formatCode="General">
                  <c:v>431</c:v>
                </c:pt>
                <c:pt idx="31" formatCode="General">
                  <c:v>458</c:v>
                </c:pt>
                <c:pt idx="32" formatCode="General">
                  <c:v>428</c:v>
                </c:pt>
                <c:pt idx="33" formatCode="General">
                  <c:v>425</c:v>
                </c:pt>
                <c:pt idx="34" formatCode="General">
                  <c:v>411</c:v>
                </c:pt>
                <c:pt idx="35" formatCode="General">
                  <c:v>407</c:v>
                </c:pt>
                <c:pt idx="36" formatCode="General">
                  <c:v>374</c:v>
                </c:pt>
                <c:pt idx="37" formatCode="General">
                  <c:v>312</c:v>
                </c:pt>
                <c:pt idx="38" formatCode="General">
                  <c:v>289</c:v>
                </c:pt>
                <c:pt idx="39" formatCode="General">
                  <c:v>288</c:v>
                </c:pt>
                <c:pt idx="40" formatCode="General">
                  <c:v>248</c:v>
                </c:pt>
                <c:pt idx="41" formatCode="General">
                  <c:v>224</c:v>
                </c:pt>
                <c:pt idx="42" formatCode="General">
                  <c:v>206</c:v>
                </c:pt>
                <c:pt idx="43">
                  <c:v>179</c:v>
                </c:pt>
                <c:pt idx="44">
                  <c:v>135</c:v>
                </c:pt>
                <c:pt idx="45">
                  <c:v>138</c:v>
                </c:pt>
                <c:pt idx="46">
                  <c:v>140</c:v>
                </c:pt>
                <c:pt idx="47">
                  <c:v>111</c:v>
                </c:pt>
                <c:pt idx="48">
                  <c:v>95</c:v>
                </c:pt>
                <c:pt idx="49">
                  <c:v>88</c:v>
                </c:pt>
                <c:pt idx="50">
                  <c:v>95</c:v>
                </c:pt>
                <c:pt idx="51">
                  <c:v>92</c:v>
                </c:pt>
                <c:pt idx="52">
                  <c:v>87</c:v>
                </c:pt>
                <c:pt idx="53">
                  <c:v>65</c:v>
                </c:pt>
                <c:pt idx="54">
                  <c:v>68</c:v>
                </c:pt>
                <c:pt idx="55">
                  <c:v>77</c:v>
                </c:pt>
                <c:pt idx="56">
                  <c:v>82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solidFill>
                      <a:schemeClr val="bg1"/>
                    </a:solidFill>
                  </a:rPr>
                  <a:t>Transaction 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Non-Fraud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formatCode="General">
                  <c:v>960</c:v>
                </c:pt>
                <c:pt idx="35" formatCode="General">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pt idx="55">
                  <c:v>1380</c:v>
                </c:pt>
                <c:pt idx="56">
                  <c:v>1400</c:v>
                </c:pt>
              </c:numCache>
            </c:numRef>
          </c:cat>
          <c:val>
            <c:numRef>
              <c:f>Sheet1!$B$2:$B$58</c:f>
              <c:numCache>
                <c:formatCode>#,##0</c:formatCode>
                <c:ptCount val="57"/>
                <c:pt idx="0">
                  <c:v>3434</c:v>
                </c:pt>
                <c:pt idx="1">
                  <c:v>2883</c:v>
                </c:pt>
                <c:pt idx="2">
                  <c:v>2368</c:v>
                </c:pt>
                <c:pt idx="3">
                  <c:v>1958</c:v>
                </c:pt>
                <c:pt idx="4">
                  <c:v>1777</c:v>
                </c:pt>
                <c:pt idx="5">
                  <c:v>1591</c:v>
                </c:pt>
                <c:pt idx="6">
                  <c:v>1519</c:v>
                </c:pt>
                <c:pt idx="7">
                  <c:v>1522</c:v>
                </c:pt>
                <c:pt idx="8">
                  <c:v>1748</c:v>
                </c:pt>
                <c:pt idx="9">
                  <c:v>1897</c:v>
                </c:pt>
                <c:pt idx="10">
                  <c:v>1851</c:v>
                </c:pt>
                <c:pt idx="11">
                  <c:v>1768</c:v>
                </c:pt>
                <c:pt idx="12">
                  <c:v>1509</c:v>
                </c:pt>
                <c:pt idx="13">
                  <c:v>1251</c:v>
                </c:pt>
                <c:pt idx="14" formatCode="General">
                  <c:v>972</c:v>
                </c:pt>
                <c:pt idx="15" formatCode="General">
                  <c:v>845</c:v>
                </c:pt>
                <c:pt idx="16" formatCode="General">
                  <c:v>655</c:v>
                </c:pt>
                <c:pt idx="17" formatCode="General">
                  <c:v>546</c:v>
                </c:pt>
                <c:pt idx="18" formatCode="General">
                  <c:v>487</c:v>
                </c:pt>
                <c:pt idx="19" formatCode="General">
                  <c:v>473</c:v>
                </c:pt>
                <c:pt idx="20" formatCode="General">
                  <c:v>412</c:v>
                </c:pt>
                <c:pt idx="21" formatCode="General">
                  <c:v>376</c:v>
                </c:pt>
                <c:pt idx="22" formatCode="General">
                  <c:v>397</c:v>
                </c:pt>
                <c:pt idx="23" formatCode="General">
                  <c:v>298</c:v>
                </c:pt>
                <c:pt idx="24" formatCode="General">
                  <c:v>332</c:v>
                </c:pt>
                <c:pt idx="25" formatCode="General">
                  <c:v>311</c:v>
                </c:pt>
                <c:pt idx="26" formatCode="General">
                  <c:v>273</c:v>
                </c:pt>
                <c:pt idx="27" formatCode="General">
                  <c:v>241</c:v>
                </c:pt>
                <c:pt idx="28" formatCode="General">
                  <c:v>234</c:v>
                </c:pt>
                <c:pt idx="29" formatCode="General">
                  <c:v>239</c:v>
                </c:pt>
                <c:pt idx="30" formatCode="General">
                  <c:v>201</c:v>
                </c:pt>
                <c:pt idx="31" formatCode="General">
                  <c:v>200</c:v>
                </c:pt>
                <c:pt idx="32" formatCode="General">
                  <c:v>189</c:v>
                </c:pt>
                <c:pt idx="33" formatCode="General">
                  <c:v>191</c:v>
                </c:pt>
                <c:pt idx="34" formatCode="General">
                  <c:v>174</c:v>
                </c:pt>
                <c:pt idx="35" formatCode="General">
                  <c:v>157</c:v>
                </c:pt>
                <c:pt idx="36" formatCode="General">
                  <c:v>158</c:v>
                </c:pt>
                <c:pt idx="37" formatCode="General">
                  <c:v>131</c:v>
                </c:pt>
                <c:pt idx="38" formatCode="General">
                  <c:v>120</c:v>
                </c:pt>
                <c:pt idx="39" formatCode="General">
                  <c:v>140</c:v>
                </c:pt>
                <c:pt idx="40" formatCode="General">
                  <c:v>133</c:v>
                </c:pt>
                <c:pt idx="41" formatCode="General">
                  <c:v>123</c:v>
                </c:pt>
                <c:pt idx="42" formatCode="General">
                  <c:v>117</c:v>
                </c:pt>
                <c:pt idx="43">
                  <c:v>105</c:v>
                </c:pt>
                <c:pt idx="44">
                  <c:v>93</c:v>
                </c:pt>
                <c:pt idx="45">
                  <c:v>111</c:v>
                </c:pt>
                <c:pt idx="46">
                  <c:v>118</c:v>
                </c:pt>
                <c:pt idx="47">
                  <c:v>99</c:v>
                </c:pt>
                <c:pt idx="48">
                  <c:v>85</c:v>
                </c:pt>
                <c:pt idx="49">
                  <c:v>84</c:v>
                </c:pt>
                <c:pt idx="50">
                  <c:v>88</c:v>
                </c:pt>
                <c:pt idx="51">
                  <c:v>88</c:v>
                </c:pt>
                <c:pt idx="52">
                  <c:v>84</c:v>
                </c:pt>
                <c:pt idx="53">
                  <c:v>65</c:v>
                </c:pt>
                <c:pt idx="54">
                  <c:v>66</c:v>
                </c:pt>
                <c:pt idx="55">
                  <c:v>77</c:v>
                </c:pt>
                <c:pt idx="56">
                  <c:v>82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solidFill>
                      <a:schemeClr val="bg1"/>
                    </a:solidFill>
                  </a:rPr>
                  <a:t>Transaction 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solidFill>
                      <a:schemeClr val="bg1"/>
                    </a:solidFill>
                  </a:rPr>
                  <a:t>Transaction</a:t>
                </a:r>
                <a:r>
                  <a:rPr lang="en-US" dirty="0"/>
                  <a:t> </a:t>
                </a:r>
                <a:r>
                  <a:rPr lang="en-US" baseline="0" dirty="0">
                    <a:solidFill>
                      <a:schemeClr val="bg1"/>
                    </a:solidFill>
                  </a:rPr>
                  <a:t>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dirty="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solidFill>
                      <a:schemeClr val="bg1"/>
                    </a:solidFill>
                  </a:rPr>
                  <a:t>Transaction</a:t>
                </a:r>
                <a:r>
                  <a:rPr lang="en-US" dirty="0"/>
                  <a:t> </a:t>
                </a:r>
                <a:r>
                  <a:rPr lang="en-US" baseline="0" dirty="0">
                    <a:solidFill>
                      <a:schemeClr val="bg1"/>
                    </a:solidFill>
                  </a:rPr>
                  <a:t>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Reversed" id="23">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787400" y="2176272"/>
            <a:ext cx="10377424" cy="1481328"/>
          </a:xfrm>
        </p:spPr>
        <p:txBody>
          <a:bodyPr/>
          <a:lstStyle/>
          <a:p>
            <a:r>
              <a:rPr lang="en-US" dirty="0"/>
              <a:t>BROOM SOLUTIONS:</a:t>
            </a:r>
            <a:br>
              <a:rPr lang="en-US" dirty="0"/>
            </a:br>
            <a:r>
              <a:rPr lang="en-US" dirty="0"/>
              <a:t>credit card fraud detection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dirty="0"/>
              <a:t>TEAM 2:</a:t>
            </a:r>
          </a:p>
          <a:p>
            <a:r>
              <a:rPr lang="en-US" b="1" dirty="0"/>
              <a:t>DHARMI, SHWETA, KEERTHANA, URVAJ, SUNVID</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617620725"/>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13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TRANSACTIONS PER HOUR</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7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FRAUD DETECTION DATA</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agenda</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Business Problem</a:t>
            </a:r>
          </a:p>
          <a:p>
            <a:pPr marL="342900" indent="-342900">
              <a:buClr>
                <a:srgbClr val="F781BF"/>
              </a:buClr>
            </a:pPr>
            <a:r>
              <a:rPr lang="en-US" dirty="0">
                <a:solidFill>
                  <a:schemeClr val="bg1"/>
                </a:solidFill>
                <a:latin typeface="Segoe UI Light" panose="020B0502040204020203" pitchFamily="34" charset="0"/>
                <a:cs typeface="Segoe UI Light" panose="020B0502040204020203" pitchFamily="34" charset="0"/>
              </a:rPr>
              <a:t>Overview</a:t>
            </a:r>
          </a:p>
          <a:p>
            <a:pPr marL="342900" indent="-342900">
              <a:buClr>
                <a:srgbClr val="F781BF"/>
              </a:buClr>
            </a:pP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BUSINESS PROBLEM</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Broom Solutions’ current model is </a:t>
            </a:r>
            <a:r>
              <a:rPr lang="en-US" b="1" i="1" dirty="0"/>
              <a:t>flagging many non-fraudulent transactions as fraudulent</a:t>
            </a:r>
            <a:r>
              <a:rPr lang="en-US" dirty="0"/>
              <a:t>. As a result, their </a:t>
            </a:r>
            <a:r>
              <a:rPr lang="en-US" b="1" i="1" dirty="0"/>
              <a:t>retail clients are frustrated</a:t>
            </a:r>
            <a:r>
              <a:rPr lang="en-US" i="1" dirty="0"/>
              <a:t> </a:t>
            </a:r>
            <a:r>
              <a:rPr lang="en-US" dirty="0"/>
              <a:t>with the </a:t>
            </a:r>
            <a:r>
              <a:rPr lang="en-US" b="1" i="1" dirty="0"/>
              <a:t>loss of customers and revenue</a:t>
            </a:r>
            <a:r>
              <a:rPr lang="en-US" dirty="0"/>
              <a:t>.</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DATA</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330450" y="3803904"/>
            <a:ext cx="7298182" cy="758952"/>
          </a:xfrm>
        </p:spPr>
        <p:txBody>
          <a:bodyPr/>
          <a:lstStyle/>
          <a:p>
            <a:r>
              <a:rPr lang="en-US" b="1" dirty="0"/>
              <a:t>“It is a capital mistake to theorize before one has data.”</a:t>
            </a:r>
          </a:p>
          <a:p>
            <a:pPr marL="342900" indent="-342900">
              <a:buFontTx/>
              <a:buChar char="-"/>
            </a:pPr>
            <a:r>
              <a:rPr lang="en-US" dirty="0"/>
              <a:t>- Sherlock Holmes in “A study in Scarlet” by </a:t>
            </a:r>
          </a:p>
          <a:p>
            <a:pPr marL="342900" indent="-342900">
              <a:buFontTx/>
              <a:buChar char="-"/>
            </a:pPr>
            <a:r>
              <a:rPr lang="en-US" dirty="0"/>
              <a:t>Arthur Conan Doyle</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TRANSACTIONS PER CATEGORY</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071854195"/>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265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TRANSACTIONS PER CATEGORY</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465968517"/>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900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TRANSACTIONS PER CATEGORY</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357091650"/>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933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627945216"/>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56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9</a:t>
            </a:fld>
            <a:endParaRPr lang="en-US" dirty="0"/>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608048323"/>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76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theme/theme1.xml><?xml version="1.0" encoding="utf-8"?>
<a:theme xmlns:a="http://schemas.openxmlformats.org/drawingml/2006/main" name="Office Theme">
  <a:themeElements>
    <a:clrScheme name="Custom 4">
      <a:dk1>
        <a:srgbClr val="000000"/>
      </a:dk1>
      <a:lt1>
        <a:srgbClr val="FFFFFF"/>
      </a:lt1>
      <a:dk2>
        <a:srgbClr val="F1656F"/>
      </a:dk2>
      <a:lt2>
        <a:srgbClr val="E7E6E6"/>
      </a:lt2>
      <a:accent1>
        <a:srgbClr val="C6384C"/>
      </a:accent1>
      <a:accent2>
        <a:srgbClr val="B33345"/>
      </a:accent2>
      <a:accent3>
        <a:srgbClr val="EDC1C7"/>
      </a:accent3>
      <a:accent4>
        <a:srgbClr val="862633"/>
      </a:accent4>
      <a:accent5>
        <a:srgbClr val="F91901"/>
      </a:accent5>
      <a:accent6>
        <a:srgbClr val="4B151D"/>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162</TotalTime>
  <Words>546</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Segoe UI</vt:lpstr>
      <vt:lpstr>Segoe UI Light</vt:lpstr>
      <vt:lpstr>Tw Cen MT</vt:lpstr>
      <vt:lpstr>Office Theme</vt:lpstr>
      <vt:lpstr>BROOM SOLUTIONS: credit card fraud detection</vt:lpstr>
      <vt:lpstr>agenda</vt:lpstr>
      <vt:lpstr>BUSINESS PROBLEM</vt:lpstr>
      <vt:lpstr>DATA</vt:lpstr>
      <vt:lpstr>TRANSACTIONS PER CATEGORY</vt:lpstr>
      <vt:lpstr>TRANSACTIONS PER CATEGORY</vt:lpstr>
      <vt:lpstr>TRANSACTIONS PER CATEGORY</vt:lpstr>
      <vt:lpstr>TRANSACTION AMOUNT</vt:lpstr>
      <vt:lpstr>TRANSACTION AMOUNT</vt:lpstr>
      <vt:lpstr>TRANSACTION AMOUNT</vt:lpstr>
      <vt:lpstr>TRANSACTIONS PER HOUR</vt:lpstr>
      <vt:lpstr>FRAUD DETECTION DATA</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BROOM SOLUTIONS: credit card fraud detection</dc:title>
  <dc:creator>Shweta Kumar</dc:creator>
  <cp:lastModifiedBy>Shweta Kumar</cp:lastModifiedBy>
  <cp:revision>5</cp:revision>
  <dcterms:created xsi:type="dcterms:W3CDTF">2022-11-14T15:30:46Z</dcterms:created>
  <dcterms:modified xsi:type="dcterms:W3CDTF">2022-11-14T18:13:07Z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