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66" r:id="rId5"/>
    <p:sldId id="265" r:id="rId6"/>
    <p:sldId id="260" r:id="rId7"/>
    <p:sldId id="261" r:id="rId8"/>
    <p:sldId id="258" r:id="rId9"/>
    <p:sldId id="257" r:id="rId10"/>
    <p:sldId id="262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69C1C-51CB-4A52-8BA3-C47B5AA91470}" v="278" dt="2022-05-18T21:02:30.383"/>
    <p1510:client id="{22B25CFE-8A1B-498F-B49C-D695090BAF6D}" v="53" dt="2022-05-18T00:27:45.314"/>
    <p1510:client id="{24EE99C4-78D9-4646-A76C-76C24554ED3A}" v="633" dt="2022-05-18T01:25:45.182"/>
    <p1510:client id="{4E791209-669D-4C8A-81C7-DE9B83A0B33D}" v="744" dt="2022-05-17T09:38:57.371"/>
    <p1510:client id="{D78DD15A-3C2C-CF4A-9B42-C7CF7E6B788A}" vWet="2" dt="2022-05-18T00:08:23.979"/>
    <p1510:client id="{E47EE3B0-9A91-4F41-981B-C5FEC4FB8BC2}" v="1181" dt="2022-05-18T00:45:00.098"/>
    <p1510:client id="{EB7C39CB-FFA7-42B0-9C17-06BA6A8FD4EC}" v="113" dt="2022-05-17T20:11:47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7B228-4F8A-B34F-AF29-C82F43742899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89B77-9772-7041-ABF0-3981174A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89B77-9772-7041-ABF0-3981174A6B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4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0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9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268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06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46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8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7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2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0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1740-D1C3-F74D-8C9C-2DCEA4EC839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721AE2-9800-984F-80B7-55311764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ckinsey.com/industries/financial-services/our-insights/fraud-management-recovering-value-through-next-generation-solu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news.mit.edu/2018/machine-learning-financial-credit-card-fraud-092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6F5F-62A9-9288-0D04-643E00A2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Broom Solutions: Technical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00C5-6B15-2E89-6CF1-EECF894D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6666"/>
              </a:lnSpc>
              <a:spcBef>
                <a:spcPts val="0"/>
              </a:spcBef>
            </a:pPr>
            <a:r>
              <a:rPr lang="en-US" b="1" u="sng">
                <a:solidFill>
                  <a:srgbClr val="AD2C63"/>
                </a:solidFill>
                <a:ea typeface="+mn-lt"/>
                <a:cs typeface="+mn-lt"/>
              </a:rPr>
              <a:t>Team 4</a:t>
            </a:r>
            <a:endParaRPr lang="en-US" b="1" u="sng">
              <a:ea typeface="+mn-lt"/>
              <a:cs typeface="+mn-lt"/>
            </a:endParaRPr>
          </a:p>
          <a:p>
            <a:pPr>
              <a:lnSpc>
                <a:spcPct val="136666"/>
              </a:lnSpc>
              <a:spcBef>
                <a:spcPts val="800"/>
              </a:spcBef>
            </a:pPr>
            <a:r>
              <a:rPr lang="en-US" b="1">
                <a:solidFill>
                  <a:srgbClr val="AD2C63"/>
                </a:solidFill>
                <a:ea typeface="+mn-lt"/>
                <a:cs typeface="+mn-lt"/>
              </a:rPr>
              <a:t>Anthony Buti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36666"/>
              </a:lnSpc>
              <a:spcBef>
                <a:spcPts val="800"/>
              </a:spcBef>
            </a:pPr>
            <a:r>
              <a:rPr lang="en-US" b="1">
                <a:solidFill>
                  <a:srgbClr val="AD2C63"/>
                </a:solidFill>
                <a:ea typeface="+mn-lt"/>
                <a:cs typeface="+mn-lt"/>
              </a:rPr>
              <a:t>Bogdan Constantinescu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36666"/>
              </a:lnSpc>
              <a:spcBef>
                <a:spcPts val="800"/>
              </a:spcBef>
            </a:pPr>
            <a:r>
              <a:rPr lang="en-US" b="1">
                <a:solidFill>
                  <a:srgbClr val="AD2C63"/>
                </a:solidFill>
                <a:ea typeface="+mn-lt"/>
                <a:cs typeface="+mn-lt"/>
              </a:rPr>
              <a:t>Daniel Lee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36666"/>
              </a:lnSpc>
              <a:spcBef>
                <a:spcPts val="800"/>
              </a:spcBef>
            </a:pPr>
            <a:r>
              <a:rPr lang="en-US" b="1">
                <a:solidFill>
                  <a:srgbClr val="AD2C63"/>
                </a:solidFill>
                <a:ea typeface="+mn-lt"/>
                <a:cs typeface="+mn-lt"/>
              </a:rPr>
              <a:t>Mason Mackall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36666"/>
              </a:lnSpc>
              <a:spcBef>
                <a:spcPts val="800"/>
              </a:spcBef>
            </a:pPr>
            <a:r>
              <a:rPr lang="en-US" b="1">
                <a:solidFill>
                  <a:srgbClr val="AD2C63"/>
                </a:solidFill>
                <a:ea typeface="+mn-lt"/>
                <a:cs typeface="+mn-lt"/>
              </a:rPr>
              <a:t>Jorge Arias Serrato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EB05-A37F-EE5E-F488-724D47DF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Economic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02D5D-FAC3-6800-5348-174B0616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solidFill>
                  <a:schemeClr val="accent1"/>
                </a:solidFill>
              </a:rPr>
              <a:t>A.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Improved Customer Experience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/>
              <a:t>Convenience is top priority.</a:t>
            </a:r>
          </a:p>
          <a:p>
            <a:pPr lvl="1"/>
            <a:r>
              <a:rPr lang="en-US"/>
              <a:t>Reducing the amount of false-positive flags on legitimate transactions will improve customer trust and customer loyalty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2017 survey by McKinsey states that less than half of customers were satisfied with security and convenience [1].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Customers were frustrated about non-fraudulent transactions being denied frequently. </a:t>
            </a:r>
          </a:p>
          <a:p>
            <a:pPr lvl="1"/>
            <a:endParaRPr lang="en-US">
              <a:solidFill>
                <a:srgbClr val="404040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B. 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Tangible Monetary Value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>
                <a:ea typeface="+mn-lt"/>
                <a:cs typeface="+mn-lt"/>
              </a:rPr>
              <a:t>Loyalty and enhanced customer experience translates to more transactions and more revenue.</a:t>
            </a:r>
          </a:p>
          <a:p>
            <a:pPr lvl="1"/>
            <a:r>
              <a:rPr lang="en-US">
                <a:ea typeface="+mn-lt"/>
                <a:cs typeface="+mn-lt"/>
              </a:rPr>
              <a:t>Correctly marking transactions will reduce the load on customer support and cut down on the need for manual intervention.</a:t>
            </a:r>
            <a:endParaRPr lang="en-US"/>
          </a:p>
          <a:p>
            <a:pPr lvl="1"/>
            <a:r>
              <a:rPr lang="en-US"/>
              <a:t>Value can be recovered from good transactions that would have been declined in the old system.</a:t>
            </a:r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[1] https://www.mckinsey.com/industries/financial-services/our-insights/fraud-management-recovering-value-through-next-generation-solutions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6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938D-BD05-C57C-217A-92F98709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9" y="182137"/>
            <a:ext cx="8596668" cy="676729"/>
          </a:xfrm>
        </p:spPr>
        <p:txBody>
          <a:bodyPr/>
          <a:lstStyle/>
          <a:p>
            <a:r>
              <a:rPr lang="en-US"/>
              <a:t>Business Problem</a:t>
            </a:r>
          </a:p>
        </p:txBody>
      </p:sp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AB5B1C2F-D591-7A53-5224-A3B9E4EE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4" y="847002"/>
            <a:ext cx="12091639" cy="3175362"/>
          </a:xfrm>
          <a:prstGeom prst="rect">
            <a:avLst/>
          </a:prstGeom>
        </p:spPr>
      </p:pic>
      <p:pic>
        <p:nvPicPr>
          <p:cNvPr id="9" name="Picture 9" descr="Shape&#10;&#10;Description automatically generated">
            <a:extLst>
              <a:ext uri="{FF2B5EF4-FFF2-40B4-BE49-F238E27FC236}">
                <a16:creationId xmlns:a16="http://schemas.microsoft.com/office/drawing/2014/main" id="{85BE6574-00B6-6ECC-0FC0-3282472F6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95" y="790986"/>
            <a:ext cx="2743200" cy="3290047"/>
          </a:xfrm>
          <a:prstGeom prst="rect">
            <a:avLst/>
          </a:prstGeom>
        </p:spPr>
      </p:pic>
      <p:pic>
        <p:nvPicPr>
          <p:cNvPr id="10" name="Picture 10" descr="Logo&#10;&#10;Description automatically generated">
            <a:extLst>
              <a:ext uri="{FF2B5EF4-FFF2-40B4-BE49-F238E27FC236}">
                <a16:creationId xmlns:a16="http://schemas.microsoft.com/office/drawing/2014/main" id="{6C20497D-0018-613A-5F52-9898AE8D3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43" y="2043268"/>
            <a:ext cx="2428875" cy="60007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DAA29E9-F863-A2BB-C876-9BCA15F5B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27" y="4322769"/>
            <a:ext cx="3440151" cy="12883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658C60-88A6-E171-2809-F1410355365B}"/>
              </a:ext>
            </a:extLst>
          </p:cNvPr>
          <p:cNvSpPr txBox="1"/>
          <p:nvPr/>
        </p:nvSpPr>
        <p:spPr>
          <a:xfrm>
            <a:off x="370114" y="4207327"/>
            <a:ext cx="331469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Broom Solution's current fraud detection technology is declining an unacceptable number of legitimate transactions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4AF35-35F0-D4B5-62FB-B26EEC5FE228}"/>
              </a:ext>
            </a:extLst>
          </p:cNvPr>
          <p:cNvSpPr txBox="1"/>
          <p:nvPr/>
        </p:nvSpPr>
        <p:spPr>
          <a:xfrm>
            <a:off x="370113" y="5568040"/>
            <a:ext cx="3314697" cy="784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These false positives have caused Bloom's customers and Broom's reputation to suffer</a:t>
            </a:r>
          </a:p>
        </p:txBody>
      </p:sp>
      <p:pic>
        <p:nvPicPr>
          <p:cNvPr id="20" name="Picture 9" descr="Shape&#10;&#10;Description automatically generated">
            <a:extLst>
              <a:ext uri="{FF2B5EF4-FFF2-40B4-BE49-F238E27FC236}">
                <a16:creationId xmlns:a16="http://schemas.microsoft.com/office/drawing/2014/main" id="{9D58A2B8-BBFD-5BA5-336A-0A147673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808" y="790985"/>
            <a:ext cx="2743200" cy="3290047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9F68E168-A870-C14E-EC82-DF97E31ED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0133" y="2081440"/>
            <a:ext cx="2428875" cy="590550"/>
          </a:xfrm>
          <a:prstGeom prst="rect">
            <a:avLst/>
          </a:prstGeom>
        </p:spPr>
      </p:pic>
      <p:pic>
        <p:nvPicPr>
          <p:cNvPr id="23" name="Picture 9" descr="Shape&#10;&#10;Description automatically generated">
            <a:extLst>
              <a:ext uri="{FF2B5EF4-FFF2-40B4-BE49-F238E27FC236}">
                <a16:creationId xmlns:a16="http://schemas.microsoft.com/office/drawing/2014/main" id="{CE5C63C3-1A04-E594-97BB-388FDBE5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950" y="845413"/>
            <a:ext cx="2743200" cy="3290047"/>
          </a:xfrm>
          <a:prstGeom prst="rect">
            <a:avLst/>
          </a:prstGeom>
        </p:spPr>
      </p:pic>
      <p:pic>
        <p:nvPicPr>
          <p:cNvPr id="25" name="Picture 25" descr="A picture containing logo&#10;&#10;Description automatically generated">
            <a:extLst>
              <a:ext uri="{FF2B5EF4-FFF2-40B4-BE49-F238E27FC236}">
                <a16:creationId xmlns:a16="http://schemas.microsoft.com/office/drawing/2014/main" id="{A4EEA24E-4CE5-4D44-804C-BAEF1AEBE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755" y="2081440"/>
            <a:ext cx="2419350" cy="5905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FCBD461-0487-C04F-F82F-7409972DE16B}"/>
              </a:ext>
            </a:extLst>
          </p:cNvPr>
          <p:cNvSpPr txBox="1"/>
          <p:nvPr/>
        </p:nvSpPr>
        <p:spPr>
          <a:xfrm>
            <a:off x="4379685" y="4207326"/>
            <a:ext cx="3314697" cy="1708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Our consultant team's approach is to implement an automated feature-engineering fraud detection solution that will be customizable to the spending habits of each of Broom's customers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79E403-38FA-B059-976D-02753A3460CF}"/>
              </a:ext>
            </a:extLst>
          </p:cNvPr>
          <p:cNvSpPr txBox="1"/>
          <p:nvPr/>
        </p:nvSpPr>
        <p:spPr>
          <a:xfrm>
            <a:off x="8634184" y="4207325"/>
            <a:ext cx="331469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Our solution will significantly reduce the number of false positives and ensure that Broom's customers are never prevented from seizing an opportunity to create a satisfied customer</a:t>
            </a:r>
          </a:p>
        </p:txBody>
      </p:sp>
    </p:spTree>
    <p:extLst>
      <p:ext uri="{BB962C8B-B14F-4D97-AF65-F5344CB8AC3E}">
        <p14:creationId xmlns:p14="http://schemas.microsoft.com/office/powerpoint/2010/main" val="256674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2DB2-7AF0-237C-1F91-31C493C3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75CFB-B62F-51AF-40E9-DE7BD6F3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0374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Dataset Size:</a:t>
            </a:r>
          </a:p>
          <a:p>
            <a:pPr lvl="1"/>
            <a:r>
              <a:rPr lang="en-US"/>
              <a:t>1.85M records</a:t>
            </a:r>
          </a:p>
          <a:p>
            <a:pPr lvl="1"/>
            <a:r>
              <a:rPr lang="en-US"/>
              <a:t>21 features, 1 target variable</a:t>
            </a:r>
          </a:p>
          <a:p>
            <a:pPr lvl="1"/>
            <a:endParaRPr lang="en-US"/>
          </a:p>
          <a:p>
            <a:r>
              <a:rPr lang="en-US"/>
              <a:t>Data Quality</a:t>
            </a:r>
          </a:p>
          <a:p>
            <a:pPr lvl="1"/>
            <a:r>
              <a:rPr lang="en-US">
                <a:ea typeface="+mn-lt"/>
                <a:cs typeface="+mn-lt"/>
              </a:rPr>
              <a:t>No missing values</a:t>
            </a:r>
          </a:p>
          <a:p>
            <a:pPr lvl="1"/>
            <a:r>
              <a:rPr lang="en-US">
                <a:ea typeface="+mn-lt"/>
                <a:cs typeface="+mn-lt"/>
              </a:rPr>
              <a:t>Highly imbalanced target: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D78ED7B-B33D-7142-D6F1-21D4540FE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84" y="4867120"/>
            <a:ext cx="2743200" cy="113428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CF914-14A5-105A-44EE-CD342A8481BA}"/>
              </a:ext>
            </a:extLst>
          </p:cNvPr>
          <p:cNvSpPr txBox="1">
            <a:spLocks/>
          </p:cNvSpPr>
          <p:nvPr/>
        </p:nvSpPr>
        <p:spPr>
          <a:xfrm>
            <a:off x="4848205" y="2162026"/>
            <a:ext cx="4415127" cy="41643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/>
              <a:t>Unique Values:</a:t>
            </a:r>
          </a:p>
          <a:p>
            <a:pPr lvl="1"/>
            <a:r>
              <a:rPr lang="en-US" sz="1700"/>
              <a:t>14 transaction categories</a:t>
            </a:r>
          </a:p>
          <a:p>
            <a:pPr lvl="1"/>
            <a:r>
              <a:rPr lang="en-US" sz="1700"/>
              <a:t>~ 1000 customers</a:t>
            </a:r>
            <a:br>
              <a:rPr lang="en-US" sz="1700"/>
            </a:br>
            <a:r>
              <a:rPr lang="en-US" sz="1700"/>
              <a:t>Age:  14 to 96 yrs., (50% 33 to 57 yrs.)</a:t>
            </a:r>
          </a:p>
          <a:p>
            <a:pPr lvl="1"/>
            <a:r>
              <a:rPr lang="en-US" sz="1700"/>
              <a:t>~ 500 job categories</a:t>
            </a:r>
          </a:p>
          <a:p>
            <a:pPr lvl="1"/>
            <a:r>
              <a:rPr lang="en-US" sz="1700"/>
              <a:t>~ 700 merchants</a:t>
            </a:r>
          </a:p>
          <a:p>
            <a:pPr lvl="1"/>
            <a:endParaRPr lang="en-US"/>
          </a:p>
          <a:p>
            <a:r>
              <a:rPr lang="en-US" sz="1900"/>
              <a:t>Fraud Highlights</a:t>
            </a:r>
          </a:p>
          <a:p>
            <a:pPr lvl="1"/>
            <a:r>
              <a:rPr lang="en-US" sz="1700"/>
              <a:t>Top 3 states:  NY, TX, PA</a:t>
            </a:r>
          </a:p>
          <a:p>
            <a:pPr lvl="1"/>
            <a:r>
              <a:rPr lang="en-US" sz="1700"/>
              <a:t>Top months:  DEC and JAN</a:t>
            </a:r>
          </a:p>
          <a:p>
            <a:pPr lvl="1"/>
            <a:r>
              <a:rPr lang="en-US" sz="1700"/>
              <a:t>Amounts:  $250-$400 and $600-$1200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04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EB05-A37F-EE5E-F488-724D47DF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02D5D-FAC3-6800-5348-174B0616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A.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One hot encoding for categorical variables: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/>
              <a:t>Gender</a:t>
            </a:r>
          </a:p>
          <a:p>
            <a:pPr lvl="1"/>
            <a:r>
              <a:rPr lang="en-US"/>
              <a:t>Transaction Category</a:t>
            </a:r>
          </a:p>
          <a:p>
            <a:pPr lvl="1"/>
            <a:r>
              <a:rPr lang="en-US"/>
              <a:t>Day-of-week</a:t>
            </a:r>
          </a:p>
          <a:p>
            <a:pPr lvl="1"/>
            <a:endParaRPr lang="en-US"/>
          </a:p>
          <a:p>
            <a:r>
              <a:rPr lang="en-US">
                <a:solidFill>
                  <a:schemeClr val="accent1"/>
                </a:solidFill>
              </a:rPr>
              <a:t>B.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Creation of Historic Variables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>
                <a:ea typeface="+mn-lt"/>
                <a:cs typeface="+mn-lt"/>
              </a:rPr>
              <a:t>Fraud transaction's Hour-of-Day</a:t>
            </a:r>
          </a:p>
          <a:p>
            <a:pPr lvl="1"/>
            <a:r>
              <a:rPr lang="en-US">
                <a:ea typeface="+mn-lt"/>
                <a:cs typeface="+mn-lt"/>
              </a:rPr>
              <a:t>Fraud transactions in last 2 hrs.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Fraud transactions in the last 24 hrs.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Fraud transactions in the last 60 days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394A45F-247D-8F39-8D3B-BEBD85A9C7FF}"/>
              </a:ext>
            </a:extLst>
          </p:cNvPr>
          <p:cNvGrpSpPr/>
          <p:nvPr/>
        </p:nvGrpSpPr>
        <p:grpSpPr>
          <a:xfrm>
            <a:off x="2775996" y="1876772"/>
            <a:ext cx="5974080" cy="3657600"/>
            <a:chOff x="3108958" y="1962912"/>
            <a:chExt cx="5974080" cy="36576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F06D39A-A618-9AD5-E874-D68CD6C599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7" t="4191" r="3508"/>
            <a:stretch/>
          </p:blipFill>
          <p:spPr bwMode="auto">
            <a:xfrm>
              <a:off x="3108958" y="1962912"/>
              <a:ext cx="5974080" cy="36576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0BF2F6C-14A0-28BE-BF68-18A4E58ECC28}"/>
                </a:ext>
              </a:extLst>
            </p:cNvPr>
            <p:cNvSpPr/>
            <p:nvPr/>
          </p:nvSpPr>
          <p:spPr>
            <a:xfrm>
              <a:off x="7120131" y="3899338"/>
              <a:ext cx="779270" cy="27896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30D68FDA-AC47-9CF0-50D2-588DCF5D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12" y="158568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Model Selection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6090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0DD75E92-BEF3-7457-0896-840FF4F66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 t="10270" r="39604" b="67468"/>
          <a:stretch/>
        </p:blipFill>
        <p:spPr bwMode="auto">
          <a:xfrm>
            <a:off x="5213349" y="2531407"/>
            <a:ext cx="4203700" cy="59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6418F0-A4F9-586E-97D0-5CDD3A5D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2" y="261537"/>
            <a:ext cx="6940467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Performance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55855-C5DB-8346-F0AB-8BDE94BF6F83}"/>
              </a:ext>
            </a:extLst>
          </p:cNvPr>
          <p:cNvSpPr/>
          <p:nvPr/>
        </p:nvSpPr>
        <p:spPr>
          <a:xfrm>
            <a:off x="533400" y="4422707"/>
            <a:ext cx="8883649" cy="17372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err="1">
                <a:effectLst/>
              </a:rPr>
              <a:t>XGBoost</a:t>
            </a:r>
            <a:r>
              <a:rPr lang="en-US" sz="1400" b="0" i="0">
                <a:effectLst/>
              </a:rPr>
              <a:t> is the model that best addresses our main issue, high number of False Positives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An increase in Precision will tell us if the algorithm </a:t>
            </a:r>
            <a:r>
              <a:rPr lang="en-US" sz="1400"/>
              <a:t>performance improved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False Positive number will decrease by doing ”automated feature engineering”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Utilize MIT’s Deep Feature Synthesis (DFS) approach that extracts </a:t>
            </a:r>
            <a:r>
              <a:rPr lang="en-US" sz="1400"/>
              <a:t>highly detailed features. Model has proven to reduce False Positives by 54%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The model can combine features and find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E9102-EAE8-A67F-AADD-A7127495AA6D}"/>
              </a:ext>
            </a:extLst>
          </p:cNvPr>
          <p:cNvSpPr/>
          <p:nvPr/>
        </p:nvSpPr>
        <p:spPr>
          <a:xfrm>
            <a:off x="533400" y="6506091"/>
            <a:ext cx="80599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hlinkClick r:id="rId4"/>
              </a:rPr>
              <a:t>https://news.mit.edu/2018/machine-learning-financial-credit-card-fraud-0920</a:t>
            </a:r>
            <a:endParaRPr lang="en-US" sz="11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805CD-549E-0640-6626-12ABE2690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32" y="1762733"/>
            <a:ext cx="4203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3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F1E-685C-A6A2-ECCB-A2B9E142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Decision Tree Model</a:t>
            </a:r>
            <a:r>
              <a:rPr lang="en-US" sz="2800" dirty="0"/>
              <a:t> (</a:t>
            </a:r>
            <a:r>
              <a:rPr lang="en-US" sz="2800" dirty="0" err="1"/>
              <a:t>XGBoost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DE80-FE65-9C1E-FED5-F45F5030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647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Decision Tree Learning Model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builds upon iteratively asking questions to partition data and reach a solution.</a:t>
            </a:r>
            <a:endParaRPr lang="en-US"/>
          </a:p>
          <a:p>
            <a:r>
              <a:rPr lang="en-US" dirty="0"/>
              <a:t>Gradient Boosting</a:t>
            </a:r>
          </a:p>
          <a:p>
            <a:pPr lvl="1"/>
            <a:r>
              <a:rPr lang="en-US" dirty="0"/>
              <a:t>Sequentially combines up many weak learners, filters out the good observations at every step</a:t>
            </a:r>
          </a:p>
          <a:p>
            <a:pPr lvl="1"/>
            <a:r>
              <a:rPr lang="en-US" dirty="0"/>
              <a:t>Results into one strong learner</a:t>
            </a:r>
          </a:p>
          <a:p>
            <a:pPr lvl="1"/>
            <a:endParaRPr lang="en-US" dirty="0"/>
          </a:p>
          <a:p>
            <a:r>
              <a:rPr lang="en-US" dirty="0"/>
              <a:t>Advantages:  </a:t>
            </a:r>
          </a:p>
          <a:p>
            <a:pPr lvl="1"/>
            <a:r>
              <a:rPr lang="en-US" dirty="0"/>
              <a:t>Intuitive</a:t>
            </a:r>
          </a:p>
          <a:p>
            <a:pPr lvl="1"/>
            <a:r>
              <a:rPr lang="en-US" dirty="0"/>
              <a:t>Interpretable</a:t>
            </a:r>
          </a:p>
          <a:p>
            <a:r>
              <a:rPr lang="en-US" dirty="0">
                <a:ea typeface="+mn-lt"/>
                <a:cs typeface="+mn-lt"/>
              </a:rPr>
              <a:t>Disadvantages:</a:t>
            </a:r>
          </a:p>
          <a:p>
            <a:pPr lvl="1"/>
            <a:r>
              <a:rPr lang="en-US" dirty="0">
                <a:ea typeface="+mn-lt"/>
                <a:cs typeface="+mn-lt"/>
              </a:rPr>
              <a:t>Prone to </a:t>
            </a:r>
            <a:r>
              <a:rPr lang="en-US" b="1" dirty="0">
                <a:ea typeface="+mn-lt"/>
                <a:cs typeface="+mn-lt"/>
              </a:rPr>
              <a:t>overfitting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learning rate:  0.1              estimators: n=100                 depth d=5</a:t>
            </a:r>
          </a:p>
        </p:txBody>
      </p: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55EA9FF-2BD0-B718-3DB7-3A998D16F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08" y="3843425"/>
            <a:ext cx="6179956" cy="17749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F4FD3C-CD3A-6DEF-B4BF-1B4CAB88AE77}"/>
              </a:ext>
            </a:extLst>
          </p:cNvPr>
          <p:cNvSpPr txBox="1">
            <a:spLocks/>
          </p:cNvSpPr>
          <p:nvPr/>
        </p:nvSpPr>
        <p:spPr>
          <a:xfrm>
            <a:off x="5552697" y="1529423"/>
            <a:ext cx="5476781" cy="1328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7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0BAC-E22D-6E73-379D-7B358C8C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Feature Importance</a:t>
            </a:r>
            <a:br>
              <a:rPr lang="en-US"/>
            </a:br>
            <a:r>
              <a:rPr lang="en-US" sz="2800"/>
              <a:t>Determined by </a:t>
            </a:r>
            <a:r>
              <a:rPr lang="en-US" sz="2800" err="1"/>
              <a:t>XGBoost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939A-22F9-6958-A6A3-1A142E1D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129" y="3333668"/>
            <a:ext cx="2313082" cy="1745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Consider:</a:t>
            </a:r>
          </a:p>
          <a:p>
            <a:pPr lvl="1"/>
            <a:r>
              <a:rPr lang="en-US"/>
              <a:t>Transaction Amount</a:t>
            </a:r>
          </a:p>
          <a:p>
            <a:pPr lvl="1"/>
            <a:r>
              <a:rPr lang="en-US"/>
              <a:t>Transaction hour-of-day</a:t>
            </a:r>
          </a:p>
          <a:p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265C1DA-BB7C-796A-BEC2-4D8BF6C1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9" y="2060617"/>
            <a:ext cx="6583278" cy="386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0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9382-EEFB-A26E-E729-1B5137D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of Fraudulent Transactions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BFAB0E1-BE87-48B9-E188-F3537963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70" y="4252395"/>
            <a:ext cx="7564532" cy="2100404"/>
          </a:xfrm>
          <a:prstGeom prst="rect">
            <a:avLst/>
          </a:prstGeom>
        </p:spPr>
      </p:pic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174F0955-6DCF-55AA-1FE7-6F092C670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626" y="1603921"/>
            <a:ext cx="7569292" cy="2450073"/>
          </a:xfrm>
        </p:spPr>
      </p:pic>
    </p:spTree>
    <p:extLst>
      <p:ext uri="{BB962C8B-B14F-4D97-AF65-F5344CB8AC3E}">
        <p14:creationId xmlns:p14="http://schemas.microsoft.com/office/powerpoint/2010/main" val="1245166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76F5CA8-4109-6B4D-BC14-AB7C976DD7C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C04D94AA3DDA46B5AACB5559FEF9CE" ma:contentTypeVersion="2" ma:contentTypeDescription="Create a new document." ma:contentTypeScope="" ma:versionID="055f612b011946745789d60738db54fd">
  <xsd:schema xmlns:xsd="http://www.w3.org/2001/XMLSchema" xmlns:xs="http://www.w3.org/2001/XMLSchema" xmlns:p="http://schemas.microsoft.com/office/2006/metadata/properties" xmlns:ns2="44ee4652-84a4-4699-814e-278f36ab3a62" targetNamespace="http://schemas.microsoft.com/office/2006/metadata/properties" ma:root="true" ma:fieldsID="f26bb30cc10e72669ca4ef7d53a7283a" ns2:_="">
    <xsd:import namespace="44ee4652-84a4-4699-814e-278f36ab3a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ee4652-84a4-4699-814e-278f36ab3a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80A68F-BAA0-4C2D-984A-52520F7DD7AC}">
  <ds:schemaRefs>
    <ds:schemaRef ds:uri="44ee4652-84a4-4699-814e-278f36ab3a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D5CCD35-1BBD-4762-92DE-5131D0EB75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0C56E7-A514-4254-97E1-A21DE12A1F2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{5B7368F4-908F-284B-AF6D-73FCB9AB955D}tf10001060</Template>
  <TotalTime>3</TotalTime>
  <Words>536</Words>
  <Application>Microsoft Macintosh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Broom Solutions: Technical Presentation</vt:lpstr>
      <vt:lpstr>Business Problem</vt:lpstr>
      <vt:lpstr>Exploratory Data Analysis</vt:lpstr>
      <vt:lpstr>Feature Engineering</vt:lpstr>
      <vt:lpstr>Model Selection</vt:lpstr>
      <vt:lpstr>Performance Metrics</vt:lpstr>
      <vt:lpstr>Gradient Boosting Decision Tree Model (XGBoost)</vt:lpstr>
      <vt:lpstr>Feature Importance Determined by XGBoost</vt:lpstr>
      <vt:lpstr>Patterns of Fraudulent Transactions</vt:lpstr>
      <vt:lpstr>Economic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Metrics</dc:title>
  <dc:creator>Jorge Arias Serrato</dc:creator>
  <cp:lastModifiedBy>Donald Patchell</cp:lastModifiedBy>
  <cp:revision>105</cp:revision>
  <dcterms:created xsi:type="dcterms:W3CDTF">2022-05-15T18:42:32Z</dcterms:created>
  <dcterms:modified xsi:type="dcterms:W3CDTF">2022-11-11T19:04:49Z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0x010100D8C04D94AA3DDA46B5AACB5559FEF9CE</vt:lpwstr>
  </property>
</Properties>
</file>