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202" d="100"/>
          <a:sy n="202" d="100"/>
        </p:scale>
        <p:origin x="620" y="11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2b23e85eb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2b23e85eb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2100" algn="l" rtl="0">
              <a:lnSpc>
                <a:spcPct val="115000"/>
              </a:lnSpc>
              <a:spcBef>
                <a:spcPts val="0"/>
              </a:spcBef>
              <a:spcAft>
                <a:spcPts val="0"/>
              </a:spcAft>
              <a:buClr>
                <a:schemeClr val="dk1"/>
              </a:buClr>
              <a:buSzPts val="1000"/>
              <a:buChar char="-"/>
            </a:pPr>
            <a:r>
              <a:rPr lang="en" sz="1000">
                <a:solidFill>
                  <a:schemeClr val="dk1"/>
                </a:solidFill>
              </a:rPr>
              <a:t>Maximize the correct recall percentage at a reasonable range</a:t>
            </a:r>
            <a:endParaRPr sz="1000">
              <a:solidFill>
                <a:schemeClr val="dk1"/>
              </a:solidFill>
            </a:endParaRPr>
          </a:p>
          <a:p>
            <a:pPr marL="457200" lvl="0" indent="-292100" algn="l" rtl="0">
              <a:lnSpc>
                <a:spcPct val="115000"/>
              </a:lnSpc>
              <a:spcBef>
                <a:spcPts val="0"/>
              </a:spcBef>
              <a:spcAft>
                <a:spcPts val="0"/>
              </a:spcAft>
              <a:buClr>
                <a:schemeClr val="dk1"/>
              </a:buClr>
              <a:buSzPts val="1000"/>
              <a:buChar char="-"/>
            </a:pPr>
            <a:r>
              <a:rPr lang="en" sz="1000">
                <a:solidFill>
                  <a:schemeClr val="dk1"/>
                </a:solidFill>
              </a:rPr>
              <a:t>Avoid causing significant amount of false positives</a:t>
            </a:r>
            <a:endParaRPr sz="1000">
              <a:solidFill>
                <a:schemeClr val="dk1"/>
              </a:solidFill>
            </a:endParaRPr>
          </a:p>
          <a:p>
            <a:pPr marL="457200" lvl="0" indent="-292100" algn="l" rtl="0">
              <a:lnSpc>
                <a:spcPct val="115000"/>
              </a:lnSpc>
              <a:spcBef>
                <a:spcPts val="0"/>
              </a:spcBef>
              <a:spcAft>
                <a:spcPts val="0"/>
              </a:spcAft>
              <a:buClr>
                <a:schemeClr val="dk1"/>
              </a:buClr>
              <a:buSzPts val="1000"/>
              <a:buChar char="-"/>
            </a:pPr>
            <a:r>
              <a:rPr lang="en" sz="1000">
                <a:solidFill>
                  <a:schemeClr val="dk1"/>
                </a:solidFill>
              </a:rPr>
              <a:t>Maximize the income by processing transactions as many as we can legally</a:t>
            </a:r>
            <a:endParaRPr sz="1000">
              <a:solidFill>
                <a:schemeClr val="dk1"/>
              </a:solidFill>
            </a:endParaRPr>
          </a:p>
          <a:p>
            <a:pPr marL="457200" lvl="0" indent="-292100" algn="l" rtl="0">
              <a:lnSpc>
                <a:spcPct val="115000"/>
              </a:lnSpc>
              <a:spcBef>
                <a:spcPts val="0"/>
              </a:spcBef>
              <a:spcAft>
                <a:spcPts val="0"/>
              </a:spcAft>
              <a:buClr>
                <a:schemeClr val="dk1"/>
              </a:buClr>
              <a:buSzPts val="1000"/>
              <a:buChar char="-"/>
            </a:pPr>
            <a:r>
              <a:rPr lang="en" sz="1000">
                <a:solidFill>
                  <a:schemeClr val="dk1"/>
                </a:solidFill>
              </a:rPr>
              <a:t>Protect the merchants from losing their customer due to unsuccessful transactions</a:t>
            </a:r>
            <a:endParaRPr sz="1000">
              <a:solidFill>
                <a:schemeClr val="dk1"/>
              </a:solidFill>
            </a:endParaRPr>
          </a:p>
          <a:p>
            <a:pPr marL="457200" lvl="0" indent="-292100" algn="l" rtl="0">
              <a:lnSpc>
                <a:spcPct val="115000"/>
              </a:lnSpc>
              <a:spcBef>
                <a:spcPts val="0"/>
              </a:spcBef>
              <a:spcAft>
                <a:spcPts val="0"/>
              </a:spcAft>
              <a:buClr>
                <a:schemeClr val="dk1"/>
              </a:buClr>
              <a:buSzPts val="1000"/>
              <a:buChar char="-"/>
            </a:pPr>
            <a:endParaRPr sz="1000">
              <a:solidFill>
                <a:schemeClr val="dk1"/>
              </a:solidFill>
            </a:endParaRPr>
          </a:p>
          <a:p>
            <a:pPr marL="457200" lvl="0" indent="-292100" algn="l" rtl="0">
              <a:lnSpc>
                <a:spcPct val="115000"/>
              </a:lnSpc>
              <a:spcBef>
                <a:spcPts val="0"/>
              </a:spcBef>
              <a:spcAft>
                <a:spcPts val="0"/>
              </a:spcAft>
              <a:buClr>
                <a:schemeClr val="dk1"/>
              </a:buClr>
              <a:buSzPts val="1000"/>
              <a:buChar char="-"/>
            </a:pPr>
            <a:r>
              <a:rPr lang="en" sz="1000">
                <a:solidFill>
                  <a:schemeClr val="dk1"/>
                </a:solidFill>
              </a:rPr>
              <a:t>Practical, but straight-forward model to be adopted</a:t>
            </a:r>
            <a:endParaRPr sz="1000">
              <a:solidFill>
                <a:schemeClr val="dk1"/>
              </a:solidFill>
            </a:endParaRPr>
          </a:p>
          <a:p>
            <a:pPr marL="457200" lvl="0" indent="-292100" algn="l" rtl="0">
              <a:lnSpc>
                <a:spcPct val="115000"/>
              </a:lnSpc>
              <a:spcBef>
                <a:spcPts val="0"/>
              </a:spcBef>
              <a:spcAft>
                <a:spcPts val="0"/>
              </a:spcAft>
              <a:buClr>
                <a:schemeClr val="dk1"/>
              </a:buClr>
              <a:buSzPts val="1000"/>
              <a:buChar char="-"/>
            </a:pPr>
            <a:r>
              <a:rPr lang="en" sz="1000">
                <a:solidFill>
                  <a:schemeClr val="dk1"/>
                </a:solidFill>
              </a:rPr>
              <a:t>Incorporate a reasonable tolerance on the particular group, which none of these transactions within this group will get blocked by the model</a:t>
            </a:r>
            <a:endParaRPr sz="6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2b18a3128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2b18a3128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2b23e85ebb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2b23e85ebb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2b23e85ebb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2b23e85ebb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50">
                <a:solidFill>
                  <a:schemeClr val="dk1"/>
                </a:solidFill>
              </a:rPr>
              <a:t>https://www.mindtools.com/dectree.html#:~:text=Decision%20trees%20provide%20an%20effective,the%20probabilities%20of%20achieving%20them.</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28adba141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28adba141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500">
                <a:solidFill>
                  <a:schemeClr val="dk1"/>
                </a:solidFill>
              </a:rPr>
              <a:t>false positive in our model: those predicted with fraud transactions but in fact they are not. Therefore, we favor a high precision score, which is defined as # of True Positives/(# of True Positives + #</a:t>
            </a:r>
            <a:r>
              <a:rPr lang="en" sz="1500">
                <a:solidFill>
                  <a:schemeClr val="lt1"/>
                </a:solidFill>
              </a:rPr>
              <a:t>f</a:t>
            </a:r>
            <a:r>
              <a:rPr lang="en" sz="1500">
                <a:solidFill>
                  <a:schemeClr val="dk1"/>
                </a:solidFill>
              </a:rPr>
              <a:t> False Positives).</a:t>
            </a:r>
            <a:endParaRPr sz="150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1500">
                <a:solidFill>
                  <a:schemeClr val="dk1"/>
                </a:solidFill>
              </a:rPr>
              <a:t>For all the models we run, we choose Decision Tree because of its good balance between  interpretability and high precision score.</a:t>
            </a:r>
            <a:endParaRPr sz="150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1500">
                <a:solidFill>
                  <a:schemeClr val="dk1"/>
                </a:solidFill>
              </a:rPr>
              <a:t>Typically, to tell whether a model is overfitting or underfitting, we need to review the performance metrics for both train and test datasets. Since the confusion matrices do not indicate what dataset they are based on, we cannot say whether our model is overfitting or not.</a:t>
            </a:r>
            <a:endParaRPr sz="150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sz="1500">
              <a:solidFill>
                <a:schemeClr val="dk1"/>
              </a:solidFill>
            </a:endParaRPr>
          </a:p>
          <a:p>
            <a:pPr marL="0" lvl="0" indent="0" algn="l" rtl="0">
              <a:spcBef>
                <a:spcPts val="120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2ad4d0edd7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2ad4d0edd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sz="150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sz="150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sz="1500">
              <a:solidFill>
                <a:schemeClr val="dk1"/>
              </a:solidFill>
            </a:endParaRPr>
          </a:p>
          <a:p>
            <a:pPr marL="0" lvl="0" indent="0" algn="l" rtl="0">
              <a:spcBef>
                <a:spcPts val="120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2af00625c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2af00625c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Feature importance: amt, cateogry_gas_transport, trans_hour, category_travel, category_misc_pos</a:t>
            </a:r>
            <a:endParaRPr/>
          </a:p>
          <a:p>
            <a:pPr marL="0" lvl="0" indent="0" algn="l" rtl="0">
              <a:spcBef>
                <a:spcPts val="0"/>
              </a:spcBef>
              <a:spcAft>
                <a:spcPts val="0"/>
              </a:spcAft>
              <a:buNone/>
            </a:pPr>
            <a:r>
              <a:rPr lang="en"/>
              <a:t>Assumption: </a:t>
            </a:r>
            <a:endParaRPr/>
          </a:p>
          <a:p>
            <a:pPr marL="457200" lvl="0" indent="-298450" algn="l" rtl="0">
              <a:spcBef>
                <a:spcPts val="0"/>
              </a:spcBef>
              <a:spcAft>
                <a:spcPts val="0"/>
              </a:spcAft>
              <a:buSzPts val="1100"/>
              <a:buAutoNum type="arabicPeriod"/>
            </a:pPr>
            <a:r>
              <a:rPr lang="en"/>
              <a:t>After transaction denied, only 30% customer will contact credit card company , 10% will pay in cash, and 60% Customer leave the transaction.</a:t>
            </a:r>
            <a:endParaRPr/>
          </a:p>
          <a:p>
            <a:pPr marL="457200" lvl="0" indent="-298450" algn="l" rtl="0">
              <a:spcBef>
                <a:spcPts val="0"/>
              </a:spcBef>
              <a:spcAft>
                <a:spcPts val="0"/>
              </a:spcAft>
              <a:buSzPts val="1100"/>
              <a:buAutoNum type="arabicPeriod"/>
            </a:pPr>
            <a:r>
              <a:rPr lang="en"/>
              <a:t>Previous model falsely detect 60% innocent customer. </a:t>
            </a:r>
            <a:endParaRPr/>
          </a:p>
          <a:p>
            <a:pPr marL="0" lvl="0" indent="0" algn="l" rtl="0">
              <a:spcBef>
                <a:spcPts val="0"/>
              </a:spcBef>
              <a:spcAft>
                <a:spcPts val="0"/>
              </a:spcAft>
              <a:buNone/>
            </a:pPr>
            <a:r>
              <a:rPr lang="en"/>
              <a:t>Average Fraud: $528/ non-fraud: $68</a:t>
            </a:r>
            <a:endParaRPr/>
          </a:p>
          <a:p>
            <a:pPr marL="0" lvl="0" indent="0" algn="l" rtl="0">
              <a:spcBef>
                <a:spcPts val="0"/>
              </a:spcBef>
              <a:spcAft>
                <a:spcPts val="0"/>
              </a:spcAft>
              <a:buNone/>
            </a:pPr>
            <a:r>
              <a:rPr lang="en"/>
              <a:t>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744575"/>
            <a:ext cx="8319000" cy="14487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solidFill>
                  <a:schemeClr val="lt1"/>
                </a:solidFill>
              </a:rPr>
              <a:t>Credit Card Fraud Detection</a:t>
            </a:r>
            <a:endParaRPr>
              <a:solidFill>
                <a:schemeClr val="lt1"/>
              </a:solidFill>
            </a:endParaRPr>
          </a:p>
        </p:txBody>
      </p:sp>
      <p:sp>
        <p:nvSpPr>
          <p:cNvPr id="55" name="Google Shape;55;p13"/>
          <p:cNvSpPr txBox="1">
            <a:spLocks noGrp="1"/>
          </p:cNvSpPr>
          <p:nvPr>
            <p:ph type="subTitle" idx="1"/>
          </p:nvPr>
        </p:nvSpPr>
        <p:spPr>
          <a:xfrm>
            <a:off x="6224850" y="2797175"/>
            <a:ext cx="2406000" cy="16101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a:solidFill>
                  <a:schemeClr val="lt1"/>
                </a:solidFill>
              </a:rPr>
              <a:t>Pingting Gao</a:t>
            </a:r>
            <a:endParaRPr>
              <a:solidFill>
                <a:schemeClr val="lt1"/>
              </a:solidFill>
            </a:endParaRPr>
          </a:p>
          <a:p>
            <a:pPr marL="0" lvl="0" indent="0" algn="l" rtl="0">
              <a:spcBef>
                <a:spcPts val="0"/>
              </a:spcBef>
              <a:spcAft>
                <a:spcPts val="0"/>
              </a:spcAft>
              <a:buNone/>
            </a:pPr>
            <a:r>
              <a:rPr lang="en">
                <a:solidFill>
                  <a:schemeClr val="lt1"/>
                </a:solidFill>
              </a:rPr>
              <a:t>Yifan Gao</a:t>
            </a:r>
            <a:endParaRPr>
              <a:solidFill>
                <a:schemeClr val="lt1"/>
              </a:solidFill>
            </a:endParaRPr>
          </a:p>
          <a:p>
            <a:pPr marL="0" lvl="0" indent="0" algn="l" rtl="0">
              <a:spcBef>
                <a:spcPts val="0"/>
              </a:spcBef>
              <a:spcAft>
                <a:spcPts val="0"/>
              </a:spcAft>
              <a:buNone/>
            </a:pPr>
            <a:r>
              <a:rPr lang="en">
                <a:solidFill>
                  <a:schemeClr val="lt1"/>
                </a:solidFill>
              </a:rPr>
              <a:t>Joe Hu</a:t>
            </a:r>
            <a:endParaRPr>
              <a:solidFill>
                <a:schemeClr val="lt1"/>
              </a:solidFill>
            </a:endParaRPr>
          </a:p>
          <a:p>
            <a:pPr marL="0" lvl="0" indent="0" algn="l" rtl="0">
              <a:spcBef>
                <a:spcPts val="0"/>
              </a:spcBef>
              <a:spcAft>
                <a:spcPts val="0"/>
              </a:spcAft>
              <a:buNone/>
            </a:pPr>
            <a:r>
              <a:rPr lang="en">
                <a:solidFill>
                  <a:schemeClr val="lt1"/>
                </a:solidFill>
              </a:rPr>
              <a:t>Alexa Kung</a:t>
            </a:r>
            <a:endParaRPr>
              <a:solidFill>
                <a:schemeClr val="lt1"/>
              </a:solidFill>
            </a:endParaRPr>
          </a:p>
          <a:p>
            <a:pPr marL="0" lvl="0" indent="0" algn="l" rtl="0">
              <a:spcBef>
                <a:spcPts val="0"/>
              </a:spcBef>
              <a:spcAft>
                <a:spcPts val="0"/>
              </a:spcAft>
              <a:buNone/>
            </a:pPr>
            <a:r>
              <a:rPr lang="en">
                <a:solidFill>
                  <a:schemeClr val="lt1"/>
                </a:solidFill>
              </a:rPr>
              <a:t>Congci Hao</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188650"/>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620">
                <a:solidFill>
                  <a:schemeClr val="lt1"/>
                </a:solidFill>
              </a:rPr>
              <a:t>Business Problem  - Broom Solutions</a:t>
            </a:r>
            <a:endParaRPr sz="2620">
              <a:solidFill>
                <a:schemeClr val="lt1"/>
              </a:solidFill>
            </a:endParaRPr>
          </a:p>
        </p:txBody>
      </p:sp>
      <p:sp>
        <p:nvSpPr>
          <p:cNvPr id="61" name="Google Shape;61;p14"/>
          <p:cNvSpPr txBox="1">
            <a:spLocks noGrp="1"/>
          </p:cNvSpPr>
          <p:nvPr>
            <p:ph type="body" idx="1"/>
          </p:nvPr>
        </p:nvSpPr>
        <p:spPr>
          <a:xfrm>
            <a:off x="311700" y="896125"/>
            <a:ext cx="8646600" cy="39687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500">
                <a:solidFill>
                  <a:schemeClr val="lt1"/>
                </a:solidFill>
              </a:rPr>
              <a:t>The client’s business problem is to build a data-driven fraud detection model, which will provide a significant </a:t>
            </a:r>
            <a:r>
              <a:rPr lang="en" sz="1500" u="sng">
                <a:solidFill>
                  <a:schemeClr val="lt1"/>
                </a:solidFill>
              </a:rPr>
              <a:t>improvement of identifying fraudulent transactions</a:t>
            </a:r>
            <a:endParaRPr sz="1500" u="sng">
              <a:solidFill>
                <a:schemeClr val="lt1"/>
              </a:solidFill>
            </a:endParaRPr>
          </a:p>
          <a:p>
            <a:pPr marL="457200" lvl="0" indent="-323850" algn="l" rtl="0">
              <a:spcBef>
                <a:spcPts val="1200"/>
              </a:spcBef>
              <a:spcAft>
                <a:spcPts val="0"/>
              </a:spcAft>
              <a:buClr>
                <a:schemeClr val="lt1"/>
              </a:buClr>
              <a:buSzPts val="1500"/>
              <a:buChar char="-"/>
            </a:pPr>
            <a:r>
              <a:rPr lang="en" sz="1500">
                <a:solidFill>
                  <a:schemeClr val="lt1"/>
                </a:solidFill>
              </a:rPr>
              <a:t>The Correct Recall Percentage</a:t>
            </a:r>
            <a:endParaRPr sz="1500">
              <a:solidFill>
                <a:schemeClr val="lt1"/>
              </a:solidFill>
            </a:endParaRPr>
          </a:p>
          <a:p>
            <a:pPr marL="457200" lvl="0" indent="-323850" algn="l" rtl="0">
              <a:spcBef>
                <a:spcPts val="0"/>
              </a:spcBef>
              <a:spcAft>
                <a:spcPts val="0"/>
              </a:spcAft>
              <a:buClr>
                <a:schemeClr val="lt1"/>
              </a:buClr>
              <a:buSzPts val="1500"/>
              <a:buChar char="-"/>
            </a:pPr>
            <a:r>
              <a:rPr lang="en" sz="1500">
                <a:solidFill>
                  <a:schemeClr val="lt1"/>
                </a:solidFill>
              </a:rPr>
              <a:t>False Positives</a:t>
            </a:r>
            <a:endParaRPr sz="1500">
              <a:solidFill>
                <a:schemeClr val="lt1"/>
              </a:solidFill>
            </a:endParaRPr>
          </a:p>
          <a:p>
            <a:pPr marL="457200" lvl="0" indent="-323850" algn="l" rtl="0">
              <a:spcBef>
                <a:spcPts val="0"/>
              </a:spcBef>
              <a:spcAft>
                <a:spcPts val="0"/>
              </a:spcAft>
              <a:buClr>
                <a:schemeClr val="lt1"/>
              </a:buClr>
              <a:buSzPts val="1500"/>
              <a:buChar char="-"/>
            </a:pPr>
            <a:r>
              <a:rPr lang="en" sz="1500">
                <a:solidFill>
                  <a:schemeClr val="lt1"/>
                </a:solidFill>
              </a:rPr>
              <a:t>Revenue </a:t>
            </a:r>
            <a:endParaRPr sz="1500">
              <a:solidFill>
                <a:schemeClr val="lt1"/>
              </a:solidFill>
            </a:endParaRPr>
          </a:p>
          <a:p>
            <a:pPr marL="457200" lvl="0" indent="-323850" algn="l" rtl="0">
              <a:spcBef>
                <a:spcPts val="0"/>
              </a:spcBef>
              <a:spcAft>
                <a:spcPts val="0"/>
              </a:spcAft>
              <a:buClr>
                <a:schemeClr val="lt1"/>
              </a:buClr>
              <a:buSzPts val="1500"/>
              <a:buChar char="-"/>
            </a:pPr>
            <a:r>
              <a:rPr lang="en" sz="1500">
                <a:solidFill>
                  <a:schemeClr val="lt1"/>
                </a:solidFill>
              </a:rPr>
              <a:t>The Benefit of Merchants</a:t>
            </a:r>
            <a:endParaRPr sz="1500">
              <a:solidFill>
                <a:schemeClr val="lt1"/>
              </a:solidFill>
            </a:endParaRPr>
          </a:p>
          <a:p>
            <a:pPr marL="0" lvl="0" indent="0" algn="l" rtl="0">
              <a:spcBef>
                <a:spcPts val="1200"/>
              </a:spcBef>
              <a:spcAft>
                <a:spcPts val="0"/>
              </a:spcAft>
              <a:buClr>
                <a:schemeClr val="dk1"/>
              </a:buClr>
              <a:buSzPts val="1100"/>
              <a:buFont typeface="Arial"/>
              <a:buNone/>
            </a:pPr>
            <a:r>
              <a:rPr lang="en" sz="1500">
                <a:solidFill>
                  <a:schemeClr val="lt1"/>
                </a:solidFill>
              </a:rPr>
              <a:t>The consulting team’s approach addressing Broom Solutions’ credit card fraud detection is to </a:t>
            </a:r>
            <a:r>
              <a:rPr lang="en" sz="1500" u="sng">
                <a:solidFill>
                  <a:schemeClr val="lt1"/>
                </a:solidFill>
              </a:rPr>
              <a:t>design and build a practical and forecasting model</a:t>
            </a:r>
            <a:r>
              <a:rPr lang="en" sz="1500">
                <a:solidFill>
                  <a:schemeClr val="lt1"/>
                </a:solidFill>
              </a:rPr>
              <a:t> that will result in a data-driven approach in order to deliver a recommendation regarding fraudulent detection methodology so that Broom Solutions can make data-driven strategic decisions.</a:t>
            </a:r>
            <a:endParaRPr sz="1500">
              <a:solidFill>
                <a:schemeClr val="lt1"/>
              </a:solidFill>
            </a:endParaRPr>
          </a:p>
          <a:p>
            <a:pPr marL="457200" lvl="0" indent="-323850" algn="l" rtl="0">
              <a:spcBef>
                <a:spcPts val="1200"/>
              </a:spcBef>
              <a:spcAft>
                <a:spcPts val="0"/>
              </a:spcAft>
              <a:buClr>
                <a:schemeClr val="lt1"/>
              </a:buClr>
              <a:buSzPts val="1500"/>
              <a:buChar char="-"/>
            </a:pPr>
            <a:r>
              <a:rPr lang="en" sz="1500">
                <a:solidFill>
                  <a:schemeClr val="lt1"/>
                </a:solidFill>
              </a:rPr>
              <a:t>Practical, but Straight-Forward Model</a:t>
            </a:r>
            <a:endParaRPr sz="1500">
              <a:solidFill>
                <a:schemeClr val="lt1"/>
              </a:solidFill>
            </a:endParaRPr>
          </a:p>
          <a:p>
            <a:pPr marL="457200" lvl="0" indent="-323850" algn="l" rtl="0">
              <a:spcBef>
                <a:spcPts val="0"/>
              </a:spcBef>
              <a:spcAft>
                <a:spcPts val="0"/>
              </a:spcAft>
              <a:buClr>
                <a:schemeClr val="lt1"/>
              </a:buClr>
              <a:buSzPts val="1500"/>
              <a:buChar char="-"/>
            </a:pPr>
            <a:r>
              <a:rPr lang="en" sz="1500">
                <a:solidFill>
                  <a:schemeClr val="lt1"/>
                </a:solidFill>
              </a:rPr>
              <a:t>Tolerance on the Particular Group</a:t>
            </a:r>
            <a:endParaRPr sz="15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188650"/>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620">
                <a:solidFill>
                  <a:schemeClr val="lt1"/>
                </a:solidFill>
              </a:rPr>
              <a:t>EDA</a:t>
            </a:r>
            <a:endParaRPr sz="2620">
              <a:solidFill>
                <a:schemeClr val="lt1"/>
              </a:solidFill>
            </a:endParaRPr>
          </a:p>
        </p:txBody>
      </p:sp>
      <p:sp>
        <p:nvSpPr>
          <p:cNvPr id="67" name="Google Shape;67;p15"/>
          <p:cNvSpPr txBox="1">
            <a:spLocks noGrp="1"/>
          </p:cNvSpPr>
          <p:nvPr>
            <p:ph type="body" idx="1"/>
          </p:nvPr>
        </p:nvSpPr>
        <p:spPr>
          <a:xfrm>
            <a:off x="311700" y="896125"/>
            <a:ext cx="4260300" cy="3662700"/>
          </a:xfrm>
          <a:prstGeom prst="rect">
            <a:avLst/>
          </a:prstGeom>
          <a:noFill/>
          <a:ln>
            <a:noFill/>
          </a:ln>
        </p:spPr>
        <p:txBody>
          <a:bodyPr spcFirstLastPara="1" wrap="square" lIns="91425" tIns="91425" rIns="91425" bIns="91425" anchor="t" anchorCtr="0">
            <a:normAutofit lnSpcReduction="10000"/>
          </a:bodyPr>
          <a:lstStyle/>
          <a:p>
            <a:pPr marL="0" lvl="0" indent="0" algn="l" rtl="0">
              <a:spcBef>
                <a:spcPts val="0"/>
              </a:spcBef>
              <a:spcAft>
                <a:spcPts val="0"/>
              </a:spcAft>
              <a:buClr>
                <a:schemeClr val="dk1"/>
              </a:buClr>
              <a:buSzPts val="1100"/>
              <a:buFont typeface="Arial"/>
              <a:buNone/>
            </a:pPr>
            <a:endParaRPr sz="1500">
              <a:solidFill>
                <a:schemeClr val="lt1"/>
              </a:solidFill>
            </a:endParaRPr>
          </a:p>
          <a:p>
            <a:pPr marL="0" lvl="0" indent="0" algn="l" rtl="0">
              <a:spcBef>
                <a:spcPts val="1200"/>
              </a:spcBef>
              <a:spcAft>
                <a:spcPts val="0"/>
              </a:spcAft>
              <a:buClr>
                <a:schemeClr val="dk1"/>
              </a:buClr>
              <a:buSzPts val="1100"/>
              <a:buFont typeface="Arial"/>
              <a:buNone/>
            </a:pPr>
            <a:r>
              <a:rPr lang="en" sz="1500">
                <a:solidFill>
                  <a:schemeClr val="lt1"/>
                </a:solidFill>
              </a:rPr>
              <a:t>1. Non-fraudulent transactions and overall transaction are skewed to the right</a:t>
            </a:r>
            <a:endParaRPr sz="1500">
              <a:solidFill>
                <a:schemeClr val="lt1"/>
              </a:solidFill>
            </a:endParaRPr>
          </a:p>
          <a:p>
            <a:pPr marL="0" lvl="0" indent="0" algn="l" rtl="0">
              <a:spcBef>
                <a:spcPts val="1200"/>
              </a:spcBef>
              <a:spcAft>
                <a:spcPts val="0"/>
              </a:spcAft>
              <a:buClr>
                <a:schemeClr val="dk1"/>
              </a:buClr>
              <a:buSzPts val="1100"/>
              <a:buFont typeface="Arial"/>
              <a:buNone/>
            </a:pPr>
            <a:r>
              <a:rPr lang="en" sz="1500">
                <a:solidFill>
                  <a:schemeClr val="lt1"/>
                </a:solidFill>
              </a:rPr>
              <a:t>2. Fraudulent transactions happen relatively more often with large amounts. </a:t>
            </a:r>
            <a:endParaRPr sz="1500">
              <a:solidFill>
                <a:schemeClr val="lt1"/>
              </a:solidFill>
            </a:endParaRPr>
          </a:p>
          <a:p>
            <a:pPr marL="0" lvl="0" indent="0" algn="l" rtl="0">
              <a:spcBef>
                <a:spcPts val="1200"/>
              </a:spcBef>
              <a:spcAft>
                <a:spcPts val="0"/>
              </a:spcAft>
              <a:buClr>
                <a:schemeClr val="dk1"/>
              </a:buClr>
              <a:buSzPts val="1100"/>
              <a:buFont typeface="Arial"/>
              <a:buNone/>
            </a:pPr>
            <a:r>
              <a:rPr lang="en" sz="1500">
                <a:solidFill>
                  <a:schemeClr val="lt1"/>
                </a:solidFill>
              </a:rPr>
              <a:t>3. Middle Age(35-60) the group seems to have more fraudulent transactions than any other age group</a:t>
            </a:r>
            <a:endParaRPr sz="1500">
              <a:solidFill>
                <a:schemeClr val="lt1"/>
              </a:solidFill>
            </a:endParaRPr>
          </a:p>
          <a:p>
            <a:pPr marL="0" lvl="0" indent="0" algn="l" rtl="0">
              <a:spcBef>
                <a:spcPts val="1200"/>
              </a:spcBef>
              <a:spcAft>
                <a:spcPts val="0"/>
              </a:spcAft>
              <a:buClr>
                <a:schemeClr val="dk1"/>
              </a:buClr>
              <a:buSzPts val="1100"/>
              <a:buFont typeface="Arial"/>
              <a:buNone/>
            </a:pPr>
            <a:r>
              <a:rPr lang="en" sz="1500">
                <a:solidFill>
                  <a:schemeClr val="lt1"/>
                </a:solidFill>
              </a:rPr>
              <a:t>4. Very young(19-25) age group facing paying difficulties less than any other groups</a:t>
            </a:r>
            <a:endParaRPr sz="1500">
              <a:solidFill>
                <a:schemeClr val="lt1"/>
              </a:solidFill>
            </a:endParaRPr>
          </a:p>
          <a:p>
            <a:pPr marL="0" lvl="0" indent="0" algn="l" rtl="0">
              <a:spcBef>
                <a:spcPts val="1200"/>
              </a:spcBef>
              <a:spcAft>
                <a:spcPts val="1200"/>
              </a:spcAft>
              <a:buNone/>
            </a:pPr>
            <a:endParaRPr sz="1500">
              <a:solidFill>
                <a:schemeClr val="lt1"/>
              </a:solidFill>
            </a:endParaRPr>
          </a:p>
        </p:txBody>
      </p:sp>
      <p:pic>
        <p:nvPicPr>
          <p:cNvPr id="68" name="Google Shape;68;p15"/>
          <p:cNvPicPr preferRelativeResize="0"/>
          <p:nvPr/>
        </p:nvPicPr>
        <p:blipFill>
          <a:blip r:embed="rId4">
            <a:alphaModFix/>
          </a:blip>
          <a:stretch>
            <a:fillRect/>
          </a:stretch>
        </p:blipFill>
        <p:spPr>
          <a:xfrm>
            <a:off x="4572000" y="1189375"/>
            <a:ext cx="4526176" cy="1322530"/>
          </a:xfrm>
          <a:prstGeom prst="rect">
            <a:avLst/>
          </a:prstGeom>
          <a:noFill/>
          <a:ln>
            <a:noFill/>
          </a:ln>
        </p:spPr>
      </p:pic>
      <p:pic>
        <p:nvPicPr>
          <p:cNvPr id="69" name="Google Shape;69;p15"/>
          <p:cNvPicPr preferRelativeResize="0"/>
          <p:nvPr/>
        </p:nvPicPr>
        <p:blipFill>
          <a:blip r:embed="rId5">
            <a:alphaModFix/>
          </a:blip>
          <a:stretch>
            <a:fillRect/>
          </a:stretch>
        </p:blipFill>
        <p:spPr>
          <a:xfrm>
            <a:off x="4724400" y="2664305"/>
            <a:ext cx="4267201" cy="2035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188650"/>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620">
                <a:solidFill>
                  <a:schemeClr val="lt1"/>
                </a:solidFill>
              </a:rPr>
              <a:t>Data Imbalance and Treatment</a:t>
            </a:r>
            <a:endParaRPr sz="2620">
              <a:solidFill>
                <a:schemeClr val="lt1"/>
              </a:solidFill>
            </a:endParaRPr>
          </a:p>
        </p:txBody>
      </p:sp>
      <p:sp>
        <p:nvSpPr>
          <p:cNvPr id="75" name="Google Shape;75;p16"/>
          <p:cNvSpPr txBox="1">
            <a:spLocks noGrp="1"/>
          </p:cNvSpPr>
          <p:nvPr>
            <p:ph type="body" idx="1"/>
          </p:nvPr>
        </p:nvSpPr>
        <p:spPr>
          <a:xfrm>
            <a:off x="311700" y="896125"/>
            <a:ext cx="4260300" cy="36627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 sz="1500">
                <a:solidFill>
                  <a:schemeClr val="lt1"/>
                </a:solidFill>
              </a:rPr>
              <a:t>The data set is imbalance as there is only 0.5% fraudulent transactions of overall transactions</a:t>
            </a:r>
            <a:endParaRPr sz="1500">
              <a:solidFill>
                <a:schemeClr val="lt1"/>
              </a:solidFill>
            </a:endParaRPr>
          </a:p>
          <a:p>
            <a:pPr marL="0" lvl="0" indent="0" algn="l" rtl="0">
              <a:spcBef>
                <a:spcPts val="1200"/>
              </a:spcBef>
              <a:spcAft>
                <a:spcPts val="0"/>
              </a:spcAft>
              <a:buNone/>
            </a:pPr>
            <a:endParaRPr sz="1500">
              <a:solidFill>
                <a:schemeClr val="lt1"/>
              </a:solidFill>
            </a:endParaRPr>
          </a:p>
          <a:p>
            <a:pPr marL="0" lvl="0" indent="0" algn="l" rtl="0">
              <a:spcBef>
                <a:spcPts val="1200"/>
              </a:spcBef>
              <a:spcAft>
                <a:spcPts val="0"/>
              </a:spcAft>
              <a:buNone/>
            </a:pPr>
            <a:r>
              <a:rPr lang="en" sz="1500">
                <a:solidFill>
                  <a:schemeClr val="lt1"/>
                </a:solidFill>
              </a:rPr>
              <a:t>Treatment:</a:t>
            </a:r>
            <a:endParaRPr sz="1500">
              <a:solidFill>
                <a:schemeClr val="lt1"/>
              </a:solidFill>
            </a:endParaRPr>
          </a:p>
          <a:p>
            <a:pPr marL="457200" lvl="0" indent="-323850" algn="l" rtl="0">
              <a:spcBef>
                <a:spcPts val="1200"/>
              </a:spcBef>
              <a:spcAft>
                <a:spcPts val="0"/>
              </a:spcAft>
              <a:buClr>
                <a:schemeClr val="lt1"/>
              </a:buClr>
              <a:buSzPts val="1500"/>
              <a:buAutoNum type="arabicPeriod"/>
            </a:pPr>
            <a:r>
              <a:rPr lang="en" sz="1500">
                <a:solidFill>
                  <a:schemeClr val="lt1"/>
                </a:solidFill>
              </a:rPr>
              <a:t>Random oversampling (Current Approach) </a:t>
            </a:r>
            <a:endParaRPr sz="1500">
              <a:solidFill>
                <a:schemeClr val="lt1"/>
              </a:solidFill>
            </a:endParaRPr>
          </a:p>
          <a:p>
            <a:pPr marL="457200" lvl="0" indent="-323850" algn="l" rtl="0">
              <a:spcBef>
                <a:spcPts val="0"/>
              </a:spcBef>
              <a:spcAft>
                <a:spcPts val="0"/>
              </a:spcAft>
              <a:buClr>
                <a:schemeClr val="lt1"/>
              </a:buClr>
              <a:buSzPts val="1500"/>
              <a:buAutoNum type="arabicPeriod"/>
            </a:pPr>
            <a:r>
              <a:rPr lang="en" sz="1500">
                <a:solidFill>
                  <a:schemeClr val="lt1"/>
                </a:solidFill>
              </a:rPr>
              <a:t>Synthetic minority oversampling technique (SMOTE)</a:t>
            </a:r>
            <a:endParaRPr sz="1500">
              <a:solidFill>
                <a:schemeClr val="lt1"/>
              </a:solidFill>
            </a:endParaRPr>
          </a:p>
          <a:p>
            <a:pPr marL="457200" lvl="0" indent="-323850" algn="l" rtl="0">
              <a:spcBef>
                <a:spcPts val="0"/>
              </a:spcBef>
              <a:spcAft>
                <a:spcPts val="0"/>
              </a:spcAft>
              <a:buClr>
                <a:schemeClr val="lt1"/>
              </a:buClr>
              <a:buSzPts val="1500"/>
              <a:buAutoNum type="arabicPeriod"/>
            </a:pPr>
            <a:r>
              <a:rPr lang="en" sz="1500">
                <a:solidFill>
                  <a:schemeClr val="lt1"/>
                </a:solidFill>
              </a:rPr>
              <a:t>Autoencoder</a:t>
            </a:r>
            <a:endParaRPr sz="1500">
              <a:solidFill>
                <a:schemeClr val="lt1"/>
              </a:solidFill>
            </a:endParaRPr>
          </a:p>
        </p:txBody>
      </p:sp>
      <p:pic>
        <p:nvPicPr>
          <p:cNvPr id="76" name="Google Shape;76;p16"/>
          <p:cNvPicPr preferRelativeResize="0"/>
          <p:nvPr/>
        </p:nvPicPr>
        <p:blipFill>
          <a:blip r:embed="rId4">
            <a:alphaModFix/>
          </a:blip>
          <a:stretch>
            <a:fillRect/>
          </a:stretch>
        </p:blipFill>
        <p:spPr>
          <a:xfrm>
            <a:off x="5311200" y="896125"/>
            <a:ext cx="3027676" cy="2289100"/>
          </a:xfrm>
          <a:prstGeom prst="rect">
            <a:avLst/>
          </a:prstGeom>
          <a:noFill/>
          <a:ln>
            <a:noFill/>
          </a:ln>
        </p:spPr>
      </p:pic>
      <p:pic>
        <p:nvPicPr>
          <p:cNvPr id="77" name="Google Shape;77;p16"/>
          <p:cNvPicPr preferRelativeResize="0"/>
          <p:nvPr/>
        </p:nvPicPr>
        <p:blipFill>
          <a:blip r:embed="rId5">
            <a:alphaModFix/>
          </a:blip>
          <a:stretch>
            <a:fillRect/>
          </a:stretch>
        </p:blipFill>
        <p:spPr>
          <a:xfrm>
            <a:off x="5311200" y="3320000"/>
            <a:ext cx="2790825" cy="590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188650"/>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620">
                <a:solidFill>
                  <a:schemeClr val="lt1"/>
                </a:solidFill>
              </a:rPr>
              <a:t>Approach - Classification </a:t>
            </a:r>
            <a:endParaRPr sz="2620">
              <a:solidFill>
                <a:schemeClr val="lt1"/>
              </a:solidFill>
            </a:endParaRPr>
          </a:p>
        </p:txBody>
      </p:sp>
      <p:sp>
        <p:nvSpPr>
          <p:cNvPr id="83" name="Google Shape;83;p17"/>
          <p:cNvSpPr txBox="1">
            <a:spLocks noGrp="1"/>
          </p:cNvSpPr>
          <p:nvPr>
            <p:ph type="body" idx="1"/>
          </p:nvPr>
        </p:nvSpPr>
        <p:spPr>
          <a:xfrm>
            <a:off x="311700" y="896125"/>
            <a:ext cx="3812400" cy="366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200">
                <a:solidFill>
                  <a:schemeClr val="lt1"/>
                </a:solidFill>
              </a:rPr>
              <a:t>Predict fraudulent transactions is a classification problem because the response variable only contains Yes or No. </a:t>
            </a:r>
            <a:endParaRPr sz="1200">
              <a:solidFill>
                <a:schemeClr val="lt1"/>
              </a:solidFill>
            </a:endParaRPr>
          </a:p>
          <a:p>
            <a:pPr marL="0" lvl="0" indent="0" algn="l" rtl="0">
              <a:lnSpc>
                <a:spcPct val="100000"/>
              </a:lnSpc>
              <a:spcBef>
                <a:spcPts val="1500"/>
              </a:spcBef>
              <a:spcAft>
                <a:spcPts val="0"/>
              </a:spcAft>
              <a:buNone/>
            </a:pPr>
            <a:r>
              <a:rPr lang="en" sz="1200">
                <a:solidFill>
                  <a:schemeClr val="lt1"/>
                </a:solidFill>
              </a:rPr>
              <a:t>We picked the Decision Tree as the modeling approach because it is an effective method of Decision Making.</a:t>
            </a:r>
            <a:endParaRPr sz="1200">
              <a:solidFill>
                <a:schemeClr val="lt1"/>
              </a:solidFill>
            </a:endParaRPr>
          </a:p>
          <a:p>
            <a:pPr marL="457200" lvl="0" indent="-304800" algn="l" rtl="0">
              <a:lnSpc>
                <a:spcPct val="200000"/>
              </a:lnSpc>
              <a:spcBef>
                <a:spcPts val="2700"/>
              </a:spcBef>
              <a:spcAft>
                <a:spcPts val="0"/>
              </a:spcAft>
              <a:buClr>
                <a:schemeClr val="lt1"/>
              </a:buClr>
              <a:buSzPts val="1200"/>
              <a:buChar char="●"/>
            </a:pPr>
            <a:r>
              <a:rPr lang="en" sz="1200">
                <a:solidFill>
                  <a:schemeClr val="lt1"/>
                </a:solidFill>
              </a:rPr>
              <a:t>Quantifiable values of outcomes </a:t>
            </a:r>
            <a:endParaRPr sz="1200">
              <a:solidFill>
                <a:schemeClr val="lt1"/>
              </a:solidFill>
            </a:endParaRPr>
          </a:p>
          <a:p>
            <a:pPr marL="457200" lvl="0" indent="-304800" algn="l" rtl="0">
              <a:lnSpc>
                <a:spcPct val="200000"/>
              </a:lnSpc>
              <a:spcBef>
                <a:spcPts val="0"/>
              </a:spcBef>
              <a:spcAft>
                <a:spcPts val="0"/>
              </a:spcAft>
              <a:buClr>
                <a:schemeClr val="lt1"/>
              </a:buClr>
              <a:buSzPts val="1200"/>
              <a:buChar char="●"/>
            </a:pPr>
            <a:r>
              <a:rPr lang="en" sz="1200">
                <a:solidFill>
                  <a:schemeClr val="lt1"/>
                </a:solidFill>
              </a:rPr>
              <a:t>Clear map of the decision process</a:t>
            </a:r>
            <a:endParaRPr sz="1200">
              <a:solidFill>
                <a:schemeClr val="lt1"/>
              </a:solidFill>
            </a:endParaRPr>
          </a:p>
          <a:p>
            <a:pPr marL="457200" lvl="0" indent="-304800" algn="l" rtl="0">
              <a:lnSpc>
                <a:spcPct val="200000"/>
              </a:lnSpc>
              <a:spcBef>
                <a:spcPts val="0"/>
              </a:spcBef>
              <a:spcAft>
                <a:spcPts val="0"/>
              </a:spcAft>
              <a:buClr>
                <a:schemeClr val="lt1"/>
              </a:buClr>
              <a:buSzPts val="1200"/>
              <a:buChar char="●"/>
            </a:pPr>
            <a:r>
              <a:rPr lang="en" sz="1200">
                <a:solidFill>
                  <a:schemeClr val="lt1"/>
                </a:solidFill>
              </a:rPr>
              <a:t>Easy to evaluate  possible consequences of a decision</a:t>
            </a:r>
            <a:endParaRPr sz="1200">
              <a:solidFill>
                <a:schemeClr val="lt1"/>
              </a:solidFill>
            </a:endParaRPr>
          </a:p>
          <a:p>
            <a:pPr marL="0" lvl="0" indent="0" algn="l" rtl="0">
              <a:lnSpc>
                <a:spcPct val="200000"/>
              </a:lnSpc>
              <a:spcBef>
                <a:spcPts val="3700"/>
              </a:spcBef>
              <a:spcAft>
                <a:spcPts val="0"/>
              </a:spcAft>
              <a:buNone/>
            </a:pPr>
            <a:endParaRPr sz="1200">
              <a:solidFill>
                <a:schemeClr val="lt1"/>
              </a:solidFill>
            </a:endParaRPr>
          </a:p>
          <a:p>
            <a:pPr marL="0" lvl="0" indent="0" algn="l" rtl="0">
              <a:lnSpc>
                <a:spcPct val="100000"/>
              </a:lnSpc>
              <a:spcBef>
                <a:spcPts val="3700"/>
              </a:spcBef>
              <a:spcAft>
                <a:spcPts val="1200"/>
              </a:spcAft>
              <a:buNone/>
            </a:pPr>
            <a:endParaRPr sz="1200">
              <a:solidFill>
                <a:schemeClr val="lt1"/>
              </a:solidFill>
            </a:endParaRPr>
          </a:p>
        </p:txBody>
      </p:sp>
      <p:pic>
        <p:nvPicPr>
          <p:cNvPr id="84" name="Google Shape;84;p17"/>
          <p:cNvPicPr preferRelativeResize="0"/>
          <p:nvPr/>
        </p:nvPicPr>
        <p:blipFill>
          <a:blip r:embed="rId4">
            <a:alphaModFix/>
          </a:blip>
          <a:stretch>
            <a:fillRect/>
          </a:stretch>
        </p:blipFill>
        <p:spPr>
          <a:xfrm>
            <a:off x="4192700" y="1038475"/>
            <a:ext cx="4823499" cy="2130575"/>
          </a:xfrm>
          <a:prstGeom prst="rect">
            <a:avLst/>
          </a:prstGeom>
          <a:noFill/>
          <a:ln>
            <a:noFill/>
          </a:ln>
        </p:spPr>
      </p:pic>
      <p:pic>
        <p:nvPicPr>
          <p:cNvPr id="85" name="Google Shape;85;p17"/>
          <p:cNvPicPr preferRelativeResize="0"/>
          <p:nvPr/>
        </p:nvPicPr>
        <p:blipFill>
          <a:blip r:embed="rId5">
            <a:alphaModFix/>
          </a:blip>
          <a:stretch>
            <a:fillRect/>
          </a:stretch>
        </p:blipFill>
        <p:spPr>
          <a:xfrm>
            <a:off x="4276500" y="3321451"/>
            <a:ext cx="2774615" cy="16696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188650"/>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620">
                <a:solidFill>
                  <a:schemeClr val="lt1"/>
                </a:solidFill>
              </a:rPr>
              <a:t>Performance Metrics - Overview</a:t>
            </a:r>
            <a:endParaRPr sz="2620">
              <a:solidFill>
                <a:schemeClr val="lt1"/>
              </a:solidFill>
            </a:endParaRPr>
          </a:p>
        </p:txBody>
      </p:sp>
      <p:pic>
        <p:nvPicPr>
          <p:cNvPr id="91" name="Google Shape;91;p18"/>
          <p:cNvPicPr preferRelativeResize="0"/>
          <p:nvPr/>
        </p:nvPicPr>
        <p:blipFill>
          <a:blip r:embed="rId4">
            <a:alphaModFix/>
          </a:blip>
          <a:stretch>
            <a:fillRect/>
          </a:stretch>
        </p:blipFill>
        <p:spPr>
          <a:xfrm>
            <a:off x="311700" y="2866125"/>
            <a:ext cx="4321800" cy="1814950"/>
          </a:xfrm>
          <a:prstGeom prst="rect">
            <a:avLst/>
          </a:prstGeom>
          <a:noFill/>
          <a:ln>
            <a:noFill/>
          </a:ln>
        </p:spPr>
      </p:pic>
      <p:sp>
        <p:nvSpPr>
          <p:cNvPr id="92" name="Google Shape;92;p18"/>
          <p:cNvSpPr txBox="1">
            <a:spLocks noGrp="1"/>
          </p:cNvSpPr>
          <p:nvPr>
            <p:ph type="body" idx="1"/>
          </p:nvPr>
        </p:nvSpPr>
        <p:spPr>
          <a:xfrm>
            <a:off x="4734925" y="2866125"/>
            <a:ext cx="4321800" cy="21093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sz="1500">
                <a:solidFill>
                  <a:schemeClr val="lt1"/>
                </a:solidFill>
              </a:rPr>
              <a:t>Category ‘1’ Model Performance</a:t>
            </a:r>
            <a:endParaRPr sz="1500">
              <a:solidFill>
                <a:schemeClr val="lt1"/>
              </a:solidFill>
            </a:endParaRPr>
          </a:p>
          <a:p>
            <a:pPr marL="0" lvl="0" indent="0" algn="l" rtl="0">
              <a:spcBef>
                <a:spcPts val="1200"/>
              </a:spcBef>
              <a:spcAft>
                <a:spcPts val="0"/>
              </a:spcAft>
              <a:buNone/>
            </a:pPr>
            <a:r>
              <a:rPr lang="en" sz="1500">
                <a:solidFill>
                  <a:schemeClr val="lt1"/>
                </a:solidFill>
              </a:rPr>
              <a:t>-Precision = tp/ (tp+fp) = 0.92</a:t>
            </a:r>
            <a:endParaRPr sz="1500">
              <a:solidFill>
                <a:schemeClr val="lt1"/>
              </a:solidFill>
            </a:endParaRPr>
          </a:p>
          <a:p>
            <a:pPr marL="0" lvl="0" indent="0" algn="l" rtl="0">
              <a:spcBef>
                <a:spcPts val="1200"/>
              </a:spcBef>
              <a:spcAft>
                <a:spcPts val="0"/>
              </a:spcAft>
              <a:buNone/>
            </a:pPr>
            <a:r>
              <a:rPr lang="en" sz="1500">
                <a:solidFill>
                  <a:schemeClr val="lt1"/>
                </a:solidFill>
              </a:rPr>
              <a:t>-Recall = tp/(tp+fn)=0.84</a:t>
            </a:r>
            <a:endParaRPr sz="1500">
              <a:solidFill>
                <a:schemeClr val="lt1"/>
              </a:solidFill>
            </a:endParaRPr>
          </a:p>
          <a:p>
            <a:pPr marL="0" lvl="0" indent="0" algn="l" rtl="0">
              <a:spcBef>
                <a:spcPts val="1200"/>
              </a:spcBef>
              <a:spcAft>
                <a:spcPts val="0"/>
              </a:spcAft>
              <a:buNone/>
            </a:pPr>
            <a:r>
              <a:rPr lang="en" sz="1500">
                <a:solidFill>
                  <a:schemeClr val="lt1"/>
                </a:solidFill>
              </a:rPr>
              <a:t>-F1-score = 2*((precision*recall)/(precision+recall))=0.88</a:t>
            </a:r>
            <a:endParaRPr sz="1500">
              <a:solidFill>
                <a:schemeClr val="lt1"/>
              </a:solidFill>
            </a:endParaRPr>
          </a:p>
          <a:p>
            <a:pPr marL="0" lvl="0" indent="0" algn="l" rtl="0">
              <a:spcBef>
                <a:spcPts val="1200"/>
              </a:spcBef>
              <a:spcAft>
                <a:spcPts val="0"/>
              </a:spcAft>
              <a:buNone/>
            </a:pPr>
            <a:endParaRPr sz="1500">
              <a:solidFill>
                <a:schemeClr val="lt1"/>
              </a:solidFill>
            </a:endParaRPr>
          </a:p>
          <a:p>
            <a:pPr marL="0" lvl="0" indent="0" algn="l" rtl="0">
              <a:spcBef>
                <a:spcPts val="1200"/>
              </a:spcBef>
              <a:spcAft>
                <a:spcPts val="1200"/>
              </a:spcAft>
              <a:buNone/>
            </a:pPr>
            <a:endParaRPr sz="1500">
              <a:solidFill>
                <a:schemeClr val="dk1"/>
              </a:solidFill>
            </a:endParaRPr>
          </a:p>
        </p:txBody>
      </p:sp>
      <p:sp>
        <p:nvSpPr>
          <p:cNvPr id="93" name="Google Shape;93;p18"/>
          <p:cNvSpPr txBox="1">
            <a:spLocks noGrp="1"/>
          </p:cNvSpPr>
          <p:nvPr>
            <p:ph type="body" idx="1"/>
          </p:nvPr>
        </p:nvSpPr>
        <p:spPr>
          <a:xfrm>
            <a:off x="311700" y="844800"/>
            <a:ext cx="8577600" cy="18150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5600">
                <a:solidFill>
                  <a:schemeClr val="lt1"/>
                </a:solidFill>
              </a:rPr>
              <a:t>We chose precision score as our primary metric because:</a:t>
            </a:r>
            <a:endParaRPr sz="5600">
              <a:solidFill>
                <a:schemeClr val="lt1"/>
              </a:solidFill>
            </a:endParaRPr>
          </a:p>
          <a:p>
            <a:pPr marL="0" lvl="0" indent="0" algn="l" rtl="0">
              <a:spcBef>
                <a:spcPts val="1200"/>
              </a:spcBef>
              <a:spcAft>
                <a:spcPts val="0"/>
              </a:spcAft>
              <a:buNone/>
            </a:pPr>
            <a:r>
              <a:rPr lang="en" sz="5600">
                <a:solidFill>
                  <a:schemeClr val="lt1"/>
                </a:solidFill>
              </a:rPr>
              <a:t>Client’s concern on customers whose transactions are denied →</a:t>
            </a:r>
            <a:endParaRPr sz="5600">
              <a:solidFill>
                <a:schemeClr val="lt1"/>
              </a:solidFill>
            </a:endParaRPr>
          </a:p>
          <a:p>
            <a:pPr marL="0" lvl="0" indent="0" algn="l" rtl="0">
              <a:spcBef>
                <a:spcPts val="1200"/>
              </a:spcBef>
              <a:spcAft>
                <a:spcPts val="0"/>
              </a:spcAft>
              <a:buNone/>
            </a:pPr>
            <a:r>
              <a:rPr lang="en" sz="5600">
                <a:solidFill>
                  <a:schemeClr val="lt1"/>
                </a:solidFill>
              </a:rPr>
              <a:t>Need to control false positive in the model →</a:t>
            </a:r>
            <a:endParaRPr sz="5600">
              <a:solidFill>
                <a:schemeClr val="lt1"/>
              </a:solidFill>
            </a:endParaRPr>
          </a:p>
          <a:p>
            <a:pPr marL="0" lvl="0" indent="0" algn="l" rtl="0">
              <a:spcBef>
                <a:spcPts val="1200"/>
              </a:spcBef>
              <a:spcAft>
                <a:spcPts val="0"/>
              </a:spcAft>
              <a:buNone/>
            </a:pPr>
            <a:r>
              <a:rPr lang="en" sz="5600">
                <a:solidFill>
                  <a:schemeClr val="lt1"/>
                </a:solidFill>
              </a:rPr>
              <a:t>Favor a high precision score →</a:t>
            </a:r>
            <a:endParaRPr sz="5600">
              <a:solidFill>
                <a:schemeClr val="lt1"/>
              </a:solidFill>
            </a:endParaRPr>
          </a:p>
          <a:p>
            <a:pPr marL="0" lvl="0" indent="0" algn="l" rtl="0">
              <a:spcBef>
                <a:spcPts val="1200"/>
              </a:spcBef>
              <a:spcAft>
                <a:spcPts val="0"/>
              </a:spcAft>
              <a:buNone/>
            </a:pPr>
            <a:r>
              <a:rPr lang="en" sz="5600">
                <a:solidFill>
                  <a:schemeClr val="lt1"/>
                </a:solidFill>
              </a:rPr>
              <a:t>Pick decision tree model because of high interpretability and a great precision score</a:t>
            </a:r>
            <a:endParaRPr sz="5600">
              <a:solidFill>
                <a:schemeClr val="lt1"/>
              </a:solidFill>
            </a:endParaRPr>
          </a:p>
          <a:p>
            <a:pPr marL="0" lvl="0" indent="0" algn="l" rtl="0">
              <a:spcBef>
                <a:spcPts val="1200"/>
              </a:spcBef>
              <a:spcAft>
                <a:spcPts val="0"/>
              </a:spcAft>
              <a:buClr>
                <a:schemeClr val="dk1"/>
              </a:buClr>
              <a:buSzPts val="275"/>
              <a:buFont typeface="Arial"/>
              <a:buNone/>
            </a:pPr>
            <a:endParaRPr sz="5600">
              <a:solidFill>
                <a:schemeClr val="lt1"/>
              </a:solidFill>
            </a:endParaRPr>
          </a:p>
          <a:p>
            <a:pPr marL="0" lvl="0" indent="0" algn="l" rtl="0">
              <a:spcBef>
                <a:spcPts val="1200"/>
              </a:spcBef>
              <a:spcAft>
                <a:spcPts val="0"/>
              </a:spcAft>
              <a:buNone/>
            </a:pPr>
            <a:endParaRPr sz="1500">
              <a:solidFill>
                <a:schemeClr val="lt1"/>
              </a:solidFill>
            </a:endParaRPr>
          </a:p>
          <a:p>
            <a:pPr marL="0" lvl="0" indent="0" algn="l" rtl="0">
              <a:spcBef>
                <a:spcPts val="1200"/>
              </a:spcBef>
              <a:spcAft>
                <a:spcPts val="0"/>
              </a:spcAft>
              <a:buNone/>
            </a:pPr>
            <a:endParaRPr sz="1500">
              <a:solidFill>
                <a:schemeClr val="lt1"/>
              </a:solidFill>
            </a:endParaRPr>
          </a:p>
          <a:p>
            <a:pPr marL="0" lvl="0" indent="0" algn="l" rtl="0">
              <a:spcBef>
                <a:spcPts val="1200"/>
              </a:spcBef>
              <a:spcAft>
                <a:spcPts val="1200"/>
              </a:spcAft>
              <a:buNone/>
            </a:pPr>
            <a:endParaRPr sz="15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00" y="188650"/>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620">
                <a:solidFill>
                  <a:schemeClr val="lt1"/>
                </a:solidFill>
              </a:rPr>
              <a:t>Performance Metrics - Overfitting</a:t>
            </a:r>
            <a:endParaRPr sz="2620">
              <a:solidFill>
                <a:schemeClr val="lt1"/>
              </a:solidFill>
            </a:endParaRPr>
          </a:p>
        </p:txBody>
      </p:sp>
      <p:sp>
        <p:nvSpPr>
          <p:cNvPr id="99" name="Google Shape;99;p19"/>
          <p:cNvSpPr txBox="1">
            <a:spLocks noGrp="1"/>
          </p:cNvSpPr>
          <p:nvPr>
            <p:ph type="body" idx="1"/>
          </p:nvPr>
        </p:nvSpPr>
        <p:spPr>
          <a:xfrm>
            <a:off x="311700" y="844800"/>
            <a:ext cx="8520600" cy="3079500"/>
          </a:xfrm>
          <a:prstGeom prst="rect">
            <a:avLst/>
          </a:prstGeom>
        </p:spPr>
        <p:txBody>
          <a:bodyPr spcFirstLastPara="1" wrap="square" lIns="91425" tIns="91425" rIns="91425" bIns="91425" anchor="t" anchorCtr="0">
            <a:normAutofit fontScale="32500" lnSpcReduction="10000"/>
          </a:bodyPr>
          <a:lstStyle/>
          <a:p>
            <a:pPr marL="0" lvl="0" indent="0" algn="l" rtl="0">
              <a:spcBef>
                <a:spcPts val="0"/>
              </a:spcBef>
              <a:spcAft>
                <a:spcPts val="0"/>
              </a:spcAft>
              <a:buClr>
                <a:schemeClr val="dk1"/>
              </a:buClr>
              <a:buSzPts val="358"/>
              <a:buFont typeface="Arial"/>
              <a:buNone/>
            </a:pPr>
            <a:r>
              <a:rPr lang="en" sz="6211">
                <a:solidFill>
                  <a:schemeClr val="lt1"/>
                </a:solidFill>
              </a:rPr>
              <a:t>Typically, to tell whether a model is overfitting or underfitting, we need to review the performance metrics for both train and test datasets. Since the confusion matrices do not indicate which dataset they are based on, we cannot say whether our model is overfitting or not.</a:t>
            </a:r>
            <a:endParaRPr sz="6211">
              <a:solidFill>
                <a:schemeClr val="lt1"/>
              </a:solidFill>
            </a:endParaRPr>
          </a:p>
          <a:p>
            <a:pPr marL="0" lvl="0" indent="0" algn="l" rtl="0">
              <a:spcBef>
                <a:spcPts val="1200"/>
              </a:spcBef>
              <a:spcAft>
                <a:spcPts val="0"/>
              </a:spcAft>
              <a:buClr>
                <a:schemeClr val="dk1"/>
              </a:buClr>
              <a:buSzPct val="28859"/>
              <a:buFont typeface="Arial"/>
              <a:buNone/>
            </a:pPr>
            <a:endParaRPr sz="3811">
              <a:solidFill>
                <a:schemeClr val="lt1"/>
              </a:solidFill>
            </a:endParaRPr>
          </a:p>
          <a:p>
            <a:pPr marL="0" lvl="0" indent="0" algn="l" rtl="0">
              <a:spcBef>
                <a:spcPts val="1200"/>
              </a:spcBef>
              <a:spcAft>
                <a:spcPts val="0"/>
              </a:spcAft>
              <a:buClr>
                <a:schemeClr val="dk1"/>
              </a:buClr>
              <a:buSzPts val="358"/>
              <a:buFont typeface="Arial"/>
              <a:buNone/>
            </a:pPr>
            <a:r>
              <a:rPr lang="en" sz="5600">
                <a:solidFill>
                  <a:schemeClr val="lt1"/>
                </a:solidFill>
              </a:rPr>
              <a:t> </a:t>
            </a:r>
            <a:endParaRPr sz="5600">
              <a:solidFill>
                <a:schemeClr val="lt1"/>
              </a:solidFill>
            </a:endParaRPr>
          </a:p>
          <a:p>
            <a:pPr marL="0" lvl="0" indent="0" algn="l" rtl="0">
              <a:spcBef>
                <a:spcPts val="1200"/>
              </a:spcBef>
              <a:spcAft>
                <a:spcPts val="0"/>
              </a:spcAft>
              <a:buNone/>
            </a:pPr>
            <a:endParaRPr sz="1500">
              <a:solidFill>
                <a:schemeClr val="lt1"/>
              </a:solidFill>
            </a:endParaRPr>
          </a:p>
          <a:p>
            <a:pPr marL="0" lvl="0" indent="0" algn="l" rtl="0">
              <a:spcBef>
                <a:spcPts val="1200"/>
              </a:spcBef>
              <a:spcAft>
                <a:spcPts val="0"/>
              </a:spcAft>
              <a:buNone/>
            </a:pPr>
            <a:endParaRPr sz="1500">
              <a:solidFill>
                <a:schemeClr val="lt1"/>
              </a:solidFill>
            </a:endParaRPr>
          </a:p>
          <a:p>
            <a:pPr marL="0" lvl="0" indent="0" algn="l" rtl="0">
              <a:spcBef>
                <a:spcPts val="1200"/>
              </a:spcBef>
              <a:spcAft>
                <a:spcPts val="1200"/>
              </a:spcAft>
              <a:buNone/>
            </a:pPr>
            <a:endParaRPr sz="15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311700" y="274100"/>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620">
                <a:solidFill>
                  <a:schemeClr val="lt1"/>
                </a:solidFill>
              </a:rPr>
              <a:t>Economic Impact</a:t>
            </a:r>
            <a:endParaRPr sz="2620">
              <a:solidFill>
                <a:schemeClr val="lt1"/>
              </a:solidFill>
            </a:endParaRPr>
          </a:p>
        </p:txBody>
      </p:sp>
      <p:sp>
        <p:nvSpPr>
          <p:cNvPr id="105" name="Google Shape;105;p20"/>
          <p:cNvSpPr txBox="1">
            <a:spLocks noGrp="1"/>
          </p:cNvSpPr>
          <p:nvPr>
            <p:ph type="body" idx="1"/>
          </p:nvPr>
        </p:nvSpPr>
        <p:spPr>
          <a:xfrm>
            <a:off x="263275" y="1033575"/>
            <a:ext cx="8422200" cy="3918300"/>
          </a:xfrm>
          <a:prstGeom prst="rect">
            <a:avLst/>
          </a:prstGeom>
          <a:noFill/>
          <a:ln>
            <a:noFill/>
          </a:ln>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sz="1500">
                <a:solidFill>
                  <a:schemeClr val="lt1"/>
                </a:solidFill>
              </a:rPr>
              <a:t>The team decided to use decision tree as final model model as the result is able to be visualized into tree map, helping users to understand the decision making process.   </a:t>
            </a:r>
            <a:endParaRPr sz="1500">
              <a:solidFill>
                <a:schemeClr val="lt1"/>
              </a:solidFill>
            </a:endParaRPr>
          </a:p>
          <a:p>
            <a:pPr marL="0" lvl="0" indent="0" algn="l" rtl="0">
              <a:spcBef>
                <a:spcPts val="1200"/>
              </a:spcBef>
              <a:spcAft>
                <a:spcPts val="0"/>
              </a:spcAft>
              <a:buNone/>
            </a:pPr>
            <a:endParaRPr sz="1500">
              <a:solidFill>
                <a:schemeClr val="lt1"/>
              </a:solidFill>
            </a:endParaRPr>
          </a:p>
          <a:p>
            <a:pPr marL="0" lvl="0" indent="0" algn="l" rtl="0">
              <a:spcBef>
                <a:spcPts val="1200"/>
              </a:spcBef>
              <a:spcAft>
                <a:spcPts val="0"/>
              </a:spcAft>
              <a:buNone/>
            </a:pPr>
            <a:endParaRPr sz="1500">
              <a:solidFill>
                <a:schemeClr val="lt1"/>
              </a:solidFill>
            </a:endParaRPr>
          </a:p>
          <a:p>
            <a:pPr marL="0" lvl="0" indent="0" algn="l" rtl="0">
              <a:spcBef>
                <a:spcPts val="1200"/>
              </a:spcBef>
              <a:spcAft>
                <a:spcPts val="0"/>
              </a:spcAft>
              <a:buNone/>
            </a:pPr>
            <a:endParaRPr sz="1500">
              <a:solidFill>
                <a:schemeClr val="lt1"/>
              </a:solidFill>
            </a:endParaRPr>
          </a:p>
          <a:p>
            <a:pPr marL="0" lvl="0" indent="0" algn="l" rtl="0">
              <a:spcBef>
                <a:spcPts val="1200"/>
              </a:spcBef>
              <a:spcAft>
                <a:spcPts val="0"/>
              </a:spcAft>
              <a:buNone/>
            </a:pPr>
            <a:endParaRPr sz="1500">
              <a:solidFill>
                <a:schemeClr val="lt1"/>
              </a:solidFill>
            </a:endParaRPr>
          </a:p>
          <a:p>
            <a:pPr marL="0" lvl="0" indent="0" algn="l" rtl="0">
              <a:spcBef>
                <a:spcPts val="1200"/>
              </a:spcBef>
              <a:spcAft>
                <a:spcPts val="0"/>
              </a:spcAft>
              <a:buNone/>
            </a:pPr>
            <a:endParaRPr sz="1500">
              <a:solidFill>
                <a:schemeClr val="lt1"/>
              </a:solidFill>
            </a:endParaRPr>
          </a:p>
          <a:p>
            <a:pPr marL="0" lvl="0" indent="0" algn="l" rtl="0">
              <a:spcBef>
                <a:spcPts val="1200"/>
              </a:spcBef>
              <a:spcAft>
                <a:spcPts val="0"/>
              </a:spcAft>
              <a:buNone/>
            </a:pPr>
            <a:r>
              <a:rPr lang="en" sz="1500">
                <a:solidFill>
                  <a:schemeClr val="lt1"/>
                </a:solidFill>
              </a:rPr>
              <a:t>Overall, the decision tree model helps to detect 84% of fraud transactions and shrinks down falsely detected cases to 8% of fraud detected transactions. </a:t>
            </a:r>
            <a:endParaRPr sz="1500">
              <a:solidFill>
                <a:schemeClr val="lt1"/>
              </a:solidFill>
            </a:endParaRPr>
          </a:p>
          <a:p>
            <a:pPr marL="0" lvl="0" indent="0" algn="l" rtl="0">
              <a:spcBef>
                <a:spcPts val="1200"/>
              </a:spcBef>
              <a:spcAft>
                <a:spcPts val="0"/>
              </a:spcAft>
              <a:buNone/>
            </a:pPr>
            <a:r>
              <a:rPr lang="en" sz="1500">
                <a:solidFill>
                  <a:schemeClr val="lt1"/>
                </a:solidFill>
              </a:rPr>
              <a:t>Assuming out of 10,000 innocent customers, we have 4,000 clients who got falsely detected, although 40% of them will try to finish the transaction, we are still losing around 2,400 clients (~$163K loss). With the model, we can improve the precision score for non-fraud transactions from .60 to .85. Which means:</a:t>
            </a:r>
            <a:endParaRPr sz="1500">
              <a:solidFill>
                <a:schemeClr val="lt1"/>
              </a:solidFill>
            </a:endParaRPr>
          </a:p>
          <a:p>
            <a:pPr marL="457200" lvl="0" indent="-302418" algn="l" rtl="0">
              <a:spcBef>
                <a:spcPts val="1200"/>
              </a:spcBef>
              <a:spcAft>
                <a:spcPts val="0"/>
              </a:spcAft>
              <a:buClr>
                <a:schemeClr val="lt1"/>
              </a:buClr>
              <a:buSzPct val="100000"/>
              <a:buAutoNum type="arabicPeriod"/>
            </a:pPr>
            <a:r>
              <a:rPr lang="en" sz="1500">
                <a:solidFill>
                  <a:schemeClr val="lt1"/>
                </a:solidFill>
              </a:rPr>
              <a:t>The new model lowers the falsely detected client amount to from 4,000 to 1,500 people.  </a:t>
            </a:r>
            <a:endParaRPr sz="1500">
              <a:solidFill>
                <a:schemeClr val="lt1"/>
              </a:solidFill>
            </a:endParaRPr>
          </a:p>
          <a:p>
            <a:pPr marL="457200" lvl="0" indent="-302418" algn="l" rtl="0">
              <a:spcBef>
                <a:spcPts val="0"/>
              </a:spcBef>
              <a:spcAft>
                <a:spcPts val="0"/>
              </a:spcAft>
              <a:buClr>
                <a:schemeClr val="lt1"/>
              </a:buClr>
              <a:buSzPct val="100000"/>
              <a:buAutoNum type="arabicPeriod"/>
            </a:pPr>
            <a:r>
              <a:rPr lang="en" sz="1500">
                <a:solidFill>
                  <a:schemeClr val="lt1"/>
                </a:solidFill>
              </a:rPr>
              <a:t>Compared to previous result, the new model retain 1,500 more customers (~$102K economic value) </a:t>
            </a:r>
            <a:endParaRPr sz="1500">
              <a:solidFill>
                <a:schemeClr val="lt1"/>
              </a:solidFill>
            </a:endParaRPr>
          </a:p>
        </p:txBody>
      </p:sp>
      <p:pic>
        <p:nvPicPr>
          <p:cNvPr id="106" name="Google Shape;106;p20"/>
          <p:cNvPicPr preferRelativeResize="0"/>
          <p:nvPr/>
        </p:nvPicPr>
        <p:blipFill>
          <a:blip r:embed="rId4">
            <a:alphaModFix/>
          </a:blip>
          <a:stretch>
            <a:fillRect/>
          </a:stretch>
        </p:blipFill>
        <p:spPr>
          <a:xfrm>
            <a:off x="360449" y="1527700"/>
            <a:ext cx="4240800" cy="160547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819</Words>
  <Application>Microsoft Office PowerPoint</Application>
  <PresentationFormat>On-screen Show (16:9)</PresentationFormat>
  <Paragraphs>81</Paragraphs>
  <Slides>8</Slides>
  <Notes>8</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8</vt:i4>
      </vt:variant>
    </vt:vector>
  </HeadingPairs>
  <TitlesOfParts>
    <vt:vector size="10" baseType="lpstr">
      <vt:lpstr>Arial</vt:lpstr>
      <vt:lpstr>Simple Light</vt:lpstr>
      <vt:lpstr>Credit Card Fraud Detection</vt:lpstr>
      <vt:lpstr>Business Problem  - Broom Solutions</vt:lpstr>
      <vt:lpstr>EDA</vt:lpstr>
      <vt:lpstr>Data Imbalance and Treatment</vt:lpstr>
      <vt:lpstr>Approach - Classification </vt:lpstr>
      <vt:lpstr>Performance Metrics - Overview</vt:lpstr>
      <vt:lpstr>Performance Metrics - Overfitting</vt:lpstr>
      <vt:lpstr>Economic Impact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dc:title>
  <cp:lastModifiedBy>Alexa Kung</cp:lastModifiedBy>
  <cp:revision>1</cp:revision>
  <dcterms:modified xsi:type="dcterms:W3CDTF">2022-05-18T19:02:53Z</dcterms:modified>
</cp:coreProperties>
</file>