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Quicksand"/>
      <p:regular r:id="rId14"/>
      <p:bold r:id="rId15"/>
    </p:embeddedFon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drian Ba"/>
  <p:cmAuthor clrIdx="1" id="1" initials="" lastIdx="1" name="Josh Par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Quicksand-bold.fntdata"/><Relationship Id="rId14" Type="http://schemas.openxmlformats.org/officeDocument/2006/relationships/font" Target="fonts/Quicksand-regular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5-18T21:43:01.458">
    <p:pos x="6000" y="0"/>
    <p:text>Hey who wants to upload the presentation</p:text>
  </p:cm>
  <p:cm authorId="1" idx="1" dt="2022-05-18T21:43:01.458">
    <p:pos x="6000" y="0"/>
    <p:text>I can, i just wanna edit Davie's slide a bit. @adrian.barba.ac@gmail.com @rnathenson@uchicago.edu  feel free to take a look before you present since I think you wanted... but if anything's changed let me know haha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ecmlpkdd2018.org/wp-content/uploads/2018/09/567.pdf" TargetMode="External"/><Relationship Id="rId3" Type="http://schemas.openxmlformats.org/officeDocument/2006/relationships/hyperlink" Target="https://thepaypers.com/expert-opinion/yesterday-it-was-fraud-today-its-false-declines-collaborations-latest-challenge--772089" TargetMode="External"/><Relationship Id="rId4" Type="http://schemas.openxmlformats.org/officeDocument/2006/relationships/hyperlink" Target="https://thepaypers.com/thought-leader-insights/why-understanding-your-fraud-false-positive-rate-is-key-to-growing-your-business--1241130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c5f5ed9be_2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c5f5ed9be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c63f8f67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c63f8f67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http://www.ecmlpkdd2018.org/wp-content/uploads/2018/09/567.pdf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https://thepaypers.com/expert-opinion/yesterday-it-was-fraud-today-its-false-declines-collaborations-latest-challenge--772089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https://thepaypers.com/thought-leader-insights/why-understanding-your-fraud-false-positive-rate-is-key-to-growing-your-business--1241130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c5f5ed9be_2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c5f5ed9be_2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c5f5ed9be_2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c5f5ed9be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c5f5ed9be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c5f5ed9be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c5f5ed9be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c5f5ed9be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c63f8f67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c63f8f67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Based on Broom’s data aggregating total amt * industry benchmark of 80%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Assumption based on fraud-based declines of 0.5%, with assumption of high friction experience causing sizeable volume of support cases received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Based on average amount spent by Broom’s customer * the assumption of 10 years of customer duration by typical industry standards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/>
          <p:nvPr/>
        </p:nvSpPr>
        <p:spPr>
          <a:xfrm rot="5400000">
            <a:off x="7101825" y="-483600"/>
            <a:ext cx="2591700" cy="1222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48000">
                <a:schemeClr val="accent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2"/>
          <p:cNvSpPr/>
          <p:nvPr/>
        </p:nvSpPr>
        <p:spPr>
          <a:xfrm rot="2399863">
            <a:off x="5693955" y="935803"/>
            <a:ext cx="6018194" cy="6983426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 rot="-477756">
            <a:off x="-1576742" y="-2340601"/>
            <a:ext cx="6625015" cy="4702090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2"/>
          <p:cNvPicPr preferRelativeResize="0"/>
          <p:nvPr/>
        </p:nvPicPr>
        <p:blipFill rotWithShape="1">
          <a:blip r:embed="rId2">
            <a:alphaModFix/>
          </a:blip>
          <a:srcRect b="17529" l="18151" r="18158" t="17522"/>
          <a:stretch/>
        </p:blipFill>
        <p:spPr>
          <a:xfrm>
            <a:off x="1375500" y="856275"/>
            <a:ext cx="6393000" cy="3667200"/>
          </a:xfrm>
          <a:prstGeom prst="roundRect">
            <a:avLst>
              <a:gd fmla="val 11351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72" name="Google Shape;72;p12"/>
          <p:cNvSpPr txBox="1"/>
          <p:nvPr>
            <p:ph type="ctrTitle"/>
          </p:nvPr>
        </p:nvSpPr>
        <p:spPr>
          <a:xfrm>
            <a:off x="1718600" y="1927800"/>
            <a:ext cx="4620000" cy="16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" type="subTitle"/>
          </p:nvPr>
        </p:nvSpPr>
        <p:spPr>
          <a:xfrm>
            <a:off x="1718600" y="3758675"/>
            <a:ext cx="4620000" cy="458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 rot="-8694577">
            <a:off x="4314121" y="2278820"/>
            <a:ext cx="7000216" cy="700021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 rot="-1030337">
            <a:off x="-2387533" y="-2637539"/>
            <a:ext cx="7261773" cy="5153910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3"/>
          <p:cNvPicPr preferRelativeResize="0"/>
          <p:nvPr/>
        </p:nvPicPr>
        <p:blipFill rotWithShape="1">
          <a:blip r:embed="rId2">
            <a:alphaModFix/>
          </a:blip>
          <a:srcRect b="8023" l="5104" r="5958" t="7158"/>
          <a:stretch/>
        </p:blipFill>
        <p:spPr>
          <a:xfrm>
            <a:off x="467013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78" name="Google Shape;78;p13"/>
          <p:cNvSpPr txBox="1"/>
          <p:nvPr>
            <p:ph type="title"/>
          </p:nvPr>
        </p:nvSpPr>
        <p:spPr>
          <a:xfrm>
            <a:off x="1753950" y="1775275"/>
            <a:ext cx="2553900" cy="7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1753950" y="2733300"/>
            <a:ext cx="56361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4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 rot="3369217">
            <a:off x="5902950" y="-1858670"/>
            <a:ext cx="7535765" cy="5348493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dk2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 rot="10800000">
            <a:off x="776300" y="0"/>
            <a:ext cx="2895600" cy="45993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4"/>
              </a:gs>
              <a:gs pos="66000">
                <a:schemeClr val="l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 rotWithShape="1">
          <a:blip r:embed="rId2">
            <a:alphaModFix/>
          </a:blip>
          <a:srcRect b="7591" l="1814" r="9257" t="7591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84" name="Google Shape;84;p14"/>
          <p:cNvSpPr txBox="1"/>
          <p:nvPr>
            <p:ph type="title"/>
          </p:nvPr>
        </p:nvSpPr>
        <p:spPr>
          <a:xfrm>
            <a:off x="919850" y="918175"/>
            <a:ext cx="2329200" cy="10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 rot="-8605897">
            <a:off x="-2951598" y="2781540"/>
            <a:ext cx="5720566" cy="4060060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rot="10064614">
            <a:off x="6409664" y="-3126948"/>
            <a:ext cx="5257022" cy="5257022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2">
            <a:alphaModFix/>
          </a:blip>
          <a:srcRect b="7591" l="5531" r="5540" t="7591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2031600" y="1194700"/>
            <a:ext cx="5080800" cy="1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81000" lvl="1" marL="9144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2400"/>
              <a:buChar char="▫"/>
              <a:defRPr>
                <a:solidFill>
                  <a:srgbClr val="434343"/>
                </a:solidFill>
              </a:defRPr>
            </a:lvl2pPr>
            <a:lvl3pPr indent="-381000" lvl="2" marL="13716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3pPr>
            <a:lvl4pPr indent="-381000" lvl="3" marL="1828800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4pPr>
            <a:lvl5pPr indent="-381000" lvl="4" marL="2286000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5pPr>
            <a:lvl6pPr indent="-381000" lvl="5" marL="2743200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6pPr>
            <a:lvl7pPr indent="-381000" lvl="6" marL="3200400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7pPr>
            <a:lvl8pPr indent="-381000" lvl="7" marL="3657600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8pPr>
            <a:lvl9pPr indent="-381000" lvl="8" marL="4114800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 rot="1799983">
            <a:off x="5626116" y="-2585100"/>
            <a:ext cx="7885968" cy="5597049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rot="-9163283">
            <a:off x="-3974839" y="1810008"/>
            <a:ext cx="7885877" cy="5596985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dk2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2">
            <a:alphaModFix/>
          </a:blip>
          <a:srcRect b="7591" l="5531" r="5540" t="7591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95" name="Google Shape;95;p16"/>
          <p:cNvSpPr txBox="1"/>
          <p:nvPr>
            <p:ph type="title"/>
          </p:nvPr>
        </p:nvSpPr>
        <p:spPr>
          <a:xfrm>
            <a:off x="3287438" y="1475375"/>
            <a:ext cx="12321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4561188" y="1475375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2" type="title"/>
          </p:nvPr>
        </p:nvSpPr>
        <p:spPr>
          <a:xfrm>
            <a:off x="3287438" y="2527481"/>
            <a:ext cx="12321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16"/>
          <p:cNvSpPr txBox="1"/>
          <p:nvPr>
            <p:ph idx="3" type="subTitle"/>
          </p:nvPr>
        </p:nvSpPr>
        <p:spPr>
          <a:xfrm>
            <a:off x="4561188" y="2527481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4" type="title"/>
          </p:nvPr>
        </p:nvSpPr>
        <p:spPr>
          <a:xfrm>
            <a:off x="3287438" y="3621881"/>
            <a:ext cx="12321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16"/>
          <p:cNvSpPr txBox="1"/>
          <p:nvPr>
            <p:ph idx="5" type="subTitle"/>
          </p:nvPr>
        </p:nvSpPr>
        <p:spPr>
          <a:xfrm>
            <a:off x="4561188" y="3621881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6" type="title"/>
          </p:nvPr>
        </p:nvSpPr>
        <p:spPr>
          <a:xfrm>
            <a:off x="715100" y="535000"/>
            <a:ext cx="77139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i="1" sz="2800">
                <a:solidFill>
                  <a:schemeClr val="accent1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>
                <a:solidFill>
                  <a:schemeClr val="accent1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>
                <a:solidFill>
                  <a:schemeClr val="accent1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ctrTitle"/>
          </p:nvPr>
        </p:nvSpPr>
        <p:spPr>
          <a:xfrm>
            <a:off x="1319175" y="2233525"/>
            <a:ext cx="7360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False Positives in Fraud Detection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651" y="494500"/>
            <a:ext cx="1548699" cy="154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844750" y="4491500"/>
            <a:ext cx="231600" cy="17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idx="4294967295"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this matters: the industry POV</a:t>
            </a:r>
            <a:endParaRPr/>
          </a:p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1001801" y="1809425"/>
            <a:ext cx="23304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100"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b="1" lang="en" sz="3100">
                <a:latin typeface="Helvetica Neue"/>
                <a:ea typeface="Helvetica Neue"/>
                <a:cs typeface="Helvetica Neue"/>
                <a:sym typeface="Helvetica Neue"/>
              </a:rPr>
              <a:t>0%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Declines are mistaken as frauds</a:t>
            </a:r>
            <a:r>
              <a:rPr baseline="30000" lang="en" sz="1400"/>
              <a:t>1</a:t>
            </a:r>
            <a:r>
              <a:rPr lang="en" sz="1500"/>
              <a:t> </a:t>
            </a:r>
            <a:endParaRPr sz="1400"/>
          </a:p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1076350" y="4303625"/>
            <a:ext cx="7954800" cy="2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The Fraud Fear Factor turns away genuine customers due to bad/insulting CX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476" y="130175"/>
            <a:ext cx="883701" cy="78141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3674356" y="1809425"/>
            <a:ext cx="24114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100">
                <a:latin typeface="Helvetica Neue"/>
                <a:ea typeface="Helvetica Neue"/>
                <a:cs typeface="Helvetica Neue"/>
                <a:sym typeface="Helvetica Neue"/>
              </a:rPr>
              <a:t>13X</a:t>
            </a:r>
            <a:r>
              <a:rPr b="1" lang="en" sz="31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Revenue loss due to false positives vs. true frauds</a:t>
            </a:r>
            <a:r>
              <a:rPr baseline="30000" lang="en" sz="1400"/>
              <a:t>2</a:t>
            </a:r>
            <a:endParaRPr baseline="30000" sz="1000"/>
          </a:p>
        </p:txBody>
      </p:sp>
      <p:sp>
        <p:nvSpPr>
          <p:cNvPr id="118" name="Google Shape;118;p18"/>
          <p:cNvSpPr/>
          <p:nvPr/>
        </p:nvSpPr>
        <p:spPr>
          <a:xfrm>
            <a:off x="901300" y="4523775"/>
            <a:ext cx="100500" cy="10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2" type="body"/>
          </p:nvPr>
        </p:nvSpPr>
        <p:spPr>
          <a:xfrm>
            <a:off x="6427901" y="1809425"/>
            <a:ext cx="23304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100">
                <a:latin typeface="Helvetica Neue"/>
                <a:ea typeface="Helvetica Neue"/>
                <a:cs typeface="Helvetica Neue"/>
                <a:sym typeface="Helvetica Neue"/>
              </a:rPr>
              <a:t>25</a:t>
            </a:r>
            <a:r>
              <a:rPr b="1" lang="en" sz="3100">
                <a:latin typeface="Helvetica Neue"/>
                <a:ea typeface="Helvetica Neue"/>
                <a:cs typeface="Helvetica Neue"/>
                <a:sym typeface="Helvetica Neue"/>
              </a:rPr>
              <a:t>%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Offended shoppers will move to a competitor</a:t>
            </a:r>
            <a:r>
              <a:rPr baseline="30000" lang="en" sz="1400"/>
              <a:t>3</a:t>
            </a:r>
            <a:r>
              <a:rPr lang="en" sz="1500"/>
              <a:t>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4294967295"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the “Customer Insult Rate”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1" lang="en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</a:t>
            </a:r>
            <a:endParaRPr b="1"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Overly sensitive fraud detection algorithm is causing frequent Type 1 errors (false positives), negatively impacting CX and ultimately revenue </a:t>
            </a:r>
            <a:endParaRPr sz="22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1" lang="en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</a:t>
            </a:r>
            <a:endParaRPr b="1"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Reduce the false positive rate (FPR) of fraud detection with incremental improvement of baseline CX metrics (CSAT, NPS, churn rate)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037725"/>
            <a:ext cx="7628677" cy="23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3377250"/>
            <a:ext cx="7409100" cy="160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/>
          <p:nvPr/>
        </p:nvSpPr>
        <p:spPr>
          <a:xfrm>
            <a:off x="769800" y="592150"/>
            <a:ext cx="251700" cy="17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7542025" y="2147050"/>
            <a:ext cx="790800" cy="10224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6803550" y="1568350"/>
            <a:ext cx="526500" cy="16011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6125" y="-9400"/>
            <a:ext cx="9144000" cy="102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1143000" y="562750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initially </a:t>
            </a:r>
            <a:r>
              <a:rPr lang="en"/>
              <a:t>uncovered</a:t>
            </a:r>
            <a:endParaRPr/>
          </a:p>
        </p:txBody>
      </p:sp>
      <p:cxnSp>
        <p:nvCxnSpPr>
          <p:cNvPr id="138" name="Google Shape;138;p20"/>
          <p:cNvCxnSpPr/>
          <p:nvPr/>
        </p:nvCxnSpPr>
        <p:spPr>
          <a:xfrm>
            <a:off x="892675" y="-1400"/>
            <a:ext cx="8100" cy="5151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0"/>
          <p:cNvSpPr/>
          <p:nvPr/>
        </p:nvSpPr>
        <p:spPr>
          <a:xfrm>
            <a:off x="780925" y="590200"/>
            <a:ext cx="231600" cy="17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845400" y="626200"/>
            <a:ext cx="100500" cy="10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review of our methodology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075" y="0"/>
            <a:ext cx="1004925" cy="10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050" y="940924"/>
            <a:ext cx="7288844" cy="394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the model’s performance metrics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1" lang="en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EFFECTIVENESS</a:t>
            </a:r>
            <a:endParaRPr b="1"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Balancing precision vs. recall to align to goal</a:t>
            </a:r>
            <a:endParaRPr sz="2200"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 </a:t>
            </a:r>
            <a:endParaRPr sz="22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1" lang="en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ISSUES</a:t>
            </a:r>
            <a:endParaRPr b="1"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lt1"/>
                </a:solidFill>
              </a:rPr>
              <a:t>Overfitting</a:t>
            </a:r>
            <a:r>
              <a:rPr lang="en" sz="2200">
                <a:solidFill>
                  <a:schemeClr val="lt1"/>
                </a:solidFill>
              </a:rPr>
              <a:t>: Pre- and post-pruning 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lt1"/>
                </a:solidFill>
              </a:rPr>
              <a:t>High variance</a:t>
            </a:r>
            <a:r>
              <a:rPr lang="en" sz="2200">
                <a:solidFill>
                  <a:schemeClr val="lt1"/>
                </a:solidFill>
              </a:rPr>
              <a:t>: dimensionality reduction + segmentation based on avg spend vs. amt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844750" y="4491500"/>
            <a:ext cx="231600" cy="17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4294967295"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hy this matters: Broom’s POV</a:t>
            </a:r>
            <a:endParaRPr/>
          </a:p>
        </p:txBody>
      </p:sp>
      <p:sp>
        <p:nvSpPr>
          <p:cNvPr id="160" name="Google Shape;160;p23"/>
          <p:cNvSpPr txBox="1"/>
          <p:nvPr>
            <p:ph idx="2" type="body"/>
          </p:nvPr>
        </p:nvSpPr>
        <p:spPr>
          <a:xfrm>
            <a:off x="1001801" y="1809425"/>
            <a:ext cx="23304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100">
                <a:latin typeface="Helvetica Neue"/>
                <a:ea typeface="Helvetica Neue"/>
                <a:cs typeface="Helvetica Neue"/>
                <a:sym typeface="Helvetica Neue"/>
              </a:rPr>
              <a:t>$4M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declined transaction value of false positives</a:t>
            </a:r>
            <a:r>
              <a:rPr baseline="30000" lang="en" sz="1400"/>
              <a:t>4</a:t>
            </a:r>
            <a:endParaRPr baseline="30000"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(short-term impact)</a:t>
            </a:r>
            <a:r>
              <a:rPr lang="en" sz="1500"/>
              <a:t> </a:t>
            </a:r>
            <a:endParaRPr sz="1400"/>
          </a:p>
        </p:txBody>
      </p:sp>
      <p:sp>
        <p:nvSpPr>
          <p:cNvPr id="161" name="Google Shape;161;p23"/>
          <p:cNvSpPr txBox="1"/>
          <p:nvPr>
            <p:ph idx="2" type="body"/>
          </p:nvPr>
        </p:nvSpPr>
        <p:spPr>
          <a:xfrm>
            <a:off x="1076350" y="4303625"/>
            <a:ext cx="7954800" cy="2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Costs </a:t>
            </a:r>
            <a:r>
              <a:rPr lang="en" sz="1400"/>
              <a:t>will continue to decrease as the model learns and improves over time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476" y="130175"/>
            <a:ext cx="883701" cy="7814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>
            <p:ph idx="2" type="body"/>
          </p:nvPr>
        </p:nvSpPr>
        <p:spPr>
          <a:xfrm>
            <a:off x="3674356" y="1809425"/>
            <a:ext cx="24114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100">
                <a:latin typeface="Helvetica Neue"/>
                <a:ea typeface="Helvetica Neue"/>
                <a:cs typeface="Helvetica Neue"/>
                <a:sym typeface="Helvetica Neue"/>
              </a:rPr>
              <a:t>2% 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Monthly case volume with high negative sentiment score of -0.82 [-1, 1]</a:t>
            </a:r>
            <a:r>
              <a:rPr baseline="30000" lang="en" sz="1400"/>
              <a:t>5</a:t>
            </a:r>
            <a:r>
              <a:rPr lang="en" sz="1400"/>
              <a:t> </a:t>
            </a:r>
            <a:endParaRPr baseline="30000" sz="1000"/>
          </a:p>
        </p:txBody>
      </p:sp>
      <p:sp>
        <p:nvSpPr>
          <p:cNvPr id="164" name="Google Shape;164;p23"/>
          <p:cNvSpPr/>
          <p:nvPr/>
        </p:nvSpPr>
        <p:spPr>
          <a:xfrm>
            <a:off x="901300" y="4523775"/>
            <a:ext cx="100500" cy="10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idx="2" type="body"/>
          </p:nvPr>
        </p:nvSpPr>
        <p:spPr>
          <a:xfrm>
            <a:off x="6427901" y="1809425"/>
            <a:ext cx="23304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100">
                <a:latin typeface="Helvetica Neue"/>
                <a:ea typeface="Helvetica Neue"/>
                <a:cs typeface="Helvetica Neue"/>
                <a:sym typeface="Helvetica Neue"/>
              </a:rPr>
              <a:t>$680K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Average </a:t>
            </a:r>
            <a:r>
              <a:rPr lang="en" sz="1400"/>
              <a:t>customer</a:t>
            </a:r>
            <a:r>
              <a:rPr lang="en" sz="1400"/>
              <a:t> LTV</a:t>
            </a:r>
            <a:r>
              <a:rPr baseline="30000" lang="en" sz="1400"/>
              <a:t>6</a:t>
            </a:r>
            <a:endParaRPr baseline="30000"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(long-term impact)</a:t>
            </a:r>
            <a:r>
              <a:rPr lang="en" sz="1500"/>
              <a:t>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