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22"/>
  </p:notesMasterIdLst>
  <p:sldIdLst>
    <p:sldId id="270" r:id="rId3"/>
    <p:sldId id="271" r:id="rId4"/>
    <p:sldId id="257" r:id="rId5"/>
    <p:sldId id="259" r:id="rId6"/>
    <p:sldId id="261" r:id="rId7"/>
    <p:sldId id="258" r:id="rId8"/>
    <p:sldId id="265" r:id="rId9"/>
    <p:sldId id="268" r:id="rId10"/>
    <p:sldId id="262" r:id="rId11"/>
    <p:sldId id="269" r:id="rId12"/>
    <p:sldId id="272" r:id="rId13"/>
    <p:sldId id="273" r:id="rId14"/>
    <p:sldId id="278" r:id="rId15"/>
    <p:sldId id="279" r:id="rId16"/>
    <p:sldId id="277" r:id="rId17"/>
    <p:sldId id="274" r:id="rId18"/>
    <p:sldId id="276" r:id="rId19"/>
    <p:sldId id="266" r:id="rId20"/>
    <p:sldId id="26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FFF"/>
    <a:srgbClr val="FF9900"/>
    <a:srgbClr val="EA4B04"/>
    <a:srgbClr val="9900CC"/>
    <a:srgbClr val="D99B01"/>
    <a:srgbClr val="FF66CC"/>
    <a:srgbClr val="FF67AC"/>
    <a:srgbClr val="CC0099"/>
    <a:srgbClr val="FFDC47"/>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52C4D-3FAD-40CF-8385-3C617BCCA432}" type="datetimeFigureOut">
              <a:rPr lang="en-US" smtClean="0"/>
              <a:t>9/29/2019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411AC-49AE-4676-8634-781E68C78CBF}" type="slidenum">
              <a:rPr lang="en-US" smtClean="0"/>
              <a:t>‹#›</a:t>
            </a:fld>
            <a:endParaRPr lang="en-US"/>
          </a:p>
        </p:txBody>
      </p:sp>
    </p:spTree>
    <p:extLst>
      <p:ext uri="{BB962C8B-B14F-4D97-AF65-F5344CB8AC3E}">
        <p14:creationId xmlns:p14="http://schemas.microsoft.com/office/powerpoint/2010/main" val="351765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411AC-49AE-4676-8634-781E68C78CBF}" type="slidenum">
              <a:rPr lang="en-US" smtClean="0"/>
              <a:t>3</a:t>
            </a:fld>
            <a:endParaRPr lang="en-US"/>
          </a:p>
        </p:txBody>
      </p:sp>
    </p:spTree>
    <p:extLst>
      <p:ext uri="{BB962C8B-B14F-4D97-AF65-F5344CB8AC3E}">
        <p14:creationId xmlns:p14="http://schemas.microsoft.com/office/powerpoint/2010/main" val="24131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dirty="0"/>
          </a:p>
        </p:txBody>
      </p:sp>
    </p:spTree>
    <p:extLst>
      <p:ext uri="{BB962C8B-B14F-4D97-AF65-F5344CB8AC3E}">
        <p14:creationId xmlns:p14="http://schemas.microsoft.com/office/powerpoint/2010/main" val="2081233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7.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7.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6" y="0"/>
            <a:ext cx="5298425" cy="5143500"/>
          </a:xfrm>
          <a:prstGeom prst="rect">
            <a:avLst/>
          </a:prstGeom>
        </p:spPr>
      </p:pic>
      <p:sp>
        <p:nvSpPr>
          <p:cNvPr id="11" name="Title 1"/>
          <p:cNvSpPr>
            <a:spLocks noGrp="1"/>
          </p:cNvSpPr>
          <p:nvPr>
            <p:ph type="ctrTitle" hasCustomPrompt="1"/>
          </p:nvPr>
        </p:nvSpPr>
        <p:spPr>
          <a:xfrm>
            <a:off x="305992" y="2301721"/>
            <a:ext cx="3725949" cy="540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4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2" y="2949421"/>
            <a:ext cx="3725949" cy="917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lang="en-US" sz="18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4576105"/>
            <a:ext cx="1714500" cy="382510"/>
          </a:xfrm>
          <a:prstGeom prst="rect">
            <a:avLst/>
          </a:prstGeom>
        </p:spPr>
      </p:pic>
    </p:spTree>
    <p:extLst>
      <p:ext uri="{BB962C8B-B14F-4D97-AF65-F5344CB8AC3E}">
        <p14:creationId xmlns:p14="http://schemas.microsoft.com/office/powerpoint/2010/main" val="1813142128"/>
      </p:ext>
    </p:extLst>
  </p:cSld>
  <p:clrMapOvr>
    <a:masterClrMapping/>
  </p:clrMapOvr>
  <p:extLst>
    <p:ext uri="{DCECCB84-F9BA-43D5-87BE-67443E8EF086}">
      <p15:sldGuideLst xmlns:p15="http://schemas.microsoft.com/office/powerpoint/2012/main">
        <p15:guide id="1" pos="541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6" y="0"/>
            <a:ext cx="5298425" cy="5143500"/>
          </a:xfrm>
          <a:prstGeom prst="rect">
            <a:avLst/>
          </a:prstGeom>
        </p:spPr>
      </p:pic>
      <p:sp>
        <p:nvSpPr>
          <p:cNvPr id="11" name="Title 1"/>
          <p:cNvSpPr>
            <a:spLocks noGrp="1"/>
          </p:cNvSpPr>
          <p:nvPr>
            <p:ph type="ctrTitle" hasCustomPrompt="1"/>
          </p:nvPr>
        </p:nvSpPr>
        <p:spPr>
          <a:xfrm>
            <a:off x="305992" y="2301721"/>
            <a:ext cx="3725949" cy="540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4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2" y="2949421"/>
            <a:ext cx="3725949" cy="917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lang="en-US" sz="18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4576105"/>
            <a:ext cx="1714500" cy="382510"/>
          </a:xfrm>
          <a:prstGeom prst="rect">
            <a:avLst/>
          </a:prstGeom>
        </p:spPr>
      </p:pic>
    </p:spTree>
    <p:extLst>
      <p:ext uri="{BB962C8B-B14F-4D97-AF65-F5344CB8AC3E}">
        <p14:creationId xmlns:p14="http://schemas.microsoft.com/office/powerpoint/2010/main" val="1921612322"/>
      </p:ext>
    </p:extLst>
  </p:cSld>
  <p:clrMapOvr>
    <a:masterClrMapping/>
  </p:clrMapOvr>
  <p:extLst>
    <p:ext uri="{DCECCB84-F9BA-43D5-87BE-67443E8EF086}">
      <p15:sldGuideLst xmlns:p15="http://schemas.microsoft.com/office/powerpoint/2012/main">
        <p15:guide id="1" pos="541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79376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371600"/>
            <a:ext cx="2003192" cy="1508760"/>
          </a:xfrm>
          <a:prstGeom prst="rect">
            <a:avLst/>
          </a:prstGeom>
        </p:spPr>
      </p:pic>
    </p:spTree>
    <p:extLst>
      <p:ext uri="{BB962C8B-B14F-4D97-AF65-F5344CB8AC3E}">
        <p14:creationId xmlns:p14="http://schemas.microsoft.com/office/powerpoint/2010/main" val="394884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92524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1371600"/>
            <a:ext cx="1828800" cy="1819800"/>
          </a:xfrm>
          <a:prstGeom prst="rect">
            <a:avLst/>
          </a:prstGeom>
        </p:spPr>
      </p:pic>
    </p:spTree>
    <p:extLst>
      <p:ext uri="{BB962C8B-B14F-4D97-AF65-F5344CB8AC3E}">
        <p14:creationId xmlns:p14="http://schemas.microsoft.com/office/powerpoint/2010/main" val="179314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21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1121075"/>
            <a:ext cx="8532019"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8109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7009788"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71600"/>
            <a:ext cx="2286000" cy="1154805"/>
          </a:xfrm>
          <a:prstGeom prst="rect">
            <a:avLst/>
          </a:prstGeom>
        </p:spPr>
      </p:pic>
    </p:spTree>
    <p:extLst>
      <p:ext uri="{BB962C8B-B14F-4D97-AF65-F5344CB8AC3E}">
        <p14:creationId xmlns:p14="http://schemas.microsoft.com/office/powerpoint/2010/main" val="2779579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r">
              <a:defRPr sz="2800">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5530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594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3420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79376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371600"/>
            <a:ext cx="2003192" cy="1508760"/>
          </a:xfrm>
          <a:prstGeom prst="rect">
            <a:avLst/>
          </a:prstGeom>
        </p:spPr>
      </p:pic>
    </p:spTree>
    <p:extLst>
      <p:ext uri="{BB962C8B-B14F-4D97-AF65-F5344CB8AC3E}">
        <p14:creationId xmlns:p14="http://schemas.microsoft.com/office/powerpoint/2010/main" val="29793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92524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1371600"/>
            <a:ext cx="1828800" cy="1819800"/>
          </a:xfrm>
          <a:prstGeom prst="rect">
            <a:avLst/>
          </a:prstGeom>
        </p:spPr>
      </p:pic>
    </p:spTree>
    <p:extLst>
      <p:ext uri="{BB962C8B-B14F-4D97-AF65-F5344CB8AC3E}">
        <p14:creationId xmlns:p14="http://schemas.microsoft.com/office/powerpoint/2010/main" val="1411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108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1121075"/>
            <a:ext cx="8532019"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6480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7009788"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71600"/>
            <a:ext cx="2286000" cy="1154805"/>
          </a:xfrm>
          <a:prstGeom prst="rect">
            <a:avLst/>
          </a:prstGeom>
        </p:spPr>
      </p:pic>
    </p:spTree>
    <p:extLst>
      <p:ext uri="{BB962C8B-B14F-4D97-AF65-F5344CB8AC3E}">
        <p14:creationId xmlns:p14="http://schemas.microsoft.com/office/powerpoint/2010/main" val="37321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739290"/>
            <a:ext cx="8093364"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877160"/>
            <a:ext cx="8093366" cy="1374345"/>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8025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r">
              <a:defRPr sz="2800">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4502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756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9/29/2019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1393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sv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2" y="310040"/>
            <a:ext cx="8532019" cy="641270"/>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059656"/>
            <a:ext cx="8532018" cy="357306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91AA2D51-D0D7-4EEF-90B9-C82A02C6409C}"/>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6" y="141480"/>
            <a:ext cx="318267" cy="344718"/>
          </a:xfrm>
          <a:prstGeom prst="rect">
            <a:avLst/>
          </a:prstGeom>
        </p:spPr>
      </p:pic>
    </p:spTree>
    <p:extLst>
      <p:ext uri="{BB962C8B-B14F-4D97-AF65-F5344CB8AC3E}">
        <p14:creationId xmlns:p14="http://schemas.microsoft.com/office/powerpoint/2010/main" val="6990921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defTabSz="514350" rtl="0" eaLnBrk="1" latinLnBrk="0" hangingPunct="1">
        <a:lnSpc>
          <a:spcPct val="10000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514350" rtl="0" eaLnBrk="1" latinLnBrk="0" hangingPunct="1">
        <a:lnSpc>
          <a:spcPct val="90000"/>
        </a:lnSpc>
        <a:spcBef>
          <a:spcPts val="563"/>
        </a:spcBef>
        <a:buClr>
          <a:schemeClr val="tx2"/>
        </a:buClr>
        <a:buFont typeface="Wingdings" panose="05000000000000000000" pitchFamily="2" charset="2"/>
        <a:buChar char="Ø"/>
        <a:defRPr sz="1463"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763" indent="-128588" algn="just" defTabSz="514350" rtl="0" eaLnBrk="1" latinLnBrk="0" hangingPunct="1">
        <a:lnSpc>
          <a:spcPct val="90000"/>
        </a:lnSpc>
        <a:spcBef>
          <a:spcPts val="281"/>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42938" indent="-128588" algn="just" defTabSz="514350" rtl="0" eaLnBrk="1" latinLnBrk="0" hangingPunct="1">
        <a:lnSpc>
          <a:spcPct val="90000"/>
        </a:lnSpc>
        <a:spcBef>
          <a:spcPts val="281"/>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00113" indent="-128588" algn="just" defTabSz="514350" rtl="0" eaLnBrk="1" latinLnBrk="0" hangingPunct="1">
        <a:lnSpc>
          <a:spcPct val="90000"/>
        </a:lnSpc>
        <a:spcBef>
          <a:spcPts val="281"/>
        </a:spcBef>
        <a:buClr>
          <a:schemeClr val="tx2"/>
        </a:buClr>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157288" indent="-128588" algn="just" defTabSz="514350" rtl="0" eaLnBrk="1" latinLnBrk="0" hangingPunct="1">
        <a:lnSpc>
          <a:spcPct val="90000"/>
        </a:lnSpc>
        <a:spcBef>
          <a:spcPts val="281"/>
        </a:spcBef>
        <a:buClr>
          <a:schemeClr val="tx2"/>
        </a:buClr>
        <a:buFont typeface="Arial" panose="020B0604020202020204" pitchFamily="34" charset="0"/>
        <a:buChar char="•"/>
        <a:defRPr sz="788"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pt-PT"/>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2" y="310040"/>
            <a:ext cx="8532019" cy="641270"/>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059656"/>
            <a:ext cx="8532018" cy="357306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91AA2D51-D0D7-4EEF-90B9-C82A02C6409C}"/>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6" y="141480"/>
            <a:ext cx="318267" cy="344718"/>
          </a:xfrm>
          <a:prstGeom prst="rect">
            <a:avLst/>
          </a:prstGeom>
        </p:spPr>
      </p:pic>
    </p:spTree>
    <p:extLst>
      <p:ext uri="{BB962C8B-B14F-4D97-AF65-F5344CB8AC3E}">
        <p14:creationId xmlns:p14="http://schemas.microsoft.com/office/powerpoint/2010/main" val="36424078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8" r:id="rId6"/>
    <p:sldLayoutId id="2147483679" r:id="rId7"/>
    <p:sldLayoutId id="2147483680" r:id="rId8"/>
  </p:sldLayoutIdLst>
  <p:txStyles>
    <p:titleStyle>
      <a:lvl1pPr algn="l" defTabSz="514350" rtl="0" eaLnBrk="1" latinLnBrk="0" hangingPunct="1">
        <a:lnSpc>
          <a:spcPct val="10000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514350" rtl="0" eaLnBrk="1" latinLnBrk="0" hangingPunct="1">
        <a:lnSpc>
          <a:spcPct val="90000"/>
        </a:lnSpc>
        <a:spcBef>
          <a:spcPts val="563"/>
        </a:spcBef>
        <a:buClr>
          <a:schemeClr val="tx2"/>
        </a:buClr>
        <a:buFont typeface="Wingdings" panose="05000000000000000000" pitchFamily="2" charset="2"/>
        <a:buChar char="Ø"/>
        <a:defRPr sz="1463"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763" indent="-128588" algn="just" defTabSz="514350" rtl="0" eaLnBrk="1" latinLnBrk="0" hangingPunct="1">
        <a:lnSpc>
          <a:spcPct val="90000"/>
        </a:lnSpc>
        <a:spcBef>
          <a:spcPts val="281"/>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42938" indent="-128588" algn="just" defTabSz="514350" rtl="0" eaLnBrk="1" latinLnBrk="0" hangingPunct="1">
        <a:lnSpc>
          <a:spcPct val="90000"/>
        </a:lnSpc>
        <a:spcBef>
          <a:spcPts val="281"/>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00113" indent="-128588" algn="just" defTabSz="514350" rtl="0" eaLnBrk="1" latinLnBrk="0" hangingPunct="1">
        <a:lnSpc>
          <a:spcPct val="90000"/>
        </a:lnSpc>
        <a:spcBef>
          <a:spcPts val="281"/>
        </a:spcBef>
        <a:buClr>
          <a:schemeClr val="tx2"/>
        </a:buClr>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157288" indent="-128588" algn="just" defTabSz="514350" rtl="0" eaLnBrk="1" latinLnBrk="0" hangingPunct="1">
        <a:lnSpc>
          <a:spcPct val="90000"/>
        </a:lnSpc>
        <a:spcBef>
          <a:spcPts val="281"/>
        </a:spcBef>
        <a:buClr>
          <a:schemeClr val="tx2"/>
        </a:buClr>
        <a:buFont typeface="Arial" panose="020B0604020202020204" pitchFamily="34" charset="0"/>
        <a:buChar char="•"/>
        <a:defRPr sz="788"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pt-PT"/>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296260" y="1044700"/>
            <a:ext cx="4023401" cy="842015"/>
          </a:xfrm>
        </p:spPr>
        <p:txBody>
          <a:bodyPr/>
          <a:lstStyle/>
          <a:p>
            <a:r>
              <a:rPr lang="en-US" sz="3200" dirty="0"/>
              <a:t>Zomato Analysis</a:t>
            </a:r>
          </a:p>
        </p:txBody>
      </p:sp>
      <p:sp>
        <p:nvSpPr>
          <p:cNvPr id="14" name="Subtitle 4"/>
          <p:cNvSpPr>
            <a:spLocks noGrp="1"/>
          </p:cNvSpPr>
          <p:nvPr>
            <p:ph type="subTitle" idx="1"/>
          </p:nvPr>
        </p:nvSpPr>
        <p:spPr>
          <a:xfrm>
            <a:off x="296260" y="3182570"/>
            <a:ext cx="2794462" cy="917972"/>
          </a:xfrm>
        </p:spPr>
        <p:txBody>
          <a:bodyPr>
            <a:normAutofit/>
          </a:bodyPr>
          <a:lstStyle/>
          <a:p>
            <a:r>
              <a:rPr lang="en-US" sz="1425" dirty="0"/>
              <a:t>Made by – Shweta Suman</a:t>
            </a:r>
          </a:p>
          <a:p>
            <a:r>
              <a:rPr lang="en-US" sz="1425" dirty="0"/>
              <a:t>Senior Analyst</a:t>
            </a:r>
          </a:p>
          <a:p>
            <a:r>
              <a:rPr lang="en-US" sz="1425" dirty="0"/>
              <a:t>(Batch – BI With MS Azure)</a:t>
            </a:r>
          </a:p>
          <a:p>
            <a:pPr lvl="0"/>
            <a:endParaRPr lang="en-US" dirty="0"/>
          </a:p>
        </p:txBody>
      </p:sp>
    </p:spTree>
    <p:extLst>
      <p:ext uri="{BB962C8B-B14F-4D97-AF65-F5344CB8AC3E}">
        <p14:creationId xmlns:p14="http://schemas.microsoft.com/office/powerpoint/2010/main" val="361882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59" y="433879"/>
            <a:ext cx="8246070" cy="763525"/>
          </a:xfrm>
        </p:spPr>
        <p:txBody>
          <a:bodyPr>
            <a:normAutofit/>
          </a:bodyPr>
          <a:lstStyle/>
          <a:p>
            <a:pPr algn="ctr"/>
            <a:r>
              <a:rPr lang="en-US" sz="3200" dirty="0"/>
              <a:t> </a:t>
            </a:r>
            <a:r>
              <a:rPr lang="en-US" sz="3200" u="sng" dirty="0"/>
              <a:t>Analizing Dataset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03" y="1197404"/>
            <a:ext cx="2276475" cy="3713531"/>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965" y="2877160"/>
            <a:ext cx="5429250" cy="1447800"/>
          </a:xfrm>
        </p:spPr>
      </p:pic>
      <p:sp>
        <p:nvSpPr>
          <p:cNvPr id="3" name="TextBox 2">
            <a:extLst>
              <a:ext uri="{FF2B5EF4-FFF2-40B4-BE49-F238E27FC236}">
                <a16:creationId xmlns:a16="http://schemas.microsoft.com/office/drawing/2014/main" id="{29680291-5C8B-4D39-8B96-5801222F1544}"/>
              </a:ext>
            </a:extLst>
          </p:cNvPr>
          <p:cNvSpPr txBox="1"/>
          <p:nvPr/>
        </p:nvSpPr>
        <p:spPr>
          <a:xfrm>
            <a:off x="296259" y="1502814"/>
            <a:ext cx="595549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Count Restaurant in each country using </a:t>
            </a:r>
            <a:r>
              <a:rPr lang="en-IN" dirty="0" err="1"/>
              <a:t>sql</a:t>
            </a:r>
            <a:r>
              <a:rPr lang="en-IN" dirty="0"/>
              <a:t> query</a:t>
            </a:r>
          </a:p>
          <a:p>
            <a:pPr marL="285750" indent="-285750">
              <a:buFont typeface="Arial" panose="020B0604020202020204" pitchFamily="34" charset="0"/>
              <a:buChar char="•"/>
            </a:pPr>
            <a:r>
              <a:rPr lang="en-IN" dirty="0"/>
              <a:t>Table shown is output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395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5" y="549987"/>
            <a:ext cx="8532019" cy="641270"/>
          </a:xfrm>
        </p:spPr>
        <p:txBody>
          <a:bodyPr>
            <a:normAutofit fontScale="90000"/>
          </a:bodyPr>
          <a:lstStyle/>
          <a:p>
            <a:r>
              <a:rPr lang="en-US" sz="3600" u="sng" dirty="0"/>
              <a:t>Count of Restaurants in each city:</a:t>
            </a:r>
            <a:br>
              <a:rPr lang="en-US" dirty="0"/>
            </a:br>
            <a:endParaRPr lang="en-US" dirty="0"/>
          </a:p>
        </p:txBody>
      </p:sp>
      <p:sp>
        <p:nvSpPr>
          <p:cNvPr id="3" name="Content Placeholder 2"/>
          <p:cNvSpPr>
            <a:spLocks noGrp="1"/>
          </p:cNvSpPr>
          <p:nvPr>
            <p:ph idx="1"/>
          </p:nvPr>
        </p:nvSpPr>
        <p:spPr>
          <a:xfrm>
            <a:off x="298515" y="1121075"/>
            <a:ext cx="7480289" cy="3482813"/>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432" y="1350110"/>
            <a:ext cx="3206805" cy="34235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724455"/>
            <a:ext cx="5596172" cy="1374345"/>
          </a:xfrm>
          <a:prstGeom prst="rect">
            <a:avLst/>
          </a:prstGeom>
        </p:spPr>
      </p:pic>
      <p:sp>
        <p:nvSpPr>
          <p:cNvPr id="7" name="TextBox 6">
            <a:extLst>
              <a:ext uri="{FF2B5EF4-FFF2-40B4-BE49-F238E27FC236}">
                <a16:creationId xmlns:a16="http://schemas.microsoft.com/office/drawing/2014/main" id="{421C24B4-BE99-4398-A210-4CC901AA27E6}"/>
              </a:ext>
            </a:extLst>
          </p:cNvPr>
          <p:cNvSpPr txBox="1"/>
          <p:nvPr/>
        </p:nvSpPr>
        <p:spPr>
          <a:xfrm>
            <a:off x="296260" y="1954525"/>
            <a:ext cx="54973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Query shows Count of restaurant in each city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858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1" y="586585"/>
            <a:ext cx="8532019" cy="641270"/>
          </a:xfrm>
        </p:spPr>
        <p:txBody>
          <a:bodyPr>
            <a:normAutofit/>
          </a:bodyPr>
          <a:lstStyle/>
          <a:p>
            <a:r>
              <a:rPr lang="en-US" sz="3200" u="sng" dirty="0"/>
              <a:t>Rating wise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2266340"/>
            <a:ext cx="5189779" cy="21378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89" y="2299456"/>
            <a:ext cx="3277032" cy="2071638"/>
          </a:xfrm>
          <a:prstGeom prst="rect">
            <a:avLst/>
          </a:prstGeom>
        </p:spPr>
      </p:pic>
      <p:sp>
        <p:nvSpPr>
          <p:cNvPr id="3" name="TextBox 2">
            <a:extLst>
              <a:ext uri="{FF2B5EF4-FFF2-40B4-BE49-F238E27FC236}">
                <a16:creationId xmlns:a16="http://schemas.microsoft.com/office/drawing/2014/main" id="{E0024F9A-DBE2-4079-AA20-8B6AD3299075}"/>
              </a:ext>
            </a:extLst>
          </p:cNvPr>
          <p:cNvSpPr txBox="1"/>
          <p:nvPr/>
        </p:nvSpPr>
        <p:spPr>
          <a:xfrm>
            <a:off x="143554" y="1675700"/>
            <a:ext cx="687172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Query shows count of restaurant falls under each </a:t>
            </a:r>
            <a:r>
              <a:rPr lang="en-IN" sz="1600" dirty="0" err="1"/>
              <a:t>RatingText</a:t>
            </a:r>
            <a:r>
              <a:rPr lang="en-IN" sz="1600" dirty="0"/>
              <a:t> category</a:t>
            </a:r>
          </a:p>
        </p:txBody>
      </p:sp>
    </p:spTree>
    <p:extLst>
      <p:ext uri="{BB962C8B-B14F-4D97-AF65-F5344CB8AC3E}">
        <p14:creationId xmlns:p14="http://schemas.microsoft.com/office/powerpoint/2010/main" val="19355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586585"/>
            <a:ext cx="8532019" cy="641270"/>
          </a:xfrm>
        </p:spPr>
        <p:txBody>
          <a:bodyPr/>
          <a:lstStyle/>
          <a:p>
            <a:r>
              <a:rPr lang="en-US" u="sng" dirty="0"/>
              <a:t>Count of Online delivery and Has Table booking</a:t>
            </a:r>
          </a:p>
        </p:txBody>
      </p:sp>
      <p:sp>
        <p:nvSpPr>
          <p:cNvPr id="3" name="Content Placeholder 2"/>
          <p:cNvSpPr>
            <a:spLocks noGrp="1"/>
          </p:cNvSpPr>
          <p:nvPr>
            <p:ph idx="1"/>
          </p:nvPr>
        </p:nvSpPr>
        <p:spPr>
          <a:xfrm>
            <a:off x="298517" y="1350110"/>
            <a:ext cx="8532019" cy="3253778"/>
          </a:xfrm>
        </p:spPr>
        <p:txBody>
          <a:bodyPr/>
          <a:lstStyle/>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r>
              <a:rPr lang="en-US" sz="1600" dirty="0"/>
              <a:t>Table 1</a:t>
            </a:r>
            <a:r>
              <a:rPr lang="en-US" dirty="0"/>
              <a:t>: </a:t>
            </a:r>
            <a:r>
              <a:rPr lang="en-US" sz="1400" dirty="0"/>
              <a:t>Count of Restaurant having Online delivery available? Yes/No</a:t>
            </a:r>
          </a:p>
          <a:p>
            <a:pPr>
              <a:buFont typeface="Arial" panose="020B0604020202020204" pitchFamily="34" charset="0"/>
              <a:buChar char="•"/>
            </a:pPr>
            <a:r>
              <a:rPr lang="en-US" sz="1600" dirty="0"/>
              <a:t>Table 2: </a:t>
            </a:r>
            <a:r>
              <a:rPr lang="en-US" sz="1400" dirty="0"/>
              <a:t>Count of Restaurant having Has table booking? Yes/No</a:t>
            </a:r>
          </a:p>
          <a:p>
            <a:pPr>
              <a:buFont typeface="Arial" panose="020B0604020202020204" pitchFamily="34" charset="0"/>
              <a:buChar char="•"/>
            </a:pPr>
            <a:endParaRPr lang="en-US" sz="1400" dirty="0"/>
          </a:p>
          <a:p>
            <a:pPr marL="0" indent="0">
              <a:buNone/>
            </a:pPr>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2777734"/>
            <a:ext cx="1752600" cy="8286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068" y="2777734"/>
            <a:ext cx="1685925" cy="838200"/>
          </a:xfrm>
          <a:prstGeom prst="rect">
            <a:avLst/>
          </a:prstGeom>
        </p:spPr>
      </p:pic>
      <p:sp>
        <p:nvSpPr>
          <p:cNvPr id="6" name="TextBox 5"/>
          <p:cNvSpPr txBox="1"/>
          <p:nvPr/>
        </p:nvSpPr>
        <p:spPr>
          <a:xfrm>
            <a:off x="1783380" y="3606409"/>
            <a:ext cx="1527050" cy="276999"/>
          </a:xfrm>
          <a:prstGeom prst="rect">
            <a:avLst/>
          </a:prstGeom>
          <a:noFill/>
        </p:spPr>
        <p:txBody>
          <a:bodyPr wrap="square" rtlCol="0">
            <a:spAutoFit/>
          </a:bodyPr>
          <a:lstStyle/>
          <a:p>
            <a:pPr algn="ctr"/>
            <a:r>
              <a:rPr lang="en-US" sz="1200" dirty="0"/>
              <a:t>Table 1</a:t>
            </a:r>
          </a:p>
        </p:txBody>
      </p:sp>
      <p:sp>
        <p:nvSpPr>
          <p:cNvPr id="7" name="TextBox 6"/>
          <p:cNvSpPr txBox="1"/>
          <p:nvPr/>
        </p:nvSpPr>
        <p:spPr>
          <a:xfrm>
            <a:off x="5182820" y="3606408"/>
            <a:ext cx="1221640" cy="276999"/>
          </a:xfrm>
          <a:prstGeom prst="rect">
            <a:avLst/>
          </a:prstGeom>
          <a:noFill/>
        </p:spPr>
        <p:txBody>
          <a:bodyPr wrap="square" rtlCol="0">
            <a:spAutoFit/>
          </a:bodyPr>
          <a:lstStyle/>
          <a:p>
            <a:pPr algn="ctr"/>
            <a:r>
              <a:rPr lang="en-US" sz="1200" dirty="0"/>
              <a:t>Table 2</a:t>
            </a:r>
          </a:p>
        </p:txBody>
      </p:sp>
    </p:spTree>
    <p:extLst>
      <p:ext uri="{BB962C8B-B14F-4D97-AF65-F5344CB8AC3E}">
        <p14:creationId xmlns:p14="http://schemas.microsoft.com/office/powerpoint/2010/main" val="414906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433880"/>
            <a:ext cx="8532019" cy="641270"/>
          </a:xfrm>
        </p:spPr>
        <p:txBody>
          <a:bodyPr/>
          <a:lstStyle/>
          <a:p>
            <a:r>
              <a:rPr lang="en-US" u="sng" dirty="0"/>
              <a:t>Sort by highest Voted Restaurant and price Range</a:t>
            </a:r>
          </a:p>
        </p:txBody>
      </p:sp>
      <p:sp>
        <p:nvSpPr>
          <p:cNvPr id="3" name="Content Placeholder 2"/>
          <p:cNvSpPr>
            <a:spLocks noGrp="1"/>
          </p:cNvSpPr>
          <p:nvPr>
            <p:ph idx="1"/>
          </p:nvPr>
        </p:nvSpPr>
        <p:spPr>
          <a:xfrm>
            <a:off x="298517" y="1350109"/>
            <a:ext cx="8532019" cy="3512215"/>
          </a:xfrm>
        </p:spPr>
        <p:txBody>
          <a:bodyPr/>
          <a:lstStyle/>
          <a:p>
            <a:pPr>
              <a:buFont typeface="Arial" panose="020B0604020202020204" pitchFamily="34" charset="0"/>
              <a:buChar char="•"/>
            </a:pPr>
            <a:r>
              <a:rPr lang="en-US" dirty="0"/>
              <a:t>City wise highly voted restaurant</a:t>
            </a:r>
          </a:p>
          <a:p>
            <a:pPr>
              <a:buFont typeface="Arial" panose="020B0604020202020204" pitchFamily="34" charset="0"/>
              <a:buChar char="•"/>
            </a:pPr>
            <a:r>
              <a:rPr lang="en-US" dirty="0"/>
              <a:t>Price Range &gt; 4</a:t>
            </a:r>
          </a:p>
          <a:p>
            <a:pPr>
              <a:buFont typeface="Arial" panose="020B0604020202020204" pitchFamily="34" charset="0"/>
              <a:buChar char="•"/>
            </a:pPr>
            <a:r>
              <a:rPr lang="en-US" dirty="0"/>
              <a:t>Aggregate Rating &gt;4</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230" y="1042275"/>
            <a:ext cx="2368088" cy="3805920"/>
          </a:xfrm>
          <a:prstGeom prst="rect">
            <a:avLst/>
          </a:prstGeom>
        </p:spPr>
      </p:pic>
    </p:spTree>
    <p:extLst>
      <p:ext uri="{BB962C8B-B14F-4D97-AF65-F5344CB8AC3E}">
        <p14:creationId xmlns:p14="http://schemas.microsoft.com/office/powerpoint/2010/main" val="388093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6C6E-AADA-481B-A204-C9859B1499DF}"/>
              </a:ext>
            </a:extLst>
          </p:cNvPr>
          <p:cNvSpPr>
            <a:spLocks noGrp="1"/>
          </p:cNvSpPr>
          <p:nvPr>
            <p:ph type="title"/>
          </p:nvPr>
        </p:nvSpPr>
        <p:spPr/>
        <p:txBody>
          <a:bodyPr/>
          <a:lstStyle/>
          <a:p>
            <a:r>
              <a:rPr lang="en-IN" u="sng" dirty="0"/>
              <a:t>Nested Query Operation</a:t>
            </a:r>
          </a:p>
        </p:txBody>
      </p:sp>
      <p:sp>
        <p:nvSpPr>
          <p:cNvPr id="3" name="Content Placeholder 2">
            <a:extLst>
              <a:ext uri="{FF2B5EF4-FFF2-40B4-BE49-F238E27FC236}">
                <a16:creationId xmlns:a16="http://schemas.microsoft.com/office/drawing/2014/main" id="{086EB823-2CF6-4B43-939F-665E3246613D}"/>
              </a:ext>
            </a:extLst>
          </p:cNvPr>
          <p:cNvSpPr>
            <a:spLocks noGrp="1"/>
          </p:cNvSpPr>
          <p:nvPr>
            <p:ph idx="1"/>
          </p:nvPr>
        </p:nvSpPr>
        <p:spPr>
          <a:xfrm>
            <a:off x="71777" y="951310"/>
            <a:ext cx="8758759" cy="3652579"/>
          </a:xfrm>
        </p:spPr>
        <p:txBody>
          <a:bodyPr>
            <a:normAutofit/>
          </a:bodyPr>
          <a:lstStyle/>
          <a:p>
            <a:pPr>
              <a:buFont typeface="Arial" panose="020B0604020202020204" pitchFamily="34" charset="0"/>
              <a:buChar char="•"/>
            </a:pPr>
            <a:r>
              <a:rPr lang="en-IN" sz="1600" dirty="0"/>
              <a:t>Finding details of restaurant having Excellent Rating and currently open for booking </a:t>
            </a:r>
          </a:p>
          <a:p>
            <a:pPr>
              <a:buFont typeface="Arial" panose="020B0604020202020204" pitchFamily="34" charset="0"/>
              <a:buChar char="•"/>
            </a:pPr>
            <a:r>
              <a:rPr lang="en-IN" sz="1600" dirty="0"/>
              <a:t>Order by highly voted Restaurant</a:t>
            </a:r>
          </a:p>
          <a:p>
            <a:pPr marL="0" indent="0">
              <a:buNone/>
            </a:pPr>
            <a:endParaRPr lang="en-IN" sz="1600" dirty="0"/>
          </a:p>
          <a:p>
            <a:pPr marL="0" indent="0">
              <a:buNone/>
            </a:pPr>
            <a:endParaRPr lang="en-IN" sz="1600" dirty="0"/>
          </a:p>
        </p:txBody>
      </p:sp>
      <p:pic>
        <p:nvPicPr>
          <p:cNvPr id="6" name="Picture 5">
            <a:extLst>
              <a:ext uri="{FF2B5EF4-FFF2-40B4-BE49-F238E27FC236}">
                <a16:creationId xmlns:a16="http://schemas.microsoft.com/office/drawing/2014/main" id="{AA8B1170-A16C-4078-B0B5-69D8D7F1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230" y="1350110"/>
            <a:ext cx="2757944" cy="3652579"/>
          </a:xfrm>
          <a:prstGeom prst="rect">
            <a:avLst/>
          </a:prstGeom>
        </p:spPr>
      </p:pic>
    </p:spTree>
    <p:extLst>
      <p:ext uri="{BB962C8B-B14F-4D97-AF65-F5344CB8AC3E}">
        <p14:creationId xmlns:p14="http://schemas.microsoft.com/office/powerpoint/2010/main" val="370997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Highest Rated Restaurant In City</a:t>
            </a:r>
          </a:p>
        </p:txBody>
      </p:sp>
      <p:pic>
        <p:nvPicPr>
          <p:cNvPr id="5" name="Content Placeholder 4">
            <a:extLst>
              <a:ext uri="{FF2B5EF4-FFF2-40B4-BE49-F238E27FC236}">
                <a16:creationId xmlns:a16="http://schemas.microsoft.com/office/drawing/2014/main" id="{99B3EBD3-DC98-48D0-A6FD-082DD956C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69" y="1037829"/>
            <a:ext cx="4113306" cy="1204225"/>
          </a:xfrm>
        </p:spPr>
      </p:pic>
      <p:pic>
        <p:nvPicPr>
          <p:cNvPr id="7" name="Picture 6">
            <a:extLst>
              <a:ext uri="{FF2B5EF4-FFF2-40B4-BE49-F238E27FC236}">
                <a16:creationId xmlns:a16="http://schemas.microsoft.com/office/drawing/2014/main" id="{7AD399A7-67F1-4A37-9D43-5C02386C2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242054"/>
            <a:ext cx="8148030" cy="2783521"/>
          </a:xfrm>
          <a:prstGeom prst="rect">
            <a:avLst/>
          </a:prstGeom>
        </p:spPr>
      </p:pic>
    </p:spTree>
    <p:extLst>
      <p:ext uri="{BB962C8B-B14F-4D97-AF65-F5344CB8AC3E}">
        <p14:creationId xmlns:p14="http://schemas.microsoft.com/office/powerpoint/2010/main" val="309446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49EE-F7CE-4A4A-86F8-217CE613B440}"/>
              </a:ext>
            </a:extLst>
          </p:cNvPr>
          <p:cNvSpPr>
            <a:spLocks noGrp="1"/>
          </p:cNvSpPr>
          <p:nvPr>
            <p:ph type="title"/>
          </p:nvPr>
        </p:nvSpPr>
        <p:spPr>
          <a:xfrm>
            <a:off x="305198" y="433880"/>
            <a:ext cx="8532019" cy="641270"/>
          </a:xfrm>
        </p:spPr>
        <p:txBody>
          <a:bodyPr/>
          <a:lstStyle/>
          <a:p>
            <a:r>
              <a:rPr lang="en-IN" u="sng" dirty="0"/>
              <a:t>Conditional Queries</a:t>
            </a:r>
          </a:p>
        </p:txBody>
      </p:sp>
      <p:pic>
        <p:nvPicPr>
          <p:cNvPr id="5" name="Content Placeholder 4">
            <a:extLst>
              <a:ext uri="{FF2B5EF4-FFF2-40B4-BE49-F238E27FC236}">
                <a16:creationId xmlns:a16="http://schemas.microsoft.com/office/drawing/2014/main" id="{9C2C880C-6B60-469F-B512-525697D42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56" y="1960930"/>
            <a:ext cx="8694456" cy="2610772"/>
          </a:xfrm>
        </p:spPr>
      </p:pic>
      <p:sp>
        <p:nvSpPr>
          <p:cNvPr id="6" name="TextBox 5">
            <a:extLst>
              <a:ext uri="{FF2B5EF4-FFF2-40B4-BE49-F238E27FC236}">
                <a16:creationId xmlns:a16="http://schemas.microsoft.com/office/drawing/2014/main" id="{85C1340F-A9BD-419B-B7CD-908310E525E5}"/>
              </a:ext>
            </a:extLst>
          </p:cNvPr>
          <p:cNvSpPr txBox="1"/>
          <p:nvPr/>
        </p:nvSpPr>
        <p:spPr>
          <a:xfrm>
            <a:off x="143555" y="1075150"/>
            <a:ext cx="76352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Finding Details of Restaurant which are cheaper and good Aggregate Rating</a:t>
            </a:r>
          </a:p>
        </p:txBody>
      </p:sp>
    </p:spTree>
    <p:extLst>
      <p:ext uri="{BB962C8B-B14F-4D97-AF65-F5344CB8AC3E}">
        <p14:creationId xmlns:p14="http://schemas.microsoft.com/office/powerpoint/2010/main" val="128566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577747"/>
            <a:ext cx="8246071" cy="763525"/>
          </a:xfrm>
        </p:spPr>
        <p:txBody>
          <a:bodyPr/>
          <a:lstStyle/>
          <a:p>
            <a:pPr algn="l"/>
            <a:r>
              <a:rPr lang="en-US" u="sng" dirty="0"/>
              <a:t>Results</a:t>
            </a:r>
          </a:p>
        </p:txBody>
      </p:sp>
      <p:sp>
        <p:nvSpPr>
          <p:cNvPr id="4" name="TextBox 3">
            <a:extLst>
              <a:ext uri="{FF2B5EF4-FFF2-40B4-BE49-F238E27FC236}">
                <a16:creationId xmlns:a16="http://schemas.microsoft.com/office/drawing/2014/main" id="{140A4F98-8D03-4CE8-9635-6AA60C32A655}"/>
              </a:ext>
            </a:extLst>
          </p:cNvPr>
          <p:cNvSpPr txBox="1"/>
          <p:nvPr/>
        </p:nvSpPr>
        <p:spPr>
          <a:xfrm>
            <a:off x="143555" y="1350110"/>
            <a:ext cx="763525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Using the Analysis done in this project, customer can choose the best rated restaurant in the city.</a:t>
            </a:r>
          </a:p>
          <a:p>
            <a:pPr marL="285750" indent="-285750">
              <a:buFont typeface="Arial" panose="020B0604020202020204" pitchFamily="34" charset="0"/>
              <a:buChar char="•"/>
            </a:pPr>
            <a:r>
              <a:rPr lang="en-IN" dirty="0"/>
              <a:t>Low rated restaurant can improve its service by seeing in which portion it is lagging from other high rated Restaurant.</a:t>
            </a:r>
          </a:p>
          <a:p>
            <a:pPr marL="285750" indent="-285750">
              <a:buFont typeface="Arial" panose="020B0604020202020204" pitchFamily="34" charset="0"/>
              <a:buChar char="•"/>
            </a:pPr>
            <a:r>
              <a:rPr lang="en-IN" dirty="0"/>
              <a:t>The basic need of these type of analysis is how business can be improved. </a:t>
            </a:r>
          </a:p>
          <a:p>
            <a:pPr marL="285750" indent="-285750">
              <a:buFont typeface="Arial" panose="020B0604020202020204" pitchFamily="34" charset="0"/>
              <a:buChar char="•"/>
            </a:pPr>
            <a:r>
              <a:rPr lang="en-IN" dirty="0"/>
              <a:t>In the Zomato dataset, there are various restaurants which are underrated. So ordering food from those restaurants may impact the business of the Zomato. So using this, Zomato can decide weather it is right to take particular restaurant to Zomato or not.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5058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0360" y="4556915"/>
            <a:ext cx="1985165" cy="369332"/>
          </a:xfrm>
          <a:prstGeom prst="rect">
            <a:avLst/>
          </a:prstGeom>
          <a:noFill/>
        </p:spPr>
        <p:txBody>
          <a:bodyPr wrap="square" rtlCol="0">
            <a:spAutoFit/>
          </a:bodyPr>
          <a:lstStyle/>
          <a:p>
            <a:r>
              <a:rPr lang="en-US" dirty="0"/>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5182820" y="4002917"/>
            <a:ext cx="3069623" cy="923330"/>
          </a:xfrm>
          <a:prstGeom prst="rect">
            <a:avLst/>
          </a:prstGeom>
          <a:noFill/>
        </p:spPr>
        <p:txBody>
          <a:bodyPr wrap="none" rtlCol="0">
            <a:spAutoFit/>
          </a:bodyPr>
          <a:lstStyle/>
          <a:p>
            <a:r>
              <a:rPr lang="en-US" sz="5400" dirty="0">
                <a:solidFill>
                  <a:schemeClr val="bg1"/>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739290"/>
            <a:ext cx="8532019" cy="641270"/>
          </a:xfrm>
        </p:spPr>
        <p:txBody>
          <a:bodyPr>
            <a:normAutofit/>
          </a:bodyPr>
          <a:lstStyle/>
          <a:p>
            <a:pPr algn="ctr"/>
            <a:r>
              <a:rPr lang="en-US" sz="2800" u="sng" dirty="0"/>
              <a:t>Table of Contents:</a:t>
            </a:r>
          </a:p>
        </p:txBody>
      </p:sp>
      <p:sp>
        <p:nvSpPr>
          <p:cNvPr id="3" name="Content Placeholder 2"/>
          <p:cNvSpPr>
            <a:spLocks noGrp="1"/>
          </p:cNvSpPr>
          <p:nvPr>
            <p:ph idx="1"/>
          </p:nvPr>
        </p:nvSpPr>
        <p:spPr>
          <a:xfrm>
            <a:off x="298516" y="1808225"/>
            <a:ext cx="6793764" cy="2795663"/>
          </a:xfrm>
        </p:spPr>
        <p:txBody>
          <a:bodyPr/>
          <a:lstStyle/>
          <a:p>
            <a:pPr marL="0" indent="0" algn="l">
              <a:buNone/>
            </a:pPr>
            <a:r>
              <a:rPr lang="en-US" sz="1600" dirty="0"/>
              <a:t>1.     Introduction</a:t>
            </a:r>
          </a:p>
          <a:p>
            <a:pPr marL="0" indent="0" algn="l">
              <a:buNone/>
            </a:pPr>
            <a:r>
              <a:rPr lang="en-US" sz="1600" dirty="0"/>
              <a:t>          1.1     Mission And Vision</a:t>
            </a:r>
          </a:p>
          <a:p>
            <a:pPr marL="0" indent="0" algn="l">
              <a:buNone/>
            </a:pPr>
            <a:r>
              <a:rPr lang="en-US" sz="1600" dirty="0"/>
              <a:t>2.     Core Competency</a:t>
            </a:r>
          </a:p>
          <a:p>
            <a:pPr marL="0" indent="0" algn="l">
              <a:buNone/>
            </a:pPr>
            <a:r>
              <a:rPr lang="en-US" sz="1600" dirty="0"/>
              <a:t>3.     Data Analysis Report</a:t>
            </a:r>
          </a:p>
          <a:p>
            <a:pPr marL="0" indent="0" algn="l">
              <a:buNone/>
            </a:pPr>
            <a:r>
              <a:rPr lang="en-US" sz="1600" dirty="0"/>
              <a:t>          3.1     </a:t>
            </a:r>
            <a:r>
              <a:rPr lang="en-US" sz="1600" dirty="0" err="1"/>
              <a:t>Analysing</a:t>
            </a:r>
            <a:r>
              <a:rPr lang="en-US" sz="1600" dirty="0"/>
              <a:t> Data</a:t>
            </a:r>
          </a:p>
          <a:p>
            <a:pPr marL="0" indent="0" algn="l">
              <a:buNone/>
            </a:pPr>
            <a:r>
              <a:rPr lang="en-US" sz="1600" dirty="0"/>
              <a:t>          3.3     Results</a:t>
            </a:r>
          </a:p>
          <a:p>
            <a:endParaRPr lang="en-US" dirty="0"/>
          </a:p>
        </p:txBody>
      </p:sp>
    </p:spTree>
    <p:extLst>
      <p:ext uri="{BB962C8B-B14F-4D97-AF65-F5344CB8AC3E}">
        <p14:creationId xmlns:p14="http://schemas.microsoft.com/office/powerpoint/2010/main" val="316247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90" y="891995"/>
            <a:ext cx="8246070" cy="763525"/>
          </a:xfrm>
        </p:spPr>
        <p:txBody>
          <a:bodyPr>
            <a:normAutofit/>
          </a:bodyPr>
          <a:lstStyle/>
          <a:p>
            <a:pPr algn="ctr"/>
            <a:r>
              <a:rPr lang="en-US" sz="3200" u="sng" dirty="0"/>
              <a:t>Introduction</a:t>
            </a:r>
          </a:p>
        </p:txBody>
      </p:sp>
      <p:sp>
        <p:nvSpPr>
          <p:cNvPr id="3" name="Content Placeholder 2"/>
          <p:cNvSpPr>
            <a:spLocks noGrp="1"/>
          </p:cNvSpPr>
          <p:nvPr>
            <p:ph idx="1"/>
          </p:nvPr>
        </p:nvSpPr>
        <p:spPr>
          <a:xfrm>
            <a:off x="448966" y="2266340"/>
            <a:ext cx="8246070" cy="2443274"/>
          </a:xfrm>
        </p:spPr>
        <p:txBody>
          <a:bodyPr>
            <a:normAutofit/>
          </a:bodyPr>
          <a:lstStyle/>
          <a:p>
            <a:pPr algn="l"/>
            <a:r>
              <a:rPr lang="en-US" sz="1600" dirty="0"/>
              <a:t>Started In- July 2008, Delhi NCR. </a:t>
            </a:r>
          </a:p>
          <a:p>
            <a:pPr algn="l"/>
            <a:r>
              <a:rPr lang="en-US" sz="1600" dirty="0"/>
              <a:t>Founded By: Deepinder Goyal, Pankaj Chaddah</a:t>
            </a:r>
          </a:p>
          <a:p>
            <a:pPr algn="l"/>
            <a:r>
              <a:rPr lang="en-US" sz="1600" dirty="0"/>
              <a:t>Initially named- “FoodieBay”</a:t>
            </a:r>
          </a:p>
          <a:p>
            <a:pPr algn="l"/>
            <a:r>
              <a:rPr lang="en-US" sz="1600" dirty="0"/>
              <a:t>In November 2010 it was renamed as “ZOMATO” </a:t>
            </a:r>
          </a:p>
          <a:p>
            <a:pPr algn="l"/>
            <a:r>
              <a:rPr lang="en-US" sz="1600" dirty="0"/>
              <a:t>Parent Company - Info edge </a:t>
            </a:r>
          </a:p>
          <a:p>
            <a:pPr algn="l"/>
            <a:r>
              <a:rPr lang="en-US" sz="1600" dirty="0"/>
              <a:t>Sector - Food &amp; Restaurant guide and Delivery</a:t>
            </a:r>
            <a:endParaRPr lang="en-US" dirty="0"/>
          </a:p>
          <a:p>
            <a:pPr algn="ctr"/>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6" y="1044700"/>
            <a:ext cx="8246070" cy="763525"/>
          </a:xfrm>
        </p:spPr>
        <p:txBody>
          <a:bodyPr>
            <a:normAutofit/>
          </a:bodyPr>
          <a:lstStyle/>
          <a:p>
            <a:pPr algn="ctr"/>
            <a:r>
              <a:rPr lang="en-US" sz="3200" u="sng" dirty="0"/>
              <a:t>Introduction </a:t>
            </a:r>
            <a:r>
              <a:rPr lang="en-US" sz="3200" u="sng" dirty="0" err="1"/>
              <a:t>Contd</a:t>
            </a:r>
            <a:r>
              <a:rPr lang="en-US" sz="3200" u="sng" dirty="0"/>
              <a:t>:</a:t>
            </a:r>
          </a:p>
        </p:txBody>
      </p:sp>
      <p:sp>
        <p:nvSpPr>
          <p:cNvPr id="5" name="Content Placeholder 4"/>
          <p:cNvSpPr>
            <a:spLocks noGrp="1"/>
          </p:cNvSpPr>
          <p:nvPr>
            <p:ph idx="1"/>
          </p:nvPr>
        </p:nvSpPr>
        <p:spPr>
          <a:xfrm>
            <a:off x="448966" y="2266340"/>
            <a:ext cx="8246070" cy="2443274"/>
          </a:xfrm>
        </p:spPr>
        <p:txBody>
          <a:bodyPr>
            <a:normAutofit/>
          </a:bodyPr>
          <a:lstStyle/>
          <a:p>
            <a:pPr algn="l"/>
            <a:r>
              <a:rPr lang="en-US" sz="1600" dirty="0"/>
              <a:t>Tagline/ Slogan - Discover great places to eat around you Using Awesome Backgrounds and get home delivered your favorite savories.</a:t>
            </a:r>
          </a:p>
          <a:p>
            <a:pPr algn="l"/>
            <a:r>
              <a:rPr lang="en-US" sz="1600" dirty="0"/>
              <a:t>USP - Content is what sets Zomato apart – The restaurant &amp; nightlife guide with menus, pictures and map locations.</a:t>
            </a:r>
          </a:p>
          <a:p>
            <a:pPr algn="l"/>
            <a:r>
              <a:rPr lang="en-US" sz="1600" dirty="0"/>
              <a:t>Target Group - All Smartphone Users</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586585"/>
            <a:ext cx="8246070" cy="763525"/>
          </a:xfrm>
        </p:spPr>
        <p:txBody>
          <a:bodyPr>
            <a:normAutofit/>
          </a:bodyPr>
          <a:lstStyle/>
          <a:p>
            <a:pPr algn="ctr"/>
            <a:r>
              <a:rPr lang="en-US" sz="3200" dirty="0"/>
              <a:t>	</a:t>
            </a:r>
            <a:r>
              <a:rPr lang="en-US" sz="3200" u="sng" dirty="0"/>
              <a:t>Mission And Vision:</a:t>
            </a:r>
          </a:p>
        </p:txBody>
      </p:sp>
      <p:sp>
        <p:nvSpPr>
          <p:cNvPr id="3" name="Content Placeholder 2"/>
          <p:cNvSpPr>
            <a:spLocks noGrp="1"/>
          </p:cNvSpPr>
          <p:nvPr>
            <p:ph idx="1"/>
          </p:nvPr>
        </p:nvSpPr>
        <p:spPr>
          <a:xfrm>
            <a:off x="296260" y="1350111"/>
            <a:ext cx="8398776" cy="3359504"/>
          </a:xfrm>
        </p:spPr>
        <p:txBody>
          <a:bodyPr>
            <a:normAutofit/>
          </a:bodyPr>
          <a:lstStyle/>
          <a:p>
            <a:pPr algn="l">
              <a:buFont typeface="Arial" panose="020B0604020202020204" pitchFamily="34" charset="0"/>
              <a:buChar char="•"/>
            </a:pPr>
            <a:r>
              <a:rPr lang="en-US" dirty="0"/>
              <a:t>Mission</a:t>
            </a:r>
          </a:p>
          <a:p>
            <a:pPr marL="0" indent="0" algn="l">
              <a:buNone/>
            </a:pPr>
            <a:r>
              <a:rPr lang="en-US" sz="1600" dirty="0"/>
              <a:t>Our mission is to ensure nobody has a bad meal .They do this by –  Helping people discover great places around them , building amazing experiences around dining , Enabling restaurants to create amazing experiences .</a:t>
            </a:r>
          </a:p>
          <a:p>
            <a:pPr marL="0" indent="0" algn="l">
              <a:buNone/>
            </a:pPr>
            <a:endParaRPr lang="en-US" sz="1800" dirty="0"/>
          </a:p>
          <a:p>
            <a:pPr algn="l">
              <a:buFont typeface="Arial" panose="020B0604020202020204" pitchFamily="34" charset="0"/>
              <a:buChar char="•"/>
            </a:pPr>
            <a:r>
              <a:rPr lang="en-US" dirty="0"/>
              <a:t>Vision</a:t>
            </a:r>
          </a:p>
          <a:p>
            <a:pPr marL="0" indent="0" algn="l">
              <a:buNone/>
            </a:pPr>
            <a:r>
              <a:rPr lang="en-US" sz="1600" dirty="0"/>
              <a:t>Zomato is used by millions every day to decide where to eat in over 10,000 cities across 23 countries. In a few years, we should be able help point you to a great place to eat no matter what part of the world you're in. </a:t>
            </a:r>
          </a:p>
        </p:txBody>
      </p:sp>
    </p:spTree>
    <p:extLst>
      <p:ext uri="{BB962C8B-B14F-4D97-AF65-F5344CB8AC3E}">
        <p14:creationId xmlns:p14="http://schemas.microsoft.com/office/powerpoint/2010/main" val="347780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u="sng" dirty="0"/>
              <a:t>Core Competency</a:t>
            </a:r>
          </a:p>
        </p:txBody>
      </p:sp>
      <p:sp>
        <p:nvSpPr>
          <p:cNvPr id="5" name="Text Placeholder 4"/>
          <p:cNvSpPr>
            <a:spLocks noGrp="1"/>
          </p:cNvSpPr>
          <p:nvPr>
            <p:ph type="body" idx="1"/>
          </p:nvPr>
        </p:nvSpPr>
        <p:spPr/>
        <p:txBody>
          <a:bodyPr/>
          <a:lstStyle/>
          <a:p>
            <a:r>
              <a:rPr lang="en-US" dirty="0"/>
              <a:t>Key Resources</a:t>
            </a:r>
          </a:p>
        </p:txBody>
      </p:sp>
      <p:sp>
        <p:nvSpPr>
          <p:cNvPr id="6" name="Content Placeholder 5"/>
          <p:cNvSpPr>
            <a:spLocks noGrp="1"/>
          </p:cNvSpPr>
          <p:nvPr>
            <p:ph sz="half" idx="2"/>
          </p:nvPr>
        </p:nvSpPr>
        <p:spPr>
          <a:xfrm>
            <a:off x="536879" y="2571750"/>
            <a:ext cx="4040188" cy="2137871"/>
          </a:xfrm>
        </p:spPr>
        <p:txBody>
          <a:bodyPr>
            <a:normAutofit fontScale="92500"/>
          </a:bodyPr>
          <a:lstStyle/>
          <a:p>
            <a:r>
              <a:rPr lang="en-US" dirty="0"/>
              <a:t>     App/Website Platform</a:t>
            </a:r>
          </a:p>
          <a:p>
            <a:pPr marL="0" indent="0">
              <a:buNone/>
            </a:pPr>
            <a:endParaRPr lang="en-US" dirty="0"/>
          </a:p>
          <a:p>
            <a:pPr marL="0" indent="0">
              <a:buNone/>
            </a:pPr>
            <a:r>
              <a:rPr lang="en-US" dirty="0"/>
              <a:t>Customer Service</a:t>
            </a:r>
          </a:p>
          <a:p>
            <a:pPr marL="0" indent="0">
              <a:buNone/>
            </a:pPr>
            <a:r>
              <a:rPr lang="en-US" dirty="0"/>
              <a:t>    </a:t>
            </a:r>
          </a:p>
          <a:p>
            <a:pPr marL="0" indent="0">
              <a:buNone/>
            </a:pPr>
            <a:r>
              <a:rPr lang="en-US" dirty="0"/>
              <a:t>        User and restaurant Database</a:t>
            </a:r>
          </a:p>
        </p:txBody>
      </p:sp>
      <p:sp>
        <p:nvSpPr>
          <p:cNvPr id="7" name="Text Placeholder 6"/>
          <p:cNvSpPr>
            <a:spLocks noGrp="1"/>
          </p:cNvSpPr>
          <p:nvPr>
            <p:ph type="body" sz="quarter" idx="3"/>
          </p:nvPr>
        </p:nvSpPr>
        <p:spPr/>
        <p:txBody>
          <a:bodyPr/>
          <a:lstStyle/>
          <a:p>
            <a:r>
              <a:rPr lang="en-US" dirty="0"/>
              <a:t>Key Activities</a:t>
            </a:r>
          </a:p>
        </p:txBody>
      </p:sp>
      <p:sp>
        <p:nvSpPr>
          <p:cNvPr id="8" name="Content Placeholder 7"/>
          <p:cNvSpPr>
            <a:spLocks noGrp="1"/>
          </p:cNvSpPr>
          <p:nvPr>
            <p:ph sz="quarter" idx="4"/>
          </p:nvPr>
        </p:nvSpPr>
        <p:spPr>
          <a:xfrm>
            <a:off x="4572000" y="2571750"/>
            <a:ext cx="4041775" cy="2137871"/>
          </a:xfrm>
        </p:spPr>
        <p:txBody>
          <a:bodyPr>
            <a:normAutofit fontScale="92500"/>
          </a:bodyPr>
          <a:lstStyle/>
          <a:p>
            <a:r>
              <a:rPr lang="en-US" dirty="0"/>
              <a:t>    Restaurant Advertising</a:t>
            </a:r>
          </a:p>
          <a:p>
            <a:pPr marL="0" indent="0">
              <a:buNone/>
            </a:pPr>
            <a:endParaRPr lang="en-US" dirty="0"/>
          </a:p>
          <a:p>
            <a:pPr marL="0" indent="0">
              <a:buNone/>
            </a:pPr>
            <a:r>
              <a:rPr lang="en-US" dirty="0"/>
              <a:t>Field teams</a:t>
            </a:r>
          </a:p>
          <a:p>
            <a:endParaRPr lang="en-US" dirty="0"/>
          </a:p>
          <a:p>
            <a:pPr marL="0" indent="0">
              <a:buNone/>
            </a:pPr>
            <a:r>
              <a:rPr lang="en-US" dirty="0"/>
              <a:t>Data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2495254"/>
            <a:ext cx="438211" cy="5906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91" y="3266498"/>
            <a:ext cx="476316" cy="552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19" y="4131545"/>
            <a:ext cx="384511" cy="37918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6809" y="2523833"/>
            <a:ext cx="574892" cy="53347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809" y="3223522"/>
            <a:ext cx="435200" cy="73945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6809" y="4131545"/>
            <a:ext cx="509914" cy="476213"/>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21" y="891995"/>
            <a:ext cx="8246071" cy="763525"/>
          </a:xfrm>
        </p:spPr>
        <p:txBody>
          <a:bodyPr/>
          <a:lstStyle/>
          <a:p>
            <a:pPr algn="ctr"/>
            <a:r>
              <a:rPr lang="en-US" u="sng" dirty="0"/>
              <a:t>Tools and Softwares</a:t>
            </a:r>
          </a:p>
        </p:txBody>
      </p:sp>
      <p:sp>
        <p:nvSpPr>
          <p:cNvPr id="4" name="Content Placeholder 3"/>
          <p:cNvSpPr>
            <a:spLocks noGrp="1"/>
          </p:cNvSpPr>
          <p:nvPr>
            <p:ph sz="half" idx="2"/>
          </p:nvPr>
        </p:nvSpPr>
        <p:spPr>
          <a:xfrm>
            <a:off x="536879" y="2266340"/>
            <a:ext cx="8158156" cy="2137871"/>
          </a:xfrm>
        </p:spPr>
        <p:txBody>
          <a:bodyPr>
            <a:normAutofit/>
          </a:bodyPr>
          <a:lstStyle/>
          <a:p>
            <a:pPr algn="l"/>
            <a:r>
              <a:rPr lang="en-US" sz="1600" dirty="0"/>
              <a:t>Since dataset is quite large, we are opting Databricks Community and PowerBI for Analysis.</a:t>
            </a:r>
          </a:p>
          <a:p>
            <a:pPr marL="0" indent="0" algn="l">
              <a:buNone/>
            </a:pPr>
            <a:endParaRPr lang="en-US" sz="1600" dirty="0"/>
          </a:p>
          <a:p>
            <a:pPr algn="l"/>
            <a:r>
              <a:rPr lang="en-US" sz="1600" dirty="0"/>
              <a:t>First dataset is validated and transferred to Community edition of Databricks so that analysis can be made.</a:t>
            </a:r>
          </a:p>
          <a:p>
            <a:pPr marL="0" indent="0" algn="l">
              <a:buNone/>
            </a:pPr>
            <a:endParaRPr lang="en-US" sz="1600" dirty="0"/>
          </a:p>
          <a:p>
            <a:pPr algn="l"/>
            <a:r>
              <a:rPr lang="en-US" sz="1600" dirty="0"/>
              <a:t>Backup is kept so that if we lose data we can easily retrieve it back.</a:t>
            </a:r>
          </a:p>
        </p:txBody>
      </p:sp>
    </p:spTree>
    <p:extLst>
      <p:ext uri="{BB962C8B-B14F-4D97-AF65-F5344CB8AC3E}">
        <p14:creationId xmlns:p14="http://schemas.microsoft.com/office/powerpoint/2010/main" val="387651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Zomato Dataset:</a:t>
            </a:r>
          </a:p>
        </p:txBody>
      </p:sp>
      <p:sp>
        <p:nvSpPr>
          <p:cNvPr id="3" name="Content Placeholder 2"/>
          <p:cNvSpPr>
            <a:spLocks noGrp="1"/>
          </p:cNvSpPr>
          <p:nvPr>
            <p:ph idx="1"/>
          </p:nvPr>
        </p:nvSpPr>
        <p:spPr>
          <a:xfrm>
            <a:off x="199610" y="1502815"/>
            <a:ext cx="8495426" cy="3206799"/>
          </a:xfrm>
        </p:spPr>
        <p:txBody>
          <a:bodyPr>
            <a:normAutofit/>
          </a:bodyPr>
          <a:lstStyle/>
          <a:p>
            <a:pPr algn="l"/>
            <a:endParaRPr lang="en-US" sz="1600" dirty="0"/>
          </a:p>
          <a:p>
            <a:pPr algn="l"/>
            <a:endParaRPr lang="en-US" sz="1600" dirty="0"/>
          </a:p>
          <a:p>
            <a:pPr algn="l"/>
            <a:r>
              <a:rPr lang="en-US" sz="1600" dirty="0"/>
              <a:t>Total 15 columns </a:t>
            </a:r>
          </a:p>
          <a:p>
            <a:pPr algn="l"/>
            <a:r>
              <a:rPr lang="en-US" sz="1600" dirty="0"/>
              <a:t>Sample Dataset is like-</a:t>
            </a:r>
          </a:p>
          <a:p>
            <a:pPr algn="l"/>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85" y="1572183"/>
            <a:ext cx="1374345" cy="2957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69" y="2877160"/>
            <a:ext cx="6775110" cy="1374345"/>
          </a:xfrm>
          <a:prstGeom prst="rect">
            <a:avLst/>
          </a:prstGeom>
        </p:spPr>
      </p:pic>
    </p:spTree>
    <p:extLst>
      <p:ext uri="{BB962C8B-B14F-4D97-AF65-F5344CB8AC3E}">
        <p14:creationId xmlns:p14="http://schemas.microsoft.com/office/powerpoint/2010/main" val="322389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18" y="586585"/>
            <a:ext cx="6260905" cy="763525"/>
          </a:xfrm>
        </p:spPr>
        <p:txBody>
          <a:bodyPr>
            <a:normAutofit fontScale="90000"/>
          </a:bodyPr>
          <a:lstStyle/>
          <a:p>
            <a:pPr algn="ctr"/>
            <a:r>
              <a:rPr lang="en-US" sz="3200" u="sng" dirty="0"/>
              <a:t>Fields Present in data</a:t>
            </a:r>
            <a:br>
              <a:rPr lang="en-US" sz="3200" dirty="0"/>
            </a:br>
            <a:endParaRPr lang="en-US" sz="3200" dirty="0"/>
          </a:p>
        </p:txBody>
      </p:sp>
      <p:sp>
        <p:nvSpPr>
          <p:cNvPr id="8" name="TextBox 7"/>
          <p:cNvSpPr txBox="1"/>
          <p:nvPr/>
        </p:nvSpPr>
        <p:spPr>
          <a:xfrm>
            <a:off x="296260" y="1808225"/>
            <a:ext cx="8398775" cy="2893100"/>
          </a:xfrm>
          <a:prstGeom prst="rect">
            <a:avLst/>
          </a:prstGeom>
          <a:noFill/>
        </p:spPr>
        <p:txBody>
          <a:bodyPr wrap="square" rtlCol="0">
            <a:spAutoFit/>
          </a:bodyPr>
          <a:lstStyle/>
          <a:p>
            <a:pPr fontAlgn="base"/>
            <a:r>
              <a:rPr lang="en-US" sz="1200" b="1" dirty="0"/>
              <a:t>Restaurant ID   	</a:t>
            </a:r>
            <a:r>
              <a:rPr lang="en-US" sz="1200" dirty="0"/>
              <a:t>- 	Identification Number</a:t>
            </a:r>
          </a:p>
          <a:p>
            <a:pPr fontAlgn="base"/>
            <a:r>
              <a:rPr lang="en-US" sz="1200" b="1" dirty="0"/>
              <a:t>Restaurant Name 	</a:t>
            </a:r>
            <a:r>
              <a:rPr lang="en-US" sz="1200" dirty="0"/>
              <a:t>-    	Name Of the Restaurant</a:t>
            </a:r>
          </a:p>
          <a:p>
            <a:pPr fontAlgn="base"/>
            <a:r>
              <a:rPr lang="en-US" sz="1200" b="1" dirty="0"/>
              <a:t>Country Code  	</a:t>
            </a:r>
            <a:r>
              <a:rPr lang="en-US" sz="1200" dirty="0"/>
              <a:t>-          	Country Identification Number</a:t>
            </a:r>
          </a:p>
          <a:p>
            <a:pPr fontAlgn="base"/>
            <a:r>
              <a:rPr lang="en-US" sz="1200" b="1" dirty="0"/>
              <a:t>City</a:t>
            </a:r>
            <a:r>
              <a:rPr lang="en-US" sz="1200" dirty="0"/>
              <a:t>  		-  	City Name of the Restaurant</a:t>
            </a:r>
          </a:p>
          <a:p>
            <a:pPr fontAlgn="base"/>
            <a:r>
              <a:rPr lang="en-US" sz="1200" b="1" dirty="0"/>
              <a:t>Address</a:t>
            </a:r>
            <a:r>
              <a:rPr lang="en-US" sz="1200" dirty="0"/>
              <a:t> 		-  	Restaurant Detailed Address</a:t>
            </a:r>
          </a:p>
          <a:p>
            <a:pPr fontAlgn="base"/>
            <a:r>
              <a:rPr lang="en-US" sz="1200" b="1" dirty="0"/>
              <a:t>Cuisines</a:t>
            </a:r>
            <a:r>
              <a:rPr lang="en-US" sz="1200" dirty="0"/>
              <a:t>   		-  	Types Of Cuisines Served</a:t>
            </a:r>
          </a:p>
          <a:p>
            <a:pPr fontAlgn="base"/>
            <a:r>
              <a:rPr lang="en-US" sz="1200" b="1" dirty="0"/>
              <a:t>Avg Cost </a:t>
            </a:r>
            <a:r>
              <a:rPr lang="en-US" sz="1200" dirty="0"/>
              <a:t>		- 	Average Cost if two people visit the Restaurant</a:t>
            </a:r>
          </a:p>
          <a:p>
            <a:pPr fontAlgn="base"/>
            <a:r>
              <a:rPr lang="en-US" sz="1200" b="1" dirty="0"/>
              <a:t>Has Table booking   	</a:t>
            </a:r>
            <a:r>
              <a:rPr lang="en-US" sz="1200" dirty="0"/>
              <a:t>-   	Can we book tables in Restaurant? Yes/No</a:t>
            </a:r>
          </a:p>
          <a:p>
            <a:pPr fontAlgn="base"/>
            <a:r>
              <a:rPr lang="en-US" sz="1200" b="1" dirty="0"/>
              <a:t>Has Online delivery 	</a:t>
            </a:r>
            <a:r>
              <a:rPr lang="en-US" sz="1200" dirty="0"/>
              <a:t>-   	Can we have online delivery ? Yes/No</a:t>
            </a:r>
          </a:p>
          <a:p>
            <a:pPr fontAlgn="base"/>
            <a:r>
              <a:rPr lang="en-US" sz="1200" b="1" dirty="0"/>
              <a:t>Is delivering now    	</a:t>
            </a:r>
            <a:r>
              <a:rPr lang="en-US" sz="1200" dirty="0"/>
              <a:t>-   	Is the Restaurant delivering food now? Yes/No</a:t>
            </a:r>
          </a:p>
          <a:p>
            <a:pPr fontAlgn="base"/>
            <a:r>
              <a:rPr lang="en-US" sz="1200" b="1" dirty="0"/>
              <a:t>Price range   	</a:t>
            </a:r>
            <a:r>
              <a:rPr lang="en-US" sz="1200" dirty="0"/>
              <a:t>-             	Categorized price between (1-4)</a:t>
            </a:r>
          </a:p>
          <a:p>
            <a:pPr fontAlgn="base"/>
            <a:r>
              <a:rPr lang="en-US" sz="1200" b="1" dirty="0"/>
              <a:t>Aggregate rating   	</a:t>
            </a:r>
            <a:r>
              <a:rPr lang="en-US" sz="1200" dirty="0"/>
              <a:t>-    	Categorizing ratings between (1-5)</a:t>
            </a:r>
          </a:p>
          <a:p>
            <a:pPr fontAlgn="base"/>
            <a:r>
              <a:rPr lang="en-US" sz="1200" b="1" dirty="0"/>
              <a:t>Rating text    	</a:t>
            </a:r>
            <a:r>
              <a:rPr lang="en-US" sz="1200" dirty="0"/>
              <a:t>-   	Different Rating like Excellent, Very Good ,Good, Avg, Poor, Not Rated</a:t>
            </a:r>
          </a:p>
          <a:p>
            <a:pPr fontAlgn="base"/>
            <a:r>
              <a:rPr lang="en-US" sz="1200" b="1" dirty="0"/>
              <a:t>Votes</a:t>
            </a:r>
            <a:r>
              <a:rPr lang="en-US" sz="1200" dirty="0"/>
              <a:t>    		-    	No. Of  Votes received by restaurant from customers.</a:t>
            </a:r>
          </a:p>
          <a:p>
            <a:endParaRPr lang="en-US" sz="1400" dirty="0"/>
          </a:p>
        </p:txBody>
      </p:sp>
    </p:spTree>
    <p:extLst>
      <p:ext uri="{BB962C8B-B14F-4D97-AF65-F5344CB8AC3E}">
        <p14:creationId xmlns:p14="http://schemas.microsoft.com/office/powerpoint/2010/main" val="151956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50DC907D-3F64-44FF-A468-D1B5D661B831}" vid="{AF4DDD53-1F57-4600-A9CE-DF1868005876}"/>
    </a:ext>
  </a:extLst>
</a:theme>
</file>

<file path=ppt/theme/theme2.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50DC907D-3F64-44FF-A468-D1B5D661B831}" vid="{AF4DDD53-1F57-4600-A9CE-DF18680058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00 Template</Template>
  <TotalTime>0</TotalTime>
  <Words>576</Words>
  <Application>Microsoft Office PowerPoint</Application>
  <PresentationFormat>On-screen Show (16:9)</PresentationFormat>
  <Paragraphs>104</Paragraphs>
  <Slides>19</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Verdana</vt:lpstr>
      <vt:lpstr>Wingdings</vt:lpstr>
      <vt:lpstr>Capgemini 2017_Cover slides</vt:lpstr>
      <vt:lpstr>1_Capgemini 2017_Cover slides</vt:lpstr>
      <vt:lpstr>think-cell Slide</vt:lpstr>
      <vt:lpstr>Zomato Analysis</vt:lpstr>
      <vt:lpstr>Table of Contents:</vt:lpstr>
      <vt:lpstr>Introduction</vt:lpstr>
      <vt:lpstr>Introduction Contd:</vt:lpstr>
      <vt:lpstr> Mission And Vision:</vt:lpstr>
      <vt:lpstr>Core Competency</vt:lpstr>
      <vt:lpstr>Tools and Softwares</vt:lpstr>
      <vt:lpstr>Zomato Dataset:</vt:lpstr>
      <vt:lpstr>Fields Present in data </vt:lpstr>
      <vt:lpstr> Analizing Dataset</vt:lpstr>
      <vt:lpstr>Count of Restaurants in each city: </vt:lpstr>
      <vt:lpstr>Rating wise Count</vt:lpstr>
      <vt:lpstr>Count of Online delivery and Has Table booking</vt:lpstr>
      <vt:lpstr>Sort by highest Voted Restaurant and price Range</vt:lpstr>
      <vt:lpstr>Nested Query Operation</vt:lpstr>
      <vt:lpstr>Highest Rated Restaurant In City</vt:lpstr>
      <vt:lpstr>Conditional Queries</vt:lpstr>
      <vt:lpstr>Results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Shweta Suman</cp:lastModifiedBy>
  <cp:revision>198</cp:revision>
  <dcterms:created xsi:type="dcterms:W3CDTF">2013-08-21T19:17:07Z</dcterms:created>
  <dcterms:modified xsi:type="dcterms:W3CDTF">2019-09-29T15:08:26Z</dcterms:modified>
</cp:coreProperties>
</file>