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1" r:id="rId2"/>
  </p:sldMasterIdLst>
  <p:notesMasterIdLst>
    <p:notesMasterId r:id="rId21"/>
  </p:notesMasterIdLst>
  <p:sldIdLst>
    <p:sldId id="270" r:id="rId3"/>
    <p:sldId id="271" r:id="rId4"/>
    <p:sldId id="257" r:id="rId5"/>
    <p:sldId id="259" r:id="rId6"/>
    <p:sldId id="261" r:id="rId7"/>
    <p:sldId id="258" r:id="rId8"/>
    <p:sldId id="265" r:id="rId9"/>
    <p:sldId id="268" r:id="rId10"/>
    <p:sldId id="262" r:id="rId11"/>
    <p:sldId id="269" r:id="rId12"/>
    <p:sldId id="272" r:id="rId13"/>
    <p:sldId id="273" r:id="rId14"/>
    <p:sldId id="277" r:id="rId15"/>
    <p:sldId id="274" r:id="rId16"/>
    <p:sldId id="275" r:id="rId17"/>
    <p:sldId id="276" r:id="rId18"/>
    <p:sldId id="266" r:id="rId19"/>
    <p:sldId id="26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EFFF"/>
    <a:srgbClr val="FF9900"/>
    <a:srgbClr val="EA4B04"/>
    <a:srgbClr val="9900CC"/>
    <a:srgbClr val="D99B01"/>
    <a:srgbClr val="FF66CC"/>
    <a:srgbClr val="FF67AC"/>
    <a:srgbClr val="CC0099"/>
    <a:srgbClr val="FFDC47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52C4D-3FAD-40CF-8385-3C617BCCA43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11AC-49AE-4676-8634-781E68C7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411AC-49AE-4676-8634-781E68C78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3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7.emf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6" y="0"/>
            <a:ext cx="5298425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2" y="2301721"/>
            <a:ext cx="3725949" cy="540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24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2" y="2949421"/>
            <a:ext cx="3725949" cy="917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4576105"/>
            <a:ext cx="1714500" cy="3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2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6" y="0"/>
            <a:ext cx="5298425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2" y="2301721"/>
            <a:ext cx="3725949" cy="540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24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2" y="2949421"/>
            <a:ext cx="3725949" cy="917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4576105"/>
            <a:ext cx="1714500" cy="3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1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679376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371600"/>
            <a:ext cx="2003192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4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692524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371600"/>
            <a:ext cx="1828800" cy="18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35749" cy="1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35749" cy="10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7" y="1121075"/>
            <a:ext cx="8532019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8109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7009788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71600"/>
            <a:ext cx="2286000" cy="1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79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  <a:lvl2pPr algn="r">
              <a:defRPr>
                <a:solidFill>
                  <a:schemeClr val="tx1"/>
                </a:solidFill>
              </a:defRPr>
            </a:lvl2pPr>
            <a:lvl3pPr algn="r">
              <a:defRPr>
                <a:solidFill>
                  <a:schemeClr val="tx1"/>
                </a:solidFill>
              </a:defRPr>
            </a:lvl3pPr>
            <a:lvl4pPr algn="r">
              <a:defRPr>
                <a:solidFill>
                  <a:schemeClr val="tx1"/>
                </a:solidFill>
              </a:defRPr>
            </a:lvl4pPr>
            <a:lvl5pPr algn="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4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679376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371600"/>
            <a:ext cx="2003192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6925244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371600"/>
            <a:ext cx="1828800" cy="18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35749" cy="10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35749" cy="10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7" y="1121075"/>
            <a:ext cx="8532019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16480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121075"/>
            <a:ext cx="7009788" cy="3482813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71600"/>
            <a:ext cx="2286000" cy="1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739290"/>
            <a:ext cx="8093364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877160"/>
            <a:ext cx="8093366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5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  <a:lvl2pPr algn="r">
              <a:defRPr>
                <a:solidFill>
                  <a:schemeClr val="tx1"/>
                </a:solidFill>
              </a:defRPr>
            </a:lvl2pPr>
            <a:lvl3pPr algn="r">
              <a:defRPr>
                <a:solidFill>
                  <a:schemeClr val="tx1"/>
                </a:solidFill>
              </a:defRPr>
            </a:lvl3pPr>
            <a:lvl4pPr algn="r">
              <a:defRPr>
                <a:solidFill>
                  <a:schemeClr val="tx1"/>
                </a:solidFill>
              </a:defRPr>
            </a:lvl4pPr>
            <a:lvl5pPr algn="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2" y="310040"/>
            <a:ext cx="8532019" cy="64127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059656"/>
            <a:ext cx="8532018" cy="35730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81836" t="-4713" b="16530"/>
          <a:stretch/>
        </p:blipFill>
        <p:spPr>
          <a:xfrm>
            <a:off x="8660846" y="141480"/>
            <a:ext cx="318267" cy="3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9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defTabSz="51435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14313" indent="-214313" algn="just" defTabSz="514350" rtl="0" eaLnBrk="1" latinLnBrk="0" hangingPunct="1">
        <a:lnSpc>
          <a:spcPct val="90000"/>
        </a:lnSpc>
        <a:spcBef>
          <a:spcPts val="563"/>
        </a:spcBef>
        <a:buClr>
          <a:schemeClr val="tx2"/>
        </a:buClr>
        <a:buFont typeface="Wingdings" panose="05000000000000000000" pitchFamily="2" charset="2"/>
        <a:buChar char="Ø"/>
        <a:defRPr sz="146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85763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642938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00113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157288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2" y="310040"/>
            <a:ext cx="8532019" cy="64127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059656"/>
            <a:ext cx="8532018" cy="35730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8660846" y="141480"/>
            <a:ext cx="318267" cy="3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8" r:id="rId6"/>
    <p:sldLayoutId id="2147483679" r:id="rId7"/>
    <p:sldLayoutId id="2147483680" r:id="rId8"/>
  </p:sldLayoutIdLst>
  <p:txStyles>
    <p:titleStyle>
      <a:lvl1pPr algn="l" defTabSz="51435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14313" indent="-214313" algn="just" defTabSz="514350" rtl="0" eaLnBrk="1" latinLnBrk="0" hangingPunct="1">
        <a:lnSpc>
          <a:spcPct val="90000"/>
        </a:lnSpc>
        <a:spcBef>
          <a:spcPts val="563"/>
        </a:spcBef>
        <a:buClr>
          <a:schemeClr val="tx2"/>
        </a:buClr>
        <a:buFont typeface="Wingdings" panose="05000000000000000000" pitchFamily="2" charset="2"/>
        <a:buChar char="Ø"/>
        <a:defRPr sz="146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85763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642938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00113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157288" indent="-128588" algn="just" defTabSz="514350" rtl="0" eaLnBrk="1" latinLnBrk="0" hangingPunct="1">
        <a:lnSpc>
          <a:spcPct val="90000"/>
        </a:lnSpc>
        <a:spcBef>
          <a:spcPts val="281"/>
        </a:spcBef>
        <a:buClr>
          <a:schemeClr val="tx2"/>
        </a:buClr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ctrTitle"/>
          </p:nvPr>
        </p:nvSpPr>
        <p:spPr>
          <a:xfrm>
            <a:off x="296260" y="1044700"/>
            <a:ext cx="4023401" cy="842015"/>
          </a:xfrm>
        </p:spPr>
        <p:txBody>
          <a:bodyPr/>
          <a:lstStyle/>
          <a:p>
            <a:r>
              <a:rPr lang="en-US" sz="3200" dirty="0"/>
              <a:t>Zomato Analysis</a:t>
            </a:r>
          </a:p>
        </p:txBody>
      </p:sp>
      <p:sp>
        <p:nvSpPr>
          <p:cNvPr id="14" name="Subtitle 4"/>
          <p:cNvSpPr>
            <a:spLocks noGrp="1"/>
          </p:cNvSpPr>
          <p:nvPr>
            <p:ph type="subTitle" idx="1"/>
          </p:nvPr>
        </p:nvSpPr>
        <p:spPr>
          <a:xfrm>
            <a:off x="296260" y="3182570"/>
            <a:ext cx="2794462" cy="917972"/>
          </a:xfrm>
        </p:spPr>
        <p:txBody>
          <a:bodyPr>
            <a:normAutofit/>
          </a:bodyPr>
          <a:lstStyle/>
          <a:p>
            <a:r>
              <a:rPr lang="en-US" sz="1425" dirty="0"/>
              <a:t>Made by – Shweta Suman</a:t>
            </a:r>
          </a:p>
          <a:p>
            <a:r>
              <a:rPr lang="en-US" sz="1425" dirty="0"/>
              <a:t>Senior Analyst</a:t>
            </a:r>
          </a:p>
          <a:p>
            <a:r>
              <a:rPr lang="en-US" sz="1425" dirty="0"/>
              <a:t>(Batch – BI With MS Azure)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59" y="433879"/>
            <a:ext cx="8246070" cy="76352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 </a:t>
            </a:r>
            <a:r>
              <a:rPr lang="en-US" sz="3200" u="sng" dirty="0"/>
              <a:t>Analizing Dataset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403" y="1197404"/>
            <a:ext cx="2276475" cy="371353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2877160"/>
            <a:ext cx="5429250" cy="1447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680291-5C8B-4D39-8B96-5801222F1544}"/>
              </a:ext>
            </a:extLst>
          </p:cNvPr>
          <p:cNvSpPr txBox="1"/>
          <p:nvPr/>
        </p:nvSpPr>
        <p:spPr>
          <a:xfrm>
            <a:off x="296259" y="1502814"/>
            <a:ext cx="595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Count Restaurant in each country using </a:t>
            </a:r>
            <a:r>
              <a:rPr lang="en-IN" dirty="0" err="1"/>
              <a:t>sql</a:t>
            </a:r>
            <a:r>
              <a:rPr lang="en-IN" dirty="0"/>
              <a:t>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 shown is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95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15" y="549987"/>
            <a:ext cx="8532019" cy="641270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Count of Restaurants in each city: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5" y="1121075"/>
            <a:ext cx="7480289" cy="34828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32" y="1350110"/>
            <a:ext cx="3206805" cy="3423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724455"/>
            <a:ext cx="5596172" cy="1374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C24B4-BE99-4398-A210-4CC901AA27E6}"/>
              </a:ext>
            </a:extLst>
          </p:cNvPr>
          <p:cNvSpPr txBox="1"/>
          <p:nvPr/>
        </p:nvSpPr>
        <p:spPr>
          <a:xfrm>
            <a:off x="296260" y="1954525"/>
            <a:ext cx="549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Query shows Count of restaurant in each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86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1" y="586585"/>
            <a:ext cx="8532019" cy="641270"/>
          </a:xfrm>
        </p:spPr>
        <p:txBody>
          <a:bodyPr>
            <a:normAutofit/>
          </a:bodyPr>
          <a:lstStyle/>
          <a:p>
            <a:r>
              <a:rPr lang="en-US" sz="3200" u="sng" dirty="0"/>
              <a:t>Rating wise 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266340"/>
            <a:ext cx="5189779" cy="21378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89" y="2299456"/>
            <a:ext cx="3277032" cy="2071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024F9A-DBE2-4079-AA20-8B6AD3299075}"/>
              </a:ext>
            </a:extLst>
          </p:cNvPr>
          <p:cNvSpPr txBox="1"/>
          <p:nvPr/>
        </p:nvSpPr>
        <p:spPr>
          <a:xfrm>
            <a:off x="143554" y="1675700"/>
            <a:ext cx="68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Query shows count of restaurant falls under each </a:t>
            </a:r>
            <a:r>
              <a:rPr lang="en-IN" sz="1600" dirty="0" err="1"/>
              <a:t>RatingText</a:t>
            </a:r>
            <a:r>
              <a:rPr lang="en-IN" sz="1600" dirty="0"/>
              <a:t> category</a:t>
            </a:r>
          </a:p>
        </p:txBody>
      </p:sp>
    </p:spTree>
    <p:extLst>
      <p:ext uri="{BB962C8B-B14F-4D97-AF65-F5344CB8AC3E}">
        <p14:creationId xmlns:p14="http://schemas.microsoft.com/office/powerpoint/2010/main" val="19355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6C6E-AADA-481B-A204-C9859B14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Nested Query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B823-2CF6-4B43-939F-665E3246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7" y="951310"/>
            <a:ext cx="8758759" cy="36525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Finding details of restaurant having Excellent Rating and currently open for booking 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F665D-7870-4352-8F95-F62036041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7" y="1736331"/>
            <a:ext cx="9000445" cy="28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7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Highest Rated Restaurant In 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3EBD3-DC98-48D0-A6FD-082DD956C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9" y="1037829"/>
            <a:ext cx="4113306" cy="1204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399A7-67F1-4A37-9D43-5C02386C2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242054"/>
            <a:ext cx="8148030" cy="27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6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8DCE-4D15-4AC4-8ACB-A801FF4E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Details of Highly Voted Restaurant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06BB6-3427-47F0-8263-BEA9B82C2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" y="739290"/>
            <a:ext cx="4888743" cy="13084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D2C99-CFF2-4437-B0A4-5FAF2A1F3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047748"/>
            <a:ext cx="8775862" cy="26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5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49EE-F7CE-4A4A-86F8-217CE613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98" y="433880"/>
            <a:ext cx="8532019" cy="641270"/>
          </a:xfrm>
        </p:spPr>
        <p:txBody>
          <a:bodyPr/>
          <a:lstStyle/>
          <a:p>
            <a:r>
              <a:rPr lang="en-IN" u="sng" dirty="0"/>
              <a:t>Conditional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C880C-6B60-469F-B512-525697D42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6" y="1960930"/>
            <a:ext cx="8694456" cy="26107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1340F-A9BD-419B-B7CD-908310E525E5}"/>
              </a:ext>
            </a:extLst>
          </p:cNvPr>
          <p:cNvSpPr txBox="1"/>
          <p:nvPr/>
        </p:nvSpPr>
        <p:spPr>
          <a:xfrm>
            <a:off x="143555" y="1075150"/>
            <a:ext cx="763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Finding Details of Restaurant which are cheaper and good Aggregate Rating</a:t>
            </a:r>
          </a:p>
        </p:txBody>
      </p:sp>
    </p:spTree>
    <p:extLst>
      <p:ext uri="{BB962C8B-B14F-4D97-AF65-F5344CB8AC3E}">
        <p14:creationId xmlns:p14="http://schemas.microsoft.com/office/powerpoint/2010/main" val="1285661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5058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0360" y="4556915"/>
            <a:ext cx="198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2820" y="4002917"/>
            <a:ext cx="3069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16" y="739290"/>
            <a:ext cx="8532019" cy="641270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Table of 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808225"/>
            <a:ext cx="6793764" cy="2795663"/>
          </a:xfrm>
        </p:spPr>
        <p:txBody>
          <a:bodyPr/>
          <a:lstStyle/>
          <a:p>
            <a:pPr marL="0" indent="0" algn="l">
              <a:buNone/>
            </a:pPr>
            <a:r>
              <a:rPr lang="en-US" sz="1600" dirty="0"/>
              <a:t>1.Introduction</a:t>
            </a:r>
          </a:p>
          <a:p>
            <a:pPr marL="0" indent="0" algn="l">
              <a:buNone/>
            </a:pPr>
            <a:r>
              <a:rPr lang="en-US" sz="1600" dirty="0"/>
              <a:t>          1.1     Mission And Vision</a:t>
            </a:r>
          </a:p>
          <a:p>
            <a:pPr marL="0" indent="0" algn="l">
              <a:buNone/>
            </a:pPr>
            <a:r>
              <a:rPr lang="en-US" sz="1600" dirty="0"/>
              <a:t>2.     Core Competency</a:t>
            </a:r>
          </a:p>
          <a:p>
            <a:pPr marL="0" indent="0" algn="l">
              <a:buNone/>
            </a:pPr>
            <a:r>
              <a:rPr lang="en-US" sz="1600" dirty="0"/>
              <a:t>3.     Data Analysis Report</a:t>
            </a:r>
          </a:p>
          <a:p>
            <a:pPr marL="0" indent="0" algn="l">
              <a:buNone/>
            </a:pPr>
            <a:r>
              <a:rPr lang="en-US" sz="1600" dirty="0"/>
              <a:t>          3.1     </a:t>
            </a:r>
            <a:r>
              <a:rPr lang="en-US" sz="1600" dirty="0" err="1"/>
              <a:t>Analysing</a:t>
            </a:r>
            <a:r>
              <a:rPr lang="en-US" sz="1600" dirty="0"/>
              <a:t> Data</a:t>
            </a:r>
          </a:p>
          <a:p>
            <a:pPr marL="0" indent="0" algn="l">
              <a:buNone/>
            </a:pPr>
            <a:r>
              <a:rPr lang="en-US" sz="1600" dirty="0"/>
              <a:t>          3.3    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7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90" y="891995"/>
            <a:ext cx="8246070" cy="763525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266340"/>
            <a:ext cx="8246070" cy="244327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Started In- July 2008, Delhi NCR. </a:t>
            </a:r>
          </a:p>
          <a:p>
            <a:pPr algn="l"/>
            <a:r>
              <a:rPr lang="en-US" sz="1600" dirty="0"/>
              <a:t>Founded By: </a:t>
            </a:r>
            <a:r>
              <a:rPr lang="en-US" sz="1600" dirty="0" err="1"/>
              <a:t>Deepinder</a:t>
            </a:r>
            <a:r>
              <a:rPr lang="en-US" sz="1600" dirty="0"/>
              <a:t> Goyal, Pankaj </a:t>
            </a:r>
            <a:r>
              <a:rPr lang="en-US" sz="1600" dirty="0" err="1"/>
              <a:t>Chaddah</a:t>
            </a:r>
            <a:endParaRPr lang="en-US" sz="1600" dirty="0"/>
          </a:p>
          <a:p>
            <a:pPr algn="l"/>
            <a:r>
              <a:rPr lang="en-US" sz="1600" dirty="0"/>
              <a:t>Initially named- “</a:t>
            </a:r>
            <a:r>
              <a:rPr lang="en-US" sz="1600" dirty="0" err="1"/>
              <a:t>FoodieBay</a:t>
            </a:r>
            <a:r>
              <a:rPr lang="en-US" sz="1600" dirty="0"/>
              <a:t>”</a:t>
            </a:r>
          </a:p>
          <a:p>
            <a:pPr algn="l"/>
            <a:r>
              <a:rPr lang="en-US" sz="1600" dirty="0"/>
              <a:t>In November 2010 it was renamed as “ZOMATO” </a:t>
            </a:r>
          </a:p>
          <a:p>
            <a:pPr algn="l"/>
            <a:r>
              <a:rPr lang="en-US" sz="1600" dirty="0"/>
              <a:t>Parent Company - Info edge </a:t>
            </a:r>
          </a:p>
          <a:p>
            <a:pPr algn="l"/>
            <a:r>
              <a:rPr lang="en-US" sz="1600" dirty="0"/>
              <a:t>Sector - Food &amp; Restaurant guide and Delivery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6" y="1044700"/>
            <a:ext cx="8246070" cy="763525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Introduction </a:t>
            </a:r>
            <a:r>
              <a:rPr lang="en-US" sz="3200" u="sng" dirty="0" err="1"/>
              <a:t>Contd</a:t>
            </a:r>
            <a:r>
              <a:rPr lang="en-US" sz="3200" u="sng" dirty="0"/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2266340"/>
            <a:ext cx="8246070" cy="244327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Tagline/ Slogan - Discover great places to eat around you Using Awesome Backgrounds and get home delivered your </a:t>
            </a:r>
            <a:r>
              <a:rPr lang="en-US" sz="1600" dirty="0" err="1"/>
              <a:t>favourite</a:t>
            </a:r>
            <a:r>
              <a:rPr lang="en-US" sz="1600" dirty="0"/>
              <a:t> </a:t>
            </a:r>
            <a:r>
              <a:rPr lang="en-US" sz="1600" dirty="0" err="1"/>
              <a:t>savouries</a:t>
            </a:r>
            <a:r>
              <a:rPr lang="en-US" sz="1600" dirty="0"/>
              <a:t>.</a:t>
            </a:r>
          </a:p>
          <a:p>
            <a:pPr algn="l"/>
            <a:r>
              <a:rPr lang="en-US" sz="1600" dirty="0"/>
              <a:t>USP - Content is what sets Zomato apart – The restaurant &amp; nightlife guide with menus, pictures and map locations.</a:t>
            </a:r>
          </a:p>
          <a:p>
            <a:pPr algn="l"/>
            <a:r>
              <a:rPr lang="en-US" sz="1600" dirty="0"/>
              <a:t>Target Group - All Smartphone Users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586585"/>
            <a:ext cx="8246070" cy="76352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	</a:t>
            </a:r>
            <a:r>
              <a:rPr lang="en-US" sz="3200" u="sng" dirty="0"/>
              <a:t>Mission And Vision: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50111"/>
            <a:ext cx="8398776" cy="335950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Mission</a:t>
            </a:r>
          </a:p>
          <a:p>
            <a:pPr marL="0" indent="0" algn="l">
              <a:buNone/>
            </a:pPr>
            <a:r>
              <a:rPr lang="en-US" sz="1600" dirty="0"/>
              <a:t>Our mission is to ensure nobody has a bad meal .They do this by –  Helping people discover great places around them , building amazing experiences around dining , Enabling restaurants to create amazing experiences .</a:t>
            </a:r>
          </a:p>
          <a:p>
            <a:pPr marL="0" indent="0" algn="l">
              <a:buNone/>
            </a:pP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Vision</a:t>
            </a:r>
          </a:p>
          <a:p>
            <a:pPr marL="0" indent="0" algn="l">
              <a:buNone/>
            </a:pPr>
            <a:r>
              <a:rPr lang="en-US" sz="1600" dirty="0"/>
              <a:t>Zomato is used by millions every day to decide where to eat in over 10,000 cities across 23 countries. In a few years, we should be able help point you to a great place to eat no matter what part of the world you're in. </a:t>
            </a:r>
          </a:p>
        </p:txBody>
      </p:sp>
    </p:spTree>
    <p:extLst>
      <p:ext uri="{BB962C8B-B14F-4D97-AF65-F5344CB8AC3E}">
        <p14:creationId xmlns:p14="http://schemas.microsoft.com/office/powerpoint/2010/main" val="347780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Core Competency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>
            <a:normAutofit fontScale="92500"/>
          </a:bodyPr>
          <a:lstStyle/>
          <a:p>
            <a:r>
              <a:rPr lang="en-US" dirty="0"/>
              <a:t>     App/Website Platform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 Service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User and restaurant Database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Key Activities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>
            <a:normAutofit/>
          </a:bodyPr>
          <a:lstStyle/>
          <a:p>
            <a:r>
              <a:rPr lang="en-US" dirty="0"/>
              <a:t>Restaurant Advertising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Field teams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2496704"/>
            <a:ext cx="438211" cy="590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3269398"/>
            <a:ext cx="476316" cy="552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5" y="4075247"/>
            <a:ext cx="384511" cy="379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63" y="2525283"/>
            <a:ext cx="574892" cy="5334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55" y="3222772"/>
            <a:ext cx="435200" cy="739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98" y="4126242"/>
            <a:ext cx="509914" cy="47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21" y="891995"/>
            <a:ext cx="8246071" cy="763525"/>
          </a:xfrm>
        </p:spPr>
        <p:txBody>
          <a:bodyPr/>
          <a:lstStyle/>
          <a:p>
            <a:pPr algn="ctr"/>
            <a:r>
              <a:rPr lang="en-US" u="sng" dirty="0"/>
              <a:t>Tools and Softwares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8158156" cy="2137871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Since dataset is quite large  we are opting Databricks Community and PowerBI for Analysis.</a:t>
            </a:r>
          </a:p>
          <a:p>
            <a:pPr marL="0" indent="0" algn="l">
              <a:buNone/>
            </a:pPr>
            <a:endParaRPr lang="en-US" sz="1600" dirty="0"/>
          </a:p>
          <a:p>
            <a:pPr algn="l"/>
            <a:r>
              <a:rPr lang="en-US" sz="1600" dirty="0"/>
              <a:t>First dataset is validated and transferred to Community edition of </a:t>
            </a:r>
            <a:r>
              <a:rPr lang="en-US" sz="1600" dirty="0" err="1"/>
              <a:t>databricks</a:t>
            </a:r>
            <a:r>
              <a:rPr lang="en-US" sz="1600" dirty="0"/>
              <a:t> so that analysis can be made.</a:t>
            </a:r>
          </a:p>
          <a:p>
            <a:pPr marL="0" indent="0" algn="l">
              <a:buNone/>
            </a:pPr>
            <a:endParaRPr lang="en-US" sz="1600" dirty="0"/>
          </a:p>
          <a:p>
            <a:pPr algn="l"/>
            <a:r>
              <a:rPr lang="en-US" sz="1600" dirty="0"/>
              <a:t>Backup is kept so that if we lose data we can easily retrieve it back.</a:t>
            </a:r>
          </a:p>
        </p:txBody>
      </p:sp>
    </p:spTree>
    <p:extLst>
      <p:ext uri="{BB962C8B-B14F-4D97-AF65-F5344CB8AC3E}">
        <p14:creationId xmlns:p14="http://schemas.microsoft.com/office/powerpoint/2010/main" val="387651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Zomato Dataset: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10" y="1502815"/>
            <a:ext cx="8495426" cy="3206799"/>
          </a:xfrm>
        </p:spPr>
        <p:txBody>
          <a:bodyPr>
            <a:normAutofit/>
          </a:bodyPr>
          <a:lstStyle/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Total 15 columns </a:t>
            </a:r>
          </a:p>
          <a:p>
            <a:pPr algn="l"/>
            <a:r>
              <a:rPr lang="en-US" sz="1600" dirty="0"/>
              <a:t>Sample Dataset is like-</a:t>
            </a:r>
          </a:p>
          <a:p>
            <a:pPr algn="l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85" y="1572183"/>
            <a:ext cx="1374345" cy="2957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9" y="2877160"/>
            <a:ext cx="6775110" cy="13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9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518" y="586585"/>
            <a:ext cx="6260905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u="sng" dirty="0"/>
              <a:t>Fields Present in data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6260" y="1808225"/>
            <a:ext cx="70200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/>
              <a:t>Restaurant ID   </a:t>
            </a:r>
            <a:r>
              <a:rPr lang="en-US" sz="1200" dirty="0"/>
              <a:t>- 	Identification Number</a:t>
            </a:r>
          </a:p>
          <a:p>
            <a:pPr fontAlgn="base"/>
            <a:r>
              <a:rPr lang="en-US" sz="1200" b="1" dirty="0"/>
              <a:t>Restaurant Name </a:t>
            </a:r>
            <a:r>
              <a:rPr lang="en-US" sz="1200" dirty="0"/>
              <a:t>-    Name Of the Restaurant</a:t>
            </a:r>
          </a:p>
          <a:p>
            <a:pPr fontAlgn="base"/>
            <a:r>
              <a:rPr lang="en-US" sz="1200" b="1" dirty="0"/>
              <a:t>Country Code  </a:t>
            </a:r>
            <a:r>
              <a:rPr lang="en-US" sz="1200" dirty="0"/>
              <a:t>-          Country Identification Number</a:t>
            </a:r>
          </a:p>
          <a:p>
            <a:pPr fontAlgn="base"/>
            <a:r>
              <a:rPr lang="en-US" sz="1200" b="1" dirty="0"/>
              <a:t>City</a:t>
            </a:r>
            <a:r>
              <a:rPr lang="en-US" sz="1200" dirty="0"/>
              <a:t>  -  		 City Name of the Restaurant</a:t>
            </a:r>
          </a:p>
          <a:p>
            <a:pPr fontAlgn="base"/>
            <a:r>
              <a:rPr lang="en-US" sz="1200" b="1" dirty="0"/>
              <a:t>Address</a:t>
            </a:r>
            <a:r>
              <a:rPr lang="en-US" sz="1200" dirty="0"/>
              <a:t> -  	 Restaurant Detailed Address</a:t>
            </a:r>
          </a:p>
          <a:p>
            <a:pPr fontAlgn="base"/>
            <a:r>
              <a:rPr lang="en-US" sz="1200" b="1" dirty="0"/>
              <a:t>Cuisines</a:t>
            </a:r>
            <a:r>
              <a:rPr lang="en-US" sz="1200" dirty="0"/>
              <a:t>   -  	 Types Of Cuisines Served</a:t>
            </a:r>
          </a:p>
          <a:p>
            <a:pPr fontAlgn="base"/>
            <a:r>
              <a:rPr lang="en-US" sz="1200" b="1" dirty="0"/>
              <a:t>Average Cost for two</a:t>
            </a:r>
            <a:r>
              <a:rPr lang="en-US" sz="1200" dirty="0"/>
              <a:t> - Average Cost if two people visit the Restaurant</a:t>
            </a:r>
          </a:p>
          <a:p>
            <a:pPr fontAlgn="base"/>
            <a:r>
              <a:rPr lang="en-US" sz="1200" b="1" dirty="0"/>
              <a:t>Currency</a:t>
            </a:r>
            <a:r>
              <a:rPr lang="en-US" sz="1200" dirty="0"/>
              <a:t>    </a:t>
            </a:r>
          </a:p>
          <a:p>
            <a:pPr fontAlgn="base"/>
            <a:r>
              <a:rPr lang="en-US" sz="1200" b="1" dirty="0"/>
              <a:t>Has Table booking   </a:t>
            </a:r>
            <a:r>
              <a:rPr lang="en-US" sz="1200" dirty="0"/>
              <a:t>-   Can we book tables in Restaurant? Yes/No</a:t>
            </a:r>
          </a:p>
          <a:p>
            <a:pPr fontAlgn="base"/>
            <a:r>
              <a:rPr lang="en-US" sz="1200" b="1" dirty="0"/>
              <a:t>Has Online delivery </a:t>
            </a:r>
            <a:r>
              <a:rPr lang="en-US" sz="1200" dirty="0"/>
              <a:t>-   Can we have online delivery ? Yes/No</a:t>
            </a:r>
          </a:p>
          <a:p>
            <a:pPr fontAlgn="base"/>
            <a:r>
              <a:rPr lang="en-US" sz="1200" b="1" dirty="0"/>
              <a:t>Is delivering now    </a:t>
            </a:r>
            <a:r>
              <a:rPr lang="en-US" sz="1200" dirty="0"/>
              <a:t>-   Is the Restaurant delivering food now? Yes/No</a:t>
            </a:r>
          </a:p>
          <a:p>
            <a:pPr fontAlgn="base"/>
            <a:r>
              <a:rPr lang="en-US" sz="1200" b="1" dirty="0"/>
              <a:t>Price range   </a:t>
            </a:r>
            <a:r>
              <a:rPr lang="en-US" sz="1200" dirty="0"/>
              <a:t>-             Categorized price between (1 -4)</a:t>
            </a:r>
          </a:p>
          <a:p>
            <a:pPr fontAlgn="base"/>
            <a:r>
              <a:rPr lang="en-US" sz="1200" b="1" dirty="0"/>
              <a:t>Aggregate rating   </a:t>
            </a:r>
            <a:r>
              <a:rPr lang="en-US" sz="1200" dirty="0"/>
              <a:t>-    Categorizing ratings between (1-5)</a:t>
            </a:r>
          </a:p>
          <a:p>
            <a:pPr fontAlgn="base"/>
            <a:r>
              <a:rPr lang="en-US" sz="1200" b="1" dirty="0"/>
              <a:t>Rating text    </a:t>
            </a:r>
            <a:r>
              <a:rPr lang="en-US" sz="1200" dirty="0"/>
              <a:t>-   	  Different Rating like Excellent, Very Good ,Good, Avg., Poor, 		   Not Rated</a:t>
            </a:r>
          </a:p>
          <a:p>
            <a:pPr fontAlgn="base"/>
            <a:r>
              <a:rPr lang="en-US" sz="1200" b="1" dirty="0"/>
              <a:t>Votes</a:t>
            </a:r>
            <a:r>
              <a:rPr lang="en-US" sz="1200" dirty="0"/>
              <a:t>    -    	  No. Of  Votes received by restaurant from customers.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956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2.xml><?xml version="1.0" encoding="utf-8"?>
<a:theme xmlns:a="http://schemas.openxmlformats.org/drawingml/2006/main" name="1_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00 Template</Template>
  <TotalTime>0</TotalTime>
  <Words>412</Words>
  <Application>Microsoft Office PowerPoint</Application>
  <PresentationFormat>On-screen Show (16:9)</PresentationFormat>
  <Paragraphs>90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Verdana</vt:lpstr>
      <vt:lpstr>Wingdings</vt:lpstr>
      <vt:lpstr>Capgemini 2017_Cover slides</vt:lpstr>
      <vt:lpstr>1_Capgemini 2017_Cover slides</vt:lpstr>
      <vt:lpstr>think-cell Slide</vt:lpstr>
      <vt:lpstr>Zomato Analysis</vt:lpstr>
      <vt:lpstr>Table of Contents:</vt:lpstr>
      <vt:lpstr>Introduction</vt:lpstr>
      <vt:lpstr>Introduction Contd:</vt:lpstr>
      <vt:lpstr> Mission And Vision:</vt:lpstr>
      <vt:lpstr>Core Competency</vt:lpstr>
      <vt:lpstr>Tools and Softwares</vt:lpstr>
      <vt:lpstr>Zomato Dataset:</vt:lpstr>
      <vt:lpstr>Fields Present in data </vt:lpstr>
      <vt:lpstr> Analizing Dataset</vt:lpstr>
      <vt:lpstr>Count of Restaurants in each city: </vt:lpstr>
      <vt:lpstr>Rating wise Count</vt:lpstr>
      <vt:lpstr>Nested Query Operation</vt:lpstr>
      <vt:lpstr>Highest Rated Restaurant In City</vt:lpstr>
      <vt:lpstr>Details of Highly Voted Restaurant</vt:lpstr>
      <vt:lpstr>Conditional Queries</vt:lpstr>
      <vt:lpstr>Results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Shweta Suman</cp:lastModifiedBy>
  <cp:revision>181</cp:revision>
  <dcterms:created xsi:type="dcterms:W3CDTF">2013-08-21T19:17:07Z</dcterms:created>
  <dcterms:modified xsi:type="dcterms:W3CDTF">2019-09-26T17:38:56Z</dcterms:modified>
</cp:coreProperties>
</file>