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</p:sldMasterIdLst>
  <p:notesMasterIdLst>
    <p:notesMasterId r:id="rId19"/>
  </p:notesMasterIdLst>
  <p:sldIdLst>
    <p:sldId id="270" r:id="rId3"/>
    <p:sldId id="271" r:id="rId4"/>
    <p:sldId id="257" r:id="rId5"/>
    <p:sldId id="259" r:id="rId6"/>
    <p:sldId id="261" r:id="rId7"/>
    <p:sldId id="258" r:id="rId8"/>
    <p:sldId id="264" r:id="rId9"/>
    <p:sldId id="265" r:id="rId10"/>
    <p:sldId id="268" r:id="rId11"/>
    <p:sldId id="262" r:id="rId12"/>
    <p:sldId id="269" r:id="rId13"/>
    <p:sldId id="272" r:id="rId14"/>
    <p:sldId id="273" r:id="rId15"/>
    <p:sldId id="274" r:id="rId16"/>
    <p:sldId id="266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FFF"/>
    <a:srgbClr val="FF9900"/>
    <a:srgbClr val="EA4B04"/>
    <a:srgbClr val="9900CC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52C4D-3FAD-40CF-8385-3C617BCCA43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11AC-49AE-4676-8634-781E68C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411AC-49AE-4676-8634-781E68C7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6" y="0"/>
            <a:ext cx="5298425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2" y="2301721"/>
            <a:ext cx="3725949" cy="540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4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2" y="2949421"/>
            <a:ext cx="3725949" cy="91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4576105"/>
            <a:ext cx="1714500" cy="3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2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1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6" y="0"/>
            <a:ext cx="5298425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2" y="2301721"/>
            <a:ext cx="3725949" cy="540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4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2" y="2949421"/>
            <a:ext cx="3725949" cy="91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4576105"/>
            <a:ext cx="1714500" cy="3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12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371600"/>
            <a:ext cx="2003192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92524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371600"/>
            <a:ext cx="1828800" cy="18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7" y="1121075"/>
            <a:ext cx="8532019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8109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7009788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2286000" cy="1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371600"/>
            <a:ext cx="2003192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92524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371600"/>
            <a:ext cx="1828800" cy="18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7" y="1121075"/>
            <a:ext cx="8532019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1648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7009788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2286000" cy="1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739290"/>
            <a:ext cx="8093364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8093366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2" y="310040"/>
            <a:ext cx="8532019" cy="6412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059656"/>
            <a:ext cx="8532018" cy="3573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8660846" y="141480"/>
            <a:ext cx="318267" cy="3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514350" rtl="0" eaLnBrk="1" latinLnBrk="0" hangingPunct="1">
        <a:lnSpc>
          <a:spcPct val="90000"/>
        </a:lnSpc>
        <a:spcBef>
          <a:spcPts val="563"/>
        </a:spcBef>
        <a:buClr>
          <a:schemeClr val="tx2"/>
        </a:buClr>
        <a:buFont typeface="Wingdings" panose="05000000000000000000" pitchFamily="2" charset="2"/>
        <a:buChar char="Ø"/>
        <a:defRPr sz="146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8576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4293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0011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15728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4065">
          <p15:clr>
            <a:srgbClr val="F26B43"/>
          </p15:clr>
        </p15:guide>
        <p15:guide id="4294967295" pos="193">
          <p15:clr>
            <a:srgbClr val="F26B43"/>
          </p15:clr>
        </p15:guide>
        <p15:guide id="4294967295" pos="5567">
          <p15:clr>
            <a:srgbClr val="F26B43"/>
          </p15:clr>
        </p15:guide>
        <p15:guide id="4294967295" orient="horz" pos="25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  <p15:guide id="4294967295" pos="2880">
          <p15:clr>
            <a:srgbClr val="F26B43"/>
          </p15:clr>
        </p15:guide>
        <p15:guide id="4294967295" pos="2812">
          <p15:clr>
            <a:srgbClr val="F26B43"/>
          </p15:clr>
        </p15:guide>
        <p15:guide id="4294967295" pos="29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2" y="310040"/>
            <a:ext cx="8532019" cy="6412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059656"/>
            <a:ext cx="8532018" cy="3573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8660846" y="141480"/>
            <a:ext cx="318267" cy="3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  <p:sldLayoutId id="2147483679" r:id="rId7"/>
    <p:sldLayoutId id="2147483680" r:id="rId8"/>
  </p:sldLayoutIdLst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514350" rtl="0" eaLnBrk="1" latinLnBrk="0" hangingPunct="1">
        <a:lnSpc>
          <a:spcPct val="90000"/>
        </a:lnSpc>
        <a:spcBef>
          <a:spcPts val="563"/>
        </a:spcBef>
        <a:buClr>
          <a:schemeClr val="tx2"/>
        </a:buClr>
        <a:buFont typeface="Wingdings" panose="05000000000000000000" pitchFamily="2" charset="2"/>
        <a:buChar char="Ø"/>
        <a:defRPr sz="146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8576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4293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0011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15728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4065">
          <p15:clr>
            <a:srgbClr val="F26B43"/>
          </p15:clr>
        </p15:guide>
        <p15:guide id="4294967295" pos="193">
          <p15:clr>
            <a:srgbClr val="F26B43"/>
          </p15:clr>
        </p15:guide>
        <p15:guide id="4294967295" pos="5567">
          <p15:clr>
            <a:srgbClr val="F26B43"/>
          </p15:clr>
        </p15:guide>
        <p15:guide id="4294967295" orient="horz" pos="25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  <p15:guide id="4294967295" pos="2880">
          <p15:clr>
            <a:srgbClr val="F26B43"/>
          </p15:clr>
        </p15:guide>
        <p15:guide id="4294967295" pos="2812">
          <p15:clr>
            <a:srgbClr val="F26B43"/>
          </p15:clr>
        </p15:guide>
        <p15:guide id="4294967295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>
          <a:xfrm>
            <a:off x="296260" y="1044700"/>
            <a:ext cx="4023401" cy="842015"/>
          </a:xfrm>
        </p:spPr>
        <p:txBody>
          <a:bodyPr/>
          <a:lstStyle/>
          <a:p>
            <a:r>
              <a:rPr lang="en-US" sz="3200" dirty="0" smtClean="0"/>
              <a:t>Zomato Analysis</a:t>
            </a:r>
            <a:endParaRPr lang="en-US" sz="3200" dirty="0"/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2794462" cy="917972"/>
          </a:xfrm>
        </p:spPr>
        <p:txBody>
          <a:bodyPr>
            <a:normAutofit/>
          </a:bodyPr>
          <a:lstStyle/>
          <a:p>
            <a:r>
              <a:rPr lang="en-US" sz="1425" dirty="0"/>
              <a:t>Made by – Shweta Suman</a:t>
            </a:r>
          </a:p>
          <a:p>
            <a:r>
              <a:rPr lang="en-US" sz="1425" dirty="0"/>
              <a:t>Senior Analyst</a:t>
            </a:r>
          </a:p>
          <a:p>
            <a:r>
              <a:rPr lang="en-US" sz="1425" dirty="0"/>
              <a:t>(Batch – BI With MS Azure)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5" y="356615"/>
            <a:ext cx="626090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Fields Present in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6260" y="1808225"/>
            <a:ext cx="702007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Restaurant ID   </a:t>
            </a:r>
            <a:r>
              <a:rPr lang="en-US" sz="1200" dirty="0"/>
              <a:t>- Identification Number</a:t>
            </a:r>
          </a:p>
          <a:p>
            <a:pPr fontAlgn="base"/>
            <a:r>
              <a:rPr lang="en-US" sz="1200" b="1" dirty="0"/>
              <a:t>Restaurant Name </a:t>
            </a:r>
            <a:r>
              <a:rPr lang="en-US" sz="1200" dirty="0"/>
              <a:t>- Name Of the Restaurant</a:t>
            </a:r>
          </a:p>
          <a:p>
            <a:pPr fontAlgn="base"/>
            <a:r>
              <a:rPr lang="en-US" sz="1200" b="1" dirty="0"/>
              <a:t>Country Code  </a:t>
            </a:r>
            <a:r>
              <a:rPr lang="en-US" sz="1200" dirty="0" smtClean="0"/>
              <a:t>- Country Identification Number</a:t>
            </a:r>
            <a:endParaRPr lang="en-US" sz="1200" dirty="0"/>
          </a:p>
          <a:p>
            <a:pPr fontAlgn="base"/>
            <a:r>
              <a:rPr lang="en-US" sz="1200" b="1" dirty="0"/>
              <a:t>City</a:t>
            </a:r>
            <a:r>
              <a:rPr lang="en-US" sz="1200" dirty="0"/>
              <a:t>  -  City Name of the Restaurant</a:t>
            </a:r>
          </a:p>
          <a:p>
            <a:pPr fontAlgn="base"/>
            <a:r>
              <a:rPr lang="en-US" sz="1200" b="1" dirty="0" smtClean="0"/>
              <a:t>Address</a:t>
            </a:r>
            <a:r>
              <a:rPr lang="en-US" sz="1200" dirty="0" smtClean="0"/>
              <a:t> -  Restaurant Detailed Address</a:t>
            </a:r>
            <a:endParaRPr lang="en-US" sz="1200" dirty="0"/>
          </a:p>
          <a:p>
            <a:pPr fontAlgn="base"/>
            <a:r>
              <a:rPr lang="en-US" sz="1200" b="1" dirty="0"/>
              <a:t>Cuisines</a:t>
            </a:r>
            <a:r>
              <a:rPr lang="en-US" sz="1200" dirty="0"/>
              <a:t>   -  Types Of Cuisines Served</a:t>
            </a:r>
          </a:p>
          <a:p>
            <a:pPr fontAlgn="base"/>
            <a:r>
              <a:rPr lang="en-US" sz="1200" b="1" dirty="0"/>
              <a:t>Average Cost for two</a:t>
            </a:r>
            <a:r>
              <a:rPr lang="en-US" sz="1200" dirty="0"/>
              <a:t>   -   Average Cost if two people visit the Restaurant</a:t>
            </a:r>
          </a:p>
          <a:p>
            <a:pPr fontAlgn="base"/>
            <a:r>
              <a:rPr lang="en-US" sz="1200" b="1" dirty="0"/>
              <a:t>Currency</a:t>
            </a:r>
            <a:r>
              <a:rPr lang="en-US" sz="1200" dirty="0"/>
              <a:t>    </a:t>
            </a:r>
          </a:p>
          <a:p>
            <a:pPr fontAlgn="base"/>
            <a:r>
              <a:rPr lang="en-US" sz="1200" b="1" dirty="0"/>
              <a:t>Has Table booking    </a:t>
            </a:r>
            <a:r>
              <a:rPr lang="en-US" sz="1200" dirty="0"/>
              <a:t>-    Can we book tables in Restaurant? Yes/No</a:t>
            </a:r>
          </a:p>
          <a:p>
            <a:pPr fontAlgn="base"/>
            <a:r>
              <a:rPr lang="en-US" sz="1200" b="1" dirty="0"/>
              <a:t>Has Online delivery    </a:t>
            </a:r>
            <a:r>
              <a:rPr lang="en-US" sz="1200" dirty="0"/>
              <a:t>-    Can we have online delivery ? Yes/No</a:t>
            </a:r>
          </a:p>
          <a:p>
            <a:pPr fontAlgn="base"/>
            <a:r>
              <a:rPr lang="en-US" sz="1200" b="1" dirty="0"/>
              <a:t>Is delivering now    </a:t>
            </a:r>
            <a:r>
              <a:rPr lang="en-US" sz="1200" dirty="0"/>
              <a:t>-    Is the Restaurant delivering food now? Yes/No</a:t>
            </a:r>
          </a:p>
          <a:p>
            <a:pPr fontAlgn="base"/>
            <a:r>
              <a:rPr lang="en-US" sz="1200" b="1" dirty="0"/>
              <a:t>Price range   </a:t>
            </a:r>
            <a:r>
              <a:rPr lang="en-US" sz="1200" dirty="0"/>
              <a:t>-    Categorized price between </a:t>
            </a:r>
            <a:r>
              <a:rPr lang="en-US" sz="1200" dirty="0" smtClean="0"/>
              <a:t>(1 </a:t>
            </a:r>
            <a:r>
              <a:rPr lang="en-US" sz="1200" dirty="0"/>
              <a:t>-</a:t>
            </a:r>
            <a:r>
              <a:rPr lang="en-US" sz="1200" dirty="0" smtClean="0"/>
              <a:t>4)</a:t>
            </a:r>
            <a:endParaRPr lang="en-US" sz="1200" dirty="0"/>
          </a:p>
          <a:p>
            <a:pPr fontAlgn="base"/>
            <a:r>
              <a:rPr lang="en-US" sz="1200" b="1" dirty="0"/>
              <a:t>Aggregate rating   </a:t>
            </a:r>
            <a:r>
              <a:rPr lang="en-US" sz="1200" dirty="0"/>
              <a:t>-   Categorizing ratings between </a:t>
            </a:r>
            <a:r>
              <a:rPr lang="en-US" sz="1200" dirty="0" smtClean="0"/>
              <a:t>(1-5)</a:t>
            </a:r>
            <a:endParaRPr lang="en-US" sz="1200" dirty="0"/>
          </a:p>
          <a:p>
            <a:pPr fontAlgn="base"/>
            <a:r>
              <a:rPr lang="en-US" sz="1200" b="1" dirty="0"/>
              <a:t>Rating text    </a:t>
            </a:r>
            <a:r>
              <a:rPr lang="en-US" sz="1200" dirty="0"/>
              <a:t>-   Different Rating like Excellent, Very Good ,Good, Avg., Poor, Not Rated</a:t>
            </a:r>
          </a:p>
          <a:p>
            <a:pPr fontAlgn="base"/>
            <a:r>
              <a:rPr lang="en-US" sz="1200" b="1" dirty="0"/>
              <a:t>Votes</a:t>
            </a:r>
            <a:r>
              <a:rPr lang="en-US" sz="1200" dirty="0"/>
              <a:t>    -    No. Of  Votes received by restaurant from customers.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5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08" y="739290"/>
            <a:ext cx="8246070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Analyzing Dataset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03" y="1197404"/>
            <a:ext cx="2276475" cy="371353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877160"/>
            <a:ext cx="5429250" cy="1447800"/>
          </a:xfrm>
        </p:spPr>
      </p:pic>
    </p:spTree>
    <p:extLst>
      <p:ext uri="{BB962C8B-B14F-4D97-AF65-F5344CB8AC3E}">
        <p14:creationId xmlns:p14="http://schemas.microsoft.com/office/powerpoint/2010/main" val="146395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5" y="549987"/>
            <a:ext cx="8532019" cy="64127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Count of Restaurants in each </a:t>
            </a:r>
            <a:r>
              <a:rPr lang="en-US" sz="3600" dirty="0" smtClean="0"/>
              <a:t>city: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5" y="1121075"/>
            <a:ext cx="7480289" cy="34828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32" y="1350110"/>
            <a:ext cx="3206805" cy="3423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2724455"/>
            <a:ext cx="5039265" cy="12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6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1" y="586585"/>
            <a:ext cx="8532019" cy="6412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Rating wise Count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266340"/>
            <a:ext cx="5189779" cy="2137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2418189"/>
            <a:ext cx="2901395" cy="18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6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8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360" y="4556915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2820" y="4002917"/>
            <a:ext cx="306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6" y="739290"/>
            <a:ext cx="8532019" cy="6412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Table of Contents: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808225"/>
            <a:ext cx="6793764" cy="2795663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dirty="0" smtClean="0"/>
              <a:t>1.Introduction</a:t>
            </a:r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          1.1     Mission And Vision</a:t>
            </a:r>
          </a:p>
          <a:p>
            <a:pPr marL="0" indent="0" algn="l">
              <a:buNone/>
            </a:pPr>
            <a:r>
              <a:rPr lang="en-US" sz="1600" dirty="0"/>
              <a:t>2.     Core Competency</a:t>
            </a:r>
          </a:p>
          <a:p>
            <a:pPr marL="0" indent="0" algn="l">
              <a:buNone/>
            </a:pPr>
            <a:r>
              <a:rPr lang="en-US" sz="1600" dirty="0"/>
              <a:t>3.     Data Analysis Report</a:t>
            </a:r>
          </a:p>
          <a:p>
            <a:pPr marL="0" indent="0" algn="l">
              <a:buNone/>
            </a:pPr>
            <a:r>
              <a:rPr lang="en-US" sz="1600" dirty="0"/>
              <a:t>          3.1     Schema Design</a:t>
            </a:r>
          </a:p>
          <a:p>
            <a:pPr marL="0" indent="0" algn="l">
              <a:buNone/>
            </a:pPr>
            <a:r>
              <a:rPr lang="en-US" sz="1600" dirty="0"/>
              <a:t>          3.2     </a:t>
            </a:r>
            <a:r>
              <a:rPr lang="en-US" sz="1600" dirty="0" err="1"/>
              <a:t>Analysing</a:t>
            </a:r>
            <a:r>
              <a:rPr lang="en-US" sz="1600" dirty="0"/>
              <a:t> Data</a:t>
            </a:r>
          </a:p>
          <a:p>
            <a:pPr marL="0" indent="0" algn="l">
              <a:buNone/>
            </a:pPr>
            <a:r>
              <a:rPr lang="en-US" sz="1600" dirty="0"/>
              <a:t>          3.3    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90" y="891995"/>
            <a:ext cx="8246070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Started In- July 2008, Delhi NCR. </a:t>
            </a:r>
            <a:endParaRPr lang="en-US" sz="1600" dirty="0" smtClean="0"/>
          </a:p>
          <a:p>
            <a:pPr algn="l"/>
            <a:r>
              <a:rPr lang="en-US" sz="1600" dirty="0"/>
              <a:t>Founded By: </a:t>
            </a:r>
            <a:r>
              <a:rPr lang="en-US" sz="1600" dirty="0" err="1"/>
              <a:t>Deepinder</a:t>
            </a:r>
            <a:r>
              <a:rPr lang="en-US" sz="1600" dirty="0"/>
              <a:t> Goyal, Pankaj </a:t>
            </a:r>
            <a:r>
              <a:rPr lang="en-US" sz="1600" dirty="0" err="1" smtClean="0"/>
              <a:t>Chaddah</a:t>
            </a:r>
            <a:endParaRPr lang="en-US" sz="1600" dirty="0" smtClean="0"/>
          </a:p>
          <a:p>
            <a:pPr algn="l"/>
            <a:r>
              <a:rPr lang="en-US" sz="1600" dirty="0"/>
              <a:t>Initially named- “</a:t>
            </a:r>
            <a:r>
              <a:rPr lang="en-US" sz="1600" dirty="0" err="1"/>
              <a:t>FoodieBay</a:t>
            </a:r>
            <a:r>
              <a:rPr lang="en-US" sz="1600" dirty="0" smtClean="0"/>
              <a:t>”</a:t>
            </a:r>
          </a:p>
          <a:p>
            <a:pPr algn="l"/>
            <a:r>
              <a:rPr lang="en-US" sz="1600" dirty="0"/>
              <a:t>In November 2010 it was renamed </a:t>
            </a:r>
            <a:r>
              <a:rPr lang="en-US" sz="1600" dirty="0" err="1"/>
              <a:t>as“ZOMATO</a:t>
            </a:r>
            <a:r>
              <a:rPr lang="en-US" sz="1600" dirty="0"/>
              <a:t>” </a:t>
            </a:r>
            <a:endParaRPr lang="en-US" sz="1600" dirty="0" smtClean="0"/>
          </a:p>
          <a:p>
            <a:pPr algn="l"/>
            <a:r>
              <a:rPr lang="en-US" sz="1600" dirty="0"/>
              <a:t>Parent Company - Info edge </a:t>
            </a:r>
          </a:p>
          <a:p>
            <a:pPr algn="l"/>
            <a:r>
              <a:rPr lang="en-US" sz="1600" dirty="0"/>
              <a:t>Sector - Food &amp; Restaurant </a:t>
            </a:r>
            <a:r>
              <a:rPr lang="en-US" sz="1600" dirty="0" smtClean="0"/>
              <a:t>guide and </a:t>
            </a:r>
            <a:r>
              <a:rPr lang="en-US" sz="1600" dirty="0" err="1" smtClean="0"/>
              <a:t>Delievery</a:t>
            </a:r>
            <a:r>
              <a:rPr lang="en-US" sz="1600" dirty="0" smtClean="0"/>
              <a:t> </a:t>
            </a:r>
            <a:endParaRPr lang="en-US" sz="16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6" y="1044700"/>
            <a:ext cx="8246070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Introduction </a:t>
            </a:r>
            <a:r>
              <a:rPr lang="en-US" sz="3200" dirty="0" err="1" smtClean="0"/>
              <a:t>Contd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Tagline/ Slogan - Discover great places to eat around </a:t>
            </a:r>
            <a:r>
              <a:rPr lang="en-US" sz="1600" dirty="0" smtClean="0"/>
              <a:t>you Using </a:t>
            </a:r>
            <a:r>
              <a:rPr lang="en-US" sz="1600" dirty="0"/>
              <a:t>Awesome </a:t>
            </a:r>
            <a:r>
              <a:rPr lang="en-US" sz="1600" dirty="0" smtClean="0"/>
              <a:t>Backgrounds and get home </a:t>
            </a:r>
            <a:r>
              <a:rPr lang="en-US" sz="1600" dirty="0" smtClean="0"/>
              <a:t>delivered </a:t>
            </a:r>
            <a:r>
              <a:rPr lang="en-US" sz="1600" dirty="0" smtClean="0"/>
              <a:t>your </a:t>
            </a:r>
            <a:r>
              <a:rPr lang="en-US" sz="1600" dirty="0" err="1" smtClean="0"/>
              <a:t>favourite</a:t>
            </a:r>
            <a:r>
              <a:rPr lang="en-US" sz="1600" dirty="0" smtClean="0"/>
              <a:t> </a:t>
            </a:r>
            <a:r>
              <a:rPr lang="en-US" sz="1600" dirty="0" err="1" smtClean="0"/>
              <a:t>savouries</a:t>
            </a:r>
            <a:r>
              <a:rPr lang="en-US" sz="1600" dirty="0" smtClean="0"/>
              <a:t>.</a:t>
            </a:r>
            <a:endParaRPr lang="en-US" sz="1600" dirty="0"/>
          </a:p>
          <a:p>
            <a:pPr algn="l"/>
            <a:r>
              <a:rPr lang="en-US" sz="1600" dirty="0"/>
              <a:t>USP - Content is what sets Zomato apart – The restaurant &amp; nightlife guide with menus, pictures and map </a:t>
            </a:r>
            <a:r>
              <a:rPr lang="en-US" sz="1600" dirty="0" smtClean="0"/>
              <a:t>locations.</a:t>
            </a:r>
          </a:p>
          <a:p>
            <a:pPr algn="l"/>
            <a:r>
              <a:rPr lang="en-US" sz="1600" dirty="0"/>
              <a:t>Target Group - All Smartphone Users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86585"/>
            <a:ext cx="8246070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Mission And </a:t>
            </a:r>
            <a:r>
              <a:rPr lang="en-US" sz="3200" dirty="0" smtClean="0"/>
              <a:t>Vision: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1"/>
            <a:ext cx="8398776" cy="33595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Mission</a:t>
            </a:r>
          </a:p>
          <a:p>
            <a:pPr marL="0" indent="0" algn="l">
              <a:buNone/>
            </a:pPr>
            <a:r>
              <a:rPr lang="en-US" sz="1600" dirty="0"/>
              <a:t>Our mission is to ensure nobody has a bad meal </a:t>
            </a:r>
            <a:r>
              <a:rPr lang="en-US" sz="1600" dirty="0" smtClean="0"/>
              <a:t>.They </a:t>
            </a:r>
            <a:r>
              <a:rPr lang="en-US" sz="1600" dirty="0"/>
              <a:t>do this by – </a:t>
            </a:r>
            <a:r>
              <a:rPr lang="en-US" sz="1600" dirty="0" smtClean="0"/>
              <a:t> </a:t>
            </a:r>
            <a:r>
              <a:rPr lang="en-US" sz="1600" dirty="0"/>
              <a:t>Helping people discover great places around them </a:t>
            </a:r>
            <a:r>
              <a:rPr lang="en-US" sz="1600" dirty="0" smtClean="0"/>
              <a:t>, building </a:t>
            </a:r>
            <a:r>
              <a:rPr lang="en-US" sz="1600" dirty="0"/>
              <a:t>amazing experiences around dining </a:t>
            </a:r>
            <a:r>
              <a:rPr lang="en-US" sz="1600" dirty="0" smtClean="0"/>
              <a:t>, </a:t>
            </a:r>
            <a:r>
              <a:rPr lang="en-US" sz="1600" dirty="0"/>
              <a:t>Enabling restaurants to create amazing experiences </a:t>
            </a:r>
            <a:r>
              <a:rPr lang="en-US" sz="1600" dirty="0" smtClean="0"/>
              <a:t>.</a:t>
            </a:r>
          </a:p>
          <a:p>
            <a:pPr marL="0" indent="0" algn="l">
              <a:buNone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Vision</a:t>
            </a:r>
          </a:p>
          <a:p>
            <a:pPr marL="0" indent="0" algn="l">
              <a:buNone/>
            </a:pPr>
            <a:r>
              <a:rPr lang="en-US" sz="1600" dirty="0"/>
              <a:t>Z</a:t>
            </a:r>
            <a:r>
              <a:rPr lang="en-US" sz="1600" dirty="0" smtClean="0"/>
              <a:t>omato is used by millions every day to decide where to eat in over 10,000 cities across 23 countries. In a few years, we should be able help point you to a great place to eat no matter what part of the world you're in.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780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Competency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    App/Website Platform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 Service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User and restaurant Database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Key Activities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>
            <a:normAutofit/>
          </a:bodyPr>
          <a:lstStyle/>
          <a:p>
            <a:r>
              <a:rPr lang="en-US" dirty="0" smtClean="0"/>
              <a:t>Restaurant Advertising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Field teams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2496704"/>
            <a:ext cx="438211" cy="590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3269398"/>
            <a:ext cx="476316" cy="552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5" y="4075247"/>
            <a:ext cx="384511" cy="379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63" y="2525283"/>
            <a:ext cx="574892" cy="533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55" y="3222772"/>
            <a:ext cx="435200" cy="739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98" y="4126242"/>
            <a:ext cx="509914" cy="4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1" cy="7635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Schema Design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258" y="2419045"/>
            <a:ext cx="8463566" cy="18324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The schema related to data is made.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Fields are distributed to constitute different dim tables and finally a fact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Dim tables are made so that search can be made faster and easier based on different types of </a:t>
            </a:r>
            <a:r>
              <a:rPr lang="en-US" sz="1600" dirty="0" smtClean="0"/>
              <a:t>queries</a:t>
            </a:r>
            <a:r>
              <a:rPr lang="en-US" sz="1600" dirty="0" smtClean="0"/>
              <a:t>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87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21" y="891995"/>
            <a:ext cx="8246071" cy="763525"/>
          </a:xfrm>
        </p:spPr>
        <p:txBody>
          <a:bodyPr/>
          <a:lstStyle/>
          <a:p>
            <a:pPr algn="ctr"/>
            <a:r>
              <a:rPr lang="en-US" dirty="0" smtClean="0"/>
              <a:t>Tools and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8158156" cy="2137871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Since dataset is quite large  we are opting </a:t>
            </a:r>
            <a:r>
              <a:rPr lang="en-US" sz="1400" dirty="0" smtClean="0"/>
              <a:t>Databricks Community and PowerBI for Analysis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algn="l"/>
            <a:r>
              <a:rPr lang="en-US" sz="1400" dirty="0" smtClean="0"/>
              <a:t>First dataset is validated and transferred to hive so that analysis can be made.</a:t>
            </a:r>
          </a:p>
          <a:p>
            <a:pPr algn="l"/>
            <a:r>
              <a:rPr lang="en-US" sz="1400" dirty="0" smtClean="0"/>
              <a:t>Backup is kept so that if we lose data we can easily retrieve it </a:t>
            </a:r>
            <a:r>
              <a:rPr lang="en-US" sz="1400" dirty="0" smtClean="0"/>
              <a:t>back.</a:t>
            </a:r>
          </a:p>
        </p:txBody>
      </p:sp>
    </p:spTree>
    <p:extLst>
      <p:ext uri="{BB962C8B-B14F-4D97-AF65-F5344CB8AC3E}">
        <p14:creationId xmlns:p14="http://schemas.microsoft.com/office/powerpoint/2010/main" val="387651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Zomato Dataset: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10" y="1502815"/>
            <a:ext cx="8495426" cy="3206799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Total 15 columns </a:t>
            </a:r>
          </a:p>
          <a:p>
            <a:pPr algn="l"/>
            <a:r>
              <a:rPr lang="en-US" sz="1600" dirty="0" smtClean="0"/>
              <a:t>Sample Dataset is like-</a:t>
            </a:r>
          </a:p>
          <a:p>
            <a:pPr algn="l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572183"/>
            <a:ext cx="1374345" cy="2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" y="2877160"/>
            <a:ext cx="6775110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94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2.xml><?xml version="1.0" encoding="utf-8"?>
<a:theme xmlns:a="http://schemas.openxmlformats.org/drawingml/2006/main" name="1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00 Template</Template>
  <TotalTime>1244</TotalTime>
  <Words>519</Words>
  <Application>Microsoft Office PowerPoint</Application>
  <PresentationFormat>On-screen Show (16:9)</PresentationFormat>
  <Paragraphs>84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Capgemini 2017_Cover slides</vt:lpstr>
      <vt:lpstr>1_Capgemini 2017_Cover slides</vt:lpstr>
      <vt:lpstr>think-cell Slide</vt:lpstr>
      <vt:lpstr>Zomato Analysis</vt:lpstr>
      <vt:lpstr>Table of Contents:</vt:lpstr>
      <vt:lpstr>Introduction</vt:lpstr>
      <vt:lpstr>Introduction Contd:</vt:lpstr>
      <vt:lpstr>Mission And Vision:</vt:lpstr>
      <vt:lpstr>Core Competency</vt:lpstr>
      <vt:lpstr>Schema Design</vt:lpstr>
      <vt:lpstr>Tools and Softwares</vt:lpstr>
      <vt:lpstr>Zomato Dataset:</vt:lpstr>
      <vt:lpstr>Fields Present in data </vt:lpstr>
      <vt:lpstr>Analyzing Dataset</vt:lpstr>
      <vt:lpstr>Count of Restaurants in each city: </vt:lpstr>
      <vt:lpstr>Rating wise Count</vt:lpstr>
      <vt:lpstr>PowerPoint Presentation</vt:lpstr>
      <vt:lpstr>Results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Suman, Shweta</cp:lastModifiedBy>
  <cp:revision>165</cp:revision>
  <dcterms:created xsi:type="dcterms:W3CDTF">2013-08-21T19:17:07Z</dcterms:created>
  <dcterms:modified xsi:type="dcterms:W3CDTF">2019-09-26T08:42:57Z</dcterms:modified>
</cp:coreProperties>
</file>