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1029715"/>
            <a:ext cx="65970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7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3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0200" cy="15971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9076" y="5873496"/>
            <a:ext cx="990600" cy="98450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8991" y="766376"/>
                </a:lnTo>
                <a:lnTo>
                  <a:pt x="39115" y="766572"/>
                </a:lnTo>
                <a:lnTo>
                  <a:pt x="66166" y="767349"/>
                </a:lnTo>
                <a:lnTo>
                  <a:pt x="102806" y="767911"/>
                </a:lnTo>
                <a:lnTo>
                  <a:pt x="145093" y="767911"/>
                </a:lnTo>
                <a:lnTo>
                  <a:pt x="229009" y="766376"/>
                </a:lnTo>
                <a:lnTo>
                  <a:pt x="346764" y="762156"/>
                </a:lnTo>
                <a:lnTo>
                  <a:pt x="571566" y="749671"/>
                </a:lnTo>
                <a:lnTo>
                  <a:pt x="934431" y="722221"/>
                </a:lnTo>
                <a:lnTo>
                  <a:pt x="1575466" y="660907"/>
                </a:lnTo>
                <a:lnTo>
                  <a:pt x="2295940" y="578375"/>
                </a:lnTo>
                <a:lnTo>
                  <a:pt x="2845201" y="505624"/>
                </a:lnTo>
                <a:lnTo>
                  <a:pt x="3127267" y="463386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1421"/>
                </a:lnTo>
                <a:lnTo>
                  <a:pt x="10971022" y="1981454"/>
                </a:lnTo>
                <a:lnTo>
                  <a:pt x="10201148" y="2075180"/>
                </a:lnTo>
                <a:lnTo>
                  <a:pt x="9947148" y="2100580"/>
                </a:lnTo>
                <a:lnTo>
                  <a:pt x="9434322" y="2146554"/>
                </a:lnTo>
                <a:lnTo>
                  <a:pt x="8927973" y="2184654"/>
                </a:lnTo>
                <a:lnTo>
                  <a:pt x="8675497" y="2200529"/>
                </a:lnTo>
                <a:lnTo>
                  <a:pt x="7926197" y="2237105"/>
                </a:lnTo>
                <a:lnTo>
                  <a:pt x="7191248" y="2257679"/>
                </a:lnTo>
                <a:lnTo>
                  <a:pt x="6473698" y="2265680"/>
                </a:lnTo>
                <a:lnTo>
                  <a:pt x="6006973" y="2264029"/>
                </a:lnTo>
                <a:lnTo>
                  <a:pt x="5108448" y="2246630"/>
                </a:lnTo>
                <a:lnTo>
                  <a:pt x="4467098" y="2222754"/>
                </a:lnTo>
                <a:lnTo>
                  <a:pt x="3665347" y="2179955"/>
                </a:lnTo>
                <a:lnTo>
                  <a:pt x="2931922" y="2130679"/>
                </a:lnTo>
                <a:lnTo>
                  <a:pt x="2592197" y="2103755"/>
                </a:lnTo>
                <a:lnTo>
                  <a:pt x="1979422" y="2046605"/>
                </a:lnTo>
                <a:lnTo>
                  <a:pt x="1233360" y="1965579"/>
                </a:lnTo>
                <a:lnTo>
                  <a:pt x="863473" y="1921129"/>
                </a:lnTo>
                <a:lnTo>
                  <a:pt x="476377" y="1867852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932" y="564896"/>
            <a:ext cx="913193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8487" y="1402841"/>
            <a:ext cx="6415024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" y="2895600"/>
              <a:ext cx="2362200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0"/>
              <a:ext cx="1600200" cy="15971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9076" y="5873496"/>
              <a:ext cx="990600" cy="9845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888487" y="1402841"/>
            <a:ext cx="641502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 marR="5080" indent="-896619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Capstone</a:t>
            </a:r>
            <a:r>
              <a:rPr spc="-355" dirty="0"/>
              <a:t> </a:t>
            </a:r>
            <a:r>
              <a:rPr spc="-90" dirty="0"/>
              <a:t>Project</a:t>
            </a:r>
            <a:r>
              <a:rPr spc="-355" dirty="0"/>
              <a:t> </a:t>
            </a:r>
            <a:r>
              <a:rPr spc="-500" dirty="0"/>
              <a:t>2</a:t>
            </a:r>
            <a:endParaRPr spc="-80" dirty="0"/>
          </a:p>
        </p:txBody>
      </p:sp>
      <p:sp>
        <p:nvSpPr>
          <p:cNvPr id="14" name="object 14"/>
          <p:cNvSpPr txBox="1"/>
          <p:nvPr/>
        </p:nvSpPr>
        <p:spPr>
          <a:xfrm>
            <a:off x="943762" y="3871671"/>
            <a:ext cx="94005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sz="5400" spc="-350" dirty="0">
                <a:solidFill>
                  <a:srgbClr val="EBEBEB"/>
                </a:solidFill>
                <a:latin typeface="Verdana"/>
                <a:cs typeface="Verdana"/>
              </a:rPr>
              <a:t>PREDICTING</a:t>
            </a:r>
            <a:r>
              <a:rPr sz="5400" spc="-395" dirty="0">
                <a:solidFill>
                  <a:srgbClr val="EBEBEB"/>
                </a:solidFill>
                <a:latin typeface="Verdana"/>
                <a:cs typeface="Verdana"/>
              </a:rPr>
              <a:t> HOUSE</a:t>
            </a:r>
            <a:r>
              <a:rPr sz="5400" spc="-39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5400" spc="-340" dirty="0">
                <a:solidFill>
                  <a:srgbClr val="EBEBEB"/>
                </a:solidFill>
                <a:latin typeface="Verdana"/>
                <a:cs typeface="Verdana"/>
              </a:rPr>
              <a:t>PRICE</a:t>
            </a:r>
            <a:endParaRPr sz="5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Finding</a:t>
            </a:r>
            <a:r>
              <a:rPr spc="-225" dirty="0"/>
              <a:t> </a:t>
            </a:r>
            <a:r>
              <a:rPr spc="-55" dirty="0"/>
              <a:t>Correlation</a:t>
            </a:r>
            <a:r>
              <a:rPr spc="-200" dirty="0"/>
              <a:t> </a:t>
            </a:r>
            <a:r>
              <a:rPr spc="-140" dirty="0"/>
              <a:t>with</a:t>
            </a:r>
            <a:r>
              <a:rPr spc="-229" dirty="0"/>
              <a:t> </a:t>
            </a:r>
            <a:r>
              <a:rPr spc="-35" dirty="0"/>
              <a:t>Price.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254758"/>
            <a:ext cx="829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scatter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check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against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price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house.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798064"/>
            <a:ext cx="12192000" cy="4060190"/>
            <a:chOff x="0" y="2798064"/>
            <a:chExt cx="12192000" cy="4060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3" y="2798064"/>
              <a:ext cx="3613404" cy="2162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64607"/>
              <a:ext cx="3669791" cy="1993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855" y="2808732"/>
              <a:ext cx="3352800" cy="40492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59" y="2798064"/>
              <a:ext cx="3092195" cy="20665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59" y="4887466"/>
              <a:ext cx="3092195" cy="19705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8111" y="2798064"/>
              <a:ext cx="2913888" cy="3992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9908" y="2343911"/>
            <a:ext cx="6832092" cy="4514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Finding</a:t>
            </a:r>
            <a:r>
              <a:rPr spc="-220" dirty="0"/>
              <a:t> </a:t>
            </a:r>
            <a:r>
              <a:rPr spc="-50" dirty="0"/>
              <a:t>correlation</a:t>
            </a:r>
            <a:r>
              <a:rPr spc="-200" dirty="0"/>
              <a:t> </a:t>
            </a:r>
            <a:r>
              <a:rPr spc="-140" dirty="0"/>
              <a:t>with</a:t>
            </a:r>
            <a:r>
              <a:rPr spc="-229" dirty="0"/>
              <a:t> </a:t>
            </a:r>
            <a:r>
              <a:rPr spc="-10" dirty="0"/>
              <a:t>price.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73" y="2871977"/>
            <a:ext cx="4921250" cy="3458210"/>
          </a:xfrm>
          <a:prstGeom prst="rect">
            <a:avLst/>
          </a:prstGeom>
          <a:solidFill>
            <a:srgbClr val="ACD333"/>
          </a:solidFill>
          <a:ln w="19811">
            <a:solidFill>
              <a:srgbClr val="7C9B2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94080" marR="213360" indent="-680085">
              <a:lnSpc>
                <a:spcPct val="100000"/>
              </a:lnSpc>
              <a:spcBef>
                <a:spcPts val="630"/>
              </a:spcBef>
            </a:pPr>
            <a:r>
              <a:rPr sz="1200" spc="-229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calculated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correlation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coefficient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predictors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house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price.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7992" y="3499989"/>
          <a:ext cx="4205604" cy="256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marL="31750">
                        <a:lnSpc>
                          <a:spcPts val="135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Features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5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CORRCOEFF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sqft_lot15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0.107535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negative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sqft_lot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0.089069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negative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waterfront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0.055702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5"/>
                        </a:lnSpc>
                      </a:pPr>
                      <a:r>
                        <a:rPr sz="120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Very</a:t>
                      </a:r>
                      <a:r>
                        <a:rPr sz="12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condition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0.078840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Very</a:t>
                      </a:r>
                      <a:r>
                        <a:rPr sz="12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view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0.218874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bedrooms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0.235083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floors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0.238493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sqft_basement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0.239227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bathrooms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0.360725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sqft_above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0.403418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sqft_living15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0.439548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sqft_living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0.524052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grade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5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0.546210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55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52" y="3441191"/>
              <a:ext cx="4247388" cy="34168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2211" y="3441191"/>
              <a:ext cx="4370832" cy="34168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5205" y="2344673"/>
              <a:ext cx="11268710" cy="882650"/>
            </a:xfrm>
            <a:custGeom>
              <a:avLst/>
              <a:gdLst/>
              <a:ahLst/>
              <a:cxnLst/>
              <a:rect l="l" t="t" r="r" b="b"/>
              <a:pathLst>
                <a:path w="11268710" h="882650">
                  <a:moveTo>
                    <a:pt x="11121390" y="0"/>
                  </a:moveTo>
                  <a:lnTo>
                    <a:pt x="147065" y="0"/>
                  </a:lnTo>
                  <a:lnTo>
                    <a:pt x="100584" y="7491"/>
                  </a:lnTo>
                  <a:lnTo>
                    <a:pt x="60213" y="28358"/>
                  </a:lnTo>
                  <a:lnTo>
                    <a:pt x="28376" y="60185"/>
                  </a:lnTo>
                  <a:lnTo>
                    <a:pt x="7498" y="100559"/>
                  </a:lnTo>
                  <a:lnTo>
                    <a:pt x="0" y="147065"/>
                  </a:lnTo>
                  <a:lnTo>
                    <a:pt x="0" y="735329"/>
                  </a:lnTo>
                  <a:lnTo>
                    <a:pt x="7498" y="781836"/>
                  </a:lnTo>
                  <a:lnTo>
                    <a:pt x="28376" y="822210"/>
                  </a:lnTo>
                  <a:lnTo>
                    <a:pt x="60213" y="854037"/>
                  </a:lnTo>
                  <a:lnTo>
                    <a:pt x="100584" y="874904"/>
                  </a:lnTo>
                  <a:lnTo>
                    <a:pt x="147065" y="882396"/>
                  </a:lnTo>
                  <a:lnTo>
                    <a:pt x="11121390" y="882396"/>
                  </a:lnTo>
                  <a:lnTo>
                    <a:pt x="11167896" y="874904"/>
                  </a:lnTo>
                  <a:lnTo>
                    <a:pt x="11208270" y="854037"/>
                  </a:lnTo>
                  <a:lnTo>
                    <a:pt x="11240097" y="822210"/>
                  </a:lnTo>
                  <a:lnTo>
                    <a:pt x="11260964" y="781836"/>
                  </a:lnTo>
                  <a:lnTo>
                    <a:pt x="11268456" y="735329"/>
                  </a:lnTo>
                  <a:lnTo>
                    <a:pt x="11268456" y="147065"/>
                  </a:lnTo>
                  <a:lnTo>
                    <a:pt x="11260964" y="100559"/>
                  </a:lnTo>
                  <a:lnTo>
                    <a:pt x="11240097" y="60185"/>
                  </a:lnTo>
                  <a:lnTo>
                    <a:pt x="11208270" y="28358"/>
                  </a:lnTo>
                  <a:lnTo>
                    <a:pt x="11167896" y="7491"/>
                  </a:lnTo>
                  <a:lnTo>
                    <a:pt x="11121390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205" y="2344673"/>
              <a:ext cx="11268710" cy="882650"/>
            </a:xfrm>
            <a:custGeom>
              <a:avLst/>
              <a:gdLst/>
              <a:ahLst/>
              <a:cxnLst/>
              <a:rect l="l" t="t" r="r" b="b"/>
              <a:pathLst>
                <a:path w="11268710" h="882650">
                  <a:moveTo>
                    <a:pt x="0" y="147065"/>
                  </a:moveTo>
                  <a:lnTo>
                    <a:pt x="7498" y="100559"/>
                  </a:lnTo>
                  <a:lnTo>
                    <a:pt x="28376" y="60185"/>
                  </a:lnTo>
                  <a:lnTo>
                    <a:pt x="60213" y="28358"/>
                  </a:lnTo>
                  <a:lnTo>
                    <a:pt x="100584" y="7491"/>
                  </a:lnTo>
                  <a:lnTo>
                    <a:pt x="147065" y="0"/>
                  </a:lnTo>
                  <a:lnTo>
                    <a:pt x="11121390" y="0"/>
                  </a:lnTo>
                  <a:lnTo>
                    <a:pt x="11167896" y="7491"/>
                  </a:lnTo>
                  <a:lnTo>
                    <a:pt x="11208270" y="28358"/>
                  </a:lnTo>
                  <a:lnTo>
                    <a:pt x="11240097" y="60185"/>
                  </a:lnTo>
                  <a:lnTo>
                    <a:pt x="11260964" y="100559"/>
                  </a:lnTo>
                  <a:lnTo>
                    <a:pt x="11268456" y="147065"/>
                  </a:lnTo>
                  <a:lnTo>
                    <a:pt x="11268456" y="735329"/>
                  </a:lnTo>
                  <a:lnTo>
                    <a:pt x="11260964" y="781836"/>
                  </a:lnTo>
                  <a:lnTo>
                    <a:pt x="11240097" y="822210"/>
                  </a:lnTo>
                  <a:lnTo>
                    <a:pt x="11208270" y="854037"/>
                  </a:lnTo>
                  <a:lnTo>
                    <a:pt x="11167896" y="874904"/>
                  </a:lnTo>
                  <a:lnTo>
                    <a:pt x="11121390" y="882396"/>
                  </a:lnTo>
                  <a:lnTo>
                    <a:pt x="147065" y="882396"/>
                  </a:lnTo>
                  <a:lnTo>
                    <a:pt x="100584" y="874904"/>
                  </a:lnTo>
                  <a:lnTo>
                    <a:pt x="60213" y="854037"/>
                  </a:lnTo>
                  <a:lnTo>
                    <a:pt x="28376" y="822210"/>
                  </a:lnTo>
                  <a:lnTo>
                    <a:pt x="7498" y="781836"/>
                  </a:lnTo>
                  <a:lnTo>
                    <a:pt x="0" y="735329"/>
                  </a:lnTo>
                  <a:lnTo>
                    <a:pt x="0" y="147065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Data</a:t>
            </a:r>
            <a:r>
              <a:rPr spc="-260" dirty="0"/>
              <a:t> </a:t>
            </a:r>
            <a:r>
              <a:rPr spc="-310" dirty="0"/>
              <a:t>Story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6155" y="2493390"/>
            <a:ext cx="10509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bar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plot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shows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price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house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affected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predictor</a:t>
            </a:r>
            <a:endParaRPr sz="18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variables.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4611" y="3441191"/>
            <a:ext cx="4247388" cy="34168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9" y="2215895"/>
              <a:ext cx="3822191" cy="4642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5864" y="2215895"/>
              <a:ext cx="7687056" cy="4642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Data</a:t>
            </a:r>
            <a:r>
              <a:rPr spc="-254" dirty="0"/>
              <a:t> </a:t>
            </a:r>
            <a:r>
              <a:rPr spc="-290" dirty="0"/>
              <a:t>Story</a:t>
            </a:r>
            <a:r>
              <a:rPr spc="-250" dirty="0"/>
              <a:t> </a:t>
            </a:r>
            <a:r>
              <a:rPr spc="165" dirty="0"/>
              <a:t>Cont…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38754"/>
              <a:ext cx="3962400" cy="46192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6096" y="2238754"/>
              <a:ext cx="4343400" cy="46192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4780" y="2238754"/>
              <a:ext cx="4302252" cy="45430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Data</a:t>
            </a:r>
            <a:r>
              <a:rPr spc="-254" dirty="0"/>
              <a:t> </a:t>
            </a:r>
            <a:r>
              <a:rPr spc="-105" dirty="0"/>
              <a:t>Story…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Inferential </a:t>
            </a:r>
            <a:r>
              <a:rPr spc="-195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632709"/>
            <a:ext cx="8441055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114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  </a:t>
            </a:r>
            <a:r>
              <a:rPr sz="1800" spc="-260" dirty="0">
                <a:solidFill>
                  <a:srgbClr val="404040"/>
                </a:solidFill>
                <a:latin typeface="Verdana"/>
                <a:cs typeface="Verdana"/>
              </a:rPr>
              <a:t>#H0: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6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significant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bedroom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price.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300" dirty="0">
                <a:solidFill>
                  <a:srgbClr val="ACD333"/>
                </a:solidFill>
                <a:latin typeface="Lucida Sans Unicode"/>
                <a:cs typeface="Lucida Sans Unicode"/>
              </a:rPr>
              <a:t> 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#Ha: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bedrooms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price.</a:t>
            </a:r>
            <a:endParaRPr sz="1800">
              <a:latin typeface="Verdana"/>
              <a:cs typeface="Verdana"/>
            </a:endParaRPr>
          </a:p>
          <a:p>
            <a:pPr marL="355600" marR="467359" indent="-342900" algn="just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75" dirty="0">
                <a:solidFill>
                  <a:srgbClr val="ACD333"/>
                </a:solidFill>
                <a:latin typeface="Lucida Sans Unicode"/>
                <a:cs typeface="Lucida Sans Unicode"/>
              </a:rPr>
              <a:t> 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p-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6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less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significance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0.05,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reject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null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hypothesis.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6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bedrooms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price.</a:t>
            </a:r>
            <a:endParaRPr sz="1800">
              <a:latin typeface="Verdana"/>
              <a:cs typeface="Verdana"/>
            </a:endParaRPr>
          </a:p>
          <a:p>
            <a:pPr marL="355600" marR="340995" indent="-342900" algn="just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980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performed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hypothesis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check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price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happened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chance.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044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Machine</a:t>
            </a:r>
            <a:r>
              <a:rPr spc="-260" dirty="0"/>
              <a:t> </a:t>
            </a:r>
            <a:r>
              <a:rPr spc="-6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3477260" cy="16306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Linear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Tree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Gradient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Boosting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Random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Forest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4400550" cy="20313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75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Squared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(MSE)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Root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Squared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(RMSE)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R2_Score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75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Absolute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(MAE)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75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Absolute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Percent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(MAPE)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755396"/>
            <a:ext cx="8490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Using</a:t>
            </a:r>
            <a:r>
              <a:rPr spc="-229" dirty="0"/>
              <a:t> </a:t>
            </a:r>
            <a:r>
              <a:rPr spc="-60" dirty="0"/>
              <a:t>Feature</a:t>
            </a:r>
            <a:r>
              <a:rPr spc="-245" dirty="0"/>
              <a:t> </a:t>
            </a:r>
            <a:r>
              <a:rPr spc="-55" dirty="0"/>
              <a:t>Selection</a:t>
            </a:r>
            <a:r>
              <a:rPr spc="-254" dirty="0"/>
              <a:t> </a:t>
            </a:r>
            <a:r>
              <a:rPr spc="130" dirty="0"/>
              <a:t>and</a:t>
            </a:r>
            <a:r>
              <a:rPr spc="-240" dirty="0"/>
              <a:t> </a:t>
            </a:r>
            <a:r>
              <a:rPr spc="80" dirty="0"/>
              <a:t>Compare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1303731"/>
            <a:ext cx="4979035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EBEBEB"/>
                </a:solidFill>
                <a:latin typeface="Verdana"/>
                <a:cs typeface="Verdana"/>
              </a:rPr>
              <a:t>Model’s</a:t>
            </a:r>
            <a:r>
              <a:rPr sz="3600" spc="-24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EBEBEB"/>
                </a:solidFill>
                <a:latin typeface="Verdana"/>
                <a:cs typeface="Verdana"/>
              </a:rPr>
              <a:t>performance.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9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Backward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Elimination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Univariate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Elimination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961131"/>
            <a:ext cx="12192000" cy="3896995"/>
            <a:chOff x="0" y="2961131"/>
            <a:chExt cx="12192000" cy="3896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61131"/>
              <a:ext cx="7219188" cy="38968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3868" y="2961131"/>
              <a:ext cx="5628132" cy="38968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Compare</a:t>
            </a:r>
            <a:r>
              <a:rPr spc="-229" dirty="0"/>
              <a:t> </a:t>
            </a:r>
            <a:r>
              <a:rPr spc="-125" dirty="0"/>
              <a:t>Different</a:t>
            </a:r>
            <a:r>
              <a:rPr spc="-229" dirty="0"/>
              <a:t> </a:t>
            </a:r>
            <a:r>
              <a:rPr spc="-190" dirty="0"/>
              <a:t>Regressor </a:t>
            </a:r>
            <a:r>
              <a:rPr spc="-1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47899"/>
            <a:ext cx="121920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Who</a:t>
            </a:r>
            <a:r>
              <a:rPr spc="-280" dirty="0"/>
              <a:t> </a:t>
            </a:r>
            <a:r>
              <a:rPr spc="-390" dirty="0"/>
              <a:t>is</a:t>
            </a:r>
            <a:r>
              <a:rPr spc="-265" dirty="0"/>
              <a:t> </a:t>
            </a:r>
            <a:r>
              <a:rPr spc="-40" dirty="0"/>
              <a:t>the</a:t>
            </a:r>
            <a:r>
              <a:rPr spc="-265" dirty="0"/>
              <a:t> </a:t>
            </a:r>
            <a:r>
              <a:rPr spc="110" dirty="0"/>
              <a:t>audience?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952" y="2308098"/>
            <a:ext cx="477774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Banks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Financial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Investors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Real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estate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company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marketplace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8908" y="2311907"/>
            <a:ext cx="10232390" cy="4290060"/>
            <a:chOff x="1168908" y="2311907"/>
            <a:chExt cx="10232390" cy="4290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08" y="3300983"/>
              <a:ext cx="5779008" cy="3300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503" y="2311907"/>
              <a:ext cx="3558540" cy="20010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58785" y="4999101"/>
            <a:ext cx="3270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u="sng" spc="-10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This</a:t>
            </a:r>
            <a:r>
              <a:rPr sz="900" u="sng" spc="-5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900" u="sng" spc="-10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Photo</a:t>
            </a:r>
            <a:r>
              <a:rPr sz="900" spc="-45" dirty="0">
                <a:solidFill>
                  <a:srgbClr val="C4E36D"/>
                </a:solidFill>
                <a:latin typeface="Verdana"/>
                <a:cs typeface="Verdana"/>
                <a:hlinkClick r:id="rId4"/>
              </a:rPr>
              <a:t> </a:t>
            </a:r>
            <a:r>
              <a:rPr sz="900" dirty="0">
                <a:latin typeface="Verdana"/>
                <a:cs typeface="Verdana"/>
                <a:hlinkClick r:id="rId4"/>
              </a:rPr>
              <a:t>by</a:t>
            </a:r>
            <a:r>
              <a:rPr sz="900" spc="-45" dirty="0">
                <a:latin typeface="Verdana"/>
                <a:cs typeface="Verdana"/>
                <a:hlinkClick r:id="rId4"/>
              </a:rPr>
              <a:t> </a:t>
            </a:r>
            <a:r>
              <a:rPr sz="900" spc="-40" dirty="0">
                <a:latin typeface="Verdana"/>
                <a:cs typeface="Verdana"/>
                <a:hlinkClick r:id="rId4"/>
              </a:rPr>
              <a:t>Unknown</a:t>
            </a:r>
            <a:r>
              <a:rPr sz="900" spc="-55" dirty="0">
                <a:latin typeface="Verdana"/>
                <a:cs typeface="Verdana"/>
                <a:hlinkClick r:id="rId4"/>
              </a:rPr>
              <a:t> </a:t>
            </a:r>
            <a:r>
              <a:rPr sz="900" spc="-35" dirty="0">
                <a:latin typeface="Verdana"/>
                <a:cs typeface="Verdana"/>
                <a:hlinkClick r:id="rId4"/>
              </a:rPr>
              <a:t>Author</a:t>
            </a:r>
            <a:r>
              <a:rPr sz="900" spc="-10" dirty="0">
                <a:latin typeface="Verdana"/>
                <a:cs typeface="Verdana"/>
                <a:hlinkClick r:id="rId4"/>
              </a:rPr>
              <a:t> </a:t>
            </a:r>
            <a:r>
              <a:rPr sz="900" spc="-100" dirty="0">
                <a:latin typeface="Verdana"/>
                <a:cs typeface="Verdana"/>
                <a:hlinkClick r:id="rId4"/>
              </a:rPr>
              <a:t>is</a:t>
            </a:r>
            <a:r>
              <a:rPr sz="900" spc="-65" dirty="0">
                <a:latin typeface="Verdana"/>
                <a:cs typeface="Verdana"/>
                <a:hlinkClick r:id="rId4"/>
              </a:rPr>
              <a:t> </a:t>
            </a:r>
            <a:r>
              <a:rPr sz="900" spc="-10" dirty="0">
                <a:latin typeface="Verdana"/>
                <a:cs typeface="Verdana"/>
                <a:hlinkClick r:id="rId4"/>
              </a:rPr>
              <a:t>licensed</a:t>
            </a:r>
            <a:r>
              <a:rPr sz="900" spc="-80" dirty="0">
                <a:latin typeface="Verdana"/>
                <a:cs typeface="Verdana"/>
                <a:hlinkClick r:id="rId4"/>
              </a:rPr>
              <a:t> </a:t>
            </a:r>
            <a:r>
              <a:rPr sz="900" spc="-20" dirty="0">
                <a:latin typeface="Verdana"/>
                <a:cs typeface="Verdana"/>
                <a:hlinkClick r:id="rId4"/>
              </a:rPr>
              <a:t>under</a:t>
            </a:r>
            <a:r>
              <a:rPr sz="900" spc="-30" dirty="0">
                <a:latin typeface="Verdana"/>
                <a:cs typeface="Verdana"/>
                <a:hlinkClick r:id="rId4"/>
              </a:rPr>
              <a:t> </a:t>
            </a:r>
            <a:r>
              <a:rPr sz="900" u="sng" spc="10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CC</a:t>
            </a:r>
            <a:r>
              <a:rPr sz="900" u="sng" spc="-3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900" u="sng" spc="-90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BY-</a:t>
            </a:r>
            <a:r>
              <a:rPr sz="900" u="sng" spc="-2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NC-</a:t>
            </a:r>
            <a:r>
              <a:rPr sz="900" spc="-25" dirty="0">
                <a:solidFill>
                  <a:srgbClr val="C4E36D"/>
                </a:solidFill>
                <a:latin typeface="Verdana"/>
                <a:cs typeface="Verdana"/>
                <a:hlinkClick r:id="rId4"/>
              </a:rPr>
              <a:t> ND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70596" y="3657600"/>
            <a:ext cx="4167504" cy="2852420"/>
            <a:chOff x="7570596" y="3657600"/>
            <a:chExt cx="4167504" cy="2852420"/>
          </a:xfrm>
        </p:grpSpPr>
        <p:sp>
          <p:nvSpPr>
            <p:cNvPr id="9" name="object 9"/>
            <p:cNvSpPr/>
            <p:nvPr/>
          </p:nvSpPr>
          <p:spPr>
            <a:xfrm>
              <a:off x="7570596" y="5272913"/>
              <a:ext cx="169545" cy="6350"/>
            </a:xfrm>
            <a:custGeom>
              <a:avLst/>
              <a:gdLst/>
              <a:ahLst/>
              <a:cxnLst/>
              <a:rect l="l" t="t" r="r" b="b"/>
              <a:pathLst>
                <a:path w="169545" h="6350">
                  <a:moveTo>
                    <a:pt x="169164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69164" y="6095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C4E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4819" y="3657600"/>
              <a:ext cx="3160776" cy="1310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4863" y="5337048"/>
              <a:ext cx="4062983" cy="8138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66049" y="6503796"/>
              <a:ext cx="542925" cy="6350"/>
            </a:xfrm>
            <a:custGeom>
              <a:avLst/>
              <a:gdLst/>
              <a:ahLst/>
              <a:cxnLst/>
              <a:rect l="l" t="t" r="r" b="b"/>
              <a:pathLst>
                <a:path w="542925" h="6350">
                  <a:moveTo>
                    <a:pt x="5425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542544" y="6096"/>
                  </a:lnTo>
                  <a:lnTo>
                    <a:pt x="542544" y="0"/>
                  </a:lnTo>
                  <a:close/>
                </a:path>
              </a:pathLst>
            </a:custGeom>
            <a:solidFill>
              <a:srgbClr val="C4E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54239" y="6367373"/>
            <a:ext cx="31997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C4E36D"/>
                </a:solidFill>
                <a:latin typeface="Verdana"/>
                <a:cs typeface="Verdana"/>
              </a:rPr>
              <a:t>This</a:t>
            </a:r>
            <a:r>
              <a:rPr sz="900" spc="-55" dirty="0">
                <a:solidFill>
                  <a:srgbClr val="C4E36D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C4E36D"/>
                </a:solidFill>
                <a:latin typeface="Verdana"/>
                <a:cs typeface="Verdana"/>
              </a:rPr>
              <a:t>Photo</a:t>
            </a:r>
            <a:r>
              <a:rPr sz="900" spc="-40" dirty="0">
                <a:solidFill>
                  <a:srgbClr val="C4E36D"/>
                </a:solidFill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by</a:t>
            </a:r>
            <a:r>
              <a:rPr sz="900" spc="-40" dirty="0">
                <a:latin typeface="Verdana"/>
                <a:cs typeface="Verdana"/>
              </a:rPr>
              <a:t> Unknown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Author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100" dirty="0">
                <a:latin typeface="Verdana"/>
                <a:cs typeface="Verdana"/>
              </a:rPr>
              <a:t>is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licensed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under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u="sng" spc="10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7"/>
              </a:rPr>
              <a:t>CC</a:t>
            </a:r>
            <a:r>
              <a:rPr sz="900" u="sng" spc="-3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7"/>
              </a:rPr>
              <a:t> </a:t>
            </a:r>
            <a:r>
              <a:rPr sz="900" u="sng" spc="-90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7"/>
              </a:rPr>
              <a:t>BY-</a:t>
            </a:r>
            <a:r>
              <a:rPr sz="900" u="sng" spc="-2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7"/>
              </a:rPr>
              <a:t>SA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Comparing</a:t>
            </a:r>
            <a:r>
              <a:rPr spc="-165" dirty="0"/>
              <a:t> </a:t>
            </a:r>
            <a:r>
              <a:rPr spc="-85" dirty="0"/>
              <a:t>different</a:t>
            </a:r>
            <a:r>
              <a:rPr spc="-185" dirty="0"/>
              <a:t> </a:t>
            </a:r>
            <a:r>
              <a:rPr spc="-190" dirty="0"/>
              <a:t>Regressor</a:t>
            </a:r>
            <a:r>
              <a:rPr spc="-145" dirty="0"/>
              <a:t> </a:t>
            </a:r>
            <a:r>
              <a:rPr spc="-1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5999"/>
            <a:ext cx="1219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Hyper-</a:t>
            </a:r>
            <a:r>
              <a:rPr spc="-10" dirty="0"/>
              <a:t>parameter</a:t>
            </a:r>
            <a:r>
              <a:rPr spc="-245" dirty="0"/>
              <a:t> </a:t>
            </a:r>
            <a:r>
              <a:rPr spc="-190" dirty="0"/>
              <a:t>Tuning</a:t>
            </a:r>
            <a:r>
              <a:rPr spc="-220" dirty="0"/>
              <a:t> </a:t>
            </a:r>
            <a:r>
              <a:rPr spc="130" dirty="0"/>
              <a:t>and</a:t>
            </a:r>
            <a:r>
              <a:rPr spc="-235" dirty="0"/>
              <a:t> </a:t>
            </a:r>
            <a:r>
              <a:rPr spc="-10" dirty="0"/>
              <a:t>Comparing</a:t>
            </a:r>
          </a:p>
          <a:p>
            <a:pPr marL="12700">
              <a:lnSpc>
                <a:spcPct val="100000"/>
              </a:lnSpc>
            </a:pPr>
            <a:r>
              <a:rPr spc="-100" dirty="0"/>
              <a:t>Tuned</a:t>
            </a:r>
            <a:r>
              <a:rPr spc="-245" dirty="0"/>
              <a:t> </a:t>
            </a:r>
            <a:r>
              <a:rPr spc="50" dirty="0"/>
              <a:t>Model’s</a:t>
            </a:r>
            <a:r>
              <a:rPr spc="-225" dirty="0"/>
              <a:t> </a:t>
            </a:r>
            <a:r>
              <a:rPr spc="-10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182114"/>
            <a:ext cx="289242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GridSearchCV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RandomizedSearchCV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9899"/>
            <a:ext cx="121920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632709"/>
            <a:ext cx="8463915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64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Gradient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Boosting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Regressor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random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guess,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performing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compared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models.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future,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build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models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compare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performance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model.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predict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house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price.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good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estimate.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5390515" cy="20313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Kings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County,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Seattle,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Washington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House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sold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May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2014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May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2015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21613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observations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19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missing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outliers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78835"/>
              <a:ext cx="3861816" cy="3979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0628" y="2817876"/>
              <a:ext cx="4989576" cy="4017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9016" y="2772155"/>
              <a:ext cx="4062983" cy="40629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Exploratory</a:t>
            </a:r>
            <a:r>
              <a:rPr spc="-229" dirty="0"/>
              <a:t> </a:t>
            </a:r>
            <a:r>
              <a:rPr spc="60" dirty="0"/>
              <a:t>Data</a:t>
            </a:r>
            <a:r>
              <a:rPr spc="-235" dirty="0"/>
              <a:t> </a:t>
            </a:r>
            <a:r>
              <a:rPr spc="-14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5168" y="2516885"/>
            <a:ext cx="9987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Verdana"/>
                <a:cs typeface="Verdana"/>
              </a:rPr>
              <a:t>These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plot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show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us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what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kind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house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were</a:t>
            </a:r>
            <a:r>
              <a:rPr sz="1800" spc="-80" dirty="0">
                <a:latin typeface="Verdana"/>
                <a:cs typeface="Verdana"/>
              </a:rPr>
              <a:t> most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sold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Kings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county,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Washington.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3992" y="2124455"/>
              <a:ext cx="9208008" cy="4733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24455"/>
              <a:ext cx="3265932" cy="47335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EDA</a:t>
            </a:r>
            <a:r>
              <a:rPr spc="-250" dirty="0"/>
              <a:t> </a:t>
            </a:r>
            <a:r>
              <a:rPr spc="70" dirty="0"/>
              <a:t>continued…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57043"/>
            <a:ext cx="12192000" cy="4600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EDA</a:t>
            </a:r>
            <a:r>
              <a:rPr spc="-245" dirty="0"/>
              <a:t> </a:t>
            </a:r>
            <a:r>
              <a:rPr spc="-25" dirty="0"/>
              <a:t>continued..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4099"/>
            <a:ext cx="12192000" cy="4533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EDA</a:t>
            </a:r>
            <a:r>
              <a:rPr spc="-245" dirty="0"/>
              <a:t> </a:t>
            </a:r>
            <a:r>
              <a:rPr spc="70" dirty="0"/>
              <a:t>continued…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2900" y="2247899"/>
            <a:ext cx="8039100" cy="4610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EDA</a:t>
            </a:r>
            <a:r>
              <a:rPr spc="-245" dirty="0"/>
              <a:t> </a:t>
            </a:r>
            <a:r>
              <a:rPr spc="70" dirty="0"/>
              <a:t>continued…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405" y="2423922"/>
            <a:ext cx="3068320" cy="1576070"/>
          </a:xfrm>
          <a:prstGeom prst="rect">
            <a:avLst/>
          </a:prstGeom>
          <a:solidFill>
            <a:srgbClr val="ACD333"/>
          </a:solidFill>
          <a:ln w="19811">
            <a:solidFill>
              <a:srgbClr val="7C9B22"/>
            </a:solidFill>
          </a:ln>
        </p:spPr>
        <p:txBody>
          <a:bodyPr vert="horz" wrap="square" lIns="0" tIns="233679" rIns="0" bIns="0" rtlCol="0">
            <a:spAutoFit/>
          </a:bodyPr>
          <a:lstStyle/>
          <a:p>
            <a:pPr marL="251460" marR="244475" algn="ctr">
              <a:lnSpc>
                <a:spcPct val="100000"/>
              </a:lnSpc>
              <a:spcBef>
                <a:spcPts val="1839"/>
              </a:spcBef>
            </a:pP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houses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sold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price-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300,000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500,000</a:t>
            </a:r>
            <a:endParaRPr sz="18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followed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800,000.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513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Data</a:t>
            </a:r>
            <a:r>
              <a:rPr spc="-240" dirty="0"/>
              <a:t> </a:t>
            </a:r>
            <a:r>
              <a:rPr spc="-90" dirty="0"/>
              <a:t>Wrangling</a:t>
            </a:r>
            <a:r>
              <a:rPr spc="-225" dirty="0"/>
              <a:t> </a:t>
            </a:r>
            <a:r>
              <a:rPr spc="-155" dirty="0"/>
              <a:t>or</a:t>
            </a:r>
            <a:r>
              <a:rPr spc="-229" dirty="0"/>
              <a:t> </a:t>
            </a:r>
            <a:r>
              <a:rPr spc="-10" dirty="0"/>
              <a:t>Cleaning.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483" y="2144867"/>
            <a:ext cx="7794625" cy="8267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cleaned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prepared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Machine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Learning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Model.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outliers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dataset,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was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dropped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removed.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53155"/>
            <a:ext cx="12106910" cy="3705225"/>
            <a:chOff x="0" y="3153155"/>
            <a:chExt cx="12106910" cy="3705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53155"/>
              <a:ext cx="3182112" cy="3704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9983" y="3153155"/>
              <a:ext cx="2895599" cy="37048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2600" y="3153155"/>
              <a:ext cx="3447288" cy="37048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10243" y="3153155"/>
              <a:ext cx="3296411" cy="3704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562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Lucida Sans Unicode</vt:lpstr>
      <vt:lpstr>Times New Roman</vt:lpstr>
      <vt:lpstr>Verdana</vt:lpstr>
      <vt:lpstr>Office Theme</vt:lpstr>
      <vt:lpstr>PowerPoint Presentation</vt:lpstr>
      <vt:lpstr>Who is the audience?</vt:lpstr>
      <vt:lpstr>Data</vt:lpstr>
      <vt:lpstr>Exploratory Data Analysis</vt:lpstr>
      <vt:lpstr>EDA continued…</vt:lpstr>
      <vt:lpstr>EDA continued..</vt:lpstr>
      <vt:lpstr>EDA continued…</vt:lpstr>
      <vt:lpstr>EDA continued…</vt:lpstr>
      <vt:lpstr>Data Wrangling or Cleaning.</vt:lpstr>
      <vt:lpstr>Finding Correlation with Price.</vt:lpstr>
      <vt:lpstr>Finding correlation with price.</vt:lpstr>
      <vt:lpstr>Data Story</vt:lpstr>
      <vt:lpstr>Data Story Cont…</vt:lpstr>
      <vt:lpstr>Data Story…</vt:lpstr>
      <vt:lpstr>Inferential Statistics</vt:lpstr>
      <vt:lpstr>Machine Learning</vt:lpstr>
      <vt:lpstr>Metrics</vt:lpstr>
      <vt:lpstr>Using Feature Selection and Compare</vt:lpstr>
      <vt:lpstr>Compare Different Regressor Models</vt:lpstr>
      <vt:lpstr>Comparing different Regressor Models</vt:lpstr>
      <vt:lpstr>Hyper-parameter Tuning and Comparing Tuned Model’s Performance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 (Springboard)  PREDICTING HOUSE PRICE</dc:title>
  <dc:creator>lakpa sherpa</dc:creator>
  <cp:lastModifiedBy>Shweta Tiwari</cp:lastModifiedBy>
  <cp:revision>1</cp:revision>
  <dcterms:created xsi:type="dcterms:W3CDTF">2025-01-19T20:02:00Z</dcterms:created>
  <dcterms:modified xsi:type="dcterms:W3CDTF">2025-01-19T20:03:42Z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2025-01-19T00:00:00Z</vt:filetime>
  </property>
  <property fmtid="{D5CDD505-2E9C-101B-9397-08002B2CF9AE}" pid="5" name="Producer">
    <vt:lpwstr>Microsoft® PowerPoint® 2016</vt:lpwstr>
  </property>
</Properties>
</file>