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64" r:id="rId6"/>
    <p:sldId id="265" r:id="rId7"/>
    <p:sldId id="260" r:id="rId8"/>
    <p:sldId id="261" r:id="rId9"/>
    <p:sldId id="263"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364E20-7ACE-496B-A242-2D82BCC49F3E}"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64E20-7ACE-496B-A242-2D82BCC49F3E}"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64E20-7ACE-496B-A242-2D82BCC49F3E}"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364E20-7ACE-496B-A242-2D82BCC49F3E}"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64E20-7ACE-496B-A242-2D82BCC49F3E}" type="datetimeFigureOut">
              <a:rPr lang="en-US" smtClean="0"/>
              <a:t>9/2/2016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364E20-7ACE-496B-A242-2D82BCC49F3E}"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364E20-7ACE-496B-A242-2D82BCC49F3E}" type="datetimeFigureOut">
              <a:rPr lang="en-US" smtClean="0"/>
              <a:t>9/2/2016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364E20-7ACE-496B-A242-2D82BCC49F3E}" type="datetimeFigureOut">
              <a:rPr lang="en-US" smtClean="0"/>
              <a:t>9/2/2016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4E20-7ACE-496B-A242-2D82BCC49F3E}" type="datetimeFigureOut">
              <a:rPr lang="en-US" smtClean="0"/>
              <a:t>9/2/2016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64E20-7ACE-496B-A242-2D82BCC49F3E}"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64E20-7ACE-496B-A242-2D82BCC49F3E}" type="datetimeFigureOut">
              <a:rPr lang="en-US" smtClean="0"/>
              <a:t>9/2/2016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64753-605C-441D-B4DF-0429E6DAC7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4E20-7ACE-496B-A242-2D82BCC49F3E}" type="datetimeFigureOut">
              <a:rPr lang="en-US" smtClean="0"/>
              <a:t>9/2/2016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64753-605C-441D-B4DF-0429E6DAC7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blog.showmecables.com/wp-content/uploads/2015/03/RJ45-Pinout-T568A.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log.showmecables.com/wp-content/uploads/2015/03/Crossover-Pinout.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981200"/>
            <a:ext cx="8001000" cy="3139321"/>
          </a:xfrm>
          <a:prstGeom prst="rect">
            <a:avLst/>
          </a:prstGeom>
          <a:noFill/>
        </p:spPr>
        <p:txBody>
          <a:bodyPr wrap="square" rtlCol="0">
            <a:spAutoFit/>
          </a:bodyPr>
          <a:lstStyle/>
          <a:p>
            <a:endParaRPr lang="en-US" b="1" dirty="0" smtClean="0"/>
          </a:p>
          <a:p>
            <a:endParaRPr lang="en-US" b="1" dirty="0"/>
          </a:p>
          <a:p>
            <a:r>
              <a:rPr lang="en-US" b="1" dirty="0" smtClean="0"/>
              <a:t>RJ45 </a:t>
            </a:r>
            <a:r>
              <a:rPr lang="en-US" b="1" dirty="0" err="1"/>
              <a:t>Pinout</a:t>
            </a:r>
            <a:endParaRPr lang="en-US" b="1" dirty="0"/>
          </a:p>
          <a:p>
            <a:r>
              <a:rPr lang="en-US" dirty="0"/>
              <a:t>A RJ45 connector is a modular 8 position, 8 pin connector used for terminating Cat5e or Cat6 twisted pair cable. A </a:t>
            </a:r>
            <a:r>
              <a:rPr lang="en-US" dirty="0" err="1"/>
              <a:t>pinout</a:t>
            </a:r>
            <a:r>
              <a:rPr lang="en-US" dirty="0"/>
              <a:t> is a specific arrangement of wires that dictate how the connector is terminated. There are multiple </a:t>
            </a:r>
            <a:r>
              <a:rPr lang="en-US" dirty="0" err="1"/>
              <a:t>pinouts</a:t>
            </a:r>
            <a:r>
              <a:rPr lang="en-US" dirty="0"/>
              <a:t> for RJ45 connectors including straight through (T568A or T568B), crossover, rolled, T1, and loopback. Straight through is the most common type of cable and is used for connecting your computer to your network. The other </a:t>
            </a:r>
            <a:r>
              <a:rPr lang="en-US" dirty="0" err="1"/>
              <a:t>pinouts</a:t>
            </a:r>
            <a:r>
              <a:rPr lang="en-US" dirty="0"/>
              <a:t> are for specialty cables that are used for unique network applications.</a:t>
            </a:r>
          </a:p>
          <a:p>
            <a:endParaRPr lang="en-US" dirty="0"/>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RJ 45  </a:t>
            </a:r>
            <a:r>
              <a:rPr kumimoji="0" lang="en-US" sz="4400" b="1" i="0" u="none" strike="noStrike" kern="1200" cap="none" spc="0" normalizeH="0" baseline="0" noProof="0" dirty="0" err="1" smtClean="0">
                <a:ln>
                  <a:noFill/>
                </a:ln>
                <a:solidFill>
                  <a:schemeClr val="tx1"/>
                </a:solidFill>
                <a:effectLst/>
                <a:uLnTx/>
                <a:uFillTx/>
                <a:latin typeface="+mj-lt"/>
                <a:ea typeface="+mj-ea"/>
                <a:cs typeface="+mj-cs"/>
              </a:rPr>
              <a:t>Pinout</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745162"/>
          </a:xfrm>
        </p:spPr>
        <p:txBody>
          <a:bodyPr>
            <a:normAutofit fontScale="90000"/>
          </a:bodyPr>
          <a:lstStyle/>
          <a:p>
            <a:pPr algn="l"/>
            <a:r>
              <a:rPr lang="en-US" sz="3100" dirty="0" smtClean="0"/>
              <a:t>Crossover </a:t>
            </a:r>
            <a:r>
              <a:rPr lang="en-US" sz="3100" dirty="0"/>
              <a:t>cable is used to connect similar devices, the likes of:</a:t>
            </a:r>
            <a:br>
              <a:rPr lang="en-US" sz="3100" dirty="0"/>
            </a:br>
            <a:r>
              <a:rPr lang="en-US" sz="3100" dirty="0" smtClean="0"/>
              <a:t/>
            </a:r>
            <a:br>
              <a:rPr lang="en-US" sz="3100" dirty="0" smtClean="0"/>
            </a:br>
            <a:r>
              <a:rPr lang="en-US" sz="3100" dirty="0" smtClean="0"/>
              <a:t>Router </a:t>
            </a:r>
            <a:r>
              <a:rPr lang="en-US" sz="3100" dirty="0"/>
              <a:t>to router</a:t>
            </a:r>
            <a:br>
              <a:rPr lang="en-US" sz="3100" dirty="0"/>
            </a:br>
            <a:r>
              <a:rPr lang="en-US" sz="3100" dirty="0"/>
              <a:t>Hub to hub</a:t>
            </a:r>
            <a:br>
              <a:rPr lang="en-US" sz="3100" dirty="0"/>
            </a:br>
            <a:r>
              <a:rPr lang="en-US" sz="3100" dirty="0"/>
              <a:t>Switch to switch</a:t>
            </a:r>
            <a:br>
              <a:rPr lang="en-US" sz="3100" dirty="0"/>
            </a:br>
            <a:r>
              <a:rPr lang="en-US" sz="3100" dirty="0"/>
              <a:t>Computer to Computer</a:t>
            </a:r>
            <a:br>
              <a:rPr lang="en-US" sz="3100" dirty="0"/>
            </a:br>
            <a:r>
              <a:rPr lang="en-US" sz="3100" dirty="0"/>
              <a:t>Router to </a:t>
            </a:r>
            <a:r>
              <a:rPr lang="en-US" sz="3100" dirty="0" smtClean="0"/>
              <a:t>computer</a:t>
            </a:r>
            <a:br>
              <a:rPr lang="en-US" sz="3100" dirty="0" smtClean="0"/>
            </a:br>
            <a:r>
              <a:rPr lang="en-US" sz="2000" dirty="0" smtClean="0"/>
              <a:t>(</a:t>
            </a:r>
            <a:r>
              <a:rPr lang="en-US" sz="2000" dirty="0"/>
              <a:t>Router to computer uses crossover cable because they both have an IP address. The only exception as far as I know)</a:t>
            </a:r>
            <a:r>
              <a:rPr lang="en-US" sz="3100" dirty="0"/>
              <a:t/>
            </a:r>
            <a:br>
              <a:rPr lang="en-US" sz="3100" dirty="0"/>
            </a:br>
            <a:r>
              <a:rPr lang="en-US" sz="3100" dirty="0" smtClean="0"/>
              <a:t>Done…I </a:t>
            </a:r>
            <a:r>
              <a:rPr lang="en-US" sz="3100" dirty="0"/>
              <a:t>believe that you are now equipped with knowledge about crimping your own network cable </a:t>
            </a:r>
            <a:br>
              <a:rPr lang="en-US" sz="3100" dirty="0"/>
            </a:br>
            <a:r>
              <a:rPr lang="en-US" sz="3100" dirty="0"/>
              <a:t/>
            </a:r>
            <a:br>
              <a:rPr lang="en-US" sz="3100" dirty="0"/>
            </a:br>
            <a:endParaRPr lang="en-US" sz="3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T-568A RJ45 </a:t>
            </a:r>
            <a:r>
              <a:rPr lang="en-US" b="1" dirty="0" err="1"/>
              <a:t>Pinout</a:t>
            </a:r>
            <a:endParaRPr lang="en-US" dirty="0"/>
          </a:p>
        </p:txBody>
      </p:sp>
      <p:pic>
        <p:nvPicPr>
          <p:cNvPr id="5" name="Picture 4" descr="T568A Pinout">
            <a:hlinkClick r:id="rId2"/>
          </p:cNvPr>
          <p:cNvPicPr/>
          <p:nvPr/>
        </p:nvPicPr>
        <p:blipFill>
          <a:blip r:embed="rId3"/>
          <a:srcRect/>
          <a:stretch>
            <a:fillRect/>
          </a:stretch>
        </p:blipFill>
        <p:spPr bwMode="auto">
          <a:xfrm>
            <a:off x="1981200" y="1447800"/>
            <a:ext cx="5181600" cy="44500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T-568B </a:t>
            </a:r>
            <a:r>
              <a:rPr lang="en-US" b="1" dirty="0"/>
              <a:t>RJ45 </a:t>
            </a:r>
            <a:r>
              <a:rPr lang="en-US" b="1" dirty="0" err="1"/>
              <a:t>Pinout</a:t>
            </a:r>
            <a:endParaRPr lang="en-US" dirty="0"/>
          </a:p>
        </p:txBody>
      </p:sp>
      <p:pic>
        <p:nvPicPr>
          <p:cNvPr id="4" name="Picture 3" descr="RJ45-Pinout-T568B"/>
          <p:cNvPicPr/>
          <p:nvPr/>
        </p:nvPicPr>
        <p:blipFill>
          <a:blip r:embed="rId2"/>
          <a:srcRect/>
          <a:stretch>
            <a:fillRect/>
          </a:stretch>
        </p:blipFill>
        <p:spPr bwMode="auto">
          <a:xfrm>
            <a:off x="2133600" y="1600200"/>
            <a:ext cx="4953000" cy="48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T-568B&amp; </a:t>
            </a:r>
            <a:r>
              <a:rPr lang="en-US" b="1" dirty="0" smtClean="0"/>
              <a:t>T-568A</a:t>
            </a:r>
            <a:r>
              <a:rPr lang="en-US" b="1" dirty="0" smtClean="0"/>
              <a:t> </a:t>
            </a:r>
            <a:r>
              <a:rPr lang="en-US" b="1" dirty="0"/>
              <a:t>RJ45 </a:t>
            </a:r>
            <a:r>
              <a:rPr lang="en-US" b="1" dirty="0" err="1"/>
              <a:t>Pinout</a:t>
            </a:r>
            <a:endParaRPr lang="en-US" dirty="0"/>
          </a:p>
        </p:txBody>
      </p:sp>
      <p:pic>
        <p:nvPicPr>
          <p:cNvPr id="23554" name="Picture 2" descr="Image result"/>
          <p:cNvPicPr>
            <a:picLocks noChangeAspect="1" noChangeArrowheads="1"/>
          </p:cNvPicPr>
          <p:nvPr/>
        </p:nvPicPr>
        <p:blipFill>
          <a:blip r:embed="rId2"/>
          <a:srcRect/>
          <a:stretch>
            <a:fillRect/>
          </a:stretch>
        </p:blipFill>
        <p:spPr bwMode="auto">
          <a:xfrm>
            <a:off x="1066800" y="1752600"/>
            <a:ext cx="7239000" cy="442181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Straight-Through </a:t>
            </a:r>
            <a:r>
              <a:rPr lang="en-US" sz="3200" b="1" dirty="0" err="1"/>
              <a:t>Pinout</a:t>
            </a:r>
            <a:endParaRPr lang="en-US" sz="3200" dirty="0"/>
          </a:p>
        </p:txBody>
      </p:sp>
      <p:sp>
        <p:nvSpPr>
          <p:cNvPr id="4" name="TextBox 3"/>
          <p:cNvSpPr txBox="1"/>
          <p:nvPr/>
        </p:nvSpPr>
        <p:spPr>
          <a:xfrm>
            <a:off x="990600" y="1371601"/>
            <a:ext cx="7162800" cy="1754326"/>
          </a:xfrm>
          <a:prstGeom prst="rect">
            <a:avLst/>
          </a:prstGeom>
          <a:noFill/>
        </p:spPr>
        <p:txBody>
          <a:bodyPr wrap="square" rtlCol="0">
            <a:spAutoFit/>
          </a:bodyPr>
          <a:lstStyle/>
          <a:p>
            <a:r>
              <a:rPr lang="en-US" dirty="0" smtClean="0"/>
              <a:t>Within </a:t>
            </a:r>
            <a:r>
              <a:rPr lang="en-US" dirty="0"/>
              <a:t>the family of straight-through color codes, there are two standards recognized by ANSI, TIA and EIA. The first is the T568A wiring standard and the second is T568B. T568B has surpassed 568A and is seen as the default wiring scheme for twisted pair structured cabling. If you are unsure of which to use, choose 568B</a:t>
            </a:r>
            <a:r>
              <a:rPr lang="en-US" dirty="0" smtClean="0"/>
              <a:t>.</a:t>
            </a:r>
          </a:p>
          <a:p>
            <a:endParaRPr lang="en-US" dirty="0"/>
          </a:p>
        </p:txBody>
      </p:sp>
      <p:pic>
        <p:nvPicPr>
          <p:cNvPr id="22530" name="Picture 2" descr="Image result"/>
          <p:cNvPicPr>
            <a:picLocks noChangeAspect="1" noChangeArrowheads="1"/>
          </p:cNvPicPr>
          <p:nvPr/>
        </p:nvPicPr>
        <p:blipFill>
          <a:blip r:embed="rId2"/>
          <a:srcRect/>
          <a:stretch>
            <a:fillRect/>
          </a:stretch>
        </p:blipFill>
        <p:spPr bwMode="auto">
          <a:xfrm>
            <a:off x="2209800" y="3048000"/>
            <a:ext cx="4572000" cy="324018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Straight-Through </a:t>
            </a:r>
            <a:r>
              <a:rPr lang="en-US" b="1" dirty="0" err="1"/>
              <a:t>Pinout</a:t>
            </a:r>
            <a:endParaRPr lang="en-US" dirty="0"/>
          </a:p>
        </p:txBody>
      </p:sp>
      <p:pic>
        <p:nvPicPr>
          <p:cNvPr id="19458" name="Picture 2" descr="Image result"/>
          <p:cNvPicPr>
            <a:picLocks noChangeAspect="1" noChangeArrowheads="1"/>
          </p:cNvPicPr>
          <p:nvPr/>
        </p:nvPicPr>
        <p:blipFill>
          <a:blip r:embed="rId2"/>
          <a:srcRect/>
          <a:stretch>
            <a:fillRect/>
          </a:stretch>
        </p:blipFill>
        <p:spPr bwMode="auto">
          <a:xfrm>
            <a:off x="838200" y="1752600"/>
            <a:ext cx="7696200" cy="42957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sz="3100" b="1" dirty="0" smtClean="0"/>
              <a:t>Crossover Cable </a:t>
            </a:r>
            <a:r>
              <a:rPr lang="en-US" sz="3100" b="1" dirty="0" err="1" smtClean="0"/>
              <a:t>Pinout</a:t>
            </a:r>
            <a:r>
              <a:rPr lang="en-US" sz="3100" b="1" dirty="0" smtClean="0"/>
              <a:t/>
            </a:r>
            <a:br>
              <a:rPr lang="en-US" sz="3100" b="1" dirty="0" smtClean="0"/>
            </a:br>
            <a:r>
              <a:rPr lang="en-US" b="1" dirty="0" smtClean="0"/>
              <a:t> </a:t>
            </a:r>
            <a:r>
              <a:rPr lang="en-US" sz="2000" dirty="0" smtClean="0"/>
              <a:t>A </a:t>
            </a:r>
            <a:r>
              <a:rPr lang="en-US" sz="2000" dirty="0"/>
              <a:t>crossover cable utilizes two different RJ45 </a:t>
            </a:r>
            <a:r>
              <a:rPr lang="en-US" sz="2000" dirty="0" err="1"/>
              <a:t>pinouts</a:t>
            </a:r>
            <a:r>
              <a:rPr lang="en-US" sz="2000" dirty="0"/>
              <a:t> for the two ends of the cable</a:t>
            </a:r>
            <a:r>
              <a:rPr lang="en-US" sz="2000" dirty="0" smtClean="0"/>
              <a:t>.</a:t>
            </a:r>
            <a:br>
              <a:rPr lang="en-US" sz="2000" dirty="0" smtClean="0"/>
            </a:br>
            <a:r>
              <a:rPr lang="en-US" sz="2000" dirty="0" smtClean="0"/>
              <a:t> </a:t>
            </a:r>
            <a:r>
              <a:rPr lang="en-US" sz="2000" dirty="0"/>
              <a:t>If you need to connect 568A equipment to 568B you can use a crossover cable.</a:t>
            </a:r>
            <a:r>
              <a:rPr lang="en-US" dirty="0"/>
              <a:t/>
            </a:r>
            <a:br>
              <a:rPr lang="en-US" dirty="0"/>
            </a:br>
            <a:endParaRPr lang="en-US" dirty="0"/>
          </a:p>
        </p:txBody>
      </p:sp>
      <p:pic>
        <p:nvPicPr>
          <p:cNvPr id="5" name="Picture 4" descr="Crossover-Pinout">
            <a:hlinkClick r:id="rId2"/>
          </p:cNvPr>
          <p:cNvPicPr/>
          <p:nvPr/>
        </p:nvPicPr>
        <p:blipFill>
          <a:blip r:embed="rId3"/>
          <a:srcRect/>
          <a:stretch>
            <a:fillRect/>
          </a:stretch>
        </p:blipFill>
        <p:spPr bwMode="auto">
          <a:xfrm>
            <a:off x="609600" y="2196465"/>
            <a:ext cx="8077200" cy="443293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sz="3100" b="1" dirty="0"/>
              <a:t>What is the difference between </a:t>
            </a:r>
            <a:r>
              <a:rPr lang="en-US" sz="3100" b="1" dirty="0" smtClean="0"/>
              <a:t/>
            </a:r>
            <a:br>
              <a:rPr lang="en-US" sz="3100" b="1" dirty="0" smtClean="0"/>
            </a:br>
            <a:r>
              <a:rPr lang="en-US" sz="3100" b="1" dirty="0" smtClean="0"/>
              <a:t>T-568A </a:t>
            </a:r>
            <a:r>
              <a:rPr lang="en-US" sz="3100" b="1" dirty="0"/>
              <a:t>and T-568B</a:t>
            </a:r>
            <a:r>
              <a:rPr lang="en-US" sz="3100" b="1" dirty="0" smtClean="0"/>
              <a:t>?</a:t>
            </a:r>
            <a:br>
              <a:rPr lang="en-US" sz="3100" b="1" dirty="0" smtClean="0"/>
            </a:br>
            <a:r>
              <a:rPr lang="en-US" sz="3100" b="1" dirty="0"/>
              <a:t/>
            </a:r>
            <a:br>
              <a:rPr lang="en-US" sz="3100" b="1" dirty="0"/>
            </a:br>
            <a:r>
              <a:rPr lang="en-US" sz="2700" dirty="0"/>
              <a:t>Congratulations! You just finished crimping your RJ45. Now, you may wonder about the color coding</a:t>
            </a:r>
            <a:r>
              <a:rPr lang="en-US" sz="2700" dirty="0" smtClean="0"/>
              <a:t>.</a:t>
            </a:r>
            <a:br>
              <a:rPr lang="en-US" sz="2700" dirty="0" smtClean="0"/>
            </a:br>
            <a:r>
              <a:rPr lang="en-US" sz="2700" dirty="0" smtClean="0"/>
              <a:t> </a:t>
            </a:r>
            <a:r>
              <a:rPr lang="en-US" sz="2700" dirty="0"/>
              <a:t>The T-568A and T-568B are having different color coding. </a:t>
            </a:r>
            <a:r>
              <a:rPr lang="en-US" sz="3100" dirty="0" smtClean="0"/>
              <a:t/>
            </a:r>
            <a:br>
              <a:rPr lang="en-US" sz="3100" dirty="0" smtClean="0"/>
            </a:br>
            <a:r>
              <a:rPr lang="en-US" sz="3100" dirty="0"/>
              <a:t/>
            </a:r>
            <a:br>
              <a:rPr lang="en-US" sz="3100" dirty="0"/>
            </a:br>
            <a:r>
              <a:rPr lang="en-US" sz="2400" dirty="0" smtClean="0"/>
              <a:t>What </a:t>
            </a:r>
            <a:r>
              <a:rPr lang="en-US" sz="2400" dirty="0"/>
              <a:t>is the purpose? Let me put it this way, </a:t>
            </a:r>
            <a:r>
              <a:rPr lang="en-US" sz="2400" dirty="0" smtClean="0"/>
              <a:t/>
            </a:r>
            <a:br>
              <a:rPr lang="en-US" sz="2400" dirty="0" smtClean="0"/>
            </a:br>
            <a:r>
              <a:rPr lang="en-US" sz="2400" dirty="0" smtClean="0"/>
              <a:t>T-568A </a:t>
            </a:r>
            <a:r>
              <a:rPr lang="en-US" sz="2400" dirty="0"/>
              <a:t>+ T-568A = Straight-through </a:t>
            </a:r>
            <a:r>
              <a:rPr lang="en-US" sz="2400" dirty="0" smtClean="0"/>
              <a:t/>
            </a:r>
            <a:br>
              <a:rPr lang="en-US" sz="2400" dirty="0" smtClean="0"/>
            </a:br>
            <a:r>
              <a:rPr lang="en-US" sz="2400" dirty="0"/>
              <a:t/>
            </a:r>
            <a:br>
              <a:rPr lang="en-US" sz="2400" dirty="0"/>
            </a:br>
            <a:r>
              <a:rPr lang="en-US" sz="2400" dirty="0" smtClean="0"/>
              <a:t>T-568B </a:t>
            </a:r>
            <a:r>
              <a:rPr lang="en-US" sz="2400" dirty="0"/>
              <a:t>+ T-568B = Straight-through but </a:t>
            </a:r>
            <a:r>
              <a:rPr lang="en-US" sz="2400" dirty="0" smtClean="0"/>
              <a:t/>
            </a:r>
            <a:br>
              <a:rPr lang="en-US" sz="2400" dirty="0" smtClean="0"/>
            </a:br>
            <a:r>
              <a:rPr lang="en-US" sz="2400" dirty="0" smtClean="0"/>
              <a:t/>
            </a:r>
            <a:br>
              <a:rPr lang="en-US" sz="2400" dirty="0" smtClean="0"/>
            </a:br>
            <a:r>
              <a:rPr lang="en-US" sz="2400" b="1" dirty="0" smtClean="0"/>
              <a:t>T-568A </a:t>
            </a:r>
            <a:r>
              <a:rPr lang="en-US" sz="2400" b="1" dirty="0"/>
              <a:t>+ T-568B = Crossover</a:t>
            </a:r>
            <a:r>
              <a:rPr lang="en-US" sz="24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pPr algn="l"/>
            <a:r>
              <a:rPr lang="en-US" sz="3200" dirty="0" smtClean="0"/>
              <a:t>Straight-through </a:t>
            </a:r>
            <a:r>
              <a:rPr lang="en-US" sz="3200" dirty="0"/>
              <a:t>is normally used for connecting different network devices such as</a:t>
            </a:r>
            <a:r>
              <a:rPr lang="en-US" sz="3200" dirty="0" smtClean="0"/>
              <a:t>:</a:t>
            </a:r>
            <a:br>
              <a:rPr lang="en-US" sz="3200" dirty="0" smtClean="0"/>
            </a:br>
            <a:r>
              <a:rPr lang="en-US" sz="3200" dirty="0"/>
              <a:t/>
            </a:r>
            <a:br>
              <a:rPr lang="en-US" sz="3200" dirty="0"/>
            </a:br>
            <a:r>
              <a:rPr lang="en-US" sz="3200" dirty="0"/>
              <a:t>Router to hub and vice-versa</a:t>
            </a:r>
            <a:br>
              <a:rPr lang="en-US" sz="3200" dirty="0"/>
            </a:br>
            <a:r>
              <a:rPr lang="en-US" sz="3200" dirty="0"/>
              <a:t>Hub to computer</a:t>
            </a:r>
            <a:br>
              <a:rPr lang="en-US" sz="3200" dirty="0"/>
            </a:br>
            <a:r>
              <a:rPr lang="en-US" sz="3200" dirty="0"/>
              <a:t>Computer to switch</a:t>
            </a:r>
            <a:r>
              <a:rPr lang="en-US" dirty="0"/>
              <a:t/>
            </a:r>
            <a:br>
              <a:rPr lang="en-US" dirty="0"/>
            </a:br>
            <a:r>
              <a:rPr lang="en-US" dirty="0"/>
              <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213</Words>
  <Application>Microsoft Office PowerPoint</Application>
  <PresentationFormat>On-screen Show (4:3)</PresentationFormat>
  <Paragraphs>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T-568A RJ45 Pinout</vt:lpstr>
      <vt:lpstr>T-568B RJ45 Pinout</vt:lpstr>
      <vt:lpstr>T-568B&amp; T-568A RJ45 Pinout</vt:lpstr>
      <vt:lpstr>Straight-Through Pinout</vt:lpstr>
      <vt:lpstr>Straight-Through Pinout</vt:lpstr>
      <vt:lpstr>Crossover Cable Pinout  A crossover cable utilizes two different RJ45 pinouts for the two ends of the cable.  If you need to connect 568A equipment to 568B you can use a crossover cable. </vt:lpstr>
      <vt:lpstr>What is the difference between  T-568A and T-568B?  Congratulations! You just finished crimping your RJ45. Now, you may wonder about the color coding.  The T-568A and T-568B are having different color coding.   What is the purpose? Let me put it this way,  T-568A + T-568A = Straight-through   T-568B + T-568B = Straight-through but   T-568A + T-568B = Crossover. </vt:lpstr>
      <vt:lpstr>Straight-through is normally used for connecting different network devices such as:  Router to hub and vice-versa Hub to computer Computer to switch  </vt:lpstr>
      <vt:lpstr>Crossover cable is used to connect similar devices, the likes of:  Router to router Hub to hub Switch to switch Computer to Computer Router to computer (Router to computer uses crossover cable because they both have an IP address. The only exception as far as I know) Done…I believe that you are now equipped with knowledge about crimping your own network cable   </vt:lpstr>
    </vt:vector>
  </TitlesOfParts>
  <Company>Asmar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Asmar</dc:creator>
  <cp:lastModifiedBy>Asmar</cp:lastModifiedBy>
  <cp:revision>7</cp:revision>
  <dcterms:created xsi:type="dcterms:W3CDTF">2016-09-02T00:35:07Z</dcterms:created>
  <dcterms:modified xsi:type="dcterms:W3CDTF">2016-09-02T01:08:35Z</dcterms:modified>
</cp:coreProperties>
</file>