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Black"/>
      <p:bold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Light"/>
      <p:regular r:id="rId35"/>
      <p:bold r:id="rId36"/>
      <p:italic r:id="rId37"/>
      <p:boldItalic r:id="rId38"/>
    </p:embeddedFont>
    <p:embeddedFont>
      <p:font typeface="Roboto Mono Regula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418F1C-40C1-4B5C-A31A-0CBC0956A0B9}">
  <a:tblStyle styleId="{AE418F1C-40C1-4B5C-A31A-0CBC0956A0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Regular-bold.fntdata"/><Relationship Id="rId20" Type="http://schemas.openxmlformats.org/officeDocument/2006/relationships/slide" Target="slides/slide14.xml"/><Relationship Id="rId42" Type="http://schemas.openxmlformats.org/officeDocument/2006/relationships/font" Target="fonts/RobotoMonoRegular-boldItalic.fntdata"/><Relationship Id="rId41" Type="http://schemas.openxmlformats.org/officeDocument/2006/relationships/font" Target="fonts/RobotoMonoRegular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obotoBlack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RobotoLight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Light-italic.fntdata"/><Relationship Id="rId14" Type="http://schemas.openxmlformats.org/officeDocument/2006/relationships/slide" Target="slides/slide8.xml"/><Relationship Id="rId36" Type="http://schemas.openxmlformats.org/officeDocument/2006/relationships/font" Target="fonts/RobotoLight-bold.fntdata"/><Relationship Id="rId17" Type="http://schemas.openxmlformats.org/officeDocument/2006/relationships/slide" Target="slides/slide11.xml"/><Relationship Id="rId39" Type="http://schemas.openxmlformats.org/officeDocument/2006/relationships/font" Target="fonts/RobotoMonoRegular-regular.fntdata"/><Relationship Id="rId16" Type="http://schemas.openxmlformats.org/officeDocument/2006/relationships/slide" Target="slides/slide10.xml"/><Relationship Id="rId38" Type="http://schemas.openxmlformats.org/officeDocument/2006/relationships/font" Target="fonts/Roboto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da074de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da074d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da074de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da074de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da074de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da074de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da074de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da074de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da074d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da074d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da074de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da074de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da074de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da074de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ef6a29f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ef6a29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3ef6a29f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3ef6a29f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3ef6a29f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3ef6a29f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da074d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da074d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3ef6a29f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3ef6a29f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3ef6a29f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3ef6a29f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da074d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ada074d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da074de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da074de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da074de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da074de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da074de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da074de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3ef6a29f3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3ef6a29f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da074de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da074de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3ef6a29f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3ef6a29f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da074de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da074de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" id="14" name="Google Shape;1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92191"/>
            <a:ext cx="6743700" cy="95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B57B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mic Sans MS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9pPr>
          </a:lstStyle>
          <a:p/>
        </p:txBody>
      </p:sp>
      <p:sp>
        <p:nvSpPr>
          <p:cNvPr id="28" name="Google Shape;28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29" name="Google Shape;29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192191"/>
            <a:ext cx="6743700" cy="9513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E3qFFKI5n6ZV-hfrG-NuMkTFqoFjL22Y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qE9-yRel8ldz_GZzbznBlCVgYa2eo91p/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2H4aKhabQqaKOP80a9QJiK5hfh557cE_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BDyUes8Y_IHTVgT5_DX9oQSEV7AovT-z/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dcEVqgucUJPkzqm0ifC5p0wEt1se0Qx4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rentinJ/Real-Time-Voice-Cloning" TargetMode="External"/><Relationship Id="rId4" Type="http://schemas.openxmlformats.org/officeDocument/2006/relationships/hyperlink" Target="https://github.com/CorentinJ/Real-Time-Voice-Cloning/blob/master/synthesizer_preprocess_embeds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GwjE4_7uQYNst5pP15PVjpgwzcaQNur1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rqtKaJWbewEvOa7cH0zTIjpGCwmI9q5I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685800" y="431975"/>
            <a:ext cx="7772400" cy="103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Text to Speech Synthesis using Speaker Adaptation</a:t>
            </a:r>
            <a:endParaRPr sz="3500"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1371600" y="1631525"/>
            <a:ext cx="6400800" cy="52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700"/>
              <a:t>Using end to end Deep Learning Model</a:t>
            </a:r>
            <a:endParaRPr sz="2700"/>
          </a:p>
        </p:txBody>
      </p:sp>
      <p:sp>
        <p:nvSpPr>
          <p:cNvPr id="57" name="Google Shape;57;p15"/>
          <p:cNvSpPr txBox="1"/>
          <p:nvPr/>
        </p:nvSpPr>
        <p:spPr>
          <a:xfrm>
            <a:off x="5444875" y="2762625"/>
            <a:ext cx="23274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2714600" y="2362725"/>
            <a:ext cx="6036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ic Sans MS"/>
                <a:ea typeface="Comic Sans MS"/>
                <a:cs typeface="Comic Sans MS"/>
                <a:sym typeface="Comic Sans MS"/>
              </a:rPr>
              <a:t>Team Members: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 RITIKA </a:t>
            </a:r>
            <a:r>
              <a:rPr lang="e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MUGUNDAN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183002133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SHWETHA S  183002155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SAINITHYA S  183002140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VIGNESH V  183002182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SRIRAM R  183002164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" y="342503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from Review I</a:t>
            </a:r>
            <a:endParaRPr/>
          </a:p>
        </p:txBody>
      </p:sp>
      <p:sp>
        <p:nvSpPr>
          <p:cNvPr id="116" name="Google Shape;116;p24"/>
          <p:cNvSpPr txBox="1"/>
          <p:nvPr/>
        </p:nvSpPr>
        <p:spPr>
          <a:xfrm>
            <a:off x="959850" y="1436725"/>
            <a:ext cx="74031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Deficiencies with the synthesizer and its pretrained model can be compensated to some extent, by fine-tuning to a single speaker. This is much easier than implementing a new synthesizer and requires far less training.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small dataset of 0.2 hours is sufficient for fine-tuning the synthesizer.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AutoNum type="arabicPeriod"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Better single-speaker performance can be obtained with just a few thousand steps of additional synthesizer training.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for Second Review</a:t>
            </a:r>
            <a:endParaRPr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" sz="2800"/>
              <a:t>Recorded audio for single speaker (Ritika) for 8 mins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800"/>
              <a:t>Noise removed from utterances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800"/>
              <a:t>Created transcripts for each utterance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800"/>
              <a:t>Preprocessed the data generated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800"/>
              <a:t>Fine-tuned the synthesizer on the data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800"/>
              <a:t>Tested the results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Text - </a:t>
            </a:r>
            <a:r>
              <a:rPr lang="en" sz="2100"/>
              <a:t>Open the crate but don’t break the glass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Before fine-tuning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After fine-tuning </a:t>
            </a:r>
            <a:endParaRPr sz="2100"/>
          </a:p>
        </p:txBody>
      </p:sp>
      <p:pic>
        <p:nvPicPr>
          <p:cNvPr id="129" name="Google Shape;129;p26" title="pre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250" y="2297788"/>
            <a:ext cx="420675" cy="4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 title="s1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250" y="3382675"/>
            <a:ext cx="420675" cy="4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Text - </a:t>
            </a:r>
            <a:r>
              <a:rPr lang="en" sz="1600">
                <a:solidFill>
                  <a:schemeClr val="dk2"/>
                </a:solidFill>
              </a:rPr>
              <a:t>No one would have believed in the last years of the nineteenth century that this world was being watched keenly and closely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Before fine-tuning  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After fine-tuning </a:t>
            </a:r>
            <a:endParaRPr sz="2100"/>
          </a:p>
        </p:txBody>
      </p:sp>
      <p:pic>
        <p:nvPicPr>
          <p:cNvPr id="137" name="Google Shape;137;p27" title="pre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250" y="2151075"/>
            <a:ext cx="420675" cy="4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 title="s2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363" y="3332650"/>
            <a:ext cx="396450" cy="3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intelligibility with SUS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The place closed the fish that lived</a:t>
            </a:r>
            <a:endParaRPr sz="2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A1: </a:t>
            </a:r>
            <a:r>
              <a:rPr lang="en" sz="2100"/>
              <a:t>Today's close the fish that lived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A2: The place closed the fish that lived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A3: Please close the fish tank lid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A4: The place closed the fish that lived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A5: The place close the fish that lives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A6: The priest closed the fish that lived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A7: Please close the fish that lived</a:t>
            </a:r>
            <a:endParaRPr sz="2100"/>
          </a:p>
        </p:txBody>
      </p:sp>
      <p:pic>
        <p:nvPicPr>
          <p:cNvPr id="145" name="Google Shape;145;p28" title="send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50" y="395900"/>
            <a:ext cx="477550" cy="4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 Spectrogram 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00" y="1137378"/>
            <a:ext cx="4344573" cy="3775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5202700" y="1472775"/>
            <a:ext cx="3633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This is the mel spectrogram that we obtain at the last step of training on the noiseless data.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predicted spectrogram is smoothed in comparison to the target Spectrogram.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predicted Mel Spectrogram will improve with more training.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1185425" y="290700"/>
            <a:ext cx="64875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158" name="Google Shape;158;p30"/>
          <p:cNvSpPr txBox="1"/>
          <p:nvPr/>
        </p:nvSpPr>
        <p:spPr>
          <a:xfrm>
            <a:off x="1185425" y="1284225"/>
            <a:ext cx="66504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fine tuned model (trained on our own dataset) models </a:t>
            </a: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prosody of the speaker better.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original model synthesizes speech that has an North American accent.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contrast, the fine tuned model which is trained for just  2000 steps  synthesizes speech that resembles the Indian accent.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4.     The speaker rate is also more similar to Ritika’s speaker rate.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5.     Training the synthesizer on noisy data leads to a noisy</a:t>
            </a: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wav file.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6.     Training the synthesizer on the noise removed data leads to much better results and more natural speech.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Performance (1) - </a:t>
            </a:r>
            <a:r>
              <a:rPr lang="en">
                <a:solidFill>
                  <a:srgbClr val="FF0000"/>
                </a:solidFill>
              </a:rPr>
              <a:t>MOS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457200" y="1200150"/>
            <a:ext cx="8229600" cy="371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en" sz="3000"/>
              <a:t>We recorded an utterance of a </a:t>
            </a:r>
            <a:r>
              <a:rPr lang="en" sz="3000"/>
              <a:t>sentence</a:t>
            </a:r>
            <a:r>
              <a:rPr lang="en" sz="3000"/>
              <a:t> and also synthesized the same with synthesizer </a:t>
            </a:r>
            <a:r>
              <a:rPr lang="en" sz="3000"/>
              <a:t>before</a:t>
            </a:r>
            <a:r>
              <a:rPr lang="en" sz="3000"/>
              <a:t> and after fine-tuning.</a:t>
            </a:r>
            <a:endParaRPr sz="3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3000"/>
              <a:t>We then asked 20 people to listen to the samples and score the quality on a scale (1-5)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867300"/>
            <a:ext cx="8229600" cy="372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5 - Excellent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4 - Good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3 - Fair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2 - Poor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1 - Bad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32"/>
          <p:cNvGraphicFramePr/>
          <p:nvPr/>
        </p:nvGraphicFramePr>
        <p:xfrm>
          <a:off x="4428125" y="149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{AE418F1C-40C1-4B5C-A31A-0CBC0956A0B9}</a:tableStyleId>
              </a:tblPr>
              <a:tblGrid>
                <a:gridCol w="1303600"/>
                <a:gridCol w="1303600"/>
                <a:gridCol w="1303600"/>
              </a:tblGrid>
              <a:tr h="101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Recorded </a:t>
                      </a: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utterance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Utterance synthesized before fine-tuning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Utterance synthesized after fine-tuning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</a:tr>
              <a:tr h="101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4.55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373675" y="432650"/>
            <a:ext cx="4019700" cy="64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Mean </a:t>
            </a:r>
            <a:r>
              <a:rPr lang="en"/>
              <a:t>Opinion</a:t>
            </a:r>
            <a:r>
              <a:rPr lang="en"/>
              <a:t> Score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7300" y="412875"/>
            <a:ext cx="8229600" cy="92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Performance (2)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solidFill>
                  <a:srgbClr val="FF0000"/>
                </a:solidFill>
              </a:rPr>
              <a:t>ABX Test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457200" y="1932575"/>
            <a:ext cx="8229600" cy="195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en" sz="3000"/>
              <a:t>We recorded utterances of 5 sentences and also synthesized the same with the synthesizer before and after fine-tuning.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II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457200" y="415350"/>
            <a:ext cx="8229600" cy="417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en" sz="3000"/>
              <a:t>We then asked 20 people to listen to the samples and answer which of the 2 synthesized utterances sounded more like the recorded utterance.  </a:t>
            </a:r>
            <a:endParaRPr sz="3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en" sz="3000"/>
              <a:t>X - Recorded utterance</a:t>
            </a:r>
            <a:endParaRPr sz="3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3000"/>
              <a:t>A , B - Synthesized utterance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457200" y="845775"/>
            <a:ext cx="8229600" cy="37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asked </a:t>
            </a:r>
            <a:r>
              <a:rPr lang="en"/>
              <a:t>which</a:t>
            </a:r>
            <a:r>
              <a:rPr lang="en"/>
              <a:t> of the two synthesized sentences more closely resembled recorded utterance:</a:t>
            </a:r>
            <a:endParaRPr/>
          </a:p>
        </p:txBody>
      </p:sp>
      <p:graphicFrame>
        <p:nvGraphicFramePr>
          <p:cNvPr id="188" name="Google Shape;188;p35"/>
          <p:cNvGraphicFramePr/>
          <p:nvPr/>
        </p:nvGraphicFramePr>
        <p:xfrm>
          <a:off x="952500" y="278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{AE418F1C-40C1-4B5C-A31A-0CBC0956A0B9}</a:tableStyleId>
              </a:tblPr>
              <a:tblGrid>
                <a:gridCol w="3619500"/>
                <a:gridCol w="3619500"/>
              </a:tblGrid>
              <a:tr h="69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Percentage of times speech synthesized </a:t>
                      </a:r>
                      <a:r>
                        <a:rPr b="1" lang="en" u="sng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before</a:t>
                      </a: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fine-tuning was picked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Percentage of times speech synthesized </a:t>
                      </a:r>
                      <a:r>
                        <a:rPr b="1" lang="en" u="sng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after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fine-tuning was picked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</a:tr>
              <a:tr h="43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85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/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4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94200" y="12519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We use a neural network-based system for text-to-speech (TTS) synthesis that is able to generate speech audio in the voice of different speakers, including those unseen during training.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then adapt the network for a single speaker dataset.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Based on :</a:t>
            </a:r>
            <a:endParaRPr b="1"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75" y="2907025"/>
            <a:ext cx="5115225" cy="7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working on</a:t>
            </a: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1591925"/>
            <a:ext cx="7686674" cy="23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Synthesizer</a:t>
            </a:r>
            <a:endParaRPr/>
          </a:p>
        </p:txBody>
      </p:sp>
      <p:sp>
        <p:nvSpPr>
          <p:cNvPr id="82" name="Google Shape;82;p19"/>
          <p:cNvSpPr txBox="1"/>
          <p:nvPr/>
        </p:nvSpPr>
        <p:spPr>
          <a:xfrm>
            <a:off x="618600" y="964400"/>
            <a:ext cx="79896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predicts a mel spectrogram from a sequence of grapheme or phoneme inputs using </a:t>
            </a: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Tacotron 2 architecture</a:t>
            </a:r>
            <a:endParaRPr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embedding vector for the target speaker is concatenated with the synthesizer encoder output at each time step.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synthesizer is trained on pairs of text transcript and target audio. 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the input, we map the text to a sequence of phonemes, which leads to faster convergence and improved pronunciation of rare words and proper nouns. 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network is trained in a transfer learning configuration, using a pre-trained speaker encoder (whose parameters are frozen) to extract a speaker embedding from the target audio, i.e. the speaker reference signal is the same as the target speech during training.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57200" y="205974"/>
            <a:ext cx="82296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 of the Pre-trained Synthesizer</a:t>
            </a:r>
            <a:endParaRPr/>
          </a:p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457200" y="1491400"/>
            <a:ext cx="8229600" cy="31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/>
              <a:t>LibriSpeech is a corpus of read speech, based on LibriVox's public domain audiobooks.</a:t>
            </a:r>
            <a:endParaRPr sz="1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/>
              <a:t>The encoder, synthesizer and vocoder were pre-trained on the train-clean-100 corpus, which consists of 100 hours of clean speech from around 250 speakers.</a:t>
            </a:r>
            <a:endParaRPr sz="1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/>
              <a:t>The encoder, synthesizer and vocoder were pre-trained on the Librispeech - train-clean-100 corpus, which consists of 100 hours of clean speech from around 250 speakers.</a:t>
            </a:r>
            <a:endParaRPr sz="1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/>
              <a:t>The training details are mentioned for each sub-network below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</a:rPr>
              <a:t>Encoder: trained 1.56M steps (20 days with a single GPU) with a batch size of 64</a:t>
            </a:r>
            <a:endParaRPr sz="13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</a:rPr>
              <a:t>Synthesizer: trained 278k steps (1 week with 4 GPUs) with a batch size of 144</a:t>
            </a:r>
            <a:endParaRPr sz="13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</a:rPr>
              <a:t>Vocoder: trained 428k steps (4 days with a single GPU) with a batch size of 100</a:t>
            </a:r>
            <a:endParaRPr sz="1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Overview of Fir</a:t>
            </a:r>
            <a:r>
              <a:rPr lang="en"/>
              <a:t>st Review</a:t>
            </a:r>
            <a:endParaRPr/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715175" y="1235175"/>
            <a:ext cx="7854600" cy="311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SzPts val="1900"/>
              <a:buChar char="-"/>
            </a:pPr>
            <a:r>
              <a:rPr lang="en" sz="2100"/>
              <a:t>Preprocessed 13 mins of single speaker data from Librispeech Dataset</a:t>
            </a:r>
            <a:endParaRPr sz="21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SzPts val="1900"/>
              <a:buChar char="-"/>
            </a:pPr>
            <a:r>
              <a:rPr lang="en" sz="2100"/>
              <a:t>Fine-tuned the synthesizer on data for 2000 iterations</a:t>
            </a:r>
            <a:endParaRPr sz="21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SzPts val="1900"/>
              <a:buChar char="-"/>
            </a:pPr>
            <a:r>
              <a:rPr lang="en" sz="2100"/>
              <a:t>Tested results</a:t>
            </a:r>
            <a:endParaRPr sz="21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 (Data was not recorded for first review)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task</a:t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16900" y="77290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1435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300"/>
              <a:t>Second Review </a:t>
            </a:r>
            <a:endParaRPr b="1" sz="1300"/>
          </a:p>
          <a:p>
            <a:pPr indent="-457200" lvl="0" marL="51435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300"/>
              <a:t>1st expt : synthesizer trained on noisy data. </a:t>
            </a:r>
            <a:endParaRPr b="1" sz="1300"/>
          </a:p>
          <a:p>
            <a:pPr indent="-457200" lvl="0" marL="51435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300"/>
              <a:t>2nd expt: synthesizer trained on noiseless data</a:t>
            </a:r>
            <a:endParaRPr sz="1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300"/>
              <a:t>The fine tuning process for the speaker adaptation task is elaborated below.</a:t>
            </a:r>
            <a:endParaRPr sz="1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The same steps are followed for the second set of experiments ( Experiments for second review)</a:t>
            </a:r>
            <a:endParaRPr sz="1300"/>
          </a:p>
          <a:p>
            <a:pPr indent="-311150" lvl="0" marL="457200" rtl="0" algn="l">
              <a:spcBef>
                <a:spcPts val="36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We load the pretrained weights from the github repo.(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https://github.com/CorentinJ/Real-Time-Voice-Cloning</a:t>
            </a:r>
            <a:r>
              <a:rPr lang="en" sz="1300"/>
              <a:t>)</a:t>
            </a:r>
            <a:endParaRPr sz="13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(details about the pretrained network are mentioned in the previous slide)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>
                <a:highlight>
                  <a:schemeClr val="lt1"/>
                </a:highlight>
              </a:rPr>
              <a:t>We load our network with these weights.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>
                <a:highlight>
                  <a:schemeClr val="lt1"/>
                </a:highlight>
              </a:rPr>
              <a:t>For all our experiments, we are only training the synthesizer. Therefore we make use of </a:t>
            </a:r>
            <a:r>
              <a:rPr lang="en" sz="1300"/>
              <a:t>synthesizer_preprocess_audio.py, </a:t>
            </a:r>
            <a:r>
              <a:rPr lang="en" sz="1300">
                <a:uFill>
                  <a:noFill/>
                </a:uFill>
                <a:hlinkClick r:id="rId4"/>
              </a:rPr>
              <a:t>synthesizer_preprocess_embeds.py</a:t>
            </a:r>
            <a:r>
              <a:rPr lang="en" sz="1300"/>
              <a:t> to preprocess our data. (Recorded by Ritika)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We then train the synthesizerusing synthezier_train.py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For testing we use the demo_toolbox.py file, where the original weights of the encoder and vocoder are used and the “fine tuned” synthesizer weights are used.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4294967295" type="ctrTitle"/>
          </p:nvPr>
        </p:nvSpPr>
        <p:spPr>
          <a:xfrm>
            <a:off x="436650" y="244275"/>
            <a:ext cx="7537200" cy="59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3128875" y="1588325"/>
            <a:ext cx="405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one would have believed in the last years of the nineteenth century that this world was being watched keenly and closely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3128875" y="2941475"/>
            <a:ext cx="405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one would have believed in the last years of the nineteenth century</a:t>
            </a:r>
            <a:r>
              <a:rPr b="1"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this world was being watched keenly and closely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2621525" y="958450"/>
            <a:ext cx="40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Before and after Fine tuning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9" name="Google Shape;109;p23" title="1_19th century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50" y="1775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3" title="19th century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50" y="3133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