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0" r:id="rId7"/>
    <p:sldId id="258" r:id="rId8"/>
    <p:sldId id="289" r:id="rId9"/>
    <p:sldId id="287" r:id="rId10"/>
    <p:sldId id="286" r:id="rId11"/>
    <p:sldId id="288" r:id="rId12"/>
    <p:sldId id="262" r:id="rId13"/>
    <p:sldId id="283" r:id="rId14"/>
    <p:sldId id="264" r:id="rId15"/>
    <p:sldId id="26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6" y="20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8/3/2020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8/3/2020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130682" y="1661632"/>
            <a:ext cx="9061318" cy="1243584"/>
          </a:xfrm>
        </p:spPr>
        <p:txBody>
          <a:bodyPr/>
          <a:lstStyle/>
          <a:p>
            <a:r>
              <a:rPr lang="en-US" dirty="0"/>
              <a:t>Bundh </a:t>
            </a:r>
            <a:r>
              <a:rPr lang="en-US" dirty="0" err="1"/>
              <a:t>Nireekshan</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280418" y="3606085"/>
            <a:ext cx="7077456" cy="2923440"/>
          </a:xfrm>
        </p:spPr>
        <p:txBody>
          <a:bodyPr>
            <a:normAutofit lnSpcReduction="10000"/>
          </a:bodyPr>
          <a:lstStyle/>
          <a:p>
            <a:pPr marL="0" indent="0">
              <a:buNone/>
            </a:pPr>
            <a:r>
              <a:rPr lang="en-US" dirty="0"/>
              <a:t>Team: </a:t>
            </a:r>
            <a:r>
              <a:rPr lang="en-US" dirty="0" err="1"/>
              <a:t>Asesinos</a:t>
            </a:r>
            <a:r>
              <a:rPr lang="en-US" dirty="0"/>
              <a:t> De </a:t>
            </a:r>
            <a:r>
              <a:rPr lang="en-US" dirty="0" err="1"/>
              <a:t>Insectos</a:t>
            </a:r>
            <a:endParaRPr lang="en-US" dirty="0"/>
          </a:p>
          <a:p>
            <a:pPr marL="0" indent="0">
              <a:buNone/>
            </a:pPr>
            <a:r>
              <a:rPr lang="en-US" dirty="0"/>
              <a:t>Team Members</a:t>
            </a:r>
          </a:p>
          <a:p>
            <a:pPr marL="342900" indent="-342900">
              <a:buAutoNum type="arabicPeriod"/>
            </a:pPr>
            <a:r>
              <a:rPr lang="en-US" dirty="0" err="1"/>
              <a:t>Shwetha.M</a:t>
            </a:r>
            <a:endParaRPr lang="en-US" dirty="0"/>
          </a:p>
          <a:p>
            <a:pPr marL="342900" indent="-342900">
              <a:buAutoNum type="arabicPeriod"/>
            </a:pPr>
            <a:r>
              <a:rPr lang="en-US" dirty="0" err="1"/>
              <a:t>Akshatha.R</a:t>
            </a:r>
            <a:endParaRPr lang="en-US" dirty="0"/>
          </a:p>
          <a:p>
            <a:pPr marL="342900" indent="-342900">
              <a:buAutoNum type="arabicPeriod"/>
            </a:pPr>
            <a:r>
              <a:rPr lang="en-US" dirty="0" err="1"/>
              <a:t>Dinesh.S</a:t>
            </a:r>
            <a:endParaRPr lang="en-US" dirty="0"/>
          </a:p>
          <a:p>
            <a:pPr marL="342900" indent="-342900">
              <a:buAutoNum type="arabicPeriod"/>
            </a:pPr>
            <a:r>
              <a:rPr lang="en-US" dirty="0" err="1"/>
              <a:t>Naveen.B</a:t>
            </a:r>
            <a:endParaRPr lang="en-US" dirty="0"/>
          </a:p>
          <a:p>
            <a:pPr marL="342900" indent="-342900">
              <a:buAutoNum type="arabicPeriod"/>
            </a:pPr>
            <a:r>
              <a:rPr lang="en-US" dirty="0"/>
              <a:t>Praveen </a:t>
            </a:r>
            <a:r>
              <a:rPr lang="en-US" dirty="0" err="1"/>
              <a:t>Kumar.S</a:t>
            </a:r>
            <a:endParaRPr lang="en-US" dirty="0"/>
          </a:p>
          <a:p>
            <a:pPr marL="342900" indent="-342900">
              <a:buAutoNum type="arabicPeriod"/>
            </a:pPr>
            <a:r>
              <a:rPr lang="en-US" dirty="0" err="1"/>
              <a:t>Swathi.S</a:t>
            </a:r>
            <a:endParaRPr lang="en-US" dirty="0"/>
          </a:p>
          <a:p>
            <a:pPr marL="342900" indent="-342900">
              <a:buAutoNum type="arabicPeriod"/>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728792" y="327497"/>
            <a:ext cx="11214100" cy="1421928"/>
          </a:xfrm>
        </p:spPr>
        <p:txBody>
          <a:bodyPr/>
          <a:lstStyle/>
          <a:p>
            <a:r>
              <a:rPr lang="en-US" sz="3200" dirty="0"/>
              <a:t>Breach alert sent to government </a:t>
            </a:r>
            <a:br>
              <a:rPr lang="en-US" sz="3200" dirty="0"/>
            </a:br>
            <a:r>
              <a:rPr lang="en-US" sz="3200" dirty="0"/>
              <a:t>officials.</a:t>
            </a:r>
            <a:br>
              <a:rPr lang="en-US" sz="3200" dirty="0"/>
            </a:br>
            <a:endParaRPr lang="en-US"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4294967295"/>
          </p:nvPr>
        </p:nvSpPr>
        <p:spPr>
          <a:xfrm>
            <a:off x="4433342" y="2955925"/>
            <a:ext cx="7225258" cy="3359150"/>
          </a:xfrm>
        </p:spPr>
        <p:txBody>
          <a:bodyPr/>
          <a:lstStyle/>
          <a:p>
            <a:pPr marL="0" indent="0">
              <a:buNone/>
            </a:pPr>
            <a:r>
              <a:rPr lang="en-US" dirty="0">
                <a:solidFill>
                  <a:schemeClr val="bg1"/>
                </a:solidFill>
              </a:rPr>
              <a:t>Message alerts are sent to the government officials in case there is a high chance of embankment breach to take immediate action</a:t>
            </a:r>
          </a:p>
        </p:txBody>
      </p:sp>
      <p:pic>
        <p:nvPicPr>
          <p:cNvPr id="5" name="Picture 4">
            <a:extLst>
              <a:ext uri="{FF2B5EF4-FFF2-40B4-BE49-F238E27FC236}">
                <a16:creationId xmlns:a16="http://schemas.microsoft.com/office/drawing/2014/main" id="{6A2057D8-050D-4857-940B-530E98E3A0AB}"/>
              </a:ext>
            </a:extLst>
          </p:cNvPr>
          <p:cNvPicPr>
            <a:picLocks noChangeAspect="1"/>
          </p:cNvPicPr>
          <p:nvPr/>
        </p:nvPicPr>
        <p:blipFill>
          <a:blip r:embed="rId2"/>
          <a:stretch>
            <a:fillRect/>
          </a:stretch>
        </p:blipFill>
        <p:spPr>
          <a:xfrm>
            <a:off x="1351692" y="2482122"/>
            <a:ext cx="2515770" cy="2515770"/>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684343" y="228131"/>
            <a:ext cx="6795749" cy="1421928"/>
          </a:xfrm>
        </p:spPr>
        <p:txBody>
          <a:bodyPr/>
          <a:lstStyle/>
          <a:p>
            <a:r>
              <a:rPr lang="en-US" sz="3200" dirty="0"/>
              <a:t>Using image processing to automatically segregate the images.</a:t>
            </a:r>
            <a:br>
              <a:rPr lang="en-US" sz="3200" dirty="0"/>
            </a:br>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7" name="Text Placeholder 6">
            <a:extLst>
              <a:ext uri="{FF2B5EF4-FFF2-40B4-BE49-F238E27FC236}">
                <a16:creationId xmlns:a16="http://schemas.microsoft.com/office/drawing/2014/main" id="{5491392D-AB19-4EB0-A01B-AB7B8C140B40}"/>
              </a:ext>
            </a:extLst>
          </p:cNvPr>
          <p:cNvSpPr>
            <a:spLocks noGrp="1"/>
          </p:cNvSpPr>
          <p:nvPr>
            <p:ph type="body" sz="quarter" idx="18"/>
          </p:nvPr>
        </p:nvSpPr>
        <p:spPr>
          <a:xfrm>
            <a:off x="5471409" y="2305737"/>
            <a:ext cx="6187191" cy="1463040"/>
          </a:xfrm>
        </p:spPr>
        <p:txBody>
          <a:bodyPr/>
          <a:lstStyle/>
          <a:p>
            <a:r>
              <a:rPr kumimoji="0" lang="en-US" sz="2800" b="0" i="0" u="none" strike="noStrike" kern="1200" cap="none" spc="0" normalizeH="0" baseline="0" noProof="0" dirty="0">
                <a:ln>
                  <a:noFill/>
                </a:ln>
                <a:solidFill>
                  <a:srgbClr val="FFFFFF"/>
                </a:solidFill>
                <a:effectLst/>
                <a:uLnTx/>
                <a:uFillTx/>
                <a:latin typeface="Arial"/>
                <a:ea typeface="+mn-ea"/>
                <a:cs typeface="+mn-cs"/>
              </a:rPr>
              <a:t>The uploaded images are segregated into the issues faced automatically using image processing which is also used to recognize the difference in a healthy embankment and a damaged embankment. It is also used to classify the genuine pictures and fake pictures</a:t>
            </a:r>
            <a:endParaRPr lang="en-IN" dirty="0"/>
          </a:p>
        </p:txBody>
      </p:sp>
      <p:pic>
        <p:nvPicPr>
          <p:cNvPr id="12" name="Picture 11">
            <a:extLst>
              <a:ext uri="{FF2B5EF4-FFF2-40B4-BE49-F238E27FC236}">
                <a16:creationId xmlns:a16="http://schemas.microsoft.com/office/drawing/2014/main" id="{E1DE6BBB-2A1B-48DA-B405-CF3A34FE6F38}"/>
              </a:ext>
            </a:extLst>
          </p:cNvPr>
          <p:cNvPicPr>
            <a:picLocks noChangeAspect="1"/>
          </p:cNvPicPr>
          <p:nvPr/>
        </p:nvPicPr>
        <p:blipFill>
          <a:blip r:embed="rId2"/>
          <a:stretch>
            <a:fillRect/>
          </a:stretch>
        </p:blipFill>
        <p:spPr>
          <a:xfrm>
            <a:off x="943131" y="1834422"/>
            <a:ext cx="3868711" cy="3868711"/>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0" y="138190"/>
            <a:ext cx="7560248" cy="1865126"/>
          </a:xfrm>
        </p:spPr>
        <p:txBody>
          <a:bodyPr/>
          <a:lstStyle/>
          <a:p>
            <a:r>
              <a:rPr lang="en-US" sz="3200" dirty="0"/>
              <a:t>Using IRSAT’s Remote Sensing data, required soil properties can be obtained and predictions can be improved.</a:t>
            </a:r>
            <a:br>
              <a:rPr lang="en-US" sz="3200" dirty="0"/>
            </a:br>
            <a:endParaRPr lang="en-US"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Text Placeholder 2">
            <a:extLst>
              <a:ext uri="{FF2B5EF4-FFF2-40B4-BE49-F238E27FC236}">
                <a16:creationId xmlns:a16="http://schemas.microsoft.com/office/drawing/2014/main" id="{19B02612-A1E6-4C6F-BA0F-9ED10769426D}"/>
              </a:ext>
            </a:extLst>
          </p:cNvPr>
          <p:cNvSpPr>
            <a:spLocks noGrp="1"/>
          </p:cNvSpPr>
          <p:nvPr>
            <p:ph type="body" sz="quarter" idx="13"/>
          </p:nvPr>
        </p:nvSpPr>
        <p:spPr>
          <a:xfrm>
            <a:off x="3805524" y="2179819"/>
            <a:ext cx="8024109" cy="3358860"/>
          </a:xfrm>
        </p:spPr>
        <p:txBody>
          <a:bodyPr/>
          <a:lstStyle/>
          <a:p>
            <a:r>
              <a:rPr lang="en-US" sz="2800" dirty="0">
                <a:solidFill>
                  <a:srgbClr val="FFFFFF"/>
                </a:solidFill>
                <a:latin typeface="Arial"/>
              </a:rPr>
              <a:t>S</a:t>
            </a:r>
            <a:r>
              <a:rPr kumimoji="0" lang="en-US" sz="2800" b="0" i="0" u="none" strike="noStrike" kern="1200" cap="none" spc="0" normalizeH="0" baseline="0" noProof="0" dirty="0">
                <a:ln>
                  <a:noFill/>
                </a:ln>
                <a:solidFill>
                  <a:srgbClr val="FFFFFF"/>
                </a:solidFill>
                <a:effectLst/>
                <a:uLnTx/>
                <a:uFillTx/>
                <a:latin typeface="Arial"/>
                <a:ea typeface="+mn-ea"/>
                <a:cs typeface="+mn-cs"/>
              </a:rPr>
              <a:t>oil properties are recorded in the satellite through remote sensing and those data can also be included in the health card so that the predictions are even more accurate and the time interval between each recording can be reduced thus giving more precise predictions</a:t>
            </a:r>
            <a:endParaRPr lang="en-IN" dirty="0"/>
          </a:p>
        </p:txBody>
      </p:sp>
      <p:pic>
        <p:nvPicPr>
          <p:cNvPr id="7" name="Picture 6">
            <a:extLst>
              <a:ext uri="{FF2B5EF4-FFF2-40B4-BE49-F238E27FC236}">
                <a16:creationId xmlns:a16="http://schemas.microsoft.com/office/drawing/2014/main" id="{AE7ED627-D74A-41FD-8F3F-3A3DF30365FD}"/>
              </a:ext>
            </a:extLst>
          </p:cNvPr>
          <p:cNvPicPr>
            <a:picLocks noChangeAspect="1"/>
          </p:cNvPicPr>
          <p:nvPr/>
        </p:nvPicPr>
        <p:blipFill>
          <a:blip r:embed="rId2"/>
          <a:stretch>
            <a:fillRect/>
          </a:stretch>
        </p:blipFill>
        <p:spPr>
          <a:xfrm>
            <a:off x="362367" y="2179819"/>
            <a:ext cx="3417757" cy="3417757"/>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304090" y="668391"/>
            <a:ext cx="7781544" cy="859055"/>
          </a:xfrm>
        </p:spPr>
        <p:txBody>
          <a:bodyPr/>
          <a:lstStyle/>
          <a:p>
            <a:r>
              <a:rPr lang="en-US" dirty="0"/>
              <a:t>Features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28133" y="1527447"/>
            <a:ext cx="8357501" cy="4787628"/>
          </a:xfrm>
        </p:spPr>
        <p:txBody>
          <a:bodyPr/>
          <a:lstStyle/>
          <a:p>
            <a:pPr marL="342900" indent="-342900">
              <a:buFont typeface="Wingdings" panose="05000000000000000000" pitchFamily="2" charset="2"/>
              <a:buChar char="v"/>
            </a:pPr>
            <a:r>
              <a:rPr lang="en-US" sz="2000" dirty="0"/>
              <a:t>Usage of Satellite data and Machine Learning to predict if a breach may occur or not.</a:t>
            </a:r>
          </a:p>
          <a:p>
            <a:pPr marL="342900" indent="-342900">
              <a:buFont typeface="Wingdings" panose="05000000000000000000" pitchFamily="2" charset="2"/>
              <a:buChar char="v"/>
            </a:pPr>
            <a:r>
              <a:rPr lang="en-US" sz="2000" dirty="0"/>
              <a:t>Metadata collection from the uploaded images.</a:t>
            </a:r>
          </a:p>
          <a:p>
            <a:pPr marL="342900" indent="-342900">
              <a:buFont typeface="Wingdings" panose="05000000000000000000" pitchFamily="2" charset="2"/>
              <a:buChar char="v"/>
            </a:pPr>
            <a:r>
              <a:rPr lang="en-US" sz="2000" dirty="0"/>
              <a:t>OTP Verification.</a:t>
            </a:r>
          </a:p>
          <a:p>
            <a:pPr marL="342900" indent="-342900">
              <a:buFont typeface="Wingdings" panose="05000000000000000000" pitchFamily="2" charset="2"/>
              <a:buChar char="v"/>
            </a:pPr>
            <a:r>
              <a:rPr lang="en-US" sz="2000" dirty="0"/>
              <a:t>Complaint Registration along with uploading of images.</a:t>
            </a:r>
          </a:p>
          <a:p>
            <a:pPr marL="342900" indent="-342900">
              <a:buFont typeface="Wingdings" panose="05000000000000000000" pitchFamily="2" charset="2"/>
              <a:buChar char="v"/>
            </a:pPr>
            <a:r>
              <a:rPr lang="en-US" sz="2000" dirty="0"/>
              <a:t>Live Health card.</a:t>
            </a:r>
          </a:p>
          <a:p>
            <a:pPr marL="342900" indent="-342900">
              <a:buFont typeface="Wingdings" panose="05000000000000000000" pitchFamily="2" charset="2"/>
              <a:buChar char="v"/>
            </a:pPr>
            <a:r>
              <a:rPr lang="en-US" sz="2000" dirty="0"/>
              <a:t>Breach alert sent to government officials.</a:t>
            </a:r>
          </a:p>
          <a:p>
            <a:pPr marL="342900" indent="-342900">
              <a:buFont typeface="Wingdings" panose="05000000000000000000" pitchFamily="2" charset="2"/>
              <a:buChar char="v"/>
            </a:pPr>
            <a:r>
              <a:rPr lang="en-US" sz="2000" dirty="0"/>
              <a:t>Using image processing to automatically segregate the images.</a:t>
            </a:r>
          </a:p>
          <a:p>
            <a:pPr marL="342900" indent="-342900">
              <a:buFont typeface="Wingdings" panose="05000000000000000000" pitchFamily="2" charset="2"/>
              <a:buChar char="v"/>
            </a:pPr>
            <a:r>
              <a:rPr lang="en-US" sz="2000" dirty="0"/>
              <a:t>Using IRSAT’s Remote Sensing data required soil properties can be obtained and predictions can be improved.</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052237" y="2617358"/>
            <a:ext cx="7781544" cy="2137522"/>
          </a:xfrm>
        </p:spPr>
        <p:txBody>
          <a:bodyPr>
            <a:normAutofit fontScale="90000"/>
          </a:bodyPr>
          <a:lstStyle/>
          <a:p>
            <a:r>
              <a:rPr lang="en-US" dirty="0"/>
              <a:t>Implementing Logistic Regression [ML Algorithm] for sample data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6" name="Text Placeholder 5">
            <a:extLst>
              <a:ext uri="{FF2B5EF4-FFF2-40B4-BE49-F238E27FC236}">
                <a16:creationId xmlns:a16="http://schemas.microsoft.com/office/drawing/2014/main" id="{35FD4831-C493-479E-9B47-70819BA9B77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4" name="Title 3">
            <a:extLst>
              <a:ext uri="{FF2B5EF4-FFF2-40B4-BE49-F238E27FC236}">
                <a16:creationId xmlns:a16="http://schemas.microsoft.com/office/drawing/2014/main" id="{401A4A05-12E4-4447-A28C-18AE7B8215E1}"/>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2A68FF98-EA18-4458-9173-82B80191F4F2}"/>
              </a:ext>
            </a:extLst>
          </p:cNvPr>
          <p:cNvSpPr>
            <a:spLocks noGrp="1"/>
          </p:cNvSpPr>
          <p:nvPr>
            <p:ph type="body" sz="quarter" idx="13"/>
          </p:nvPr>
        </p:nvSpPr>
        <p:spPr/>
        <p:txBody>
          <a:bodyPr/>
          <a:lstStyle/>
          <a:p>
            <a:endParaRPr lang="en-IN"/>
          </a:p>
        </p:txBody>
      </p:sp>
      <p:pic>
        <p:nvPicPr>
          <p:cNvPr id="8" name="ML imp">
            <a:hlinkClick r:id="" action="ppaction://media"/>
            <a:extLst>
              <a:ext uri="{FF2B5EF4-FFF2-40B4-BE49-F238E27FC236}">
                <a16:creationId xmlns:a16="http://schemas.microsoft.com/office/drawing/2014/main" id="{11D9D9E2-ACE8-4703-97BF-84507FED710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88950" y="542925"/>
            <a:ext cx="11214100" cy="5205503"/>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53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C4FA0-0341-4302-AC93-268775B41FC7}"/>
              </a:ext>
            </a:extLst>
          </p:cNvPr>
          <p:cNvSpPr>
            <a:spLocks noGrp="1"/>
          </p:cNvSpPr>
          <p:nvPr>
            <p:ph type="title"/>
          </p:nvPr>
        </p:nvSpPr>
        <p:spPr>
          <a:xfrm>
            <a:off x="3322612" y="3251924"/>
            <a:ext cx="11214100" cy="701731"/>
          </a:xfrm>
        </p:spPr>
        <p:txBody>
          <a:bodyPr/>
          <a:lstStyle/>
          <a:p>
            <a:r>
              <a:rPr lang="en-IN" sz="4400" dirty="0"/>
              <a:t>Health card Models</a:t>
            </a:r>
          </a:p>
        </p:txBody>
      </p:sp>
      <p:sp>
        <p:nvSpPr>
          <p:cNvPr id="2" name="Slide Number Placeholder 1">
            <a:extLst>
              <a:ext uri="{FF2B5EF4-FFF2-40B4-BE49-F238E27FC236}">
                <a16:creationId xmlns:a16="http://schemas.microsoft.com/office/drawing/2014/main" id="{9C580AE6-6F93-4D49-A9FC-1F91ADF38152}"/>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Tree>
    <p:extLst>
      <p:ext uri="{BB962C8B-B14F-4D97-AF65-F5344CB8AC3E}">
        <p14:creationId xmlns:p14="http://schemas.microsoft.com/office/powerpoint/2010/main" val="252316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6897EA-FB47-4BD6-9216-BADCB619DE77}"/>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6" name="Picture 5">
            <a:extLst>
              <a:ext uri="{FF2B5EF4-FFF2-40B4-BE49-F238E27FC236}">
                <a16:creationId xmlns:a16="http://schemas.microsoft.com/office/drawing/2014/main" id="{37B840AE-4256-41EE-AF2E-8CC4F89E44C1}"/>
              </a:ext>
            </a:extLst>
          </p:cNvPr>
          <p:cNvPicPr>
            <a:picLocks noChangeAspect="1"/>
          </p:cNvPicPr>
          <p:nvPr/>
        </p:nvPicPr>
        <p:blipFill>
          <a:blip r:embed="rId2"/>
          <a:stretch>
            <a:fillRect/>
          </a:stretch>
        </p:blipFill>
        <p:spPr>
          <a:xfrm>
            <a:off x="2319415" y="309422"/>
            <a:ext cx="7798945" cy="6239156"/>
          </a:xfrm>
          <a:prstGeom prst="rect">
            <a:avLst/>
          </a:prstGeom>
        </p:spPr>
      </p:pic>
    </p:spTree>
    <p:extLst>
      <p:ext uri="{BB962C8B-B14F-4D97-AF65-F5344CB8AC3E}">
        <p14:creationId xmlns:p14="http://schemas.microsoft.com/office/powerpoint/2010/main" val="140226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EFEB3F-9F9B-433B-99B0-7BB30F9F9473}"/>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13" name="Picture 12">
            <a:extLst>
              <a:ext uri="{FF2B5EF4-FFF2-40B4-BE49-F238E27FC236}">
                <a16:creationId xmlns:a16="http://schemas.microsoft.com/office/drawing/2014/main" id="{66FF5FA4-03AC-4A98-9A97-5ADAADC6167A}"/>
              </a:ext>
            </a:extLst>
          </p:cNvPr>
          <p:cNvPicPr>
            <a:picLocks noChangeAspect="1"/>
          </p:cNvPicPr>
          <p:nvPr/>
        </p:nvPicPr>
        <p:blipFill>
          <a:blip r:embed="rId2"/>
          <a:stretch>
            <a:fillRect/>
          </a:stretch>
        </p:blipFill>
        <p:spPr>
          <a:xfrm>
            <a:off x="2107211" y="237969"/>
            <a:ext cx="7977577" cy="6382061"/>
          </a:xfrm>
          <a:prstGeom prst="rect">
            <a:avLst/>
          </a:prstGeom>
        </p:spPr>
      </p:pic>
    </p:spTree>
    <p:extLst>
      <p:ext uri="{BB962C8B-B14F-4D97-AF65-F5344CB8AC3E}">
        <p14:creationId xmlns:p14="http://schemas.microsoft.com/office/powerpoint/2010/main" val="375425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FE9DD4-A745-4EA0-9CEC-895B419F97BB}"/>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4" name="Picture 3">
            <a:extLst>
              <a:ext uri="{FF2B5EF4-FFF2-40B4-BE49-F238E27FC236}">
                <a16:creationId xmlns:a16="http://schemas.microsoft.com/office/drawing/2014/main" id="{9634A49B-09A6-41A7-902B-FECBD3B722F7}"/>
              </a:ext>
            </a:extLst>
          </p:cNvPr>
          <p:cNvPicPr>
            <a:picLocks noChangeAspect="1"/>
          </p:cNvPicPr>
          <p:nvPr/>
        </p:nvPicPr>
        <p:blipFill>
          <a:blip r:embed="rId2"/>
          <a:stretch>
            <a:fillRect/>
          </a:stretch>
        </p:blipFill>
        <p:spPr>
          <a:xfrm>
            <a:off x="2091596" y="273154"/>
            <a:ext cx="8008807" cy="6407046"/>
          </a:xfrm>
          <a:prstGeom prst="rect">
            <a:avLst/>
          </a:prstGeom>
        </p:spPr>
      </p:pic>
    </p:spTree>
    <p:extLst>
      <p:ext uri="{BB962C8B-B14F-4D97-AF65-F5344CB8AC3E}">
        <p14:creationId xmlns:p14="http://schemas.microsoft.com/office/powerpoint/2010/main" val="77996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Live Interactive Dashboard</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sz="1800" dirty="0"/>
              <a:t>The date and time of the recorded data are all displayed</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sz="1800" dirty="0"/>
              <a:t>Observed Data from the satellite is shown and processed</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sz="1800" dirty="0"/>
              <a:t>Images of the Embankment are displayed and viewed on-demand</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sz="1600" dirty="0"/>
              <a:t>Machine Learning Algorithm {Logistic Regression} is used to predict if a breach may occur or not</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sz="1800" dirty="0"/>
              <a:t>Analytics of the causes for embankments are recorded</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174</TotalTime>
  <Words>331</Words>
  <Application>Microsoft Office PowerPoint</Application>
  <PresentationFormat>Widescreen</PresentationFormat>
  <Paragraphs>52</Paragraphs>
  <Slides>13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Trade Gothic LT Pro</vt:lpstr>
      <vt:lpstr>Trebuchet MS</vt:lpstr>
      <vt:lpstr>Wingdings</vt:lpstr>
      <vt:lpstr>Office Theme</vt:lpstr>
      <vt:lpstr>Bundh Nireekshan</vt:lpstr>
      <vt:lpstr>Features</vt:lpstr>
      <vt:lpstr>Implementing Logistic Regression [ML Algorithm] for sample data</vt:lpstr>
      <vt:lpstr>PowerPoint Presentation</vt:lpstr>
      <vt:lpstr>Health card Models</vt:lpstr>
      <vt:lpstr>PowerPoint Presentation</vt:lpstr>
      <vt:lpstr>PowerPoint Presentation</vt:lpstr>
      <vt:lpstr>PowerPoint Presentation</vt:lpstr>
      <vt:lpstr>Live Interactive Dashboard</vt:lpstr>
      <vt:lpstr>Breach alert sent to government  officials. </vt:lpstr>
      <vt:lpstr>Using image processing to automatically segregate the images. </vt:lpstr>
      <vt:lpstr>Using IRSAT’s Remote Sensing data, required soil properties can be obtained and predictions can be improved.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Bundh Nireekshan</dc:title>
  <dc:creator>PARIMALA</dc:creator>
  <cp:lastModifiedBy>PARIMALA</cp:lastModifiedBy>
  <cp:revision>13</cp:revision>
  <dcterms:created xsi:type="dcterms:W3CDTF">2020-08-03T07:27:43Z</dcterms:created>
  <dcterms:modified xsi:type="dcterms:W3CDTF">2020-08-03T10:22:35Z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