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smtClean="0"/>
              <a:t>8/3/2023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878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179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05511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59345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737775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51063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8A92E-5FF9-8143-81B3-CCB531513398}"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00666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7092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94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92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smtClean="0"/>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186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296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smtClean="0"/>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7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322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smtClean="0"/>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09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89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7B589-FD4B-7E46-869A-CBADC5FC564E}" type="datetimeFigureOut">
              <a:rPr lang="en-US" smtClean="0"/>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8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D8A92E-5FF9-8143-81B3-CCB531513398}" type="datetimeFigureOut">
              <a:rPr lang="en-US" smtClean="0"/>
              <a:t>8/3/2023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16447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8FE-C92B-5DE1-1E3F-8B811F22EBA2}"/>
              </a:ext>
            </a:extLst>
          </p:cNvPr>
          <p:cNvSpPr>
            <a:spLocks noGrp="1"/>
          </p:cNvSpPr>
          <p:nvPr>
            <p:ph type="ctrTitle"/>
          </p:nvPr>
        </p:nvSpPr>
        <p:spPr/>
        <p:txBody>
          <a:bodyPr>
            <a:normAutofit/>
          </a:bodyPr>
          <a:lstStyle/>
          <a:p>
            <a:r>
              <a:rPr lang="en-IN" sz="6600" dirty="0">
                <a:latin typeface="Times New Roman" panose="02020603050405020304" pitchFamily="18" charset="0"/>
                <a:cs typeface="Times New Roman" panose="02020603050405020304" pitchFamily="18" charset="0"/>
              </a:rPr>
              <a:t>IMAGE FORGERY DETECTION</a:t>
            </a:r>
          </a:p>
        </p:txBody>
      </p:sp>
    </p:spTree>
    <p:extLst>
      <p:ext uri="{BB962C8B-B14F-4D97-AF65-F5344CB8AC3E}">
        <p14:creationId xmlns:p14="http://schemas.microsoft.com/office/powerpoint/2010/main" val="390223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42136-5DCD-6F12-1070-3A2CF0E39F9E}"/>
              </a:ext>
            </a:extLst>
          </p:cNvPr>
          <p:cNvSpPr txBox="1"/>
          <p:nvPr/>
        </p:nvSpPr>
        <p:spPr>
          <a:xfrm>
            <a:off x="4211677" y="2875002"/>
            <a:ext cx="4708585"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141290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F0767A-C07E-8AB1-2558-DF0B2B9DFB4D}"/>
              </a:ext>
            </a:extLst>
          </p:cNvPr>
          <p:cNvSpPr txBox="1"/>
          <p:nvPr/>
        </p:nvSpPr>
        <p:spPr>
          <a:xfrm>
            <a:off x="1595535" y="391886"/>
            <a:ext cx="10394301" cy="5970865"/>
          </a:xfrm>
          <a:prstGeom prst="rect">
            <a:avLst/>
          </a:prstGeom>
          <a:noFill/>
        </p:spPr>
        <p:txBody>
          <a:bodyPr wrap="square" rtlCol="0">
            <a:spAutoFit/>
          </a:bodyPr>
          <a:lstStyle/>
          <a:p>
            <a:r>
              <a:rPr lang="en-IN" sz="4000" dirty="0"/>
              <a:t>Introduction :</a:t>
            </a:r>
          </a:p>
          <a:p>
            <a:endParaRPr lang="en-IN" dirty="0"/>
          </a:p>
          <a:p>
            <a:r>
              <a:rPr lang="en-IN" dirty="0">
                <a:solidFill>
                  <a:srgbClr val="000000"/>
                </a:solidFill>
                <a:latin typeface="Times New Roman" panose="02020603050405020304" pitchFamily="18" charset="0"/>
                <a:ea typeface="Calibri" panose="020F0502020204030204" pitchFamily="34" charset="0"/>
              </a:rPr>
              <a:t>		</a:t>
            </a:r>
            <a:r>
              <a:rPr lang="en-IN" sz="3600" dirty="0">
                <a:solidFill>
                  <a:srgbClr val="000000"/>
                </a:solidFill>
                <a:effectLst/>
                <a:latin typeface="Times New Roman" panose="02020603050405020304" pitchFamily="18" charset="0"/>
                <a:ea typeface="Calibri" panose="020F0502020204030204" pitchFamily="34" charset="0"/>
              </a:rPr>
              <a:t>Following the explosion of social networking services, there has been a monumental increase in the volume of image data. Moreover, the development in image processing software such as Adobe Photoshop has given a rise to doctored images. Such doctored images can be used for malicious purposes such as spreading false information and inciting violence. This image forgery detection project allows users to detect even the slightest signs of forgery in an image. </a:t>
            </a:r>
            <a:endParaRPr lang="en-IN" dirty="0"/>
          </a:p>
        </p:txBody>
      </p:sp>
    </p:spTree>
    <p:extLst>
      <p:ext uri="{BB962C8B-B14F-4D97-AF65-F5344CB8AC3E}">
        <p14:creationId xmlns:p14="http://schemas.microsoft.com/office/powerpoint/2010/main" val="225443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F0767A-C07E-8AB1-2558-DF0B2B9DFB4D}"/>
              </a:ext>
            </a:extLst>
          </p:cNvPr>
          <p:cNvSpPr txBox="1"/>
          <p:nvPr/>
        </p:nvSpPr>
        <p:spPr>
          <a:xfrm>
            <a:off x="1595535" y="391886"/>
            <a:ext cx="10394301" cy="3600986"/>
          </a:xfrm>
          <a:prstGeom prst="rect">
            <a:avLst/>
          </a:prstGeom>
          <a:noFill/>
        </p:spPr>
        <p:txBody>
          <a:bodyPr wrap="square" rtlCol="0">
            <a:spAutoFit/>
          </a:bodyPr>
          <a:lstStyle/>
          <a:p>
            <a:r>
              <a:rPr lang="en-IN" sz="6000" dirty="0"/>
              <a:t>There Two Modules</a:t>
            </a:r>
            <a:r>
              <a:rPr lang="en-IN" sz="5400" dirty="0">
                <a:solidFill>
                  <a:srgbClr val="000000"/>
                </a:solidFill>
                <a:latin typeface="Times New Roman" panose="02020603050405020304" pitchFamily="18" charset="0"/>
                <a:ea typeface="Calibri" panose="020F0502020204030204" pitchFamily="34" charset="0"/>
              </a:rPr>
              <a:t> :</a:t>
            </a:r>
          </a:p>
          <a:p>
            <a:endParaRPr lang="en-IN" sz="4400" dirty="0">
              <a:solidFill>
                <a:srgbClr val="000000"/>
              </a:solidFill>
              <a:latin typeface="Times New Roman" panose="02020603050405020304" pitchFamily="18" charset="0"/>
              <a:ea typeface="Calibri" panose="020F0502020204030204" pitchFamily="34" charset="0"/>
            </a:endParaRPr>
          </a:p>
          <a:p>
            <a:pPr marL="514350" indent="-514350">
              <a:buFont typeface="+mj-lt"/>
              <a:buAutoNum type="arabicPeriod"/>
            </a:pPr>
            <a:r>
              <a:rPr lang="en-IN" sz="4400" dirty="0">
                <a:solidFill>
                  <a:srgbClr val="000000"/>
                </a:solidFill>
                <a:latin typeface="Times New Roman" panose="02020603050405020304" pitchFamily="18" charset="0"/>
                <a:ea typeface="Calibri" panose="020F0502020204030204" pitchFamily="34" charset="0"/>
              </a:rPr>
              <a:t>Admin</a:t>
            </a:r>
          </a:p>
          <a:p>
            <a:pPr marL="514350" indent="-514350">
              <a:buFont typeface="+mj-lt"/>
              <a:buAutoNum type="arabicPeriod"/>
            </a:pPr>
            <a:r>
              <a:rPr lang="en-IN" sz="4400" dirty="0">
                <a:solidFill>
                  <a:srgbClr val="000000"/>
                </a:solidFill>
                <a:latin typeface="Times New Roman" panose="02020603050405020304" pitchFamily="18" charset="0"/>
                <a:ea typeface="Calibri" panose="020F0502020204030204" pitchFamily="34" charset="0"/>
              </a:rPr>
              <a:t>User</a:t>
            </a:r>
          </a:p>
          <a:p>
            <a:r>
              <a:rPr lang="en-IN" sz="3600" dirty="0">
                <a:solidFill>
                  <a:srgbClr val="000000"/>
                </a:solidFill>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93274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F0767A-C07E-8AB1-2558-DF0B2B9DFB4D}"/>
              </a:ext>
            </a:extLst>
          </p:cNvPr>
          <p:cNvSpPr txBox="1"/>
          <p:nvPr/>
        </p:nvSpPr>
        <p:spPr>
          <a:xfrm>
            <a:off x="1595536" y="261256"/>
            <a:ext cx="10394301" cy="5878532"/>
          </a:xfrm>
          <a:prstGeom prst="rect">
            <a:avLst/>
          </a:prstGeom>
          <a:noFill/>
        </p:spPr>
        <p:txBody>
          <a:bodyPr wrap="square" rtlCol="0">
            <a:spAutoFit/>
          </a:bodyPr>
          <a:lstStyle/>
          <a:p>
            <a:r>
              <a:rPr lang="en-US" sz="3200" dirty="0"/>
              <a:t>	The concepts of admin and user can be applied in image forgery detection systems to manage different levels of access and responsibilities. Here's an example of how these concepts can be used:</a:t>
            </a:r>
            <a:r>
              <a:rPr lang="en-IN" dirty="0">
                <a:solidFill>
                  <a:srgbClr val="000000"/>
                </a:solidFill>
                <a:effectLst/>
                <a:latin typeface="Times New Roman" panose="02020603050405020304" pitchFamily="18" charset="0"/>
                <a:ea typeface="Calibri" panose="020F0502020204030204" pitchFamily="34" charset="0"/>
              </a:rPr>
              <a:t> </a:t>
            </a:r>
          </a:p>
          <a:p>
            <a:endParaRPr lang="en-IN" sz="2400" dirty="0">
              <a:solidFill>
                <a:srgbClr val="000000"/>
              </a:solidFill>
              <a:latin typeface="Times New Roman" panose="02020603050405020304" pitchFamily="18" charset="0"/>
              <a:ea typeface="Calibri" panose="020F0502020204030204" pitchFamily="34" charset="0"/>
            </a:endParaRPr>
          </a:p>
          <a:p>
            <a:pPr marL="514350" indent="-514350">
              <a:buAutoNum type="arabicPeriod"/>
            </a:pPr>
            <a:r>
              <a:rPr lang="en-US" sz="3200" u="sng" dirty="0"/>
              <a:t>User Role:    </a:t>
            </a:r>
          </a:p>
          <a:p>
            <a:r>
              <a:rPr lang="en-US" sz="3200" dirty="0"/>
              <a:t>- Image Upload: Regular users can upload images to the   system for forgery detection.  </a:t>
            </a:r>
          </a:p>
          <a:p>
            <a:r>
              <a:rPr lang="en-US" sz="3200" dirty="0"/>
              <a:t>- Query Results: Users can access the forgery detection results for the images they have uploaded.   </a:t>
            </a:r>
          </a:p>
          <a:p>
            <a:r>
              <a:rPr lang="en-US" sz="3200" dirty="0"/>
              <a:t>- Limited Access: Users may have restricted privileges and can only view their own uploaded images and results.</a:t>
            </a:r>
            <a:endParaRPr lang="en-IN" sz="3200" dirty="0"/>
          </a:p>
        </p:txBody>
      </p:sp>
    </p:spTree>
    <p:extLst>
      <p:ext uri="{BB962C8B-B14F-4D97-AF65-F5344CB8AC3E}">
        <p14:creationId xmlns:p14="http://schemas.microsoft.com/office/powerpoint/2010/main" val="402647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3ECB06-F596-7296-E037-97CF17568772}"/>
              </a:ext>
            </a:extLst>
          </p:cNvPr>
          <p:cNvSpPr txBox="1"/>
          <p:nvPr/>
        </p:nvSpPr>
        <p:spPr>
          <a:xfrm>
            <a:off x="1707502" y="181957"/>
            <a:ext cx="10328988" cy="6494085"/>
          </a:xfrm>
          <a:prstGeom prst="rect">
            <a:avLst/>
          </a:prstGeom>
          <a:noFill/>
        </p:spPr>
        <p:txBody>
          <a:bodyPr wrap="square" rtlCol="0">
            <a:spAutoFit/>
          </a:bodyPr>
          <a:lstStyle/>
          <a:p>
            <a:r>
              <a:rPr lang="en-US" sz="2600" dirty="0"/>
              <a:t>2. </a:t>
            </a:r>
            <a:r>
              <a:rPr lang="en-US" sz="2600" u="sng" dirty="0"/>
              <a:t>Admin Role:   </a:t>
            </a:r>
          </a:p>
          <a:p>
            <a:pPr marL="342900" indent="-342900">
              <a:buFontTx/>
              <a:buChar char="-"/>
            </a:pPr>
            <a:r>
              <a:rPr lang="en-US" sz="2600" dirty="0"/>
              <a:t>System Management: Administrators have the authority to manage the overall system, including user accounts, database, and settings.  </a:t>
            </a:r>
          </a:p>
          <a:p>
            <a:pPr marL="342900" indent="-342900">
              <a:buFontTx/>
              <a:buChar char="-"/>
            </a:pPr>
            <a:r>
              <a:rPr lang="en-US" sz="2600" dirty="0"/>
              <a:t>Advanced Access: Admins have access to view and manage all uploaded images and results.   </a:t>
            </a:r>
          </a:p>
          <a:p>
            <a:pPr marL="342900" indent="-342900">
              <a:buFontTx/>
              <a:buChar char="-"/>
            </a:pPr>
            <a:r>
              <a:rPr lang="en-US" sz="2600" dirty="0"/>
              <a:t> Algorithm Configuration: Admins can configure the forgery detection algorithms, adjust thresholds, or add new detection techniques . The admin role is responsible for maintaining the integrity and security of the forgery detection system, ensuring that users adhere to the system's guidelines, and resolving any issues that arise. The user role is focused on utilizing the system to upload images and view forgery detection results . By implementing these roles, the system can maintain a clear distinction between user responsibilities, ensuring that only authorized individuals have access to sensitive features and data. This helps protect the system from potential misuse or unauthorized modifications.</a:t>
            </a:r>
            <a:endParaRPr lang="en-IN" sz="2600" dirty="0"/>
          </a:p>
        </p:txBody>
      </p:sp>
    </p:spTree>
    <p:extLst>
      <p:ext uri="{BB962C8B-B14F-4D97-AF65-F5344CB8AC3E}">
        <p14:creationId xmlns:p14="http://schemas.microsoft.com/office/powerpoint/2010/main" val="278398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42136-5DCD-6F12-1070-3A2CF0E39F9E}"/>
              </a:ext>
            </a:extLst>
          </p:cNvPr>
          <p:cNvSpPr txBox="1"/>
          <p:nvPr/>
        </p:nvSpPr>
        <p:spPr>
          <a:xfrm>
            <a:off x="1866122" y="419877"/>
            <a:ext cx="10207690" cy="4801314"/>
          </a:xfrm>
          <a:prstGeom prst="rect">
            <a:avLst/>
          </a:prstGeom>
          <a:noFill/>
        </p:spPr>
        <p:txBody>
          <a:bodyPr wrap="square" rtlCol="0">
            <a:spAutoFit/>
          </a:bodyPr>
          <a:lstStyle/>
          <a:p>
            <a:r>
              <a:rPr lang="en-IN" sz="3400" dirty="0"/>
              <a:t>Images are compared as follows :</a:t>
            </a:r>
          </a:p>
          <a:p>
            <a:endParaRPr lang="en-IN" sz="3400" dirty="0"/>
          </a:p>
          <a:p>
            <a:pPr marL="285750" indent="-285750">
              <a:buFont typeface="Wingdings" panose="05000000000000000000" pitchFamily="2" charset="2"/>
              <a:buChar char="§"/>
            </a:pPr>
            <a:r>
              <a:rPr lang="en-IN" sz="3400" dirty="0"/>
              <a:t>Step 1: When the admin click on the compare button both the Original and User uploaded images are 		  converted into the black and white .</a:t>
            </a:r>
          </a:p>
          <a:p>
            <a:pPr marL="285750" indent="-285750">
              <a:buFont typeface="Wingdings" panose="05000000000000000000" pitchFamily="2" charset="2"/>
              <a:buChar char="§"/>
            </a:pPr>
            <a:r>
              <a:rPr lang="en-IN" sz="3400" dirty="0"/>
              <a:t>Step 2: Shape of both the images are compared first.</a:t>
            </a:r>
          </a:p>
          <a:p>
            <a:pPr marL="285750" indent="-285750">
              <a:buFont typeface="Wingdings" panose="05000000000000000000" pitchFamily="2" charset="2"/>
              <a:buChar char="§"/>
            </a:pPr>
            <a:r>
              <a:rPr lang="en-IN" sz="3400" dirty="0"/>
              <a:t>Step 3 : Objects of the Images are compered next</a:t>
            </a:r>
          </a:p>
          <a:p>
            <a:pPr marL="457200" indent="-457200">
              <a:buFont typeface="Wingdings" panose="05000000000000000000" pitchFamily="2" charset="2"/>
              <a:buChar char="§"/>
            </a:pPr>
            <a:r>
              <a:rPr lang="en-IN" sz="3400" dirty="0"/>
              <a:t>Then the Result of the image comparison will be displayed.</a:t>
            </a:r>
          </a:p>
        </p:txBody>
      </p:sp>
    </p:spTree>
    <p:extLst>
      <p:ext uri="{BB962C8B-B14F-4D97-AF65-F5344CB8AC3E}">
        <p14:creationId xmlns:p14="http://schemas.microsoft.com/office/powerpoint/2010/main" val="421562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CB782B-C765-97EC-D0D8-1FFAD445C995}"/>
              </a:ext>
            </a:extLst>
          </p:cNvPr>
          <p:cNvPicPr>
            <a:picLocks noChangeAspect="1"/>
          </p:cNvPicPr>
          <p:nvPr/>
        </p:nvPicPr>
        <p:blipFill>
          <a:blip r:embed="rId2"/>
          <a:stretch>
            <a:fillRect/>
          </a:stretch>
        </p:blipFill>
        <p:spPr>
          <a:xfrm>
            <a:off x="1966427" y="1045028"/>
            <a:ext cx="10021077" cy="5281127"/>
          </a:xfrm>
          <a:prstGeom prst="rect">
            <a:avLst/>
          </a:prstGeom>
        </p:spPr>
      </p:pic>
      <p:sp>
        <p:nvSpPr>
          <p:cNvPr id="10" name="TextBox 9">
            <a:extLst>
              <a:ext uri="{FF2B5EF4-FFF2-40B4-BE49-F238E27FC236}">
                <a16:creationId xmlns:a16="http://schemas.microsoft.com/office/drawing/2014/main" id="{D656C0C4-0206-43B4-9DA1-F74DE8D95286}"/>
              </a:ext>
            </a:extLst>
          </p:cNvPr>
          <p:cNvSpPr txBox="1"/>
          <p:nvPr/>
        </p:nvSpPr>
        <p:spPr>
          <a:xfrm>
            <a:off x="1966427" y="244542"/>
            <a:ext cx="6097554" cy="584775"/>
          </a:xfrm>
          <a:prstGeom prst="rect">
            <a:avLst/>
          </a:prstGeom>
          <a:noFill/>
        </p:spPr>
        <p:txBody>
          <a:bodyPr wrap="square">
            <a:spAutoFit/>
          </a:bodyPr>
          <a:lstStyle/>
          <a:p>
            <a:r>
              <a:rPr lang="en-IN" sz="3200" dirty="0"/>
              <a:t>Example :</a:t>
            </a:r>
          </a:p>
        </p:txBody>
      </p:sp>
    </p:spTree>
    <p:extLst>
      <p:ext uri="{BB962C8B-B14F-4D97-AF65-F5344CB8AC3E}">
        <p14:creationId xmlns:p14="http://schemas.microsoft.com/office/powerpoint/2010/main" val="155677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42136-5DCD-6F12-1070-3A2CF0E39F9E}"/>
              </a:ext>
            </a:extLst>
          </p:cNvPr>
          <p:cNvSpPr txBox="1"/>
          <p:nvPr/>
        </p:nvSpPr>
        <p:spPr>
          <a:xfrm>
            <a:off x="1838130" y="243512"/>
            <a:ext cx="10207690" cy="6370975"/>
          </a:xfrm>
          <a:prstGeom prst="rect">
            <a:avLst/>
          </a:prstGeom>
          <a:noFill/>
        </p:spPr>
        <p:txBody>
          <a:bodyPr wrap="square" rtlCol="0">
            <a:spAutoFit/>
          </a:bodyPr>
          <a:lstStyle/>
          <a:p>
            <a:r>
              <a:rPr lang="en-US" sz="3400" dirty="0"/>
              <a:t>	Image forgery detection techniques can be utilized in document verification processes to ensure the authenticity and integrity of documents. Such as</a:t>
            </a:r>
          </a:p>
          <a:p>
            <a:endParaRPr lang="en-US" sz="3400" dirty="0"/>
          </a:p>
          <a:p>
            <a:r>
              <a:rPr lang="en-US" sz="3400" dirty="0"/>
              <a:t>1. </a:t>
            </a:r>
            <a:r>
              <a:rPr lang="en-US" sz="3400" u="sng" dirty="0"/>
              <a:t>Signature Forgery Detection: </a:t>
            </a:r>
            <a:r>
              <a:rPr lang="en-US" sz="3400" dirty="0"/>
              <a:t>Document verification often involves the verification of signatures. Image forgery detection algorithms can analyze the signature images and identify any signs of forgery, such as inconsistencies in stroke patterns, unnatural angles, or evidence of copy-pasting. By comparing the signature with reference samples or known genuine signatures, the system can flag potential forgeries.</a:t>
            </a:r>
            <a:endParaRPr lang="en-IN" sz="3400" dirty="0"/>
          </a:p>
        </p:txBody>
      </p:sp>
    </p:spTree>
    <p:extLst>
      <p:ext uri="{BB962C8B-B14F-4D97-AF65-F5344CB8AC3E}">
        <p14:creationId xmlns:p14="http://schemas.microsoft.com/office/powerpoint/2010/main" val="340081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EC8AE5-A6F2-959C-FD80-C27D6009B94D}"/>
              </a:ext>
            </a:extLst>
          </p:cNvPr>
          <p:cNvSpPr txBox="1"/>
          <p:nvPr/>
        </p:nvSpPr>
        <p:spPr>
          <a:xfrm>
            <a:off x="1623527" y="279862"/>
            <a:ext cx="10450285" cy="6124754"/>
          </a:xfrm>
          <a:prstGeom prst="rect">
            <a:avLst/>
          </a:prstGeom>
          <a:noFill/>
        </p:spPr>
        <p:txBody>
          <a:bodyPr wrap="square">
            <a:spAutoFit/>
          </a:bodyPr>
          <a:lstStyle/>
          <a:p>
            <a:r>
              <a:rPr lang="en-US" sz="2800" dirty="0"/>
              <a:t>2. </a:t>
            </a:r>
            <a:r>
              <a:rPr lang="en-US" sz="2800" u="sng" dirty="0"/>
              <a:t>Document Tampering Detection</a:t>
            </a:r>
            <a:r>
              <a:rPr lang="en-US" sz="2800" dirty="0"/>
              <a:t>: Image forgery detection techniques can be applied to detect any tampering or alterations in the document images. For example, the system can analyze the document's visual features, such as text, logos, or stamps, to identify any discrepancies or inconsistencies that may indicate tampering. This can involve detecting spliced or cloned regions, identifying variations in text fonts or sizes, or detecting changes in document layout.</a:t>
            </a:r>
          </a:p>
          <a:p>
            <a:endParaRPr lang="en-US" sz="2800" dirty="0"/>
          </a:p>
          <a:p>
            <a:r>
              <a:rPr lang="en-US" sz="2800" dirty="0"/>
              <a:t>3. </a:t>
            </a:r>
            <a:r>
              <a:rPr lang="en-US" sz="2800" u="sng" dirty="0"/>
              <a:t>Watermark Verification: </a:t>
            </a:r>
            <a:r>
              <a:rPr lang="en-US" sz="2800" dirty="0"/>
              <a:t>Watermarks are often used to protect the authenticity of documents. Image forgery detection can help verify the presence and integrity of watermarks in document images. The system can analyze the watermark patterns, positions, and transparency levels to ensure they are consistent with the original document.</a:t>
            </a:r>
            <a:endParaRPr lang="en-IN" sz="2800" dirty="0"/>
          </a:p>
        </p:txBody>
      </p:sp>
    </p:spTree>
    <p:extLst>
      <p:ext uri="{BB962C8B-B14F-4D97-AF65-F5344CB8AC3E}">
        <p14:creationId xmlns:p14="http://schemas.microsoft.com/office/powerpoint/2010/main" val="2944124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227</TotalTime>
  <Words>635</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Times New Roman</vt:lpstr>
      <vt:lpstr>Wingdings</vt:lpstr>
      <vt:lpstr>Parallax</vt:lpstr>
      <vt:lpstr>IMAGE FORGERY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dc:title>
  <dc:creator>shwetha hegde</dc:creator>
  <cp:lastModifiedBy>shwetha hegde</cp:lastModifiedBy>
  <cp:revision>6</cp:revision>
  <dcterms:created xsi:type="dcterms:W3CDTF">2023-08-02T02:42:47Z</dcterms:created>
  <dcterms:modified xsi:type="dcterms:W3CDTF">2023-08-03T09:33:12Z</dcterms:modified>
</cp:coreProperties>
</file>