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57" r:id="rId2"/>
    <p:sldId id="258" r:id="rId3"/>
    <p:sldId id="273" r:id="rId4"/>
    <p:sldId id="274" r:id="rId5"/>
    <p:sldId id="259" r:id="rId6"/>
    <p:sldId id="260" r:id="rId7"/>
    <p:sldId id="374" r:id="rId8"/>
    <p:sldId id="275" r:id="rId9"/>
    <p:sldId id="261" r:id="rId10"/>
    <p:sldId id="269" r:id="rId11"/>
    <p:sldId id="270" r:id="rId12"/>
    <p:sldId id="271" r:id="rId13"/>
    <p:sldId id="272" r:id="rId14"/>
    <p:sldId id="268" r:id="rId15"/>
    <p:sldId id="277" r:id="rId16"/>
    <p:sldId id="370"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4" r:id="rId32"/>
    <p:sldId id="295" r:id="rId33"/>
    <p:sldId id="296" r:id="rId34"/>
    <p:sldId id="324" r:id="rId35"/>
    <p:sldId id="297" r:id="rId36"/>
    <p:sldId id="325" r:id="rId37"/>
    <p:sldId id="298" r:id="rId38"/>
    <p:sldId id="299" r:id="rId39"/>
    <p:sldId id="300" r:id="rId40"/>
    <p:sldId id="375" r:id="rId41"/>
    <p:sldId id="376"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8" r:id="rId64"/>
    <p:sldId id="350" r:id="rId65"/>
    <p:sldId id="351" r:id="rId66"/>
    <p:sldId id="352" r:id="rId67"/>
    <p:sldId id="353" r:id="rId68"/>
    <p:sldId id="354" r:id="rId69"/>
    <p:sldId id="355" r:id="rId70"/>
    <p:sldId id="371" r:id="rId71"/>
    <p:sldId id="372" r:id="rId72"/>
    <p:sldId id="356" r:id="rId73"/>
    <p:sldId id="369" r:id="rId74"/>
    <p:sldId id="301" r:id="rId75"/>
    <p:sldId id="357" r:id="rId76"/>
    <p:sldId id="358" r:id="rId77"/>
    <p:sldId id="302" r:id="rId78"/>
    <p:sldId id="303" r:id="rId79"/>
    <p:sldId id="304" r:id="rId80"/>
    <p:sldId id="305" r:id="rId81"/>
    <p:sldId id="306" r:id="rId82"/>
    <p:sldId id="307" r:id="rId83"/>
    <p:sldId id="308" r:id="rId84"/>
    <p:sldId id="309" r:id="rId85"/>
    <p:sldId id="312" r:id="rId86"/>
    <p:sldId id="313" r:id="rId87"/>
    <p:sldId id="314" r:id="rId88"/>
    <p:sldId id="315" r:id="rId89"/>
    <p:sldId id="316" r:id="rId90"/>
    <p:sldId id="317" r:id="rId91"/>
    <p:sldId id="318" r:id="rId92"/>
    <p:sldId id="319" r:id="rId93"/>
    <p:sldId id="320" r:id="rId94"/>
    <p:sldId id="321" r:id="rId95"/>
    <p:sldId id="322" r:id="rId96"/>
    <p:sldId id="323" r:id="rId97"/>
    <p:sldId id="359" r:id="rId98"/>
    <p:sldId id="361" r:id="rId99"/>
    <p:sldId id="362" r:id="rId100"/>
    <p:sldId id="363" r:id="rId101"/>
    <p:sldId id="364" r:id="rId102"/>
    <p:sldId id="365" r:id="rId103"/>
    <p:sldId id="366" r:id="rId104"/>
    <p:sldId id="367" r:id="rId105"/>
    <p:sldId id="368" r:id="rId106"/>
    <p:sldId id="373" r:id="rId107"/>
    <p:sldId id="377" r:id="rId108"/>
    <p:sldId id="378" r:id="rId109"/>
    <p:sldId id="379"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401" r:id="rId131"/>
    <p:sldId id="402" r:id="rId132"/>
    <p:sldId id="403" r:id="rId133"/>
    <p:sldId id="404" r:id="rId134"/>
    <p:sldId id="405" r:id="rId135"/>
    <p:sldId id="406" r:id="rId136"/>
    <p:sldId id="407" r:id="rId137"/>
    <p:sldId id="408" r:id="rId138"/>
    <p:sldId id="409" r:id="rId139"/>
    <p:sldId id="410" r:id="rId140"/>
    <p:sldId id="411" r:id="rId141"/>
    <p:sldId id="412" r:id="rId142"/>
    <p:sldId id="413" r:id="rId143"/>
    <p:sldId id="414" r:id="rId144"/>
    <p:sldId id="415" r:id="rId145"/>
    <p:sldId id="416" r:id="rId146"/>
    <p:sldId id="417" r:id="rId147"/>
    <p:sldId id="418" r:id="rId148"/>
    <p:sldId id="419" r:id="rId149"/>
    <p:sldId id="420" r:id="rId150"/>
    <p:sldId id="421" r:id="rId151"/>
    <p:sldId id="422" r:id="rId152"/>
    <p:sldId id="423" r:id="rId153"/>
    <p:sldId id="424" r:id="rId154"/>
    <p:sldId id="425" r:id="rId155"/>
    <p:sldId id="426" r:id="rId156"/>
    <p:sldId id="427" r:id="rId157"/>
    <p:sldId id="276" r:id="rId1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66CC"/>
    <a:srgbClr val="FF33CC"/>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7C8A2CE-D7BE-44A0-8108-54CD45156FED}" type="datetimeFigureOut">
              <a:rPr lang="en-US"/>
              <a:pPr>
                <a:defRPr/>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9FA6095-7F15-40A1-ABC7-E744BA5E4A0E}" type="slidenum">
              <a:rPr lang="en-US" altLang="en-US"/>
              <a:pPr>
                <a:defRPr/>
              </a:pPr>
              <a:t>‹#›</a:t>
            </a:fld>
            <a:endParaRPr lang="en-US" altLang="en-US"/>
          </a:p>
        </p:txBody>
      </p:sp>
    </p:spTree>
    <p:extLst>
      <p:ext uri="{BB962C8B-B14F-4D97-AF65-F5344CB8AC3E}">
        <p14:creationId xmlns:p14="http://schemas.microsoft.com/office/powerpoint/2010/main" val="519937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B9170A-A406-4385-8217-95C555ED3AA4}" type="slidenum">
              <a:rPr lang="en-US" altLang="en-US"/>
              <a:pPr>
                <a:spcBef>
                  <a:spcPct val="0"/>
                </a:spcBef>
              </a:pPr>
              <a:t>1</a:t>
            </a:fld>
            <a:endParaRPr lang="en-US" altLang="en-US"/>
          </a:p>
        </p:txBody>
      </p:sp>
      <p:sp>
        <p:nvSpPr>
          <p:cNvPr id="6147"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86901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10782F-EB7F-4A76-AE3A-B12EE4CB365B}" type="slidenum">
              <a:rPr lang="en-US" altLang="en-US"/>
              <a:pPr>
                <a:spcBef>
                  <a:spcPct val="0"/>
                </a:spcBef>
              </a:pPr>
              <a:t>17</a:t>
            </a:fld>
            <a:endParaRPr lang="en-US" altLang="en-US"/>
          </a:p>
        </p:txBody>
      </p:sp>
      <p:sp>
        <p:nvSpPr>
          <p:cNvPr id="23555"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855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2E59F2-475E-489D-B901-77046B445CC9}" type="slidenum">
              <a:rPr lang="en-US" altLang="en-US"/>
              <a:pPr>
                <a:spcBef>
                  <a:spcPct val="0"/>
                </a:spcBef>
              </a:pPr>
              <a:t>42</a:t>
            </a:fld>
            <a:endParaRPr lang="en-US" altLang="en-US"/>
          </a:p>
        </p:txBody>
      </p:sp>
      <p:sp>
        <p:nvSpPr>
          <p:cNvPr id="50179"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98639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BA84C3-88B3-4C37-90E2-A4219E564D5B}" type="slidenum">
              <a:rPr lang="en-US" altLang="en-US"/>
              <a:pPr>
                <a:spcBef>
                  <a:spcPct val="0"/>
                </a:spcBef>
              </a:pPr>
              <a:t>72</a:t>
            </a:fld>
            <a:endParaRPr lang="en-US" altLang="en-US"/>
          </a:p>
        </p:txBody>
      </p:sp>
      <p:sp>
        <p:nvSpPr>
          <p:cNvPr id="8192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8227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B42A3C-4B27-4619-89BE-8090BD8F8404}" type="slidenum">
              <a:rPr lang="en-US" altLang="en-US"/>
              <a:pPr>
                <a:spcBef>
                  <a:spcPct val="0"/>
                </a:spcBef>
              </a:pPr>
              <a:t>157</a:t>
            </a:fld>
            <a:endParaRPr lang="en-US" altLang="en-US"/>
          </a:p>
        </p:txBody>
      </p:sp>
    </p:spTree>
    <p:extLst>
      <p:ext uri="{BB962C8B-B14F-4D97-AF65-F5344CB8AC3E}">
        <p14:creationId xmlns:p14="http://schemas.microsoft.com/office/powerpoint/2010/main" val="109990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2E51BAB-8826-4AE6-B4A1-0B6BD4EF54D5}" type="datetimeFigureOut">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623848-2508-4BF3-A65D-47B4EA43EA7E}" type="slidenum">
              <a:rPr lang="en-US" altLang="en-US"/>
              <a:pPr>
                <a:defRPr/>
              </a:pPr>
              <a:t>‹#›</a:t>
            </a:fld>
            <a:endParaRPr lang="en-US" altLang="en-US"/>
          </a:p>
        </p:txBody>
      </p:sp>
    </p:spTree>
    <p:extLst>
      <p:ext uri="{BB962C8B-B14F-4D97-AF65-F5344CB8AC3E}">
        <p14:creationId xmlns:p14="http://schemas.microsoft.com/office/powerpoint/2010/main" val="1800645773"/>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7E69A0-4B71-4AC0-93EB-56C9FA649F5A}" type="datetimeFigureOut">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1E59B1-637E-4300-809C-E1DB0C89F14A}" type="slidenum">
              <a:rPr lang="en-US" altLang="en-US"/>
              <a:pPr>
                <a:defRPr/>
              </a:pPr>
              <a:t>‹#›</a:t>
            </a:fld>
            <a:endParaRPr lang="en-US" altLang="en-US"/>
          </a:p>
        </p:txBody>
      </p:sp>
    </p:spTree>
    <p:extLst>
      <p:ext uri="{BB962C8B-B14F-4D97-AF65-F5344CB8AC3E}">
        <p14:creationId xmlns:p14="http://schemas.microsoft.com/office/powerpoint/2010/main" val="2784561459"/>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6E26B3-A2C9-4D51-B0D0-540CB60A0494}" type="datetimeFigureOut">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D3FDEF-CA40-469F-A3F4-7EF992E66B23}" type="slidenum">
              <a:rPr lang="en-US" altLang="en-US"/>
              <a:pPr>
                <a:defRPr/>
              </a:pPr>
              <a:t>‹#›</a:t>
            </a:fld>
            <a:endParaRPr lang="en-US" altLang="en-US"/>
          </a:p>
        </p:txBody>
      </p:sp>
    </p:spTree>
    <p:extLst>
      <p:ext uri="{BB962C8B-B14F-4D97-AF65-F5344CB8AC3E}">
        <p14:creationId xmlns:p14="http://schemas.microsoft.com/office/powerpoint/2010/main" val="3451469582"/>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38714444"/>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tIns="5486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tIns="5486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t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t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61645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30BAB7-C5BA-4503-A044-0A3482A7A7C3}" type="datetimeFigureOut">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86C560-70C4-4409-B16B-711BE6B346ED}" type="slidenum">
              <a:rPr lang="en-US" altLang="en-US"/>
              <a:pPr>
                <a:defRPr/>
              </a:pPr>
              <a:t>‹#›</a:t>
            </a:fld>
            <a:endParaRPr lang="en-US" altLang="en-US"/>
          </a:p>
        </p:txBody>
      </p:sp>
    </p:spTree>
    <p:extLst>
      <p:ext uri="{BB962C8B-B14F-4D97-AF65-F5344CB8AC3E}">
        <p14:creationId xmlns:p14="http://schemas.microsoft.com/office/powerpoint/2010/main" val="564654479"/>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7E229D-09D1-4FF8-BB38-4749A8DDCF5F}" type="datetimeFigureOut">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666401-3C69-4A68-94F9-A2F57A1E12F6}" type="slidenum">
              <a:rPr lang="en-US" altLang="en-US"/>
              <a:pPr>
                <a:defRPr/>
              </a:pPr>
              <a:t>‹#›</a:t>
            </a:fld>
            <a:endParaRPr lang="en-US" altLang="en-US"/>
          </a:p>
        </p:txBody>
      </p:sp>
    </p:spTree>
    <p:extLst>
      <p:ext uri="{BB962C8B-B14F-4D97-AF65-F5344CB8AC3E}">
        <p14:creationId xmlns:p14="http://schemas.microsoft.com/office/powerpoint/2010/main" val="2457354097"/>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49235B-35CD-40C8-9F1B-E456EC40AADA}" type="datetimeFigureOut">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625107-877B-4658-88E0-F2BF17A1E852}" type="slidenum">
              <a:rPr lang="en-US" altLang="en-US"/>
              <a:pPr>
                <a:defRPr/>
              </a:pPr>
              <a:t>‹#›</a:t>
            </a:fld>
            <a:endParaRPr lang="en-US" altLang="en-US"/>
          </a:p>
        </p:txBody>
      </p:sp>
    </p:spTree>
    <p:extLst>
      <p:ext uri="{BB962C8B-B14F-4D97-AF65-F5344CB8AC3E}">
        <p14:creationId xmlns:p14="http://schemas.microsoft.com/office/powerpoint/2010/main" val="3854199743"/>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C8CAAA0-472A-4C91-B501-A38A2274AAEA}" type="datetimeFigureOut">
              <a:rPr lang="en-US"/>
              <a:pPr>
                <a:defRPr/>
              </a:pPr>
              <a:t>7/19/2018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8AE18EF-341A-4297-AD62-E2D275A5BF3B}" type="slidenum">
              <a:rPr lang="en-US" altLang="en-US"/>
              <a:pPr>
                <a:defRPr/>
              </a:pPr>
              <a:t>‹#›</a:t>
            </a:fld>
            <a:endParaRPr lang="en-US" altLang="en-US"/>
          </a:p>
        </p:txBody>
      </p:sp>
    </p:spTree>
    <p:extLst>
      <p:ext uri="{BB962C8B-B14F-4D97-AF65-F5344CB8AC3E}">
        <p14:creationId xmlns:p14="http://schemas.microsoft.com/office/powerpoint/2010/main" val="2002891303"/>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85BEA6-2F15-4710-82C0-08CE0DCCACEB}" type="datetimeFigureOut">
              <a:rPr lang="en-US"/>
              <a:pPr>
                <a:defRPr/>
              </a:pPr>
              <a:t>7/19/2018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927179-D1BC-4F11-9F38-5D8392EB74FC}" type="slidenum">
              <a:rPr lang="en-US" altLang="en-US"/>
              <a:pPr>
                <a:defRPr/>
              </a:pPr>
              <a:t>‹#›</a:t>
            </a:fld>
            <a:endParaRPr lang="en-US" altLang="en-US"/>
          </a:p>
        </p:txBody>
      </p:sp>
    </p:spTree>
    <p:extLst>
      <p:ext uri="{BB962C8B-B14F-4D97-AF65-F5344CB8AC3E}">
        <p14:creationId xmlns:p14="http://schemas.microsoft.com/office/powerpoint/2010/main" val="2162375908"/>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85FAC6-D9BE-4DB8-A224-B0863C33B869}" type="datetimeFigureOut">
              <a:rPr lang="en-US"/>
              <a:pPr>
                <a:defRPr/>
              </a:pPr>
              <a:t>7/19/2018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C7AEAFB-FFC4-40A8-B7FB-9882E216D7B7}" type="slidenum">
              <a:rPr lang="en-US" altLang="en-US"/>
              <a:pPr>
                <a:defRPr/>
              </a:pPr>
              <a:t>‹#›</a:t>
            </a:fld>
            <a:endParaRPr lang="en-US" altLang="en-US"/>
          </a:p>
        </p:txBody>
      </p:sp>
    </p:spTree>
    <p:extLst>
      <p:ext uri="{BB962C8B-B14F-4D97-AF65-F5344CB8AC3E}">
        <p14:creationId xmlns:p14="http://schemas.microsoft.com/office/powerpoint/2010/main" val="2650555130"/>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B683396-7850-4D34-92B9-759765A712DE}" type="datetimeFigureOut">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3123EC9-2E05-4196-A827-5A307EE2C985}" type="slidenum">
              <a:rPr lang="en-US" altLang="en-US"/>
              <a:pPr>
                <a:defRPr/>
              </a:pPr>
              <a:t>‹#›</a:t>
            </a:fld>
            <a:endParaRPr lang="en-US" altLang="en-US"/>
          </a:p>
        </p:txBody>
      </p:sp>
    </p:spTree>
    <p:extLst>
      <p:ext uri="{BB962C8B-B14F-4D97-AF65-F5344CB8AC3E}">
        <p14:creationId xmlns:p14="http://schemas.microsoft.com/office/powerpoint/2010/main" val="4095403591"/>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C9B6179-437F-4A8D-852B-DDA7806BAB24}" type="datetimeFigureOut">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FCACE4-ECBB-4A48-9838-38A7165BAF43}" type="slidenum">
              <a:rPr lang="en-US" altLang="en-US"/>
              <a:pPr>
                <a:defRPr/>
              </a:pPr>
              <a:t>‹#›</a:t>
            </a:fld>
            <a:endParaRPr lang="en-US" altLang="en-US"/>
          </a:p>
        </p:txBody>
      </p:sp>
    </p:spTree>
    <p:extLst>
      <p:ext uri="{BB962C8B-B14F-4D97-AF65-F5344CB8AC3E}">
        <p14:creationId xmlns:p14="http://schemas.microsoft.com/office/powerpoint/2010/main" val="4022907761"/>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D6B62A8-2CC4-4570-8791-801FFD2D430C}" type="datetimeFigureOut">
              <a:rPr lang="en-US"/>
              <a:pPr>
                <a:defRPr/>
              </a:pPr>
              <a:t>7/19/2018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E0ADB451-CFA0-4629-A9CD-3FE2AEF63F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transition>
    <p:pull di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533400" y="609600"/>
            <a:ext cx="8077200" cy="5867400"/>
          </a:xfrm>
          <a:solidFill>
            <a:srgbClr val="00B050"/>
          </a:solidFill>
        </p:spPr>
        <p:txBody>
          <a:bodyPr/>
          <a:lstStyle/>
          <a:p>
            <a:pPr eaLnBrk="1" hangingPunct="1"/>
            <a:r>
              <a:rPr lang="en-US" altLang="en-US" smtClean="0">
                <a:latin typeface="Book Antiqua" panose="02040602050305030304" pitchFamily="18" charset="0"/>
              </a:rPr>
              <a:t>Java Essentials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Internal Architecture of JVM?</a:t>
            </a:r>
          </a:p>
        </p:txBody>
      </p:sp>
      <p:pic>
        <p:nvPicPr>
          <p:cNvPr id="15363" name="Picture 4" descr="http://www.oracle.com/webfolder/technetwork/tutorials/obe/java/G1GettingStarted/images/gcslides/Slide2.png"/>
          <p:cNvPicPr>
            <a:picLocks noChangeAspect="1" noChangeArrowheads="1"/>
          </p:cNvPicPr>
          <p:nvPr/>
        </p:nvPicPr>
        <p:blipFill>
          <a:blip r:embed="rId2">
            <a:extLst>
              <a:ext uri="{28A0092B-C50C-407E-A947-70E740481C1C}">
                <a14:useLocalDpi xmlns:a14="http://schemas.microsoft.com/office/drawing/2010/main" val="0"/>
              </a:ext>
            </a:extLst>
          </a:blip>
          <a:srcRect l="4167" t="12486" r="1666" b="8855"/>
          <a:stretch>
            <a:fillRect/>
          </a:stretch>
        </p:blipFill>
        <p:spPr bwMode="auto">
          <a:xfrm>
            <a:off x="228600" y="1524000"/>
            <a:ext cx="861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481013" y="719138"/>
            <a:ext cx="8224837" cy="492125"/>
          </a:xfrm>
          <a:solidFill>
            <a:srgbClr val="C00000"/>
          </a:solidFill>
        </p:spPr>
        <p:txBody>
          <a:bodyPr/>
          <a:lstStyle/>
          <a:p>
            <a:r>
              <a:rPr lang="en-US" altLang="en-US" sz="2800" b="1" smtClean="0">
                <a:solidFill>
                  <a:schemeClr val="bg1"/>
                </a:solidFill>
                <a:latin typeface="Book Antiqua" panose="02040602050305030304" pitchFamily="18" charset="0"/>
              </a:rPr>
              <a:t>Final keyword</a:t>
            </a:r>
          </a:p>
        </p:txBody>
      </p:sp>
      <p:sp>
        <p:nvSpPr>
          <p:cNvPr id="6147" name="Text Placeholder 2"/>
          <p:cNvSpPr>
            <a:spLocks noGrp="1"/>
          </p:cNvSpPr>
          <p:nvPr>
            <p:ph type="body" sz="quarter" idx="10"/>
          </p:nvPr>
        </p:nvSpPr>
        <p:spPr>
          <a:xfrm>
            <a:off x="303213" y="1465263"/>
            <a:ext cx="8543925" cy="2216150"/>
          </a:xfrm>
        </p:spPr>
        <p:txBody>
          <a:bodyPr/>
          <a:lstStyle/>
          <a:p>
            <a:pPr marL="0" indent="0">
              <a:spcBef>
                <a:spcPct val="0"/>
              </a:spcBef>
              <a:spcAft>
                <a:spcPct val="0"/>
              </a:spcAft>
              <a:buFont typeface="Wingdings" pitchFamily="2" charset="2"/>
              <a:buNone/>
              <a:defRPr/>
            </a:pPr>
            <a:r>
              <a:rPr dirty="0">
                <a:latin typeface="Book Antiqua" pitchFamily="18" charset="0"/>
                <a:cs typeface="Arial" charset="0"/>
              </a:rPr>
              <a:t>The </a:t>
            </a:r>
            <a:r>
              <a:rPr b="1" dirty="0">
                <a:latin typeface="Book Antiqua" pitchFamily="18" charset="0"/>
                <a:cs typeface="Arial" charset="0"/>
              </a:rPr>
              <a:t>final keyword</a:t>
            </a:r>
            <a:r>
              <a:rPr dirty="0">
                <a:latin typeface="Book Antiqua" pitchFamily="18" charset="0"/>
                <a:cs typeface="Arial" charset="0"/>
              </a:rPr>
              <a:t> in java is used to</a:t>
            </a:r>
            <a:r>
              <a:rPr b="1" dirty="0">
                <a:latin typeface="Book Antiqua" pitchFamily="18" charset="0"/>
                <a:cs typeface="Arial" charset="0"/>
              </a:rPr>
              <a:t> restrict </a:t>
            </a:r>
            <a:r>
              <a:rPr dirty="0">
                <a:latin typeface="Book Antiqua" pitchFamily="18" charset="0"/>
                <a:cs typeface="Arial" charset="0"/>
              </a:rPr>
              <a:t>the user. </a:t>
            </a:r>
          </a:p>
          <a:p>
            <a:pPr marL="0" indent="0">
              <a:spcBef>
                <a:spcPct val="0"/>
              </a:spcBef>
              <a:spcAft>
                <a:spcPct val="0"/>
              </a:spcAft>
              <a:buFont typeface="Wingdings" pitchFamily="2" charset="2"/>
              <a:buNone/>
              <a:defRPr/>
            </a:pPr>
            <a:endParaRPr dirty="0">
              <a:latin typeface="Book Antiqua" pitchFamily="18" charset="0"/>
              <a:cs typeface="Arial" charset="0"/>
            </a:endParaRPr>
          </a:p>
          <a:p>
            <a:pPr marL="0" indent="0">
              <a:spcBef>
                <a:spcPct val="0"/>
              </a:spcBef>
              <a:spcAft>
                <a:spcPct val="0"/>
              </a:spcAft>
              <a:buFont typeface="Wingdings" pitchFamily="2" charset="2"/>
              <a:buNone/>
              <a:defRPr/>
            </a:pPr>
            <a:r>
              <a:rPr dirty="0">
                <a:latin typeface="Book Antiqua" pitchFamily="18" charset="0"/>
                <a:cs typeface="Arial" charset="0"/>
              </a:rPr>
              <a:t>We can use final keyword:</a:t>
            </a:r>
          </a:p>
          <a:p>
            <a:pPr marL="0" indent="0">
              <a:spcBef>
                <a:spcPct val="0"/>
              </a:spcBef>
              <a:spcAft>
                <a:spcPct val="0"/>
              </a:spcAft>
              <a:buFont typeface="Wingdings" pitchFamily="2" charset="2"/>
              <a:buNone/>
              <a:defRPr/>
            </a:pPr>
            <a:r>
              <a:rPr b="1" dirty="0">
                <a:latin typeface="Book Antiqua" pitchFamily="18" charset="0"/>
                <a:cs typeface="Arial" charset="0"/>
              </a:rPr>
              <a:t>		</a:t>
            </a:r>
          </a:p>
          <a:p>
            <a:pPr>
              <a:spcBef>
                <a:spcPct val="0"/>
              </a:spcBef>
              <a:spcAft>
                <a:spcPct val="0"/>
              </a:spcAft>
              <a:buFont typeface="Wingdings" pitchFamily="2" charset="2"/>
              <a:buChar char="Ø"/>
              <a:defRPr/>
            </a:pPr>
            <a:r>
              <a:rPr b="1" dirty="0">
                <a:latin typeface="Book Antiqua" pitchFamily="18" charset="0"/>
                <a:cs typeface="Arial" charset="0"/>
              </a:rPr>
              <a:t> variable</a:t>
            </a:r>
          </a:p>
          <a:p>
            <a:pPr>
              <a:spcBef>
                <a:spcPct val="0"/>
              </a:spcBef>
              <a:spcAft>
                <a:spcPct val="0"/>
              </a:spcAft>
              <a:buFont typeface="Wingdings" pitchFamily="2" charset="2"/>
              <a:buChar char="Ø"/>
              <a:defRPr/>
            </a:pPr>
            <a:r>
              <a:rPr b="1" dirty="0">
                <a:latin typeface="Book Antiqua" pitchFamily="18" charset="0"/>
                <a:cs typeface="Arial" charset="0"/>
              </a:rPr>
              <a:t>  method</a:t>
            </a:r>
          </a:p>
          <a:p>
            <a:pPr>
              <a:spcBef>
                <a:spcPct val="0"/>
              </a:spcBef>
              <a:spcAft>
                <a:spcPct val="0"/>
              </a:spcAft>
              <a:buFont typeface="Wingdings" pitchFamily="2" charset="2"/>
              <a:buChar char="Ø"/>
              <a:defRPr/>
            </a:pPr>
            <a:r>
              <a:rPr b="1" dirty="0">
                <a:latin typeface="Book Antiqua" pitchFamily="18" charset="0"/>
                <a:cs typeface="Arial" charset="0"/>
              </a:rPr>
              <a:t>  class</a:t>
            </a:r>
          </a:p>
          <a:p>
            <a:pPr marL="0" indent="0">
              <a:spcBef>
                <a:spcPct val="0"/>
              </a:spcBef>
              <a:spcAft>
                <a:spcPct val="0"/>
              </a:spcAft>
              <a:buFont typeface="Wingdings" pitchFamily="2" charset="2"/>
              <a:buNone/>
              <a:defRPr/>
            </a:pPr>
            <a:endParaRPr dirty="0">
              <a:latin typeface="Book Antiqua" pitchFamily="18" charset="0"/>
              <a:cs typeface="Arial" charset="0"/>
            </a:endParaRPr>
          </a:p>
        </p:txBody>
      </p:sp>
      <p:pic>
        <p:nvPicPr>
          <p:cNvPr id="6149" name="Picture 5" descr="final keyword in java"/>
          <p:cNvPicPr>
            <a:picLocks noChangeAspect="1" noChangeArrowheads="1"/>
          </p:cNvPicPr>
          <p:nvPr/>
        </p:nvPicPr>
        <p:blipFill>
          <a:blip r:embed="rId2" cstate="print"/>
          <a:srcRect/>
          <a:stretch>
            <a:fillRect/>
          </a:stretch>
        </p:blipFill>
        <p:spPr bwMode="auto">
          <a:xfrm>
            <a:off x="5211802" y="2590800"/>
            <a:ext cx="3552825" cy="2286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p:pull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481013" y="719138"/>
            <a:ext cx="8224837" cy="492125"/>
          </a:xfrm>
          <a:solidFill>
            <a:srgbClr val="C00000"/>
          </a:solidFill>
        </p:spPr>
        <p:txBody>
          <a:bodyPr/>
          <a:lstStyle/>
          <a:p>
            <a:r>
              <a:rPr lang="en-US" altLang="en-US" sz="2800" b="1" smtClean="0">
                <a:solidFill>
                  <a:schemeClr val="bg1"/>
                </a:solidFill>
                <a:latin typeface="Book Antiqua" panose="02040602050305030304" pitchFamily="18" charset="0"/>
              </a:rPr>
              <a:t>Final variable</a:t>
            </a:r>
          </a:p>
        </p:txBody>
      </p:sp>
      <p:sp>
        <p:nvSpPr>
          <p:cNvPr id="111619" name="Text Placeholder 2"/>
          <p:cNvSpPr>
            <a:spLocks noGrp="1"/>
          </p:cNvSpPr>
          <p:nvPr>
            <p:ph type="body" sz="quarter" idx="10"/>
          </p:nvPr>
        </p:nvSpPr>
        <p:spPr>
          <a:xfrm>
            <a:off x="303213" y="1465263"/>
            <a:ext cx="8543925" cy="4708525"/>
          </a:xfrm>
        </p:spPr>
        <p:txBody>
          <a:bodyPr/>
          <a:lstStyle/>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solidFill>
                  <a:srgbClr val="CC00CC"/>
                </a:solidFill>
                <a:latin typeface="Book Antiqua" panose="02040602050305030304" pitchFamily="18" charset="0"/>
              </a:rPr>
              <a:t>final int speedlimit=90; //final variable</a:t>
            </a: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run(){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speedlimit=400;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Bike obj=</a:t>
            </a:r>
            <a:r>
              <a:rPr lang="en-US" altLang="en-US" sz="1600" b="1" smtClean="0">
                <a:latin typeface="Book Antiqua" panose="02040602050305030304" pitchFamily="18" charset="0"/>
              </a:rPr>
              <a:t>new</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obj.run();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Note: There is a final variable </a:t>
            </a:r>
            <a:r>
              <a:rPr lang="en-US" altLang="en-US" sz="1600" b="1" smtClean="0">
                <a:solidFill>
                  <a:srgbClr val="CC00CC"/>
                </a:solidFill>
                <a:latin typeface="Book Antiqua" panose="02040602050305030304" pitchFamily="18" charset="0"/>
              </a:rPr>
              <a:t>speedlimit,</a:t>
            </a:r>
            <a:r>
              <a:rPr lang="en-US" altLang="en-US" sz="1600" smtClean="0">
                <a:latin typeface="Book Antiqua" panose="02040602050305030304" pitchFamily="18" charset="0"/>
              </a:rPr>
              <a:t> we are going to change the value of this variable, but It can't be changed because final variable once assigned a value can never be changed.</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p:txBody>
      </p:sp>
    </p:spTree>
  </p:cSld>
  <p:clrMapOvr>
    <a:masterClrMapping/>
  </p:clrMapOvr>
  <p:transition>
    <p:pull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304800" y="469900"/>
            <a:ext cx="8539163" cy="520700"/>
          </a:xfrm>
          <a:solidFill>
            <a:srgbClr val="C00000"/>
          </a:solidFill>
        </p:spPr>
        <p:txBody>
          <a:bodyPr/>
          <a:lstStyle/>
          <a:p>
            <a:r>
              <a:rPr lang="en-US" altLang="en-US" sz="2800" b="1" smtClean="0">
                <a:solidFill>
                  <a:schemeClr val="bg1"/>
                </a:solidFill>
                <a:latin typeface="Book Antiqua" panose="02040602050305030304" pitchFamily="18" charset="0"/>
              </a:rPr>
              <a:t/>
            </a:r>
            <a:br>
              <a:rPr lang="en-US" altLang="en-US" sz="2800" b="1" smtClean="0">
                <a:solidFill>
                  <a:schemeClr val="bg1"/>
                </a:solidFill>
                <a:latin typeface="Book Antiqua" panose="02040602050305030304" pitchFamily="18" charset="0"/>
              </a:rPr>
            </a:br>
            <a:r>
              <a:rPr lang="en-US" altLang="en-US" sz="2800" b="1" smtClean="0">
                <a:solidFill>
                  <a:schemeClr val="bg1"/>
                </a:solidFill>
                <a:latin typeface="Book Antiqua" panose="02040602050305030304" pitchFamily="18" charset="0"/>
              </a:rPr>
              <a:t>final method</a:t>
            </a:r>
            <a:br>
              <a:rPr lang="en-US" altLang="en-US" sz="2800" b="1" smtClean="0">
                <a:solidFill>
                  <a:schemeClr val="bg1"/>
                </a:solidFill>
                <a:latin typeface="Book Antiqua" panose="02040602050305030304" pitchFamily="18" charset="0"/>
              </a:rPr>
            </a:br>
            <a:endParaRPr lang="en-US" altLang="en-US" sz="2800" b="1" smtClean="0">
              <a:solidFill>
                <a:schemeClr val="bg1"/>
              </a:solidFill>
              <a:latin typeface="Book Antiqua" panose="02040602050305030304" pitchFamily="18" charset="0"/>
            </a:endParaRPr>
          </a:p>
        </p:txBody>
      </p:sp>
      <p:sp>
        <p:nvSpPr>
          <p:cNvPr id="112643" name="Text Placeholder 2"/>
          <p:cNvSpPr>
            <a:spLocks noGrp="1"/>
          </p:cNvSpPr>
          <p:nvPr>
            <p:ph type="body" sz="quarter" idx="10"/>
          </p:nvPr>
        </p:nvSpPr>
        <p:spPr>
          <a:xfrm>
            <a:off x="303213" y="1077913"/>
            <a:ext cx="8543925" cy="5399087"/>
          </a:xfrm>
        </p:spPr>
        <p:txBody>
          <a:bodyPr/>
          <a:lstStyle/>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If you make any method as final, you </a:t>
            </a:r>
            <a:r>
              <a:rPr lang="en-US" altLang="en-US" sz="1600" b="1" smtClean="0">
                <a:solidFill>
                  <a:srgbClr val="C00000"/>
                </a:solidFill>
                <a:latin typeface="Book Antiqua" panose="02040602050305030304" pitchFamily="18" charset="0"/>
              </a:rPr>
              <a:t>cannot override it.</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solidFill>
                  <a:srgbClr val="CC00CC"/>
                </a:solidFill>
                <a:latin typeface="Book Antiqua" panose="02040602050305030304" pitchFamily="18" charset="0"/>
              </a:rPr>
              <a:t>final void run(){</a:t>
            </a:r>
          </a:p>
          <a:p>
            <a:pPr marL="0" indent="0">
              <a:spcBef>
                <a:spcPct val="0"/>
              </a:spcBef>
              <a:spcAft>
                <a:spcPct val="0"/>
              </a:spcAft>
              <a:buFont typeface="Wingdings" panose="05000000000000000000" pitchFamily="2" charset="2"/>
              <a:buNone/>
            </a:pPr>
            <a:r>
              <a:rPr lang="en-US" altLang="en-US" sz="1600" b="1" smtClean="0">
                <a:solidFill>
                  <a:srgbClr val="CC00CC"/>
                </a:solidFill>
                <a:latin typeface="Book Antiqua" panose="02040602050305030304" pitchFamily="18" charset="0"/>
              </a:rPr>
              <a:t>	System.out.println("running");</a:t>
            </a:r>
          </a:p>
          <a:p>
            <a:pPr marL="0" indent="0">
              <a:spcBef>
                <a:spcPct val="0"/>
              </a:spcBef>
              <a:spcAft>
                <a:spcPct val="0"/>
              </a:spcAft>
              <a:buFont typeface="Wingdings" panose="05000000000000000000" pitchFamily="2" charset="2"/>
              <a:buNone/>
            </a:pPr>
            <a:r>
              <a:rPr lang="en-US" altLang="en-US" sz="1600" b="1" smtClean="0">
                <a:solidFill>
                  <a:srgbClr val="CC00CC"/>
                </a:solidFill>
                <a:latin typeface="Book Antiqua" panose="02040602050305030304" pitchFamily="18" charset="0"/>
              </a:rPr>
              <a:t>} </a:t>
            </a: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Honda </a:t>
            </a:r>
            <a:r>
              <a:rPr lang="en-US" altLang="en-US" sz="1600" b="1" smtClean="0">
                <a:latin typeface="Book Antiqua" panose="02040602050305030304" pitchFamily="18" charset="0"/>
              </a:rPr>
              <a:t>extends</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solidFill>
                  <a:srgbClr val="CC00CC"/>
                </a:solidFill>
                <a:latin typeface="Book Antiqua" panose="02040602050305030304" pitchFamily="18" charset="0"/>
              </a:rPr>
              <a:t> void run(){</a:t>
            </a:r>
          </a:p>
          <a:p>
            <a:pPr marL="0" indent="0">
              <a:spcBef>
                <a:spcPct val="0"/>
              </a:spcBef>
              <a:spcAft>
                <a:spcPct val="0"/>
              </a:spcAft>
              <a:buFont typeface="Wingdings" panose="05000000000000000000" pitchFamily="2" charset="2"/>
              <a:buNone/>
            </a:pPr>
            <a:endParaRPr lang="en-US" altLang="en-US" sz="1600" b="1" smtClean="0">
              <a:solidFill>
                <a:srgbClr val="CC00CC"/>
              </a:solidFill>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solidFill>
                  <a:srgbClr val="CC00CC"/>
                </a:solidFill>
                <a:latin typeface="Book Antiqua" panose="02040602050305030304" pitchFamily="18" charset="0"/>
              </a:rPr>
              <a:t>        System.out.println("running safely with 100kmph");</a:t>
            </a:r>
          </a:p>
          <a:p>
            <a:pPr marL="0" indent="0">
              <a:spcBef>
                <a:spcPct val="0"/>
              </a:spcBef>
              <a:spcAft>
                <a:spcPct val="0"/>
              </a:spcAft>
              <a:buFont typeface="Wingdings" panose="05000000000000000000" pitchFamily="2" charset="2"/>
              <a:buNone/>
            </a:pPr>
            <a:r>
              <a:rPr lang="en-US" altLang="en-US" sz="1600" b="1" smtClean="0">
                <a:solidFill>
                  <a:srgbClr val="CC00CC"/>
                </a:solidFill>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Honda honda= </a:t>
            </a:r>
            <a:r>
              <a:rPr lang="en-US" altLang="en-US" sz="1600" b="1" smtClean="0">
                <a:latin typeface="Book Antiqua" panose="02040602050305030304" pitchFamily="18" charset="0"/>
              </a:rPr>
              <a:t>new</a:t>
            </a:r>
            <a:r>
              <a:rPr lang="en-US" altLang="en-US" sz="1600" smtClean="0">
                <a:latin typeface="Book Antiqua" panose="02040602050305030304" pitchFamily="18" charset="0"/>
              </a:rPr>
              <a:t> Honda();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honda.run();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p:txBody>
      </p:sp>
    </p:spTree>
  </p:cSld>
  <p:clrMapOvr>
    <a:masterClrMapping/>
  </p:clrMapOvr>
  <p:transition>
    <p:pull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304800" y="469900"/>
            <a:ext cx="8539163" cy="622300"/>
          </a:xfrm>
          <a:solidFill>
            <a:srgbClr val="C00000"/>
          </a:solidFill>
        </p:spPr>
        <p:txBody>
          <a:bodyPr/>
          <a:lstStyle/>
          <a:p>
            <a:r>
              <a:rPr lang="en-US" altLang="en-US" sz="2800" smtClean="0">
                <a:solidFill>
                  <a:schemeClr val="bg1"/>
                </a:solidFill>
                <a:latin typeface="Book Antiqua" panose="02040602050305030304" pitchFamily="18" charset="0"/>
              </a:rPr>
              <a:t/>
            </a:r>
            <a:br>
              <a:rPr lang="en-US" altLang="en-US" sz="2800" smtClean="0">
                <a:solidFill>
                  <a:schemeClr val="bg1"/>
                </a:solidFill>
                <a:latin typeface="Book Antiqua" panose="02040602050305030304" pitchFamily="18" charset="0"/>
              </a:rPr>
            </a:br>
            <a:r>
              <a:rPr lang="en-US" altLang="en-US" sz="2800" smtClean="0">
                <a:solidFill>
                  <a:schemeClr val="bg1"/>
                </a:solidFill>
                <a:latin typeface="Book Antiqua" panose="02040602050305030304" pitchFamily="18" charset="0"/>
              </a:rPr>
              <a:t>Final class</a:t>
            </a:r>
            <a:br>
              <a:rPr lang="en-US" altLang="en-US" sz="2800" smtClean="0">
                <a:solidFill>
                  <a:schemeClr val="bg1"/>
                </a:solidFill>
                <a:latin typeface="Book Antiqua" panose="02040602050305030304" pitchFamily="18" charset="0"/>
              </a:rPr>
            </a:br>
            <a:endParaRPr lang="en-US" altLang="en-US" sz="2800" smtClean="0">
              <a:solidFill>
                <a:schemeClr val="bg1"/>
              </a:solidFill>
              <a:latin typeface="Book Antiqua" panose="02040602050305030304" pitchFamily="18" charset="0"/>
            </a:endParaRPr>
          </a:p>
        </p:txBody>
      </p:sp>
      <p:sp>
        <p:nvSpPr>
          <p:cNvPr id="113667" name="Text Placeholder 2"/>
          <p:cNvSpPr>
            <a:spLocks noGrp="1"/>
          </p:cNvSpPr>
          <p:nvPr>
            <p:ph type="body" sz="quarter" idx="10"/>
          </p:nvPr>
        </p:nvSpPr>
        <p:spPr>
          <a:xfrm>
            <a:off x="303213" y="1465263"/>
            <a:ext cx="8543925" cy="4432300"/>
          </a:xfrm>
        </p:spPr>
        <p:txBody>
          <a:bodyPr/>
          <a:lstStyle/>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If you make any class as final, you </a:t>
            </a:r>
            <a:r>
              <a:rPr lang="en-US" altLang="en-US" sz="1600" b="1" smtClean="0">
                <a:solidFill>
                  <a:srgbClr val="CC00CC"/>
                </a:solidFill>
                <a:latin typeface="Book Antiqua" panose="02040602050305030304" pitchFamily="18" charset="0"/>
              </a:rPr>
              <a:t>cannot extend it.</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solidFill>
                  <a:srgbClr val="CC00CC"/>
                </a:solidFill>
                <a:latin typeface="Book Antiqua" panose="02040602050305030304" pitchFamily="18" charset="0"/>
              </a:rPr>
              <a:t>final class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Honda </a:t>
            </a:r>
            <a:r>
              <a:rPr lang="en-US" altLang="en-US" sz="1600" b="1" smtClean="0">
                <a:latin typeface="Book Antiqua" panose="02040602050305030304" pitchFamily="18" charset="0"/>
              </a:rPr>
              <a:t>extends</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run(){</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System.out.println("running safely with 100kmph");</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Honda honda= </a:t>
            </a:r>
            <a:r>
              <a:rPr lang="en-US" altLang="en-US" sz="1600" b="1" smtClean="0">
                <a:latin typeface="Book Antiqua" panose="02040602050305030304" pitchFamily="18" charset="0"/>
              </a:rPr>
              <a:t>new</a:t>
            </a:r>
            <a:r>
              <a:rPr lang="en-US" altLang="en-US" sz="1600" smtClean="0">
                <a:latin typeface="Book Antiqua" panose="02040602050305030304" pitchFamily="18" charset="0"/>
              </a:rPr>
              <a:t> Honda();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honda.run();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p:txBody>
      </p:sp>
    </p:spTree>
  </p:cSld>
  <p:clrMapOvr>
    <a:masterClrMapping/>
  </p:clrMapOvr>
  <p:transition>
    <p:pull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304800" y="457200"/>
            <a:ext cx="8539163" cy="685800"/>
          </a:xfrm>
          <a:solidFill>
            <a:srgbClr val="C00000"/>
          </a:solidFill>
        </p:spPr>
        <p:txBody>
          <a:bodyPr/>
          <a:lstStyle/>
          <a:p>
            <a:r>
              <a:rPr lang="en-US" altLang="en-US" sz="2800" b="1" smtClean="0">
                <a:solidFill>
                  <a:schemeClr val="bg1"/>
                </a:solidFill>
                <a:latin typeface="Book Antiqua" panose="02040602050305030304" pitchFamily="18" charset="0"/>
              </a:rPr>
              <a:t/>
            </a:r>
            <a:br>
              <a:rPr lang="en-US" altLang="en-US" sz="2800" b="1" smtClean="0">
                <a:solidFill>
                  <a:schemeClr val="bg1"/>
                </a:solidFill>
                <a:latin typeface="Book Antiqua" panose="02040602050305030304" pitchFamily="18" charset="0"/>
              </a:rPr>
            </a:br>
            <a:r>
              <a:rPr lang="en-US" altLang="en-US" sz="2800" b="1" smtClean="0">
                <a:solidFill>
                  <a:schemeClr val="bg1"/>
                </a:solidFill>
                <a:latin typeface="Book Antiqua" panose="02040602050305030304" pitchFamily="18" charset="0"/>
              </a:rPr>
              <a:t>Can we initialize blank final variable?</a:t>
            </a:r>
            <a:br>
              <a:rPr lang="en-US" altLang="en-US" sz="2800" b="1" smtClean="0">
                <a:solidFill>
                  <a:schemeClr val="bg1"/>
                </a:solidFill>
                <a:latin typeface="Book Antiqua" panose="02040602050305030304" pitchFamily="18" charset="0"/>
              </a:rPr>
            </a:br>
            <a:endParaRPr lang="en-US" altLang="en-US" sz="2800" b="1" smtClean="0">
              <a:solidFill>
                <a:schemeClr val="bg1"/>
              </a:solidFill>
              <a:latin typeface="Book Antiqua" panose="02040602050305030304" pitchFamily="18" charset="0"/>
            </a:endParaRPr>
          </a:p>
        </p:txBody>
      </p:sp>
      <p:sp>
        <p:nvSpPr>
          <p:cNvPr id="114691" name="Text Placeholder 2"/>
          <p:cNvSpPr>
            <a:spLocks noGrp="1"/>
          </p:cNvSpPr>
          <p:nvPr>
            <p:ph type="body" sz="quarter" idx="10"/>
          </p:nvPr>
        </p:nvSpPr>
        <p:spPr>
          <a:xfrm>
            <a:off x="303213" y="1465263"/>
            <a:ext cx="8543925" cy="4432300"/>
          </a:xfrm>
        </p:spPr>
        <p:txBody>
          <a:bodyPr/>
          <a:lstStyle/>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Yes, but only in constructor.</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solidFill>
                  <a:srgbClr val="000099"/>
                </a:solidFill>
                <a:latin typeface="Book Antiqua" panose="02040602050305030304" pitchFamily="18" charset="0"/>
              </a:rPr>
              <a:t> final int speedlimit</a:t>
            </a:r>
            <a:r>
              <a:rPr lang="en-US" altLang="en-US" sz="1600" b="1" smtClean="0">
                <a:solidFill>
                  <a:srgbClr val="C00000"/>
                </a:solidFill>
                <a:latin typeface="Book Antiqua" panose="02040602050305030304" pitchFamily="18" charset="0"/>
              </a:rPr>
              <a:t>;   //blank final variable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Bike()</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speedlimit=70;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System.out.println(speedlimit);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new</a:t>
            </a:r>
            <a:r>
              <a:rPr lang="en-US" altLang="en-US" sz="1600" smtClean="0">
                <a:latin typeface="Book Antiqua" panose="02040602050305030304" pitchFamily="18" charset="0"/>
              </a:rPr>
              <a:t> Bike();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p:txBody>
      </p:sp>
    </p:spTree>
  </p:cSld>
  <p:clrMapOvr>
    <a:masterClrMapping/>
  </p:clrMapOvr>
  <p:transition>
    <p:pull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304800" y="655638"/>
            <a:ext cx="8539163" cy="490537"/>
          </a:xfrm>
          <a:solidFill>
            <a:srgbClr val="C00000"/>
          </a:solidFill>
        </p:spPr>
        <p:txBody>
          <a:bodyPr/>
          <a:lstStyle/>
          <a:p>
            <a:r>
              <a:rPr lang="en-US" altLang="en-US" sz="2800" b="1" smtClean="0">
                <a:solidFill>
                  <a:schemeClr val="bg1"/>
                </a:solidFill>
                <a:latin typeface="Book Antiqua" panose="02040602050305030304" pitchFamily="18" charset="0"/>
              </a:rPr>
              <a:t/>
            </a:r>
            <a:br>
              <a:rPr lang="en-US" altLang="en-US" sz="2800" b="1" smtClean="0">
                <a:solidFill>
                  <a:schemeClr val="bg1"/>
                </a:solidFill>
                <a:latin typeface="Book Antiqua" panose="02040602050305030304" pitchFamily="18" charset="0"/>
              </a:rPr>
            </a:br>
            <a:r>
              <a:rPr lang="en-US" altLang="en-US" sz="2800" b="1" smtClean="0">
                <a:solidFill>
                  <a:schemeClr val="bg1"/>
                </a:solidFill>
                <a:latin typeface="Book Antiqua" panose="02040602050305030304" pitchFamily="18" charset="0"/>
              </a:rPr>
              <a:t>static blank final variable</a:t>
            </a:r>
            <a:br>
              <a:rPr lang="en-US" altLang="en-US" sz="2800" b="1" smtClean="0">
                <a:solidFill>
                  <a:schemeClr val="bg1"/>
                </a:solidFill>
                <a:latin typeface="Book Antiqua" panose="02040602050305030304" pitchFamily="18" charset="0"/>
              </a:rPr>
            </a:br>
            <a:endParaRPr lang="en-US" altLang="en-US" sz="2800" b="1" smtClean="0">
              <a:solidFill>
                <a:schemeClr val="bg1"/>
              </a:solidFill>
              <a:latin typeface="Book Antiqua" panose="02040602050305030304" pitchFamily="18" charset="0"/>
            </a:endParaRPr>
          </a:p>
        </p:txBody>
      </p:sp>
      <p:sp>
        <p:nvSpPr>
          <p:cNvPr id="115715" name="Text Placeholder 2"/>
          <p:cNvSpPr>
            <a:spLocks noGrp="1"/>
          </p:cNvSpPr>
          <p:nvPr>
            <p:ph type="body" sz="quarter" idx="10"/>
          </p:nvPr>
        </p:nvSpPr>
        <p:spPr>
          <a:xfrm>
            <a:off x="303213" y="1465263"/>
            <a:ext cx="8543925" cy="4708525"/>
          </a:xfrm>
        </p:spPr>
        <p:txBody>
          <a:bodyPr/>
          <a:lstStyle/>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A static final variable that is not initialized at the time of declaration is known as static blank final variable. It can be initialized only in static block.</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A{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r>
              <a:rPr lang="en-US" altLang="en-US" sz="1600" b="1" smtClean="0">
                <a:solidFill>
                  <a:srgbClr val="000099"/>
                </a:solidFill>
                <a:latin typeface="Book Antiqua" panose="02040602050305030304" pitchFamily="18" charset="0"/>
              </a:rPr>
              <a:t>static final int data; </a:t>
            </a:r>
            <a:r>
              <a:rPr lang="en-US" altLang="en-US" sz="1600" b="1" smtClean="0">
                <a:solidFill>
                  <a:srgbClr val="C00000"/>
                </a:solidFill>
                <a:latin typeface="Book Antiqua" panose="02040602050305030304" pitchFamily="18" charset="0"/>
              </a:rPr>
              <a:t>//static blank final variable </a:t>
            </a:r>
          </a:p>
          <a:p>
            <a:pPr marL="0" indent="0">
              <a:spcBef>
                <a:spcPct val="0"/>
              </a:spcBef>
              <a:spcAft>
                <a:spcPct val="0"/>
              </a:spcAft>
              <a:buFont typeface="Wingdings" panose="05000000000000000000" pitchFamily="2" charset="2"/>
              <a:buNone/>
            </a:pPr>
            <a:r>
              <a:rPr lang="en-US" altLang="en-US" sz="1600" b="1" smtClean="0">
                <a:solidFill>
                  <a:srgbClr val="C00000"/>
                </a:solidFill>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static{ </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data=50;</a:t>
            </a:r>
          </a:p>
          <a:p>
            <a:pPr marL="0" indent="0">
              <a:spcBef>
                <a:spcPct val="0"/>
              </a:spcBef>
              <a:spcAft>
                <a:spcPct val="0"/>
              </a:spcAft>
              <a:buFont typeface="Wingdings" panose="05000000000000000000" pitchFamily="2" charset="2"/>
              <a:buNone/>
            </a:pPr>
            <a:r>
              <a:rPr lang="en-US" altLang="en-US" sz="1600" b="1" smtClean="0">
                <a:solidFill>
                  <a:srgbClr val="000099"/>
                </a:solidFill>
                <a:latin typeface="Book Antiqua" panose="02040602050305030304" pitchFamily="18" charset="0"/>
              </a:rPr>
              <a:t>  }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a:p>
            <a:pPr marL="0" indent="0">
              <a:spcBef>
                <a:spcPct val="0"/>
              </a:spcBef>
              <a:spcAft>
                <a:spcPct val="0"/>
              </a:spcAft>
              <a:buFont typeface="Wingdings" panose="05000000000000000000" pitchFamily="2" charset="2"/>
              <a:buNone/>
            </a:pP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System.out.println(A.data);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  </a:t>
            </a:r>
          </a:p>
          <a:p>
            <a:pPr marL="0" indent="0">
              <a:spcBef>
                <a:spcPct val="0"/>
              </a:spcBef>
              <a:spcAft>
                <a:spcPct val="0"/>
              </a:spcAft>
              <a:buFont typeface="Wingdings" panose="05000000000000000000" pitchFamily="2" charset="2"/>
              <a:buNone/>
            </a:pPr>
            <a:r>
              <a:rPr lang="en-US" altLang="en-US" sz="1600" smtClean="0">
                <a:latin typeface="Book Antiqua" panose="02040602050305030304" pitchFamily="18" charset="0"/>
              </a:rPr>
              <a:t>}  </a:t>
            </a:r>
          </a:p>
          <a:p>
            <a:pPr marL="0" indent="0">
              <a:spcBef>
                <a:spcPct val="0"/>
              </a:spcBef>
              <a:spcAft>
                <a:spcPct val="0"/>
              </a:spcAft>
              <a:buFont typeface="Wingdings" panose="05000000000000000000" pitchFamily="2" charset="2"/>
              <a:buNone/>
            </a:pPr>
            <a:endParaRPr lang="en-US" altLang="en-US" sz="1600" smtClean="0">
              <a:latin typeface="Book Antiqua" panose="02040602050305030304" pitchFamily="18" charset="0"/>
            </a:endParaRPr>
          </a:p>
        </p:txBody>
      </p:sp>
    </p:spTree>
  </p:cSld>
  <p:clrMapOvr>
    <a:masterClrMapping/>
  </p:clrMapOvr>
  <p:transition>
    <p:pull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Placeholder 2"/>
          <p:cNvSpPr>
            <a:spLocks noGrp="1"/>
          </p:cNvSpPr>
          <p:nvPr>
            <p:ph type="body" sz="quarter" idx="10"/>
          </p:nvPr>
        </p:nvSpPr>
        <p:spPr>
          <a:xfrm>
            <a:off x="303213" y="1465263"/>
            <a:ext cx="8543925" cy="5011737"/>
          </a:xfrm>
        </p:spPr>
        <p:txBody>
          <a:bodyPr/>
          <a:lstStyle/>
          <a:p>
            <a:pPr marL="0" indent="0">
              <a:spcBef>
                <a:spcPct val="0"/>
              </a:spcBef>
              <a:spcAft>
                <a:spcPct val="0"/>
              </a:spcAft>
              <a:buFont typeface="Arial" panose="020B0604020202020204" pitchFamily="34" charset="0"/>
              <a:buNone/>
              <a:defRPr/>
            </a:pPr>
            <a:r>
              <a:rPr lang="en-US" sz="1400" dirty="0"/>
              <a:t>1. Which of the following approach help us understand better about Real time examples, say Vehicle or Employee of an </a:t>
            </a:r>
            <a:r>
              <a:rPr lang="en-US" sz="1400" dirty="0" err="1"/>
              <a:t>Organisation</a:t>
            </a:r>
            <a:r>
              <a:rPr lang="en-US" sz="1400" dirty="0"/>
              <a:t>?</a:t>
            </a:r>
          </a:p>
          <a:p>
            <a:pPr marL="0" indent="0">
              <a:spcBef>
                <a:spcPct val="0"/>
              </a:spcBef>
              <a:spcAft>
                <a:spcPct val="0"/>
              </a:spcAft>
              <a:buFont typeface="Arial" panose="020B0604020202020204" pitchFamily="34" charset="0"/>
              <a:buNone/>
              <a:defRPr/>
            </a:pPr>
            <a:r>
              <a:rPr lang="en-US" sz="1400" dirty="0"/>
              <a:t>a) Procedural approach</a:t>
            </a:r>
          </a:p>
          <a:p>
            <a:pPr marL="0" indent="0">
              <a:spcBef>
                <a:spcPct val="0"/>
              </a:spcBef>
              <a:spcAft>
                <a:spcPct val="0"/>
              </a:spcAft>
              <a:buFont typeface="Arial" panose="020B0604020202020204" pitchFamily="34" charset="0"/>
              <a:buNone/>
              <a:defRPr/>
            </a:pPr>
            <a:r>
              <a:rPr lang="en-US" sz="1400" dirty="0"/>
              <a:t>b) Object Oriented approach</a:t>
            </a:r>
          </a:p>
          <a:p>
            <a:pPr marL="0" indent="0">
              <a:spcBef>
                <a:spcPct val="0"/>
              </a:spcBef>
              <a:spcAft>
                <a:spcPct val="0"/>
              </a:spcAft>
              <a:buFont typeface="Arial" panose="020B0604020202020204" pitchFamily="34" charset="0"/>
              <a:buNone/>
              <a:defRPr/>
            </a:pPr>
            <a:r>
              <a:rPr lang="en-US" sz="1400" dirty="0"/>
              <a:t>c) Both a and </a:t>
            </a:r>
            <a:r>
              <a:rPr lang="en-US" sz="1400" dirty="0" smtClean="0"/>
              <a:t>b</a:t>
            </a:r>
          </a:p>
          <a:p>
            <a:pPr marL="0" indent="0">
              <a:spcBef>
                <a:spcPct val="0"/>
              </a:spcBef>
              <a:spcAft>
                <a:spcPct val="0"/>
              </a:spcAft>
              <a:buFont typeface="Arial" panose="020B0604020202020204" pitchFamily="34" charset="0"/>
              <a:buNone/>
              <a:defRPr/>
            </a:pPr>
            <a:endParaRPr lang="en-US" sz="1400" dirty="0" smtClean="0"/>
          </a:p>
          <a:p>
            <a:pPr marL="0" indent="0">
              <a:spcBef>
                <a:spcPct val="0"/>
              </a:spcBef>
              <a:spcAft>
                <a:spcPct val="0"/>
              </a:spcAft>
              <a:buFont typeface="Arial" panose="020B0604020202020204" pitchFamily="34" charset="0"/>
              <a:buNone/>
              <a:defRPr/>
            </a:pPr>
            <a:endParaRPr lang="en-US" sz="1400" dirty="0"/>
          </a:p>
          <a:p>
            <a:pPr marL="0" indent="0">
              <a:spcBef>
                <a:spcPct val="0"/>
              </a:spcBef>
              <a:spcAft>
                <a:spcPct val="0"/>
              </a:spcAft>
              <a:buFont typeface="Arial" panose="020B0604020202020204" pitchFamily="34" charset="0"/>
              <a:buNone/>
              <a:defRPr/>
            </a:pPr>
            <a:r>
              <a:rPr lang="en-US" sz="1400" dirty="0"/>
              <a:t>2. Which of these keywords is used to make a class?</a:t>
            </a:r>
          </a:p>
          <a:p>
            <a:pPr>
              <a:spcBef>
                <a:spcPct val="0"/>
              </a:spcBef>
              <a:spcAft>
                <a:spcPct val="0"/>
              </a:spcAft>
              <a:buFont typeface="Arial" panose="020B0604020202020204" pitchFamily="34" charset="0"/>
              <a:buAutoNum type="alphaLcParenR"/>
              <a:defRPr/>
            </a:pPr>
            <a:r>
              <a:rPr lang="en-US" sz="1400" dirty="0" smtClean="0"/>
              <a:t>Class b</a:t>
            </a:r>
            <a:r>
              <a:rPr lang="en-US" sz="1400" dirty="0"/>
              <a:t>) </a:t>
            </a:r>
            <a:r>
              <a:rPr lang="en-US" sz="1400" dirty="0" err="1" smtClean="0"/>
              <a:t>struct</a:t>
            </a:r>
            <a:r>
              <a:rPr lang="en-US" sz="1400" dirty="0" smtClean="0"/>
              <a:t> c</a:t>
            </a:r>
            <a:r>
              <a:rPr lang="en-US" sz="1400" dirty="0"/>
              <a:t>) </a:t>
            </a:r>
            <a:r>
              <a:rPr lang="en-US" sz="1400" dirty="0" err="1" smtClean="0"/>
              <a:t>int</a:t>
            </a:r>
            <a:endParaRPr lang="en-US" sz="1400" dirty="0"/>
          </a:p>
          <a:p>
            <a:pPr marL="0" indent="0">
              <a:spcBef>
                <a:spcPct val="0"/>
              </a:spcBef>
              <a:spcAft>
                <a:spcPct val="0"/>
              </a:spcAft>
              <a:buFont typeface="Arial" panose="020B0604020202020204" pitchFamily="34" charset="0"/>
              <a:buNone/>
              <a:defRPr/>
            </a:pPr>
            <a:endParaRPr lang="en-US" sz="1400" dirty="0" smtClean="0"/>
          </a:p>
          <a:p>
            <a:pPr marL="0" indent="0">
              <a:spcBef>
                <a:spcPct val="0"/>
              </a:spcBef>
              <a:spcAft>
                <a:spcPct val="0"/>
              </a:spcAft>
              <a:buFont typeface="Arial" panose="020B0604020202020204" pitchFamily="34" charset="0"/>
              <a:buNone/>
              <a:defRPr/>
            </a:pPr>
            <a:endParaRPr lang="en-US" sz="1400" dirty="0"/>
          </a:p>
          <a:p>
            <a:pPr marL="0" indent="0">
              <a:spcBef>
                <a:spcPct val="0"/>
              </a:spcBef>
              <a:spcAft>
                <a:spcPct val="0"/>
              </a:spcAft>
              <a:buFont typeface="Arial" panose="020B0604020202020204" pitchFamily="34" charset="0"/>
              <a:buNone/>
              <a:defRPr/>
            </a:pPr>
            <a:endParaRPr lang="en-US" sz="1400" dirty="0" smtClean="0"/>
          </a:p>
          <a:p>
            <a:pPr marL="0" indent="0">
              <a:spcBef>
                <a:spcPct val="0"/>
              </a:spcBef>
              <a:spcAft>
                <a:spcPct val="0"/>
              </a:spcAft>
              <a:buFont typeface="Arial" panose="020B0604020202020204" pitchFamily="34" charset="0"/>
              <a:buNone/>
              <a:defRPr/>
            </a:pPr>
            <a:r>
              <a:rPr lang="en-US" sz="1400" dirty="0"/>
              <a:t>3) Which of these statement is incorrect?</a:t>
            </a:r>
          </a:p>
          <a:p>
            <a:pPr marL="0" indent="0">
              <a:spcBef>
                <a:spcPct val="0"/>
              </a:spcBef>
              <a:spcAft>
                <a:spcPct val="0"/>
              </a:spcAft>
              <a:buFont typeface="Arial" panose="020B0604020202020204" pitchFamily="34" charset="0"/>
              <a:buNone/>
              <a:defRPr/>
            </a:pPr>
            <a:r>
              <a:rPr lang="en-US" sz="1400" dirty="0"/>
              <a:t>a) Every class must contain a main() method.</a:t>
            </a:r>
          </a:p>
          <a:p>
            <a:pPr marL="0" indent="0">
              <a:spcBef>
                <a:spcPct val="0"/>
              </a:spcBef>
              <a:spcAft>
                <a:spcPct val="0"/>
              </a:spcAft>
              <a:buFont typeface="Arial" panose="020B0604020202020204" pitchFamily="34" charset="0"/>
              <a:buNone/>
              <a:defRPr/>
            </a:pPr>
            <a:r>
              <a:rPr lang="en-US" sz="1400" dirty="0"/>
              <a:t>b) Applets do not require a main() method at all.</a:t>
            </a:r>
          </a:p>
          <a:p>
            <a:pPr marL="0" indent="0">
              <a:spcBef>
                <a:spcPct val="0"/>
              </a:spcBef>
              <a:spcAft>
                <a:spcPct val="0"/>
              </a:spcAft>
              <a:buFont typeface="Arial" panose="020B0604020202020204" pitchFamily="34" charset="0"/>
              <a:buNone/>
              <a:defRPr/>
            </a:pPr>
            <a:r>
              <a:rPr lang="en-US" sz="1400" dirty="0"/>
              <a:t>c) There can be only one main() method in a program.</a:t>
            </a:r>
          </a:p>
          <a:p>
            <a:pPr marL="0" indent="0">
              <a:spcBef>
                <a:spcPct val="0"/>
              </a:spcBef>
              <a:spcAft>
                <a:spcPct val="0"/>
              </a:spcAft>
              <a:buFont typeface="Arial" panose="020B0604020202020204" pitchFamily="34" charset="0"/>
              <a:buNone/>
              <a:defRPr/>
            </a:pPr>
            <a:r>
              <a:rPr lang="en-US" sz="1400" dirty="0"/>
              <a:t>d) main() method must be made public</a:t>
            </a:r>
            <a:endParaRPr lang="en-US" sz="1400" dirty="0" smtClean="0"/>
          </a:p>
        </p:txBody>
      </p:sp>
      <p:sp>
        <p:nvSpPr>
          <p:cNvPr id="116739" name="Title 1"/>
          <p:cNvSpPr txBox="1">
            <a:spLocks/>
          </p:cNvSpPr>
          <p:nvPr/>
        </p:nvSpPr>
        <p:spPr bwMode="auto">
          <a:xfrm>
            <a:off x="381000" y="228600"/>
            <a:ext cx="8229600" cy="79216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1">
                <a:solidFill>
                  <a:schemeClr val="bg1"/>
                </a:solidFill>
                <a:latin typeface="Book Antiqua" panose="02040602050305030304" pitchFamily="18" charset="0"/>
              </a:rPr>
              <a:t>Quiz</a:t>
            </a:r>
            <a:r>
              <a:rPr lang="en-US" altLang="en-US" sz="4400">
                <a:solidFill>
                  <a:schemeClr val="tx2"/>
                </a:solidFill>
              </a:rPr>
              <a:t> </a:t>
            </a:r>
          </a:p>
        </p:txBody>
      </p:sp>
    </p:spTree>
  </p:cSld>
  <p:clrMapOvr>
    <a:masterClrMapping/>
  </p:clrMapOvr>
  <p:transition>
    <p:pull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Placeholder 2"/>
          <p:cNvSpPr>
            <a:spLocks noGrp="1"/>
          </p:cNvSpPr>
          <p:nvPr>
            <p:ph type="body" sz="quarter" idx="10"/>
          </p:nvPr>
        </p:nvSpPr>
        <p:spPr>
          <a:xfrm>
            <a:off x="303213" y="1465263"/>
            <a:ext cx="8543925" cy="5011737"/>
          </a:xfrm>
        </p:spPr>
        <p:txBody>
          <a:bodyPr/>
          <a:lstStyle/>
          <a:p>
            <a:pPr marL="0" indent="0">
              <a:spcBef>
                <a:spcPct val="0"/>
              </a:spcBef>
              <a:spcAft>
                <a:spcPct val="0"/>
              </a:spcAft>
              <a:buFont typeface="Arial" panose="020B0604020202020204" pitchFamily="34" charset="0"/>
              <a:buNone/>
            </a:pPr>
            <a:r>
              <a:rPr lang="en-US" altLang="en-US" smtClean="0"/>
              <a:t>4) What is the stored in the object obj in following lines of code?</a:t>
            </a:r>
            <a:br>
              <a:rPr lang="en-US" altLang="en-US" smtClean="0"/>
            </a:br>
            <a:r>
              <a:rPr lang="en-US" altLang="en-US" smtClean="0"/>
              <a:t>box obj;</a:t>
            </a:r>
            <a:br>
              <a:rPr lang="en-US" altLang="en-US" smtClean="0"/>
            </a:br>
            <a:r>
              <a:rPr lang="en-US" altLang="en-US" smtClean="0"/>
              <a:t>a) Memory address of allocated memory of object.</a:t>
            </a:r>
            <a:br>
              <a:rPr lang="en-US" altLang="en-US" smtClean="0"/>
            </a:br>
            <a:r>
              <a:rPr lang="en-US" altLang="en-US" smtClean="0"/>
              <a:t>b) NULL</a:t>
            </a:r>
            <a:br>
              <a:rPr lang="en-US" altLang="en-US" smtClean="0"/>
            </a:br>
            <a:r>
              <a:rPr lang="en-US" altLang="en-US" smtClean="0"/>
              <a:t>c) Any arbitrary pointer</a:t>
            </a:r>
            <a:br>
              <a:rPr lang="en-US" altLang="en-US" smtClean="0"/>
            </a:br>
            <a:r>
              <a:rPr lang="en-US" altLang="en-US" smtClean="0"/>
              <a:t>d) Garbage</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Explanation: Memory is allocated to an object using new operator. box obj; just </a:t>
            </a:r>
          </a:p>
          <a:p>
            <a:pPr marL="0" indent="0">
              <a:spcBef>
                <a:spcPct val="0"/>
              </a:spcBef>
              <a:spcAft>
                <a:spcPct val="0"/>
              </a:spcAft>
              <a:buFont typeface="Arial" panose="020B0604020202020204" pitchFamily="34" charset="0"/>
              <a:buNone/>
            </a:pPr>
            <a:r>
              <a:rPr lang="en-US" altLang="en-US" smtClean="0"/>
              <a:t>declares a reference to object, no memory is allocated to it hence it points to NULL</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5) Which of the following is a valid declaration of an object of class Box?</a:t>
            </a:r>
            <a:br>
              <a:rPr lang="en-US" altLang="en-US" smtClean="0"/>
            </a:br>
            <a:r>
              <a:rPr lang="en-US" altLang="en-US" smtClean="0"/>
              <a:t>a) Box obj = new Box();</a:t>
            </a:r>
            <a:br>
              <a:rPr lang="en-US" altLang="en-US" smtClean="0"/>
            </a:br>
            <a:r>
              <a:rPr lang="en-US" altLang="en-US" smtClean="0"/>
              <a:t>b) Box obj = new Box;</a:t>
            </a:r>
            <a:br>
              <a:rPr lang="en-US" altLang="en-US" smtClean="0"/>
            </a:br>
            <a:r>
              <a:rPr lang="en-US" altLang="en-US" smtClean="0"/>
              <a:t>c) obj = new Box();</a:t>
            </a:r>
            <a:br>
              <a:rPr lang="en-US" altLang="en-US" smtClean="0"/>
            </a:br>
            <a:r>
              <a:rPr lang="en-US" altLang="en-US" smtClean="0"/>
              <a:t>d) new Box obj;</a:t>
            </a:r>
          </a:p>
        </p:txBody>
      </p:sp>
      <p:sp>
        <p:nvSpPr>
          <p:cNvPr id="117763" name="Title 1"/>
          <p:cNvSpPr txBox="1">
            <a:spLocks/>
          </p:cNvSpPr>
          <p:nvPr/>
        </p:nvSpPr>
        <p:spPr bwMode="auto">
          <a:xfrm>
            <a:off x="381000" y="228600"/>
            <a:ext cx="8229600" cy="79216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1">
                <a:solidFill>
                  <a:schemeClr val="bg1"/>
                </a:solidFill>
                <a:latin typeface="Book Antiqua" panose="02040602050305030304" pitchFamily="18" charset="0"/>
              </a:rPr>
              <a:t>Quiz</a:t>
            </a:r>
            <a:r>
              <a:rPr lang="en-US" altLang="en-US" sz="4400">
                <a:solidFill>
                  <a:schemeClr val="tx2"/>
                </a:solidFill>
              </a:rPr>
              <a:t> </a:t>
            </a:r>
          </a:p>
        </p:txBody>
      </p:sp>
    </p:spTree>
  </p:cSld>
  <p:clrMapOvr>
    <a:masterClrMapping/>
  </p:clrMapOvr>
  <p:transition>
    <p:pull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3"/>
          <p:cNvSpPr>
            <a:spLocks noGrp="1"/>
          </p:cNvSpPr>
          <p:nvPr>
            <p:ph type="ctrTitle"/>
          </p:nvPr>
        </p:nvSpPr>
        <p:spPr/>
        <p:txBody>
          <a:bodyPr/>
          <a:lstStyle/>
          <a:p>
            <a:r>
              <a:rPr lang="en-US" altLang="en-US" smtClean="0"/>
              <a:t>Constructor</a:t>
            </a:r>
          </a:p>
        </p:txBody>
      </p:sp>
      <p:sp>
        <p:nvSpPr>
          <p:cNvPr id="5" name="Subtitle 4"/>
          <p:cNvSpPr>
            <a:spLocks noGrp="1"/>
          </p:cNvSpPr>
          <p:nvPr>
            <p:ph type="subTitle" idx="1"/>
          </p:nvPr>
        </p:nvSpPr>
        <p:spPr/>
        <p:txBody>
          <a:bodyPr/>
          <a:lstStyle/>
          <a:p>
            <a:pPr>
              <a:defRPr/>
            </a:pPr>
            <a:endParaRPr lang="en-US"/>
          </a:p>
        </p:txBody>
      </p:sp>
    </p:spTree>
  </p:cSld>
  <p:clrMapOvr>
    <a:masterClrMapping/>
  </p:clrMapOvr>
  <p:transition>
    <p:pull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endParaRPr lang="en-US" altLang="en-US" smtClean="0"/>
          </a:p>
        </p:txBody>
      </p:sp>
      <p:sp>
        <p:nvSpPr>
          <p:cNvPr id="119811" name="Content Placeholder 2"/>
          <p:cNvSpPr>
            <a:spLocks noGrp="1"/>
          </p:cNvSpPr>
          <p:nvPr>
            <p:ph idx="1"/>
          </p:nvPr>
        </p:nvSpPr>
        <p:spPr/>
        <p:txBody>
          <a:bodyPr/>
          <a:lstStyle/>
          <a:p>
            <a:pPr>
              <a:spcBef>
                <a:spcPct val="0"/>
              </a:spcBef>
              <a:buFont typeface="Wingdings" panose="05000000000000000000" pitchFamily="2" charset="2"/>
              <a:buChar char="§"/>
            </a:pPr>
            <a:r>
              <a:rPr lang="en-US" altLang="en-US" sz="1800" smtClean="0"/>
              <a:t> Naming Conventions</a:t>
            </a:r>
          </a:p>
          <a:p>
            <a:pPr>
              <a:spcBef>
                <a:spcPct val="0"/>
              </a:spcBef>
              <a:buFont typeface="Wingdings" panose="05000000000000000000" pitchFamily="2" charset="2"/>
              <a:buChar char="§"/>
            </a:pPr>
            <a:r>
              <a:rPr lang="en-US" altLang="en-US" sz="1800" smtClean="0"/>
              <a:t> constructor and overload constructor </a:t>
            </a:r>
          </a:p>
          <a:p>
            <a:pPr>
              <a:spcBef>
                <a:spcPct val="0"/>
              </a:spcBef>
              <a:buFont typeface="Wingdings" panose="05000000000000000000" pitchFamily="2" charset="2"/>
              <a:buChar char="§"/>
            </a:pPr>
            <a:r>
              <a:rPr lang="en-US" altLang="en-US" sz="1800" smtClean="0"/>
              <a:t> method overloading.</a:t>
            </a:r>
          </a:p>
          <a:p>
            <a:pPr>
              <a:spcBef>
                <a:spcPct val="0"/>
              </a:spcBef>
              <a:buFont typeface="Wingdings" panose="05000000000000000000" pitchFamily="2" charset="2"/>
              <a:buChar char="§"/>
            </a:pPr>
            <a:r>
              <a:rPr lang="en-US" altLang="en-US" sz="1800" smtClean="0"/>
              <a:t> abstract class</a:t>
            </a:r>
          </a:p>
          <a:p>
            <a:pPr>
              <a:spcBef>
                <a:spcPct val="0"/>
              </a:spcBef>
              <a:buFont typeface="Wingdings" panose="05000000000000000000" pitchFamily="2" charset="2"/>
              <a:buChar char="§"/>
            </a:pPr>
            <a:r>
              <a:rPr lang="en-US" altLang="en-US" sz="1800" smtClean="0"/>
              <a:t> Concept of Inheritence.</a:t>
            </a:r>
          </a:p>
          <a:p>
            <a:pPr>
              <a:spcBef>
                <a:spcPct val="0"/>
              </a:spcBef>
              <a:buFont typeface="Wingdings" panose="05000000000000000000" pitchFamily="2" charset="2"/>
              <a:buChar char="§"/>
            </a:pPr>
            <a:r>
              <a:rPr lang="en-US" altLang="en-US" sz="1800" smtClean="0"/>
              <a:t> Concept of Packages.</a:t>
            </a:r>
          </a:p>
          <a:p>
            <a:pPr>
              <a:spcBef>
                <a:spcPct val="0"/>
              </a:spcBef>
              <a:buFont typeface="Wingdings" panose="05000000000000000000" pitchFamily="2" charset="2"/>
              <a:buChar char="§"/>
            </a:pPr>
            <a:r>
              <a:rPr lang="en-US" altLang="en-US" sz="1800" smtClean="0"/>
              <a:t> Concept of Interface.</a:t>
            </a:r>
          </a:p>
          <a:p>
            <a:pPr>
              <a:spcBef>
                <a:spcPct val="0"/>
              </a:spcBef>
              <a:buFont typeface="Wingdings" panose="05000000000000000000" pitchFamily="2" charset="2"/>
              <a:buChar char="§"/>
            </a:pPr>
            <a:r>
              <a:rPr lang="en-US" altLang="en-US" sz="1800" smtClean="0"/>
              <a:t> Static Blocks.</a:t>
            </a:r>
          </a:p>
          <a:p>
            <a:endParaRPr lang="en-US" altLang="en-US" sz="1800" smtClean="0"/>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Components of JVM?</a:t>
            </a:r>
          </a:p>
        </p:txBody>
      </p:sp>
      <p:sp>
        <p:nvSpPr>
          <p:cNvPr id="12291" name="Content Placeholder 3"/>
          <p:cNvSpPr>
            <a:spLocks noGrp="1"/>
          </p:cNvSpPr>
          <p:nvPr>
            <p:ph idx="1"/>
          </p:nvPr>
        </p:nvSpPr>
        <p:spPr>
          <a:xfrm>
            <a:off x="457200" y="1341438"/>
            <a:ext cx="8229600" cy="4830762"/>
          </a:xfrm>
        </p:spPr>
        <p:txBody>
          <a:bodyPr/>
          <a:lstStyle/>
          <a:p>
            <a:pPr eaLnBrk="1" hangingPunct="1">
              <a:buFont typeface="Arial" panose="020B0604020202020204" pitchFamily="34" charset="0"/>
              <a:buNone/>
              <a:defRPr/>
            </a:pPr>
            <a:r>
              <a:rPr lang="en-US" sz="1600" b="1" u="sng" dirty="0" smtClean="0">
                <a:latin typeface="Book Antiqua" pitchFamily="18" charset="0"/>
              </a:rPr>
              <a:t>Class loader</a:t>
            </a:r>
          </a:p>
          <a:p>
            <a:pPr>
              <a:defRPr/>
            </a:pPr>
            <a:r>
              <a:rPr lang="en-US" sz="1600" dirty="0" smtClean="0">
                <a:latin typeface="Book Antiqua" pitchFamily="18" charset="0"/>
              </a:rPr>
              <a:t>Loads the .class file from hard disk into RAM.</a:t>
            </a:r>
          </a:p>
          <a:p>
            <a:pPr>
              <a:defRPr/>
            </a:pPr>
            <a:r>
              <a:rPr lang="en-US" sz="1600" dirty="0" smtClean="0">
                <a:latin typeface="Book Antiqua" pitchFamily="18" charset="0"/>
              </a:rPr>
              <a:t>Verifies all the </a:t>
            </a:r>
            <a:r>
              <a:rPr lang="en-US" sz="1600" dirty="0" err="1" smtClean="0">
                <a:latin typeface="Book Antiqua" pitchFamily="18" charset="0"/>
              </a:rPr>
              <a:t>bytecode</a:t>
            </a:r>
            <a:r>
              <a:rPr lang="en-US" sz="1600" dirty="0" smtClean="0">
                <a:latin typeface="Book Antiqua" pitchFamily="18" charset="0"/>
              </a:rPr>
              <a:t> instructions,.</a:t>
            </a:r>
          </a:p>
          <a:p>
            <a:pPr>
              <a:defRPr/>
            </a:pPr>
            <a:r>
              <a:rPr lang="en-US" sz="1600" dirty="0" smtClean="0">
                <a:latin typeface="Book Antiqua" pitchFamily="18" charset="0"/>
              </a:rPr>
              <a:t>Allocate the required memory for the program</a:t>
            </a:r>
            <a:r>
              <a:rPr lang="en-US" sz="1600" dirty="0" smtClean="0">
                <a:latin typeface="Rockwell" pitchFamily="18" charset="0"/>
              </a:rPr>
              <a:t>.</a:t>
            </a:r>
          </a:p>
          <a:p>
            <a:pPr eaLnBrk="1" hangingPunct="1">
              <a:buFont typeface="Arial" panose="020B0604020202020204" pitchFamily="34" charset="0"/>
              <a:buNone/>
              <a:defRPr/>
            </a:pPr>
            <a:endParaRPr lang="en-US" sz="1600" dirty="0" smtClean="0">
              <a:latin typeface="Book Antiqua" pitchFamily="18" charset="0"/>
            </a:endParaRPr>
          </a:p>
          <a:p>
            <a:pPr eaLnBrk="1" hangingPunct="1">
              <a:buFont typeface="Arial" panose="020B0604020202020204" pitchFamily="34" charset="0"/>
              <a:buNone/>
              <a:defRPr/>
            </a:pPr>
            <a:r>
              <a:rPr lang="en-US" sz="1600" b="1" u="sng" dirty="0" smtClean="0">
                <a:latin typeface="Book Antiqua" pitchFamily="18" charset="0"/>
              </a:rPr>
              <a:t>Method area</a:t>
            </a:r>
          </a:p>
          <a:p>
            <a:pPr marL="0" indent="0" eaLnBrk="1" hangingPunct="1">
              <a:buFont typeface="Arial" panose="020B0604020202020204" pitchFamily="34" charset="0"/>
              <a:buNone/>
              <a:defRPr/>
            </a:pPr>
            <a:r>
              <a:rPr lang="en-US" sz="1600" b="1" dirty="0" smtClean="0">
                <a:latin typeface="Book Antiqua" pitchFamily="18" charset="0"/>
              </a:rPr>
              <a:t> </a:t>
            </a:r>
            <a:r>
              <a:rPr lang="en-US" sz="1600" dirty="0" smtClean="0">
                <a:latin typeface="Book Antiqua" pitchFamily="18" charset="0"/>
              </a:rPr>
              <a:t>Stores per-class structures such as the runtime constant pool, field and method data, the code for methods.(i:e stores class code, method code, static variable and static block)		</a:t>
            </a:r>
          </a:p>
          <a:p>
            <a:pPr eaLnBrk="1" hangingPunct="1">
              <a:buFont typeface="Arial" panose="020B0604020202020204" pitchFamily="34" charset="0"/>
              <a:buNone/>
              <a:defRPr/>
            </a:pPr>
            <a:endParaRPr lang="en-US" sz="1600" b="1" dirty="0" smtClean="0">
              <a:latin typeface="Book Antiqua" pitchFamily="18" charset="0"/>
            </a:endParaRPr>
          </a:p>
          <a:p>
            <a:pPr eaLnBrk="1" hangingPunct="1">
              <a:buFont typeface="Arial" panose="020B0604020202020204" pitchFamily="34" charset="0"/>
              <a:buNone/>
              <a:defRPr/>
            </a:pPr>
            <a:r>
              <a:rPr lang="en-US" sz="1600" b="1" u="sng" dirty="0" smtClean="0">
                <a:latin typeface="Book Antiqua" pitchFamily="18" charset="0"/>
              </a:rPr>
              <a:t>Heap</a:t>
            </a:r>
          </a:p>
          <a:p>
            <a:pPr eaLnBrk="1" hangingPunct="1">
              <a:buFont typeface="Arial" panose="020B0604020202020204" pitchFamily="34" charset="0"/>
              <a:buNone/>
              <a:defRPr/>
            </a:pPr>
            <a:r>
              <a:rPr lang="en-US" sz="1600" dirty="0" smtClean="0">
                <a:latin typeface="Book Antiqua" pitchFamily="18" charset="0"/>
              </a:rPr>
              <a:t>	Runtime data area in which objects are allocated.</a:t>
            </a:r>
          </a:p>
          <a:p>
            <a:pPr eaLnBrk="1" hangingPunct="1">
              <a:buFont typeface="Arial" panose="020B0604020202020204" pitchFamily="34" charset="0"/>
              <a:buNone/>
              <a:defRPr/>
            </a:pPr>
            <a:endParaRPr lang="en-US" sz="1600" dirty="0" smtClean="0">
              <a:latin typeface="Book Antiqua" pitchFamily="18" charset="0"/>
            </a:endParaRPr>
          </a:p>
          <a:p>
            <a:pPr eaLnBrk="1" hangingPunct="1">
              <a:buFont typeface="Arial" panose="020B0604020202020204" pitchFamily="34" charset="0"/>
              <a:buNone/>
              <a:defRPr/>
            </a:pPr>
            <a:r>
              <a:rPr lang="en-US" sz="1600" b="1" u="sng" dirty="0" smtClean="0">
                <a:latin typeface="Book Antiqua" pitchFamily="18" charset="0"/>
              </a:rPr>
              <a:t>PC register</a:t>
            </a:r>
          </a:p>
          <a:p>
            <a:pPr eaLnBrk="1" hangingPunct="1">
              <a:buFont typeface="Arial" panose="020B0604020202020204" pitchFamily="34" charset="0"/>
              <a:buNone/>
              <a:defRPr/>
            </a:pPr>
            <a:r>
              <a:rPr lang="en-US" sz="1600" b="1" dirty="0" smtClean="0">
                <a:latin typeface="Book Antiqua" pitchFamily="18" charset="0"/>
              </a:rPr>
              <a:t>	 </a:t>
            </a:r>
            <a:r>
              <a:rPr lang="en-US" sz="1600" dirty="0" smtClean="0">
                <a:latin typeface="Book Antiqua" pitchFamily="18" charset="0"/>
              </a:rPr>
              <a:t>Contains the address of the Java virtual machine instruction currently being executed.</a:t>
            </a:r>
          </a:p>
        </p:txBody>
      </p:sp>
      <p:pic>
        <p:nvPicPr>
          <p:cNvPr id="16388" name="Picture 6" descr="http://www.artima.com/insidejvm/ed2/images/fig5-2.gif"/>
          <p:cNvPicPr>
            <a:picLocks noChangeAspect="1" noChangeArrowheads="1"/>
          </p:cNvPicPr>
          <p:nvPr/>
        </p:nvPicPr>
        <p:blipFill>
          <a:blip r:embed="rId2">
            <a:extLst>
              <a:ext uri="{28A0092B-C50C-407E-A947-70E740481C1C}">
                <a14:useLocalDpi xmlns:a14="http://schemas.microsoft.com/office/drawing/2010/main" val="0"/>
              </a:ext>
            </a:extLst>
          </a:blip>
          <a:srcRect l="13942" t="17522" r="51443" b="24786"/>
          <a:stretch>
            <a:fillRect/>
          </a:stretch>
        </p:blipFill>
        <p:spPr bwMode="auto">
          <a:xfrm>
            <a:off x="7086600" y="13716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descr="http://www.artima.com/insidejvm/ed2/images/fig5-2.gif"/>
          <p:cNvPicPr>
            <a:picLocks noChangeAspect="1" noChangeArrowheads="1"/>
          </p:cNvPicPr>
          <p:nvPr/>
        </p:nvPicPr>
        <p:blipFill>
          <a:blip r:embed="rId2">
            <a:extLst>
              <a:ext uri="{28A0092B-C50C-407E-A947-70E740481C1C}">
                <a14:useLocalDpi xmlns:a14="http://schemas.microsoft.com/office/drawing/2010/main" val="0"/>
              </a:ext>
            </a:extLst>
          </a:blip>
          <a:srcRect l="50961" t="17522" r="15385" b="26283"/>
          <a:stretch>
            <a:fillRect/>
          </a:stretch>
        </p:blipFill>
        <p:spPr bwMode="auto">
          <a:xfrm>
            <a:off x="5857875" y="3733800"/>
            <a:ext cx="200025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457200" y="274638"/>
            <a:ext cx="8229600" cy="563562"/>
          </a:xfrm>
        </p:spPr>
        <p:txBody>
          <a:bodyPr/>
          <a:lstStyle/>
          <a:p>
            <a:r>
              <a:rPr lang="en-US" altLang="en-US" sz="2800" smtClean="0">
                <a:solidFill>
                  <a:schemeClr val="tx1"/>
                </a:solidFill>
              </a:rPr>
              <a:t>Naming Conventions</a:t>
            </a:r>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l="22276" t="29630" r="24199" b="30484"/>
          <a:stretch>
            <a:fillRect/>
          </a:stretch>
        </p:blipFill>
        <p:spPr bwMode="auto">
          <a:xfrm>
            <a:off x="500063" y="9906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smtClean="0"/>
              <a:t>Anatomy of a class</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l="29808" t="45291" r="13622" b="12827"/>
          <a:stretch>
            <a:fillRect/>
          </a:stretch>
        </p:blipFill>
        <p:spPr bwMode="auto">
          <a:xfrm>
            <a:off x="457200" y="990600"/>
            <a:ext cx="5410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0" name="Picture 5" descr="http://fresh2refresh.com/wp-content/uploads/mainMeth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5400"/>
            <a:ext cx="251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mtClean="0"/>
              <a:t>Explanation</a:t>
            </a:r>
          </a:p>
        </p:txBody>
      </p:sp>
      <p:sp>
        <p:nvSpPr>
          <p:cNvPr id="122883" name="Text Placeholder 2"/>
          <p:cNvSpPr>
            <a:spLocks noGrp="1"/>
          </p:cNvSpPr>
          <p:nvPr>
            <p:ph type="body" sz="quarter" idx="10"/>
          </p:nvPr>
        </p:nvSpPr>
        <p:spPr>
          <a:xfrm>
            <a:off x="303213" y="1066800"/>
            <a:ext cx="8543925" cy="5262563"/>
          </a:xfrm>
        </p:spPr>
        <p:txBody>
          <a:bodyPr/>
          <a:lstStyle/>
          <a:p>
            <a:pPr marL="0" indent="0">
              <a:spcBef>
                <a:spcPct val="0"/>
              </a:spcBef>
              <a:spcAft>
                <a:spcPct val="0"/>
              </a:spcAft>
            </a:pPr>
            <a:r>
              <a:rPr lang="en-US" altLang="en-US" b="1" smtClean="0">
                <a:solidFill>
                  <a:srgbClr val="C00000"/>
                </a:solidFill>
              </a:rPr>
              <a:t>class </a:t>
            </a:r>
          </a:p>
          <a:p>
            <a:pPr marL="0" indent="0">
              <a:spcBef>
                <a:spcPct val="0"/>
              </a:spcBef>
              <a:spcAft>
                <a:spcPct val="0"/>
              </a:spcAft>
            </a:pPr>
            <a:r>
              <a:rPr lang="en-US" altLang="en-US" smtClean="0"/>
              <a:t>          To declare a class in java.</a:t>
            </a:r>
          </a:p>
          <a:p>
            <a:pPr marL="0" indent="0">
              <a:spcBef>
                <a:spcPct val="0"/>
              </a:spcBef>
              <a:spcAft>
                <a:spcPct val="0"/>
              </a:spcAft>
            </a:pPr>
            <a:endParaRPr lang="en-US" altLang="en-US" smtClean="0"/>
          </a:p>
          <a:p>
            <a:pPr marL="0" indent="0">
              <a:spcBef>
                <a:spcPct val="0"/>
              </a:spcBef>
              <a:spcAft>
                <a:spcPct val="0"/>
              </a:spcAft>
            </a:pPr>
            <a:r>
              <a:rPr lang="en-US" altLang="en-US" b="1" smtClean="0">
                <a:solidFill>
                  <a:srgbClr val="C00000"/>
                </a:solidFill>
              </a:rPr>
              <a:t>public </a:t>
            </a:r>
          </a:p>
          <a:p>
            <a:pPr marL="0" indent="0">
              <a:spcBef>
                <a:spcPct val="0"/>
              </a:spcBef>
              <a:spcAft>
                <a:spcPct val="0"/>
              </a:spcAft>
            </a:pPr>
            <a:r>
              <a:rPr lang="en-US" altLang="en-US" smtClean="0"/>
              <a:t>        Access modifier which represents visibility. It means visible to all. </a:t>
            </a:r>
          </a:p>
          <a:p>
            <a:pPr marL="0" indent="0">
              <a:spcBef>
                <a:spcPct val="0"/>
              </a:spcBef>
              <a:spcAft>
                <a:spcPct val="0"/>
              </a:spcAft>
            </a:pPr>
            <a:endParaRPr lang="en-US" altLang="en-US" smtClean="0"/>
          </a:p>
          <a:p>
            <a:pPr marL="0" indent="0">
              <a:spcBef>
                <a:spcPct val="0"/>
              </a:spcBef>
              <a:spcAft>
                <a:spcPct val="0"/>
              </a:spcAft>
            </a:pPr>
            <a:r>
              <a:rPr lang="en-US" altLang="en-US" b="1" smtClean="0">
                <a:solidFill>
                  <a:srgbClr val="C00000"/>
                </a:solidFill>
              </a:rPr>
              <a:t>static </a:t>
            </a:r>
          </a:p>
          <a:p>
            <a:pPr marL="0" indent="0">
              <a:spcBef>
                <a:spcPct val="0"/>
              </a:spcBef>
              <a:spcAft>
                <a:spcPct val="0"/>
              </a:spcAft>
              <a:buFont typeface="Wingdings" panose="05000000000000000000" pitchFamily="2" charset="2"/>
              <a:buChar char="Ø"/>
            </a:pPr>
            <a:r>
              <a:rPr lang="en-US" altLang="en-US" smtClean="0"/>
              <a:t>        A keyword. </a:t>
            </a:r>
          </a:p>
          <a:p>
            <a:pPr marL="0" indent="0">
              <a:spcBef>
                <a:spcPct val="0"/>
              </a:spcBef>
              <a:spcAft>
                <a:spcPct val="0"/>
              </a:spcAft>
              <a:buFont typeface="Wingdings" panose="05000000000000000000" pitchFamily="2" charset="2"/>
              <a:buChar char="Ø"/>
            </a:pPr>
            <a:r>
              <a:rPr lang="en-US" altLang="en-US" smtClean="0"/>
              <a:t>       If we declare a method as static then it is a static method.</a:t>
            </a:r>
          </a:p>
          <a:p>
            <a:pPr marL="0" indent="0">
              <a:spcBef>
                <a:spcPct val="0"/>
              </a:spcBef>
              <a:spcAft>
                <a:spcPct val="0"/>
              </a:spcAft>
              <a:buFont typeface="Wingdings" panose="05000000000000000000" pitchFamily="2" charset="2"/>
              <a:buChar char="Ø"/>
            </a:pPr>
            <a:r>
              <a:rPr lang="en-US" altLang="en-US" smtClean="0"/>
              <a:t>       The core java advantage of static method is that there is no need to create  objects to invoke the static method. </a:t>
            </a:r>
          </a:p>
          <a:p>
            <a:pPr marL="0" indent="0">
              <a:spcBef>
                <a:spcPct val="0"/>
              </a:spcBef>
              <a:spcAft>
                <a:spcPct val="0"/>
              </a:spcAft>
              <a:buFont typeface="Wingdings" panose="05000000000000000000" pitchFamily="2" charset="2"/>
              <a:buChar char="Ø"/>
            </a:pPr>
            <a:r>
              <a:rPr lang="en-US" altLang="en-US" smtClean="0"/>
              <a:t>       The main method is executed by JVM. So it does not require to create object to invoke the main method. So it saves memory.</a:t>
            </a:r>
          </a:p>
          <a:p>
            <a:pPr marL="0" indent="0">
              <a:spcBef>
                <a:spcPct val="0"/>
              </a:spcBef>
              <a:spcAft>
                <a:spcPct val="0"/>
              </a:spcAft>
            </a:pPr>
            <a:endParaRPr lang="en-US" altLang="en-US" smtClean="0"/>
          </a:p>
          <a:p>
            <a:pPr marL="0" indent="0">
              <a:spcBef>
                <a:spcPct val="0"/>
              </a:spcBef>
              <a:spcAft>
                <a:spcPct val="0"/>
              </a:spcAft>
            </a:pPr>
            <a:r>
              <a:rPr lang="en-US" altLang="en-US" b="1" smtClean="0">
                <a:solidFill>
                  <a:srgbClr val="C00000"/>
                </a:solidFill>
              </a:rPr>
              <a:t>Main</a:t>
            </a:r>
          </a:p>
          <a:p>
            <a:pPr marL="0" indent="0">
              <a:spcBef>
                <a:spcPct val="0"/>
              </a:spcBef>
              <a:spcAft>
                <a:spcPct val="0"/>
              </a:spcAft>
            </a:pPr>
            <a:r>
              <a:rPr lang="en-US" altLang="en-US" smtClean="0"/>
              <a:t>       Start of a java program. String[]  args  is used for command line arguments. </a:t>
            </a:r>
          </a:p>
          <a:p>
            <a:pPr marL="0" indent="0">
              <a:spcBef>
                <a:spcPct val="0"/>
              </a:spcBef>
              <a:spcAft>
                <a:spcPct val="0"/>
              </a:spcAft>
            </a:pPr>
            <a:endParaRPr lang="en-US" altLang="en-US" smtClean="0"/>
          </a:p>
          <a:p>
            <a:pPr marL="0" indent="0">
              <a:spcBef>
                <a:spcPct val="0"/>
              </a:spcBef>
              <a:spcAft>
                <a:spcPct val="0"/>
              </a:spcAft>
            </a:pPr>
            <a:r>
              <a:rPr lang="en-US" altLang="en-US" b="1" smtClean="0">
                <a:solidFill>
                  <a:srgbClr val="C00000"/>
                </a:solidFill>
              </a:rPr>
              <a:t>System.out.println()</a:t>
            </a:r>
          </a:p>
          <a:p>
            <a:pPr marL="0" indent="0">
              <a:spcBef>
                <a:spcPct val="0"/>
              </a:spcBef>
              <a:spcAft>
                <a:spcPct val="0"/>
              </a:spcAft>
            </a:pPr>
            <a:r>
              <a:rPr lang="en-US" altLang="en-US" b="1" smtClean="0"/>
              <a:t>         </a:t>
            </a:r>
            <a:r>
              <a:rPr lang="en-US" altLang="en-US" smtClean="0"/>
              <a:t>Print statement in java. </a:t>
            </a:r>
          </a:p>
        </p:txBody>
      </p:sp>
    </p:spTree>
  </p:cSld>
  <p:clrMapOvr>
    <a:masterClrMapping/>
  </p:clrMapOvr>
  <p:transition>
    <p:pull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sz="3200" smtClean="0"/>
              <a:t>Constructor in Java</a:t>
            </a:r>
          </a:p>
        </p:txBody>
      </p:sp>
      <p:sp>
        <p:nvSpPr>
          <p:cNvPr id="10243" name="Text Placeholder 2"/>
          <p:cNvSpPr>
            <a:spLocks noGrp="1"/>
          </p:cNvSpPr>
          <p:nvPr>
            <p:ph type="body" sz="quarter" idx="10"/>
          </p:nvPr>
        </p:nvSpPr>
        <p:spPr>
          <a:xfrm>
            <a:off x="303213" y="1465263"/>
            <a:ext cx="8543925" cy="4154487"/>
          </a:xfrm>
        </p:spPr>
        <p:txBody>
          <a:bodyPr/>
          <a:lstStyle/>
          <a:p>
            <a:pPr>
              <a:lnSpc>
                <a:spcPct val="150000"/>
              </a:lnSpc>
              <a:spcBef>
                <a:spcPct val="0"/>
              </a:spcBef>
              <a:spcAft>
                <a:spcPct val="0"/>
              </a:spcAft>
              <a:defRPr/>
            </a:pPr>
            <a:r>
              <a:rPr dirty="0" smtClean="0"/>
              <a:t>It is a special type of method.    </a:t>
            </a:r>
          </a:p>
          <a:p>
            <a:pPr>
              <a:lnSpc>
                <a:spcPct val="150000"/>
              </a:lnSpc>
              <a:spcBef>
                <a:spcPct val="0"/>
              </a:spcBef>
              <a:spcAft>
                <a:spcPct val="0"/>
              </a:spcAft>
              <a:defRPr/>
            </a:pPr>
            <a:r>
              <a:rPr dirty="0" smtClean="0"/>
              <a:t> Initializes an object.    </a:t>
            </a:r>
          </a:p>
          <a:p>
            <a:pPr>
              <a:lnSpc>
                <a:spcPct val="150000"/>
              </a:lnSpc>
              <a:spcBef>
                <a:spcPct val="0"/>
              </a:spcBef>
              <a:spcAft>
                <a:spcPct val="0"/>
              </a:spcAft>
              <a:defRPr/>
            </a:pPr>
            <a:r>
              <a:rPr dirty="0" smtClean="0"/>
              <a:t> Initialize the instance variable with its default value.</a:t>
            </a:r>
          </a:p>
          <a:p>
            <a:pPr>
              <a:lnSpc>
                <a:spcPct val="150000"/>
              </a:lnSpc>
              <a:spcBef>
                <a:spcPct val="0"/>
              </a:spcBef>
              <a:spcAft>
                <a:spcPct val="0"/>
              </a:spcAft>
              <a:defRPr/>
            </a:pPr>
            <a:r>
              <a:rPr dirty="0" smtClean="0"/>
              <a:t>If you don't define a constructor, then the compiler creates a default constructor. Default constructors do not contain any parameters. Default constructors are created only if there are no constructors defined by us.</a:t>
            </a:r>
          </a:p>
          <a:p>
            <a:pPr>
              <a:lnSpc>
                <a:spcPct val="150000"/>
              </a:lnSpc>
              <a:spcBef>
                <a:spcPct val="0"/>
              </a:spcBef>
              <a:spcAft>
                <a:spcPct val="0"/>
              </a:spcAft>
              <a:defRPr/>
            </a:pPr>
            <a:r>
              <a:rPr dirty="0" smtClean="0"/>
              <a:t>Use 'this()' to communicate from one constructor to another constructor in the same class.</a:t>
            </a:r>
          </a:p>
          <a:p>
            <a:pPr>
              <a:lnSpc>
                <a:spcPct val="150000"/>
              </a:lnSpc>
              <a:spcBef>
                <a:spcPct val="0"/>
              </a:spcBef>
              <a:spcAft>
                <a:spcPct val="0"/>
              </a:spcAft>
              <a:defRPr/>
            </a:pPr>
            <a:r>
              <a:rPr dirty="0" smtClean="0"/>
              <a:t>Use 'super()' to communicate with super class constructor.</a:t>
            </a:r>
          </a:p>
          <a:p>
            <a:pPr marL="0" indent="0">
              <a:spcBef>
                <a:spcPct val="0"/>
              </a:spcBef>
              <a:spcAft>
                <a:spcPct val="0"/>
              </a:spcAft>
              <a:defRPr/>
            </a:pPr>
            <a:endParaRPr dirty="0" smtClean="0"/>
          </a:p>
        </p:txBody>
      </p:sp>
    </p:spTree>
  </p:cSld>
  <p:clrMapOvr>
    <a:masterClrMapping/>
  </p:clrMapOvr>
  <p:transition>
    <p:pull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t>Rules</a:t>
            </a:r>
          </a:p>
        </p:txBody>
      </p:sp>
      <p:sp>
        <p:nvSpPr>
          <p:cNvPr id="124931" name="Text Placeholder 2"/>
          <p:cNvSpPr>
            <a:spLocks noGrp="1"/>
          </p:cNvSpPr>
          <p:nvPr>
            <p:ph type="body" sz="quarter" idx="10"/>
          </p:nvPr>
        </p:nvSpPr>
        <p:spPr>
          <a:xfrm>
            <a:off x="303213" y="1465263"/>
            <a:ext cx="8543925" cy="2770187"/>
          </a:xfrm>
        </p:spPr>
        <p:txBody>
          <a:bodyPr/>
          <a:lstStyle/>
          <a:p>
            <a:pPr marL="0" indent="0">
              <a:spcBef>
                <a:spcPct val="0"/>
              </a:spcBef>
              <a:spcAft>
                <a:spcPct val="0"/>
              </a:spcAft>
              <a:buFont typeface="Wingdings" panose="05000000000000000000" pitchFamily="2" charset="2"/>
              <a:buChar char="Ø"/>
            </a:pPr>
            <a:r>
              <a:rPr lang="en-US" altLang="en-US" smtClean="0"/>
              <a:t>Constructor have the same name as the class itself.</a:t>
            </a:r>
          </a:p>
          <a:p>
            <a:pPr marL="0" indent="0">
              <a:spcBef>
                <a:spcPct val="0"/>
              </a:spcBef>
              <a:spcAft>
                <a:spcPct val="0"/>
              </a:spcAft>
              <a:buFont typeface="Wingdings" panose="05000000000000000000" pitchFamily="2" charset="2"/>
              <a:buChar char="Ø"/>
            </a:pPr>
            <a:endParaRPr lang="en-US" altLang="en-US" smtClean="0"/>
          </a:p>
          <a:p>
            <a:pPr marL="0" indent="0">
              <a:spcBef>
                <a:spcPct val="0"/>
              </a:spcBef>
              <a:spcAft>
                <a:spcPct val="0"/>
              </a:spcAft>
              <a:buFont typeface="Wingdings" panose="05000000000000000000" pitchFamily="2" charset="2"/>
              <a:buChar char="Ø"/>
            </a:pPr>
            <a:r>
              <a:rPr lang="en-US" altLang="en-US" smtClean="0"/>
              <a:t>Does not have a return type not even(void).</a:t>
            </a:r>
          </a:p>
          <a:p>
            <a:pPr marL="0" indent="0">
              <a:spcBef>
                <a:spcPct val="0"/>
              </a:spcBef>
              <a:spcAft>
                <a:spcPct val="0"/>
              </a:spcAft>
              <a:buFont typeface="Wingdings" panose="05000000000000000000" pitchFamily="2" charset="2"/>
              <a:buChar char="Ø"/>
            </a:pPr>
            <a:endParaRPr lang="en-US" altLang="en-US" smtClean="0"/>
          </a:p>
          <a:p>
            <a:pPr marL="0" indent="0">
              <a:spcBef>
                <a:spcPct val="0"/>
              </a:spcBef>
              <a:spcAft>
                <a:spcPct val="0"/>
              </a:spcAft>
              <a:buFont typeface="Wingdings" panose="05000000000000000000" pitchFamily="2" charset="2"/>
              <a:buChar char="Ø"/>
            </a:pPr>
            <a:r>
              <a:rPr lang="en-US" altLang="en-US" smtClean="0"/>
              <a:t>Constructor is called when an object is created.</a:t>
            </a:r>
          </a:p>
          <a:p>
            <a:pPr marL="0" indent="0">
              <a:spcBef>
                <a:spcPct val="0"/>
              </a:spcBef>
              <a:spcAft>
                <a:spcPct val="0"/>
              </a:spcAft>
              <a:buFont typeface="Wingdings" panose="05000000000000000000" pitchFamily="2" charset="2"/>
              <a:buChar char="Ø"/>
            </a:pPr>
            <a:endParaRPr lang="en-US" altLang="en-US" smtClean="0"/>
          </a:p>
          <a:p>
            <a:pPr marL="0" indent="0">
              <a:spcBef>
                <a:spcPct val="0"/>
              </a:spcBef>
              <a:spcAft>
                <a:spcPct val="0"/>
              </a:spcAft>
              <a:buFont typeface="Wingdings" panose="05000000000000000000" pitchFamily="2" charset="2"/>
              <a:buChar char="Ø"/>
            </a:pPr>
            <a:r>
              <a:rPr lang="en-US" altLang="en-US" smtClean="0"/>
              <a:t>Constructor executes only once in objects life cycle.</a:t>
            </a:r>
          </a:p>
          <a:p>
            <a:pPr marL="0" indent="0">
              <a:spcBef>
                <a:spcPct val="0"/>
              </a:spcBef>
              <a:spcAft>
                <a:spcPct val="0"/>
              </a:spcAft>
              <a:buFont typeface="Wingdings" panose="05000000000000000000" pitchFamily="2" charset="2"/>
              <a:buChar char="Ø"/>
            </a:pPr>
            <a:endParaRPr lang="en-US" altLang="en-US" smtClean="0"/>
          </a:p>
          <a:p>
            <a:pPr marL="0" indent="0">
              <a:spcBef>
                <a:spcPct val="0"/>
              </a:spcBef>
              <a:spcAft>
                <a:spcPct val="0"/>
              </a:spcAft>
              <a:buFont typeface="Wingdings" panose="05000000000000000000" pitchFamily="2" charset="2"/>
              <a:buChar char="Ø"/>
            </a:pPr>
            <a:r>
              <a:rPr lang="en-US" altLang="en-US" smtClean="0"/>
              <a:t> It can accept arguments.</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Types of Constructor</a:t>
            </a:r>
          </a:p>
        </p:txBody>
      </p:sp>
      <p:sp>
        <p:nvSpPr>
          <p:cNvPr id="125955" name="Text Placeholder 2"/>
          <p:cNvSpPr>
            <a:spLocks noGrp="1"/>
          </p:cNvSpPr>
          <p:nvPr>
            <p:ph type="body" sz="quarter" idx="10"/>
          </p:nvPr>
        </p:nvSpPr>
        <p:spPr>
          <a:xfrm>
            <a:off x="303213" y="1465263"/>
            <a:ext cx="8543925" cy="831850"/>
          </a:xfrm>
        </p:spPr>
        <p:txBody>
          <a:bodyPr/>
          <a:lstStyle/>
          <a:p>
            <a:pPr marL="0" indent="0">
              <a:spcBef>
                <a:spcPct val="0"/>
              </a:spcBef>
              <a:spcAft>
                <a:spcPct val="0"/>
              </a:spcAft>
              <a:buFont typeface="Arial" panose="020B0604020202020204" pitchFamily="34" charset="0"/>
              <a:buNone/>
            </a:pPr>
            <a:r>
              <a:rPr lang="en-US" altLang="en-US" smtClean="0"/>
              <a:t>1.Default constructor(no argument constructor)</a:t>
            </a:r>
          </a:p>
          <a:p>
            <a:pPr marL="0" indent="0">
              <a:spcBef>
                <a:spcPct val="0"/>
              </a:spcBef>
              <a:spcAft>
                <a:spcPct val="0"/>
              </a:spcAft>
            </a:pPr>
            <a:endParaRPr lang="en-US" altLang="en-US" smtClean="0"/>
          </a:p>
          <a:p>
            <a:pPr marL="0" indent="0">
              <a:spcBef>
                <a:spcPct val="0"/>
              </a:spcBef>
              <a:spcAft>
                <a:spcPct val="0"/>
              </a:spcAft>
              <a:buFont typeface="Arial" panose="020B0604020202020204" pitchFamily="34" charset="0"/>
              <a:buNone/>
            </a:pPr>
            <a:r>
              <a:rPr lang="en-US" altLang="en-US" smtClean="0"/>
              <a:t>2.Parameterised constructor(constructor with arguments)</a:t>
            </a:r>
          </a:p>
        </p:txBody>
      </p:sp>
    </p:spTree>
  </p:cSld>
  <p:clrMapOvr>
    <a:masterClrMapping/>
  </p:clrMapOvr>
  <p:transition>
    <p:pull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t>Default Constructor</a:t>
            </a:r>
          </a:p>
        </p:txBody>
      </p:sp>
      <p:sp>
        <p:nvSpPr>
          <p:cNvPr id="126979" name="Text Placeholder 2"/>
          <p:cNvSpPr>
            <a:spLocks noGrp="1"/>
          </p:cNvSpPr>
          <p:nvPr>
            <p:ph type="body" sz="quarter" idx="10"/>
          </p:nvPr>
        </p:nvSpPr>
        <p:spPr>
          <a:xfrm>
            <a:off x="303213" y="1465263"/>
            <a:ext cx="8543925" cy="3182937"/>
          </a:xfrm>
        </p:spPr>
        <p:txBody>
          <a:bodyPr/>
          <a:lstStyle/>
          <a:p>
            <a:pPr marL="0" indent="0">
              <a:spcBef>
                <a:spcPct val="0"/>
              </a:spcBef>
              <a:spcAft>
                <a:spcPct val="0"/>
              </a:spcAft>
              <a:buFont typeface="Arial" panose="020B0604020202020204" pitchFamily="34" charset="0"/>
              <a:buNone/>
            </a:pPr>
            <a:r>
              <a:rPr lang="en-US" altLang="en-US" smtClean="0"/>
              <a:t>A constructor that has no parameter.</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b="1" smtClean="0"/>
              <a:t>Syntax:</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	&lt;classname&gt;(){</a:t>
            </a:r>
          </a:p>
          <a:p>
            <a:pPr marL="0" indent="0">
              <a:spcBef>
                <a:spcPct val="0"/>
              </a:spcBef>
              <a:spcAft>
                <a:spcPct val="0"/>
              </a:spcAft>
              <a:buFont typeface="Arial" panose="020B0604020202020204" pitchFamily="34" charset="0"/>
              <a:buNone/>
            </a:pPr>
            <a:r>
              <a:rPr lang="en-US" altLang="en-US" smtClean="0"/>
              <a:t>               </a:t>
            </a:r>
          </a:p>
          <a:p>
            <a:pPr marL="0" indent="0">
              <a:spcBef>
                <a:spcPct val="0"/>
              </a:spcBef>
              <a:spcAft>
                <a:spcPct val="0"/>
              </a:spcAft>
              <a:buFont typeface="Arial" panose="020B0604020202020204" pitchFamily="34" charset="0"/>
              <a:buNone/>
            </a:pPr>
            <a:r>
              <a:rPr lang="en-US" altLang="en-US" smtClean="0"/>
              <a:t>                       //initialize the values. </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               }</a:t>
            </a:r>
          </a:p>
        </p:txBody>
      </p:sp>
    </p:spTree>
  </p:cSld>
  <p:clrMapOvr>
    <a:masterClrMapping/>
  </p:clrMapOvr>
  <p:transition>
    <p:pull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smtClean="0"/>
              <a:t>Example</a:t>
            </a:r>
          </a:p>
        </p:txBody>
      </p:sp>
      <p:sp>
        <p:nvSpPr>
          <p:cNvPr id="128003" name="Text Placeholder 2"/>
          <p:cNvSpPr>
            <a:spLocks noGrp="1"/>
          </p:cNvSpPr>
          <p:nvPr>
            <p:ph type="body" sz="quarter" idx="10"/>
          </p:nvPr>
        </p:nvSpPr>
        <p:spPr>
          <a:xfrm>
            <a:off x="303213" y="1465263"/>
            <a:ext cx="8543925" cy="4986337"/>
          </a:xfrm>
        </p:spPr>
        <p:txBody>
          <a:bodyPr/>
          <a:lstStyle/>
          <a:p>
            <a:pPr marL="0" indent="0">
              <a:spcBef>
                <a:spcPct val="0"/>
              </a:spcBef>
              <a:spcAft>
                <a:spcPct val="0"/>
              </a:spcAft>
              <a:buFont typeface="Arial" panose="020B0604020202020204" pitchFamily="34" charset="0"/>
              <a:buNone/>
            </a:pPr>
            <a:r>
              <a:rPr lang="en-US" altLang="en-US" smtClean="0"/>
              <a:t>Class </a:t>
            </a:r>
            <a:r>
              <a:rPr lang="en-US" altLang="en-US" smtClean="0">
                <a:solidFill>
                  <a:srgbClr val="0066FF"/>
                </a:solidFill>
              </a:rPr>
              <a:t>Bike</a:t>
            </a:r>
            <a:r>
              <a:rPr lang="en-US" altLang="en-US" smtClean="0"/>
              <a:t>{</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              </a:t>
            </a:r>
            <a:r>
              <a:rPr lang="en-US" altLang="en-US" smtClean="0">
                <a:solidFill>
                  <a:srgbClr val="0066FF"/>
                </a:solidFill>
              </a:rPr>
              <a:t>Bike</a:t>
            </a:r>
            <a:r>
              <a:rPr lang="en-US" altLang="en-US" smtClean="0"/>
              <a:t>(){</a:t>
            </a:r>
          </a:p>
          <a:p>
            <a:pPr marL="0" indent="0">
              <a:spcBef>
                <a:spcPct val="0"/>
              </a:spcBef>
              <a:spcAft>
                <a:spcPct val="0"/>
              </a:spcAft>
              <a:buFont typeface="Arial" panose="020B0604020202020204" pitchFamily="34" charset="0"/>
              <a:buNone/>
            </a:pPr>
            <a:r>
              <a:rPr lang="en-US" altLang="en-US" smtClean="0"/>
              <a:t>                 System.out.println(“Bike is Created”);</a:t>
            </a:r>
          </a:p>
          <a:p>
            <a:pPr marL="0" indent="0">
              <a:spcBef>
                <a:spcPct val="0"/>
              </a:spcBef>
              <a:spcAft>
                <a:spcPct val="0"/>
              </a:spcAft>
              <a:buFont typeface="Arial" panose="020B0604020202020204" pitchFamily="34" charset="0"/>
              <a:buNone/>
            </a:pPr>
            <a:r>
              <a:rPr lang="en-US" altLang="en-US" smtClean="0"/>
              <a:t>              }</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              public static void main(String[] args){</a:t>
            </a:r>
          </a:p>
          <a:p>
            <a:pPr marL="0" indent="0">
              <a:spcBef>
                <a:spcPct val="0"/>
              </a:spcBef>
              <a:spcAft>
                <a:spcPct val="0"/>
              </a:spcAft>
              <a:buFont typeface="Arial" panose="020B0604020202020204" pitchFamily="34" charset="0"/>
              <a:buNone/>
            </a:pPr>
            <a:r>
              <a:rPr lang="en-US" altLang="en-US" smtClean="0"/>
              <a:t>	</a:t>
            </a:r>
          </a:p>
          <a:p>
            <a:pPr marL="0" indent="0">
              <a:spcBef>
                <a:spcPct val="0"/>
              </a:spcBef>
              <a:spcAft>
                <a:spcPct val="0"/>
              </a:spcAft>
              <a:buFont typeface="Arial" panose="020B0604020202020204" pitchFamily="34" charset="0"/>
              <a:buNone/>
            </a:pPr>
            <a:r>
              <a:rPr lang="en-US" altLang="en-US" smtClean="0"/>
              <a:t>                     Bike b=new Bike();</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Output: Bike is created.</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solidFill>
                  <a:srgbClr val="0066FF"/>
                </a:solidFill>
              </a:rPr>
              <a:t>Rule:</a:t>
            </a:r>
          </a:p>
          <a:p>
            <a:pPr marL="0" indent="0">
              <a:spcBef>
                <a:spcPct val="0"/>
              </a:spcBef>
              <a:spcAft>
                <a:spcPct val="0"/>
              </a:spcAft>
              <a:buFont typeface="Arial" panose="020B0604020202020204" pitchFamily="34" charset="0"/>
              <a:buNone/>
            </a:pPr>
            <a:r>
              <a:rPr lang="en-US" altLang="en-US" smtClean="0">
                <a:solidFill>
                  <a:srgbClr val="0066FF"/>
                </a:solidFill>
              </a:rPr>
              <a:t>If there is no constructor in a class, compiler automatically creates a default constructor.</a:t>
            </a:r>
          </a:p>
          <a:p>
            <a:pPr marL="0" indent="0">
              <a:spcBef>
                <a:spcPct val="0"/>
              </a:spcBef>
              <a:spcAft>
                <a:spcPct val="0"/>
              </a:spcAft>
              <a:buFont typeface="Arial" panose="020B0604020202020204" pitchFamily="34" charset="0"/>
              <a:buNone/>
            </a:pPr>
            <a:r>
              <a:rPr lang="en-US" altLang="en-US" smtClean="0">
                <a:solidFill>
                  <a:srgbClr val="0066FF"/>
                </a:solidFill>
              </a:rPr>
              <a:t>            </a:t>
            </a:r>
          </a:p>
        </p:txBody>
      </p:sp>
    </p:spTree>
  </p:cSld>
  <p:clrMapOvr>
    <a:masterClrMapping/>
  </p:clrMapOvr>
  <p:transition>
    <p:pull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304800" y="457200"/>
            <a:ext cx="8539163" cy="350838"/>
          </a:xfrm>
        </p:spPr>
        <p:txBody>
          <a:bodyPr/>
          <a:lstStyle/>
          <a:p>
            <a:r>
              <a:rPr lang="en-US" altLang="en-US" sz="3200" smtClean="0"/>
              <a:t> constructor with default value</a:t>
            </a:r>
          </a:p>
        </p:txBody>
      </p:sp>
      <p:sp>
        <p:nvSpPr>
          <p:cNvPr id="129027" name="Text Placeholder 2"/>
          <p:cNvSpPr>
            <a:spLocks noGrp="1"/>
          </p:cNvSpPr>
          <p:nvPr>
            <p:ph type="body" sz="quarter" idx="10"/>
          </p:nvPr>
        </p:nvSpPr>
        <p:spPr>
          <a:xfrm>
            <a:off x="303213" y="914400"/>
            <a:ext cx="8543925" cy="5816600"/>
          </a:xfrm>
        </p:spPr>
        <p:txBody>
          <a:bodyPr/>
          <a:lstStyle/>
          <a:p>
            <a:pPr marL="0" indent="0">
              <a:spcBef>
                <a:spcPct val="0"/>
              </a:spcBef>
              <a:spcAft>
                <a:spcPct val="0"/>
              </a:spcAft>
              <a:buFont typeface="Arial" panose="020B0604020202020204" pitchFamily="34" charset="0"/>
              <a:buNone/>
            </a:pPr>
            <a:r>
              <a:rPr lang="en-US" altLang="en-US" smtClean="0"/>
              <a:t>class student{</a:t>
            </a:r>
          </a:p>
          <a:p>
            <a:pPr marL="0" indent="0">
              <a:spcBef>
                <a:spcPct val="0"/>
              </a:spcBef>
              <a:spcAft>
                <a:spcPct val="0"/>
              </a:spcAft>
              <a:buFont typeface="Arial" panose="020B0604020202020204" pitchFamily="34" charset="0"/>
              <a:buNone/>
            </a:pPr>
            <a:r>
              <a:rPr lang="en-US" altLang="en-US" smtClean="0"/>
              <a:t>	int id;</a:t>
            </a:r>
          </a:p>
          <a:p>
            <a:pPr marL="0" indent="0">
              <a:spcBef>
                <a:spcPct val="0"/>
              </a:spcBef>
              <a:spcAft>
                <a:spcPct val="0"/>
              </a:spcAft>
              <a:buFont typeface="Arial" panose="020B0604020202020204" pitchFamily="34" charset="0"/>
              <a:buNone/>
            </a:pPr>
            <a:r>
              <a:rPr lang="en-US" altLang="en-US" smtClean="0"/>
              <a:t>	String name;</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void display(){</a:t>
            </a:r>
          </a:p>
          <a:p>
            <a:pPr marL="0" indent="0">
              <a:spcBef>
                <a:spcPct val="0"/>
              </a:spcBef>
              <a:spcAft>
                <a:spcPct val="0"/>
              </a:spcAft>
              <a:buFont typeface="Arial" panose="020B0604020202020204" pitchFamily="34" charset="0"/>
              <a:buNone/>
            </a:pPr>
            <a:r>
              <a:rPr lang="en-US" altLang="en-US" smtClean="0"/>
              <a:t>	System.out.println(id);</a:t>
            </a:r>
          </a:p>
          <a:p>
            <a:pPr marL="0" indent="0">
              <a:spcBef>
                <a:spcPct val="0"/>
              </a:spcBef>
              <a:spcAft>
                <a:spcPct val="0"/>
              </a:spcAft>
              <a:buFont typeface="Arial" panose="020B0604020202020204" pitchFamily="34" charset="0"/>
              <a:buNone/>
            </a:pPr>
            <a:r>
              <a:rPr lang="en-US" altLang="en-US" smtClean="0"/>
              <a:t>	System.out.println(name);</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public static void main(String[] args){</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 student s1=new student();</a:t>
            </a:r>
          </a:p>
          <a:p>
            <a:pPr marL="0" indent="0">
              <a:spcBef>
                <a:spcPct val="0"/>
              </a:spcBef>
              <a:spcAft>
                <a:spcPct val="0"/>
              </a:spcAft>
              <a:buFont typeface="Arial" panose="020B0604020202020204" pitchFamily="34" charset="0"/>
              <a:buNone/>
            </a:pPr>
            <a:r>
              <a:rPr lang="en-US" altLang="en-US" smtClean="0"/>
              <a:t> student s2=new student();</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s1.display();</a:t>
            </a:r>
          </a:p>
          <a:p>
            <a:pPr marL="0" indent="0">
              <a:spcBef>
                <a:spcPct val="0"/>
              </a:spcBef>
              <a:spcAft>
                <a:spcPct val="0"/>
              </a:spcAft>
              <a:buFont typeface="Arial" panose="020B0604020202020204" pitchFamily="34" charset="0"/>
              <a:buNone/>
            </a:pPr>
            <a:r>
              <a:rPr lang="en-US" altLang="en-US" smtClean="0"/>
              <a:t>s2.display();</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Output:In the above class you are not creating any constructor so compiler provides a default constructor.Here 0 and null values are provided by constructor</a:t>
            </a:r>
          </a:p>
        </p:txBody>
      </p:sp>
    </p:spTree>
  </p:cSld>
  <p:clrMapOvr>
    <a:masterClrMapping/>
  </p:clrMapOvr>
  <p:transition>
    <p:pull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smtClean="0"/>
              <a:t>Parameterised Constructor</a:t>
            </a:r>
          </a:p>
        </p:txBody>
      </p:sp>
      <p:sp>
        <p:nvSpPr>
          <p:cNvPr id="130051" name="Text Placeholder 2"/>
          <p:cNvSpPr>
            <a:spLocks noGrp="1"/>
          </p:cNvSpPr>
          <p:nvPr>
            <p:ph type="body" sz="quarter" idx="10"/>
          </p:nvPr>
        </p:nvSpPr>
        <p:spPr>
          <a:xfrm>
            <a:off x="303213" y="1465263"/>
            <a:ext cx="8543925" cy="277812"/>
          </a:xfrm>
        </p:spPr>
        <p:txBody>
          <a:bodyPr/>
          <a:lstStyle/>
          <a:p>
            <a:pPr marL="0" indent="0">
              <a:spcBef>
                <a:spcPct val="0"/>
              </a:spcBef>
              <a:spcAft>
                <a:spcPct val="0"/>
              </a:spcAft>
            </a:pPr>
            <a:r>
              <a:rPr lang="en-US" altLang="en-US" smtClean="0"/>
              <a:t>Constructor with arguments is said to be Parameterized constructor.</a:t>
            </a:r>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Members of JVM?</a:t>
            </a:r>
          </a:p>
        </p:txBody>
      </p:sp>
      <p:sp>
        <p:nvSpPr>
          <p:cNvPr id="4" name="Content Placeholder 3"/>
          <p:cNvSpPr>
            <a:spLocks noGrp="1"/>
          </p:cNvSpPr>
          <p:nvPr>
            <p:ph idx="1"/>
          </p:nvPr>
        </p:nvSpPr>
        <p:spPr>
          <a:xfrm>
            <a:off x="457200" y="1219200"/>
            <a:ext cx="8229600" cy="4906963"/>
          </a:xfrm>
        </p:spPr>
        <p:txBody>
          <a:bodyPr rtlCol="0">
            <a:normAutofit fontScale="85000" lnSpcReduction="20000"/>
          </a:bodyPr>
          <a:lstStyle/>
          <a:p>
            <a:pPr eaLnBrk="1" fontAlgn="auto" hangingPunct="1">
              <a:spcAft>
                <a:spcPts val="0"/>
              </a:spcAft>
              <a:buFont typeface="Arial" panose="020B0604020202020204" pitchFamily="34" charset="0"/>
              <a:buNone/>
              <a:defRPr/>
            </a:pPr>
            <a:r>
              <a:rPr lang="en-US" sz="1800" b="1" u="sng" dirty="0" smtClean="0">
                <a:latin typeface="Book Antiqua" pitchFamily="18" charset="0"/>
              </a:rPr>
              <a:t>Stack</a:t>
            </a:r>
          </a:p>
          <a:p>
            <a:pPr eaLnBrk="1" fontAlgn="auto" hangingPunct="1">
              <a:spcAft>
                <a:spcPts val="0"/>
              </a:spcAft>
              <a:buFont typeface="Arial" panose="020B0604020202020204" pitchFamily="34" charset="0"/>
              <a:buNone/>
              <a:defRPr/>
            </a:pPr>
            <a:endParaRPr lang="en-US" sz="1800" b="1" dirty="0" smtClean="0">
              <a:latin typeface="Book Antiqua" pitchFamily="18" charset="0"/>
            </a:endParaRPr>
          </a:p>
          <a:p>
            <a:pPr marL="0" indent="0" eaLnBrk="1" fontAlgn="auto" hangingPunct="1">
              <a:spcBef>
                <a:spcPts val="0"/>
              </a:spcBef>
              <a:spcAft>
                <a:spcPts val="0"/>
              </a:spcAft>
              <a:defRPr/>
            </a:pPr>
            <a:r>
              <a:rPr lang="en-US" sz="1800" dirty="0" smtClean="0">
                <a:latin typeface="Book Antiqua" pitchFamily="18" charset="0"/>
              </a:rPr>
              <a:t> Java Stack stores frames. It holds local variables and partial results, and plays a part in method invocation and return.</a:t>
            </a:r>
          </a:p>
          <a:p>
            <a:pPr marL="0" indent="0" eaLnBrk="1" fontAlgn="auto" hangingPunct="1">
              <a:spcBef>
                <a:spcPts val="0"/>
              </a:spcBef>
              <a:spcAft>
                <a:spcPts val="0"/>
              </a:spcAft>
              <a:defRPr/>
            </a:pPr>
            <a:r>
              <a:rPr lang="en-US" sz="1800" dirty="0" smtClean="0">
                <a:latin typeface="Book Antiqua" pitchFamily="18" charset="0"/>
              </a:rPr>
              <a:t> Each thread has a private JVM stack, created at the same time as thread.</a:t>
            </a:r>
          </a:p>
          <a:p>
            <a:pPr marL="0" indent="0" eaLnBrk="1" fontAlgn="auto" hangingPunct="1">
              <a:spcBef>
                <a:spcPts val="0"/>
              </a:spcBef>
              <a:spcAft>
                <a:spcPts val="0"/>
              </a:spcAft>
              <a:defRPr/>
            </a:pPr>
            <a:r>
              <a:rPr lang="en-US" sz="1800" dirty="0" smtClean="0">
                <a:latin typeface="Book Antiqua" pitchFamily="18" charset="0"/>
              </a:rPr>
              <a:t> A new frame is created each time a method is invoked. A frame is destroyed when its method invocation completes.</a:t>
            </a:r>
          </a:p>
          <a:p>
            <a:pPr marL="0" indent="0" eaLnBrk="1" fontAlgn="auto" hangingPunct="1">
              <a:spcBef>
                <a:spcPts val="0"/>
              </a:spcBef>
              <a:spcAft>
                <a:spcPts val="0"/>
              </a:spcAft>
              <a:defRPr/>
            </a:pPr>
            <a:endParaRPr lang="en-US" sz="1800" dirty="0" smtClean="0">
              <a:latin typeface="Book Antiqua" pitchFamily="18" charset="0"/>
            </a:endParaRPr>
          </a:p>
          <a:p>
            <a:pPr marL="0" indent="0" eaLnBrk="1" fontAlgn="auto" hangingPunct="1">
              <a:spcBef>
                <a:spcPts val="0"/>
              </a:spcBef>
              <a:spcAft>
                <a:spcPts val="0"/>
              </a:spcAft>
              <a:buFont typeface="Arial" panose="020B0604020202020204" pitchFamily="34" charset="0"/>
              <a:buNone/>
              <a:defRPr/>
            </a:pPr>
            <a:r>
              <a:rPr lang="en-US" sz="1800" b="1" u="sng" dirty="0" smtClean="0">
                <a:latin typeface="Book Antiqua" pitchFamily="18" charset="0"/>
              </a:rPr>
              <a:t>Native method stack	</a:t>
            </a:r>
          </a:p>
          <a:p>
            <a:pPr marL="0" indent="0" eaLnBrk="1" fontAlgn="auto" hangingPunct="1">
              <a:spcBef>
                <a:spcPts val="0"/>
              </a:spcBef>
              <a:spcAft>
                <a:spcPts val="0"/>
              </a:spcAft>
              <a:buFont typeface="Arial" panose="020B0604020202020204" pitchFamily="34" charset="0"/>
              <a:buNone/>
              <a:defRPr/>
            </a:pPr>
            <a:r>
              <a:rPr lang="en-US" sz="1800" dirty="0" smtClean="0">
                <a:latin typeface="Book Antiqua" pitchFamily="18" charset="0"/>
              </a:rPr>
              <a:t>	</a:t>
            </a:r>
          </a:p>
          <a:p>
            <a:pPr marL="0" indent="0" eaLnBrk="1" fontAlgn="auto" hangingPunct="1">
              <a:spcBef>
                <a:spcPts val="0"/>
              </a:spcBef>
              <a:spcAft>
                <a:spcPts val="0"/>
              </a:spcAft>
              <a:buFont typeface="Arial" panose="020B0604020202020204" pitchFamily="34" charset="0"/>
              <a:buNone/>
              <a:defRPr/>
            </a:pPr>
            <a:r>
              <a:rPr lang="en-US" sz="1800" dirty="0" smtClean="0">
                <a:latin typeface="Book Antiqua" pitchFamily="18" charset="0"/>
              </a:rPr>
              <a:t>	Contains all the native methods (C,C++ programs and functions) used by your application.</a:t>
            </a:r>
          </a:p>
          <a:p>
            <a:pPr marL="0" indent="0" eaLnBrk="1" fontAlgn="auto" hangingPunct="1">
              <a:spcBef>
                <a:spcPts val="0"/>
              </a:spcBef>
              <a:spcAft>
                <a:spcPts val="0"/>
              </a:spcAft>
              <a:buFont typeface="Arial" panose="020B0604020202020204" pitchFamily="34" charset="0"/>
              <a:buNone/>
              <a:defRPr/>
            </a:pPr>
            <a:endParaRPr lang="en-US" sz="1800" dirty="0" smtClean="0">
              <a:latin typeface="Book Antiqua" pitchFamily="18" charset="0"/>
            </a:endParaRPr>
          </a:p>
          <a:p>
            <a:pPr marL="0" indent="0" eaLnBrk="1" fontAlgn="auto" hangingPunct="1">
              <a:spcBef>
                <a:spcPts val="0"/>
              </a:spcBef>
              <a:spcAft>
                <a:spcPts val="0"/>
              </a:spcAft>
              <a:buFont typeface="Arial" panose="020B0604020202020204" pitchFamily="34" charset="0"/>
              <a:buNone/>
              <a:defRPr/>
            </a:pPr>
            <a:r>
              <a:rPr lang="en-US" sz="1800" b="1" u="sng" dirty="0" smtClean="0">
                <a:latin typeface="Book Antiqua" pitchFamily="18" charset="0"/>
              </a:rPr>
              <a:t>Execution Engine	</a:t>
            </a:r>
          </a:p>
          <a:p>
            <a:pPr marL="0" indent="0" eaLnBrk="1" fontAlgn="auto" hangingPunct="1">
              <a:spcBef>
                <a:spcPts val="0"/>
              </a:spcBef>
              <a:spcAft>
                <a:spcPts val="0"/>
              </a:spcAft>
              <a:buFont typeface="Arial" panose="020B0604020202020204" pitchFamily="34" charset="0"/>
              <a:buNone/>
              <a:defRPr/>
            </a:pPr>
            <a:endParaRPr lang="en-US" sz="1800" b="1" dirty="0" smtClean="0">
              <a:latin typeface="Book Antiqua" pitchFamily="18" charset="0"/>
            </a:endParaRPr>
          </a:p>
          <a:p>
            <a:pPr marL="0" indent="0" eaLnBrk="1" fontAlgn="auto" hangingPunct="1">
              <a:spcBef>
                <a:spcPts val="0"/>
              </a:spcBef>
              <a:spcAft>
                <a:spcPts val="0"/>
              </a:spcAft>
              <a:buFont typeface="Arial" panose="020B0604020202020204" pitchFamily="34" charset="0"/>
              <a:buNone/>
              <a:defRPr/>
            </a:pPr>
            <a:r>
              <a:rPr lang="en-US" sz="1800" b="1" dirty="0" smtClean="0">
                <a:latin typeface="Book Antiqua" pitchFamily="18" charset="0"/>
              </a:rPr>
              <a:t>1) A virtual processor</a:t>
            </a:r>
          </a:p>
          <a:p>
            <a:pPr marL="0" indent="0" eaLnBrk="1" fontAlgn="auto" hangingPunct="1">
              <a:spcBef>
                <a:spcPts val="0"/>
              </a:spcBef>
              <a:spcAft>
                <a:spcPts val="0"/>
              </a:spcAft>
              <a:buFont typeface="Arial" panose="020B0604020202020204" pitchFamily="34" charset="0"/>
              <a:buNone/>
              <a:defRPr/>
            </a:pPr>
            <a:endParaRPr lang="en-US" sz="1800" b="1" dirty="0" smtClean="0">
              <a:latin typeface="Book Antiqua" pitchFamily="18" charset="0"/>
            </a:endParaRPr>
          </a:p>
          <a:p>
            <a:pPr marL="0" indent="0" eaLnBrk="1" fontAlgn="auto" hangingPunct="1">
              <a:spcBef>
                <a:spcPts val="0"/>
              </a:spcBef>
              <a:spcAft>
                <a:spcPts val="0"/>
              </a:spcAft>
              <a:buFont typeface="Arial" panose="020B0604020202020204" pitchFamily="34" charset="0"/>
              <a:buNone/>
              <a:defRPr/>
            </a:pPr>
            <a:r>
              <a:rPr lang="en-US" sz="1800" b="1" dirty="0" smtClean="0">
                <a:latin typeface="Book Antiqua" pitchFamily="18" charset="0"/>
              </a:rPr>
              <a:t>2) Interpreter: </a:t>
            </a:r>
            <a:r>
              <a:rPr lang="en-US" sz="1800" dirty="0" smtClean="0">
                <a:latin typeface="Book Antiqua" pitchFamily="18" charset="0"/>
              </a:rPr>
              <a:t>Reads </a:t>
            </a:r>
            <a:r>
              <a:rPr lang="en-US" sz="1800" dirty="0" err="1" smtClean="0">
                <a:latin typeface="Book Antiqua" pitchFamily="18" charset="0"/>
              </a:rPr>
              <a:t>bytecode</a:t>
            </a:r>
            <a:r>
              <a:rPr lang="en-US" sz="1800" dirty="0" smtClean="0">
                <a:latin typeface="Book Antiqua" pitchFamily="18" charset="0"/>
              </a:rPr>
              <a:t> stream then execute the instructions.</a:t>
            </a:r>
          </a:p>
          <a:p>
            <a:pPr marL="0" indent="0" eaLnBrk="1" fontAlgn="auto" hangingPunct="1">
              <a:spcBef>
                <a:spcPts val="0"/>
              </a:spcBef>
              <a:spcAft>
                <a:spcPts val="0"/>
              </a:spcAft>
              <a:buFont typeface="Arial" panose="020B0604020202020204" pitchFamily="34" charset="0"/>
              <a:buNone/>
              <a:defRPr/>
            </a:pPr>
            <a:r>
              <a:rPr lang="en-US" sz="1800" b="1" dirty="0" smtClean="0">
                <a:latin typeface="Book Antiqua" pitchFamily="18" charset="0"/>
              </a:rPr>
              <a:t>	</a:t>
            </a:r>
          </a:p>
          <a:p>
            <a:pPr marL="0" indent="0" eaLnBrk="1" fontAlgn="auto" hangingPunct="1">
              <a:spcBef>
                <a:spcPts val="0"/>
              </a:spcBef>
              <a:spcAft>
                <a:spcPts val="0"/>
              </a:spcAft>
              <a:buFont typeface="Arial" panose="020B0604020202020204" pitchFamily="34" charset="0"/>
              <a:buNone/>
              <a:defRPr/>
            </a:pPr>
            <a:r>
              <a:rPr lang="en-US" sz="1800" b="1" dirty="0" smtClean="0">
                <a:latin typeface="Book Antiqua" pitchFamily="18" charset="0"/>
              </a:rPr>
              <a:t>3) Just-In-Time(JIT) compiler</a:t>
            </a:r>
          </a:p>
          <a:p>
            <a:pPr marL="0" indent="0" eaLnBrk="1" fontAlgn="auto" hangingPunct="1">
              <a:spcBef>
                <a:spcPts val="0"/>
              </a:spcBef>
              <a:spcAft>
                <a:spcPts val="0"/>
              </a:spcAft>
              <a:buFont typeface="Arial" panose="020B0604020202020204" pitchFamily="34" charset="0"/>
              <a:buNone/>
              <a:defRPr/>
            </a:pPr>
            <a:endParaRPr lang="en-US" sz="1800" b="1" dirty="0" smtClean="0">
              <a:latin typeface="Book Antiqua" pitchFamily="18" charset="0"/>
            </a:endParaRPr>
          </a:p>
          <a:p>
            <a:pPr eaLnBrk="1" fontAlgn="auto" hangingPunct="1">
              <a:spcBef>
                <a:spcPct val="0"/>
              </a:spcBef>
              <a:defRPr/>
            </a:pPr>
            <a:r>
              <a:rPr lang="en-US" sz="1800" dirty="0" smtClean="0">
                <a:latin typeface="Book Antiqua" pitchFamily="18" charset="0"/>
                <a:cs typeface="Arial" charset="0"/>
              </a:rPr>
              <a:t>Converts  a part of the byte code to native code.</a:t>
            </a:r>
          </a:p>
          <a:p>
            <a:pPr eaLnBrk="1" fontAlgn="auto" hangingPunct="1">
              <a:spcBef>
                <a:spcPct val="0"/>
              </a:spcBef>
              <a:defRPr/>
            </a:pPr>
            <a:r>
              <a:rPr lang="en-US" sz="1800" dirty="0" smtClean="0">
                <a:latin typeface="Book Antiqua" pitchFamily="18" charset="0"/>
                <a:cs typeface="Arial" charset="0"/>
              </a:rPr>
              <a:t>Requires more memory because both byte code and the corresponding native code are in memory at the same time.</a:t>
            </a:r>
          </a:p>
          <a:p>
            <a:pPr marL="0" indent="0" eaLnBrk="1" fontAlgn="auto" hangingPunct="1">
              <a:spcBef>
                <a:spcPts val="0"/>
              </a:spcBef>
              <a:spcAft>
                <a:spcPts val="0"/>
              </a:spcAft>
              <a:buFont typeface="Arial" panose="020B0604020202020204" pitchFamily="34" charset="0"/>
              <a:buNone/>
              <a:defRPr/>
            </a:pPr>
            <a:endParaRPr lang="en-US" sz="1800" b="1" dirty="0" smtClean="0">
              <a:latin typeface="Book Antiqua" pitchFamily="18" charset="0"/>
            </a:endParaRPr>
          </a:p>
          <a:p>
            <a:pPr marL="0" indent="0" eaLnBrk="1" fontAlgn="auto" hangingPunct="1">
              <a:spcBef>
                <a:spcPts val="0"/>
              </a:spcBef>
              <a:spcAft>
                <a:spcPts val="0"/>
              </a:spcAft>
              <a:buFont typeface="Arial" panose="020B0604020202020204" pitchFamily="34" charset="0"/>
              <a:buNone/>
              <a:defRPr/>
            </a:pPr>
            <a:endParaRPr lang="en-US" sz="1800" b="1" dirty="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304800" y="381000"/>
            <a:ext cx="8539163" cy="427038"/>
          </a:xfrm>
        </p:spPr>
        <p:txBody>
          <a:bodyPr/>
          <a:lstStyle/>
          <a:p>
            <a:r>
              <a:rPr lang="en-US" altLang="en-US" sz="3200" smtClean="0"/>
              <a:t>Demo</a:t>
            </a:r>
          </a:p>
        </p:txBody>
      </p:sp>
      <p:sp>
        <p:nvSpPr>
          <p:cNvPr id="131075" name="Text Placeholder 2"/>
          <p:cNvSpPr>
            <a:spLocks noGrp="1"/>
          </p:cNvSpPr>
          <p:nvPr>
            <p:ph type="body" sz="quarter" idx="10"/>
          </p:nvPr>
        </p:nvSpPr>
        <p:spPr>
          <a:xfrm>
            <a:off x="303213" y="838200"/>
            <a:ext cx="8543925" cy="5664200"/>
          </a:xfrm>
        </p:spPr>
        <p:txBody>
          <a:bodyPr/>
          <a:lstStyle/>
          <a:p>
            <a:pPr marL="0" indent="0">
              <a:spcBef>
                <a:spcPct val="0"/>
              </a:spcBef>
              <a:spcAft>
                <a:spcPct val="0"/>
              </a:spcAft>
              <a:buFont typeface="Arial" panose="020B0604020202020204" pitchFamily="34" charset="0"/>
              <a:buNone/>
            </a:pPr>
            <a:r>
              <a:rPr lang="en-US" altLang="en-US" smtClean="0"/>
              <a:t>class student{</a:t>
            </a:r>
          </a:p>
          <a:p>
            <a:pPr marL="0" indent="0">
              <a:spcBef>
                <a:spcPct val="0"/>
              </a:spcBef>
              <a:spcAft>
                <a:spcPct val="0"/>
              </a:spcAft>
              <a:buFont typeface="Arial" panose="020B0604020202020204" pitchFamily="34" charset="0"/>
              <a:buNone/>
            </a:pPr>
            <a:r>
              <a:rPr lang="en-US" altLang="en-US" smtClean="0"/>
              <a:t>	int id;</a:t>
            </a:r>
          </a:p>
          <a:p>
            <a:pPr marL="0" indent="0">
              <a:spcBef>
                <a:spcPct val="0"/>
              </a:spcBef>
              <a:spcAft>
                <a:spcPct val="0"/>
              </a:spcAft>
              <a:buFont typeface="Arial" panose="020B0604020202020204" pitchFamily="34" charset="0"/>
              <a:buNone/>
            </a:pPr>
            <a:r>
              <a:rPr lang="en-US" altLang="en-US" smtClean="0"/>
              <a:t>	String name;</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student(int i, String n)  //constructor with arguments</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Id=i;</a:t>
            </a:r>
          </a:p>
          <a:p>
            <a:pPr marL="0" indent="0">
              <a:spcBef>
                <a:spcPct val="0"/>
              </a:spcBef>
              <a:spcAft>
                <a:spcPct val="0"/>
              </a:spcAft>
              <a:buFont typeface="Arial" panose="020B0604020202020204" pitchFamily="34" charset="0"/>
              <a:buNone/>
            </a:pPr>
            <a:r>
              <a:rPr lang="en-US" altLang="en-US" smtClean="0"/>
              <a:t>name=n;</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void display(){</a:t>
            </a:r>
          </a:p>
          <a:p>
            <a:pPr marL="0" indent="0">
              <a:spcBef>
                <a:spcPct val="0"/>
              </a:spcBef>
              <a:spcAft>
                <a:spcPct val="0"/>
              </a:spcAft>
              <a:buFont typeface="Arial" panose="020B0604020202020204" pitchFamily="34" charset="0"/>
              <a:buNone/>
            </a:pPr>
            <a:r>
              <a:rPr lang="en-US" altLang="en-US" smtClean="0"/>
              <a:t>	System.out.println(id);</a:t>
            </a:r>
          </a:p>
          <a:p>
            <a:pPr marL="0" indent="0">
              <a:spcBef>
                <a:spcPct val="0"/>
              </a:spcBef>
              <a:spcAft>
                <a:spcPct val="0"/>
              </a:spcAft>
              <a:buFont typeface="Arial" panose="020B0604020202020204" pitchFamily="34" charset="0"/>
              <a:buNone/>
            </a:pPr>
            <a:r>
              <a:rPr lang="en-US" altLang="en-US" smtClean="0"/>
              <a:t>	System.out.println(name);</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endParaRPr lang="en-US" altLang="en-US" smtClean="0"/>
          </a:p>
          <a:p>
            <a:pPr marL="0" indent="0">
              <a:spcBef>
                <a:spcPct val="0"/>
              </a:spcBef>
              <a:spcAft>
                <a:spcPct val="0"/>
              </a:spcAft>
              <a:buFont typeface="Arial" panose="020B0604020202020204" pitchFamily="34" charset="0"/>
              <a:buNone/>
            </a:pPr>
            <a:r>
              <a:rPr lang="en-US" altLang="en-US" smtClean="0"/>
              <a:t>public static void main(String[] args){</a:t>
            </a:r>
          </a:p>
          <a:p>
            <a:pPr marL="0" indent="0">
              <a:spcBef>
                <a:spcPct val="0"/>
              </a:spcBef>
              <a:spcAft>
                <a:spcPct val="0"/>
              </a:spcAft>
              <a:buFont typeface="Arial" panose="020B0604020202020204" pitchFamily="34" charset="0"/>
              <a:buNone/>
            </a:pPr>
            <a:r>
              <a:rPr lang="en-US" altLang="en-US" smtClean="0"/>
              <a:t> student s1=new student(</a:t>
            </a:r>
            <a:r>
              <a:rPr lang="en-US" altLang="en-US" smtClean="0">
                <a:solidFill>
                  <a:schemeClr val="tx2"/>
                </a:solidFill>
              </a:rPr>
              <a:t>111</a:t>
            </a:r>
            <a:r>
              <a:rPr lang="en-US" altLang="en-US" smtClean="0"/>
              <a:t>,”</a:t>
            </a:r>
            <a:r>
              <a:rPr lang="en-US" altLang="en-US" smtClean="0">
                <a:solidFill>
                  <a:schemeClr val="tx2"/>
                </a:solidFill>
              </a:rPr>
              <a:t>saran</a:t>
            </a:r>
            <a:r>
              <a:rPr lang="en-US" altLang="en-US" smtClean="0"/>
              <a:t>”);</a:t>
            </a:r>
          </a:p>
          <a:p>
            <a:pPr marL="0" indent="0">
              <a:spcBef>
                <a:spcPct val="0"/>
              </a:spcBef>
              <a:spcAft>
                <a:spcPct val="0"/>
              </a:spcAft>
              <a:buFont typeface="Arial" panose="020B0604020202020204" pitchFamily="34" charset="0"/>
              <a:buNone/>
            </a:pPr>
            <a:r>
              <a:rPr lang="en-US" altLang="en-US" smtClean="0"/>
              <a:t> student s2=new student(</a:t>
            </a:r>
            <a:r>
              <a:rPr lang="en-US" altLang="en-US" smtClean="0">
                <a:solidFill>
                  <a:schemeClr val="tx2"/>
                </a:solidFill>
              </a:rPr>
              <a:t>222</a:t>
            </a:r>
            <a:r>
              <a:rPr lang="en-US" altLang="en-US" smtClean="0"/>
              <a:t>,”</a:t>
            </a:r>
            <a:r>
              <a:rPr lang="en-US" altLang="en-US" smtClean="0">
                <a:solidFill>
                  <a:schemeClr val="tx2"/>
                </a:solidFill>
              </a:rPr>
              <a:t>Ramya</a:t>
            </a:r>
            <a:r>
              <a:rPr lang="en-US" altLang="en-US" smtClean="0"/>
              <a:t>”);</a:t>
            </a:r>
          </a:p>
          <a:p>
            <a:pPr marL="0" indent="0">
              <a:spcBef>
                <a:spcPct val="0"/>
              </a:spcBef>
              <a:spcAft>
                <a:spcPct val="0"/>
              </a:spcAft>
              <a:buFont typeface="Arial" panose="020B0604020202020204" pitchFamily="34" charset="0"/>
              <a:buNone/>
            </a:pPr>
            <a:r>
              <a:rPr lang="en-US" altLang="en-US" smtClean="0"/>
              <a:t>s1.display();</a:t>
            </a:r>
          </a:p>
          <a:p>
            <a:pPr marL="0" indent="0">
              <a:spcBef>
                <a:spcPct val="0"/>
              </a:spcBef>
              <a:spcAft>
                <a:spcPct val="0"/>
              </a:spcAft>
              <a:buFont typeface="Arial" panose="020B0604020202020204" pitchFamily="34" charset="0"/>
              <a:buNone/>
            </a:pPr>
            <a:r>
              <a:rPr lang="en-US" altLang="en-US" smtClean="0"/>
              <a:t>s2.display();</a:t>
            </a:r>
          </a:p>
          <a:p>
            <a:pPr marL="0" indent="0">
              <a:spcBef>
                <a:spcPct val="0"/>
              </a:spcBef>
              <a:spcAft>
                <a:spcPct val="0"/>
              </a:spcAft>
              <a:buFont typeface="Arial" panose="020B0604020202020204" pitchFamily="34" charset="0"/>
              <a:buNone/>
            </a:pPr>
            <a:r>
              <a:rPr lang="en-US" altLang="en-US" smtClean="0"/>
              <a:t>}</a:t>
            </a:r>
          </a:p>
          <a:p>
            <a:pPr marL="0" indent="0">
              <a:spcBef>
                <a:spcPct val="0"/>
              </a:spcBef>
              <a:spcAft>
                <a:spcPct val="0"/>
              </a:spcAft>
              <a:buFont typeface="Arial" panose="020B0604020202020204" pitchFamily="34" charset="0"/>
              <a:buNone/>
            </a:pPr>
            <a:r>
              <a:rPr lang="en-US" altLang="en-US" smtClean="0"/>
              <a:t>}    output: 111 saran  222  Ramya</a:t>
            </a:r>
          </a:p>
        </p:txBody>
      </p:sp>
    </p:spTree>
  </p:cSld>
  <p:clrMapOvr>
    <a:masterClrMapping/>
  </p:clrMapOvr>
  <p:transition>
    <p:pull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533400"/>
            <a:ext cx="8539163" cy="338138"/>
          </a:xfrm>
        </p:spPr>
        <p:txBody>
          <a:bodyPr/>
          <a:lstStyle/>
          <a:p>
            <a:r>
              <a:rPr lang="en-US" altLang="en-US" sz="3200" smtClean="0"/>
              <a:t>Constructor Overloading- Static Polymorphism</a:t>
            </a:r>
          </a:p>
        </p:txBody>
      </p:sp>
      <p:sp>
        <p:nvSpPr>
          <p:cNvPr id="18435" name="Text Placeholder 2"/>
          <p:cNvSpPr>
            <a:spLocks noGrp="1"/>
          </p:cNvSpPr>
          <p:nvPr>
            <p:ph type="body" sz="quarter" idx="10"/>
          </p:nvPr>
        </p:nvSpPr>
        <p:spPr>
          <a:xfrm>
            <a:off x="303213" y="1465263"/>
            <a:ext cx="8543925" cy="1938337"/>
          </a:xfrm>
        </p:spPr>
        <p:txBody>
          <a:bodyPr/>
          <a:lstStyle/>
          <a:p>
            <a:pPr marL="0" indent="457200">
              <a:spcBef>
                <a:spcPct val="0"/>
              </a:spcBef>
              <a:spcAft>
                <a:spcPct val="0"/>
              </a:spcAft>
              <a:buFont typeface="Arial" panose="020B0604020202020204" pitchFamily="34" charset="0"/>
              <a:buNone/>
              <a:defRPr/>
            </a:pPr>
            <a:r>
              <a:rPr dirty="0" smtClean="0"/>
              <a:t>More than one constructor in a class with different set of arguments.</a:t>
            </a:r>
          </a:p>
          <a:p>
            <a:pPr marL="0" indent="457200">
              <a:spcBef>
                <a:spcPct val="0"/>
              </a:spcBef>
              <a:spcAft>
                <a:spcPct val="0"/>
              </a:spcAft>
              <a:buFont typeface="Arial" panose="020B0604020202020204" pitchFamily="34" charset="0"/>
              <a:buNone/>
              <a:defRPr/>
            </a:pPr>
            <a:r>
              <a:rPr dirty="0" smtClean="0"/>
              <a:t>We use constructor overloading to initialize each object with different set of values.</a:t>
            </a:r>
          </a:p>
          <a:p>
            <a:pPr marL="0" indent="457200">
              <a:spcBef>
                <a:spcPct val="0"/>
              </a:spcBef>
              <a:spcAft>
                <a:spcPct val="0"/>
              </a:spcAft>
              <a:buFont typeface="Arial" panose="020B0604020202020204" pitchFamily="34" charset="0"/>
              <a:buNone/>
              <a:defRPr/>
            </a:pPr>
            <a:r>
              <a:rPr dirty="0" smtClean="0"/>
              <a:t>  </a:t>
            </a:r>
          </a:p>
          <a:p>
            <a:pPr marL="0" indent="457200">
              <a:spcBef>
                <a:spcPct val="0"/>
              </a:spcBef>
              <a:spcAft>
                <a:spcPct val="0"/>
              </a:spcAft>
              <a:buFont typeface="Arial" panose="020B0604020202020204" pitchFamily="34" charset="0"/>
              <a:buNone/>
              <a:defRPr/>
            </a:pPr>
            <a:r>
              <a:rPr dirty="0" smtClean="0"/>
              <a:t>constructor overloading can be done only with in the same class.(current class)</a:t>
            </a:r>
          </a:p>
          <a:p>
            <a:pPr marL="0" indent="0">
              <a:spcBef>
                <a:spcPct val="0"/>
              </a:spcBef>
              <a:spcAft>
                <a:spcPct val="0"/>
              </a:spcAft>
              <a:buFont typeface="Arial" panose="020B0604020202020204" pitchFamily="34" charset="0"/>
              <a:buNone/>
              <a:defRPr/>
            </a:pPr>
            <a:endParaRPr dirty="0" smtClean="0"/>
          </a:p>
        </p:txBody>
      </p:sp>
    </p:spTree>
  </p:cSld>
  <p:clrMapOvr>
    <a:masterClrMapping/>
  </p:clrMapOvr>
  <p:transition>
    <p:pull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t>Example</a:t>
            </a:r>
          </a:p>
        </p:txBody>
      </p:sp>
      <p:sp>
        <p:nvSpPr>
          <p:cNvPr id="133123" name="Text Placeholder 2"/>
          <p:cNvSpPr>
            <a:spLocks noGrp="1"/>
          </p:cNvSpPr>
          <p:nvPr>
            <p:ph type="body" sz="quarter" idx="10"/>
          </p:nvPr>
        </p:nvSpPr>
        <p:spPr>
          <a:xfrm>
            <a:off x="303213" y="960438"/>
            <a:ext cx="4170362" cy="5632450"/>
          </a:xfrm>
          <a:ln>
            <a:miter lim="800000"/>
            <a:headEnd/>
            <a:tailEnd/>
          </a:ln>
        </p:spPr>
        <p:txBody>
          <a:bodyPr>
            <a:spAutoFit/>
          </a:bodyPr>
          <a:lstStyle/>
          <a:p>
            <a:pPr marL="0" indent="0">
              <a:spcBef>
                <a:spcPct val="0"/>
              </a:spcBef>
              <a:spcAft>
                <a:spcPct val="0"/>
              </a:spcAft>
            </a:pPr>
            <a:r>
              <a:rPr lang="en-US" altLang="en-US" smtClean="0"/>
              <a:t>class student{</a:t>
            </a:r>
          </a:p>
          <a:p>
            <a:pPr marL="0" indent="0">
              <a:spcBef>
                <a:spcPct val="0"/>
              </a:spcBef>
              <a:spcAft>
                <a:spcPct val="0"/>
              </a:spcAft>
            </a:pPr>
            <a:r>
              <a:rPr lang="en-US" altLang="en-US" smtClean="0"/>
              <a:t>	int id;</a:t>
            </a:r>
          </a:p>
          <a:p>
            <a:pPr marL="0" indent="0">
              <a:spcBef>
                <a:spcPct val="0"/>
              </a:spcBef>
              <a:spcAft>
                <a:spcPct val="0"/>
              </a:spcAft>
            </a:pPr>
            <a:r>
              <a:rPr lang="en-US" altLang="en-US" smtClean="0"/>
              <a:t>	String name;</a:t>
            </a:r>
          </a:p>
          <a:p>
            <a:pPr marL="0" indent="0">
              <a:spcBef>
                <a:spcPct val="0"/>
              </a:spcBef>
              <a:spcAft>
                <a:spcPct val="0"/>
              </a:spcAft>
            </a:pPr>
            <a:r>
              <a:rPr lang="en-US" altLang="en-US" smtClean="0"/>
              <a:t>               int age;</a:t>
            </a:r>
          </a:p>
          <a:p>
            <a:pPr marL="0" indent="0">
              <a:spcBef>
                <a:spcPct val="0"/>
              </a:spcBef>
              <a:spcAft>
                <a:spcPct val="0"/>
              </a:spcAft>
            </a:pPr>
            <a:endParaRPr lang="en-US" altLang="en-US" smtClean="0"/>
          </a:p>
          <a:p>
            <a:pPr marL="0" indent="0">
              <a:spcBef>
                <a:spcPct val="0"/>
              </a:spcBef>
              <a:spcAft>
                <a:spcPct val="0"/>
              </a:spcAft>
            </a:pPr>
            <a:r>
              <a:rPr lang="en-US" altLang="en-US" smtClean="0"/>
              <a:t>student(int i, String n)  //constructor with arguments</a:t>
            </a:r>
          </a:p>
          <a:p>
            <a:pPr marL="0" indent="0">
              <a:spcBef>
                <a:spcPct val="0"/>
              </a:spcBef>
              <a:spcAft>
                <a:spcPct val="0"/>
              </a:spcAft>
            </a:pPr>
            <a:r>
              <a:rPr lang="en-US" altLang="en-US" smtClean="0"/>
              <a:t>{</a:t>
            </a:r>
          </a:p>
          <a:p>
            <a:pPr marL="0" indent="0">
              <a:spcBef>
                <a:spcPct val="0"/>
              </a:spcBef>
              <a:spcAft>
                <a:spcPct val="0"/>
              </a:spcAft>
            </a:pPr>
            <a:r>
              <a:rPr lang="en-US" altLang="en-US" smtClean="0"/>
              <a:t>id=i;</a:t>
            </a:r>
          </a:p>
          <a:p>
            <a:pPr marL="0" indent="0">
              <a:spcBef>
                <a:spcPct val="0"/>
              </a:spcBef>
              <a:spcAft>
                <a:spcPct val="0"/>
              </a:spcAft>
            </a:pPr>
            <a:r>
              <a:rPr lang="en-US" altLang="en-US" smtClean="0"/>
              <a:t>name=n;</a:t>
            </a:r>
          </a:p>
          <a:p>
            <a:pPr marL="0" indent="0">
              <a:spcBef>
                <a:spcPct val="0"/>
              </a:spcBef>
              <a:spcAft>
                <a:spcPct val="0"/>
              </a:spcAft>
            </a:pPr>
            <a:r>
              <a:rPr lang="en-US" altLang="en-US" smtClean="0"/>
              <a:t>}</a:t>
            </a:r>
          </a:p>
          <a:p>
            <a:pPr marL="0" indent="0">
              <a:spcBef>
                <a:spcPct val="0"/>
              </a:spcBef>
              <a:spcAft>
                <a:spcPct val="0"/>
              </a:spcAft>
            </a:pPr>
            <a:r>
              <a:rPr lang="en-US" altLang="en-US" smtClean="0"/>
              <a:t>Student(int i,String n,int a){</a:t>
            </a:r>
          </a:p>
          <a:p>
            <a:pPr marL="0" indent="0">
              <a:spcBef>
                <a:spcPct val="0"/>
              </a:spcBef>
              <a:spcAft>
                <a:spcPct val="0"/>
              </a:spcAft>
            </a:pPr>
            <a:r>
              <a:rPr lang="en-US" altLang="en-US" smtClean="0"/>
              <a:t>Id=i;</a:t>
            </a:r>
          </a:p>
          <a:p>
            <a:pPr marL="0" indent="0">
              <a:spcBef>
                <a:spcPct val="0"/>
              </a:spcBef>
              <a:spcAft>
                <a:spcPct val="0"/>
              </a:spcAft>
            </a:pPr>
            <a:r>
              <a:rPr lang="en-US" altLang="en-US" smtClean="0"/>
              <a:t>name=n;</a:t>
            </a:r>
          </a:p>
          <a:p>
            <a:pPr marL="0" indent="0">
              <a:spcBef>
                <a:spcPct val="0"/>
              </a:spcBef>
              <a:spcAft>
                <a:spcPct val="0"/>
              </a:spcAft>
            </a:pPr>
            <a:r>
              <a:rPr lang="en-US" altLang="en-US" smtClean="0"/>
              <a:t>age=a;</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endParaRPr lang="en-US" altLang="en-US" smtClean="0"/>
          </a:p>
        </p:txBody>
      </p:sp>
      <p:sp>
        <p:nvSpPr>
          <p:cNvPr id="133124" name="Text Placeholder 3"/>
          <p:cNvSpPr>
            <a:spLocks noGrp="1"/>
          </p:cNvSpPr>
          <p:nvPr>
            <p:ph type="body" sz="quarter" idx="11"/>
          </p:nvPr>
        </p:nvSpPr>
        <p:spPr>
          <a:xfrm>
            <a:off x="4648200" y="960438"/>
            <a:ext cx="4170363" cy="5303837"/>
          </a:xfrm>
          <a:ln>
            <a:miter lim="800000"/>
            <a:headEnd/>
            <a:tailEnd/>
          </a:ln>
        </p:spPr>
        <p:txBody>
          <a:bodyPr>
            <a:spAutoFit/>
          </a:bodyPr>
          <a:lstStyle/>
          <a:p>
            <a:pPr marL="0" indent="0">
              <a:spcBef>
                <a:spcPct val="0"/>
              </a:spcBef>
              <a:spcAft>
                <a:spcPct val="0"/>
              </a:spcAft>
            </a:pPr>
            <a:r>
              <a:rPr lang="en-US" altLang="en-US" smtClean="0"/>
              <a:t>void display(){</a:t>
            </a:r>
          </a:p>
          <a:p>
            <a:pPr marL="0" indent="0">
              <a:spcBef>
                <a:spcPct val="0"/>
              </a:spcBef>
              <a:spcAft>
                <a:spcPct val="0"/>
              </a:spcAft>
            </a:pPr>
            <a:r>
              <a:rPr lang="en-US" altLang="en-US" smtClean="0"/>
              <a:t>	System.out.println(id);</a:t>
            </a:r>
          </a:p>
          <a:p>
            <a:pPr marL="0" indent="0">
              <a:spcBef>
                <a:spcPct val="0"/>
              </a:spcBef>
              <a:spcAft>
                <a:spcPct val="0"/>
              </a:spcAft>
            </a:pPr>
            <a:r>
              <a:rPr lang="en-US" altLang="en-US" smtClean="0"/>
              <a:t>	System.out.println(name);</a:t>
            </a:r>
          </a:p>
          <a:p>
            <a:pPr marL="0" indent="0">
              <a:spcBef>
                <a:spcPct val="0"/>
              </a:spcBef>
              <a:spcAft>
                <a:spcPct val="0"/>
              </a:spcAft>
            </a:pPr>
            <a:r>
              <a:rPr lang="en-US" altLang="en-US" smtClean="0"/>
              <a:t>               System.out.println(age);</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public static void main(String[] args){</a:t>
            </a:r>
          </a:p>
          <a:p>
            <a:pPr marL="0" indent="0">
              <a:spcBef>
                <a:spcPct val="0"/>
              </a:spcBef>
              <a:spcAft>
                <a:spcPct val="0"/>
              </a:spcAft>
            </a:pPr>
            <a:r>
              <a:rPr lang="en-US" altLang="en-US" smtClean="0"/>
              <a:t> student s1=new student(</a:t>
            </a:r>
            <a:r>
              <a:rPr lang="en-US" altLang="en-US" smtClean="0">
                <a:solidFill>
                  <a:schemeClr val="tx2"/>
                </a:solidFill>
              </a:rPr>
              <a:t>111</a:t>
            </a:r>
            <a:r>
              <a:rPr lang="en-US" altLang="en-US" smtClean="0"/>
              <a:t>,”</a:t>
            </a:r>
            <a:r>
              <a:rPr lang="en-US" altLang="en-US" smtClean="0">
                <a:solidFill>
                  <a:schemeClr val="tx2"/>
                </a:solidFill>
              </a:rPr>
              <a:t>saran</a:t>
            </a:r>
            <a:r>
              <a:rPr lang="en-US" altLang="en-US" smtClean="0"/>
              <a:t>”);</a:t>
            </a:r>
          </a:p>
          <a:p>
            <a:pPr marL="0" indent="0">
              <a:spcBef>
                <a:spcPct val="0"/>
              </a:spcBef>
              <a:spcAft>
                <a:spcPct val="0"/>
              </a:spcAft>
            </a:pPr>
            <a:r>
              <a:rPr lang="en-US" altLang="en-US" smtClean="0"/>
              <a:t> student s2=new student(</a:t>
            </a:r>
            <a:r>
              <a:rPr lang="en-US" altLang="en-US" smtClean="0">
                <a:solidFill>
                  <a:schemeClr val="tx2"/>
                </a:solidFill>
              </a:rPr>
              <a:t>222</a:t>
            </a:r>
            <a:r>
              <a:rPr lang="en-US" altLang="en-US" smtClean="0"/>
              <a:t>,”</a:t>
            </a:r>
            <a:r>
              <a:rPr lang="en-US" altLang="en-US" smtClean="0">
                <a:solidFill>
                  <a:schemeClr val="tx2"/>
                </a:solidFill>
              </a:rPr>
              <a:t>Ramya</a:t>
            </a:r>
            <a:r>
              <a:rPr lang="en-US" altLang="en-US" smtClean="0"/>
              <a:t>”,25);</a:t>
            </a:r>
          </a:p>
          <a:p>
            <a:pPr marL="0" indent="0">
              <a:spcBef>
                <a:spcPct val="0"/>
              </a:spcBef>
              <a:spcAft>
                <a:spcPct val="0"/>
              </a:spcAft>
            </a:pPr>
            <a:r>
              <a:rPr lang="en-US" altLang="en-US" smtClean="0"/>
              <a:t>s1.display();</a:t>
            </a:r>
          </a:p>
          <a:p>
            <a:pPr marL="0" indent="0">
              <a:spcBef>
                <a:spcPct val="0"/>
              </a:spcBef>
              <a:spcAft>
                <a:spcPct val="0"/>
              </a:spcAft>
            </a:pPr>
            <a:r>
              <a:rPr lang="en-US" altLang="en-US" smtClean="0"/>
              <a:t>s2.display();</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r>
              <a:rPr lang="en-US" altLang="en-US" smtClean="0"/>
              <a:t>Output: 111 saran   0</a:t>
            </a:r>
          </a:p>
          <a:p>
            <a:pPr marL="0" indent="0">
              <a:spcBef>
                <a:spcPct val="0"/>
              </a:spcBef>
              <a:spcAft>
                <a:spcPct val="0"/>
              </a:spcAft>
            </a:pPr>
            <a:r>
              <a:rPr lang="en-US" altLang="en-US" smtClean="0"/>
              <a:t>             222 Ramya 25</a:t>
            </a:r>
          </a:p>
        </p:txBody>
      </p:sp>
    </p:spTree>
  </p:cSld>
  <p:clrMapOvr>
    <a:masterClrMapping/>
  </p:clrMapOvr>
  <p:transition>
    <p:pull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6"/>
          <p:cNvSpPr>
            <a:spLocks noGrp="1"/>
          </p:cNvSpPr>
          <p:nvPr>
            <p:ph type="title"/>
          </p:nvPr>
        </p:nvSpPr>
        <p:spPr/>
        <p:txBody>
          <a:bodyPr/>
          <a:lstStyle/>
          <a:p>
            <a:r>
              <a:rPr lang="en-US" altLang="en-US" smtClean="0"/>
              <a:t>What is the difference between constructor and method?</a:t>
            </a:r>
          </a:p>
        </p:txBody>
      </p:sp>
      <p:graphicFrame>
        <p:nvGraphicFramePr>
          <p:cNvPr id="10" name="Table 9"/>
          <p:cNvGraphicFramePr>
            <a:graphicFrameLocks noGrp="1"/>
          </p:cNvGraphicFramePr>
          <p:nvPr/>
        </p:nvGraphicFramePr>
        <p:xfrm>
          <a:off x="381000" y="914400"/>
          <a:ext cx="8001000" cy="3886200"/>
        </p:xfrm>
        <a:graphic>
          <a:graphicData uri="http://schemas.openxmlformats.org/drawingml/2006/table">
            <a:tbl>
              <a:tblPr firstRow="1" bandRow="1">
                <a:tableStyleId>{93296810-A885-4BE3-A3E7-6D5BEEA58F35}</a:tableStyleId>
              </a:tblPr>
              <a:tblGrid>
                <a:gridCol w="4000500"/>
                <a:gridCol w="4000500"/>
              </a:tblGrid>
              <a:tr h="647700">
                <a:tc>
                  <a:txBody>
                    <a:bodyPr/>
                    <a:lstStyle/>
                    <a:p>
                      <a:r>
                        <a:rPr lang="en-US" dirty="0" smtClean="0"/>
                        <a:t>Constructor</a:t>
                      </a:r>
                      <a:endParaRPr lang="en-US" dirty="0"/>
                    </a:p>
                  </a:txBody>
                  <a:tcPr/>
                </a:tc>
                <a:tc>
                  <a:txBody>
                    <a:bodyPr/>
                    <a:lstStyle/>
                    <a:p>
                      <a:r>
                        <a:rPr lang="en-US" dirty="0" smtClean="0"/>
                        <a:t>Method</a:t>
                      </a:r>
                      <a:endParaRPr lang="en-US" dirty="0"/>
                    </a:p>
                  </a:txBody>
                  <a:tcPr/>
                </a:tc>
              </a:tr>
              <a:tr h="647700">
                <a:tc>
                  <a:txBody>
                    <a:bodyPr/>
                    <a:lstStyle/>
                    <a:p>
                      <a:r>
                        <a:rPr lang="en-US" dirty="0" smtClean="0"/>
                        <a:t>Used to</a:t>
                      </a:r>
                      <a:r>
                        <a:rPr lang="en-US" baseline="0" dirty="0" smtClean="0"/>
                        <a:t> initialize object</a:t>
                      </a:r>
                      <a:endParaRPr lang="en-US" dirty="0"/>
                    </a:p>
                  </a:txBody>
                  <a:tcPr/>
                </a:tc>
                <a:tc>
                  <a:txBody>
                    <a:bodyPr/>
                    <a:lstStyle/>
                    <a:p>
                      <a:r>
                        <a:rPr lang="en-US" dirty="0" smtClean="0"/>
                        <a:t>Used to expose </a:t>
                      </a:r>
                      <a:r>
                        <a:rPr lang="en-US" dirty="0" err="1" smtClean="0"/>
                        <a:t>behaviour</a:t>
                      </a:r>
                      <a:r>
                        <a:rPr lang="en-US" baseline="0" dirty="0" smtClean="0"/>
                        <a:t> of an object</a:t>
                      </a:r>
                      <a:endParaRPr lang="en-US" dirty="0"/>
                    </a:p>
                  </a:txBody>
                  <a:tcPr/>
                </a:tc>
              </a:tr>
              <a:tr h="647700">
                <a:tc>
                  <a:txBody>
                    <a:bodyPr/>
                    <a:lstStyle/>
                    <a:p>
                      <a:r>
                        <a:rPr lang="en-US" dirty="0" smtClean="0"/>
                        <a:t>It does not</a:t>
                      </a:r>
                      <a:r>
                        <a:rPr lang="en-US" baseline="0" dirty="0" smtClean="0"/>
                        <a:t> have any return type</a:t>
                      </a:r>
                      <a:endParaRPr lang="en-US" dirty="0"/>
                    </a:p>
                  </a:txBody>
                  <a:tcPr/>
                </a:tc>
                <a:tc>
                  <a:txBody>
                    <a:bodyPr/>
                    <a:lstStyle/>
                    <a:p>
                      <a:r>
                        <a:rPr lang="en-US" dirty="0" smtClean="0"/>
                        <a:t>It has return type</a:t>
                      </a:r>
                      <a:endParaRPr lang="en-US" dirty="0"/>
                    </a:p>
                  </a:txBody>
                  <a:tcPr/>
                </a:tc>
              </a:tr>
              <a:tr h="647700">
                <a:tc>
                  <a:txBody>
                    <a:bodyPr/>
                    <a:lstStyle/>
                    <a:p>
                      <a:r>
                        <a:rPr lang="en-US" dirty="0" smtClean="0"/>
                        <a:t>Invoked</a:t>
                      </a:r>
                      <a:r>
                        <a:rPr lang="en-US" baseline="0" dirty="0" smtClean="0"/>
                        <a:t> implicitly</a:t>
                      </a:r>
                      <a:endParaRPr lang="en-US" dirty="0"/>
                    </a:p>
                  </a:txBody>
                  <a:tcPr/>
                </a:tc>
                <a:tc>
                  <a:txBody>
                    <a:bodyPr/>
                    <a:lstStyle/>
                    <a:p>
                      <a:r>
                        <a:rPr lang="en-US" dirty="0" smtClean="0"/>
                        <a:t>Invoked</a:t>
                      </a:r>
                      <a:r>
                        <a:rPr lang="en-US" baseline="0" dirty="0" smtClean="0"/>
                        <a:t> Explicitly</a:t>
                      </a:r>
                      <a:endParaRPr lang="en-US" dirty="0"/>
                    </a:p>
                  </a:txBody>
                  <a:tcPr/>
                </a:tc>
              </a:tr>
              <a:tr h="647700">
                <a:tc>
                  <a:txBody>
                    <a:bodyPr/>
                    <a:lstStyle/>
                    <a:p>
                      <a:r>
                        <a:rPr lang="en-US" dirty="0" smtClean="0"/>
                        <a:t>Java compiler provides a default</a:t>
                      </a:r>
                      <a:r>
                        <a:rPr lang="en-US" baseline="0" dirty="0" smtClean="0"/>
                        <a:t> constructor.</a:t>
                      </a:r>
                      <a:endParaRPr lang="en-US" dirty="0"/>
                    </a:p>
                  </a:txBody>
                  <a:tcPr/>
                </a:tc>
                <a:tc>
                  <a:txBody>
                    <a:bodyPr/>
                    <a:lstStyle/>
                    <a:p>
                      <a:r>
                        <a:rPr lang="en-US" dirty="0" smtClean="0"/>
                        <a:t>Method is not provided by compiler</a:t>
                      </a:r>
                      <a:endParaRPr lang="en-US" dirty="0"/>
                    </a:p>
                  </a:txBody>
                  <a:tcPr/>
                </a:tc>
              </a:tr>
              <a:tr h="647700">
                <a:tc>
                  <a:txBody>
                    <a:bodyPr/>
                    <a:lstStyle/>
                    <a:p>
                      <a:r>
                        <a:rPr lang="en-US" dirty="0" smtClean="0"/>
                        <a:t>Name</a:t>
                      </a:r>
                      <a:r>
                        <a:rPr lang="en-US" baseline="0" dirty="0" smtClean="0"/>
                        <a:t> of class and constructor should be same</a:t>
                      </a:r>
                      <a:endParaRPr lang="en-US" dirty="0"/>
                    </a:p>
                  </a:txBody>
                  <a:tcPr/>
                </a:tc>
                <a:tc>
                  <a:txBody>
                    <a:bodyPr/>
                    <a:lstStyle/>
                    <a:p>
                      <a:r>
                        <a:rPr lang="en-US" dirty="0" smtClean="0"/>
                        <a:t>Method name  may or may not be same as class name</a:t>
                      </a:r>
                      <a:endParaRPr lang="en-US" dirty="0"/>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smtClean="0"/>
              <a:t>Method Overloading-Static polymorphism</a:t>
            </a:r>
          </a:p>
        </p:txBody>
      </p:sp>
      <p:sp>
        <p:nvSpPr>
          <p:cNvPr id="135171" name="Text Placeholder 2"/>
          <p:cNvSpPr>
            <a:spLocks noGrp="1"/>
          </p:cNvSpPr>
          <p:nvPr>
            <p:ph type="body" sz="quarter" idx="10"/>
          </p:nvPr>
        </p:nvSpPr>
        <p:spPr>
          <a:xfrm>
            <a:off x="303213" y="1465263"/>
            <a:ext cx="8543925" cy="2770187"/>
          </a:xfrm>
        </p:spPr>
        <p:txBody>
          <a:bodyPr/>
          <a:lstStyle/>
          <a:p>
            <a:pPr marL="0" indent="0">
              <a:spcBef>
                <a:spcPct val="0"/>
              </a:spcBef>
              <a:spcAft>
                <a:spcPct val="0"/>
              </a:spcAft>
            </a:pPr>
            <a:r>
              <a:rPr lang="en-US" altLang="en-US" smtClean="0"/>
              <a:t>Method name will be same with different arguments.</a:t>
            </a:r>
          </a:p>
          <a:p>
            <a:pPr marL="0" indent="0">
              <a:spcBef>
                <a:spcPct val="0"/>
              </a:spcBef>
              <a:spcAft>
                <a:spcPct val="0"/>
              </a:spcAft>
            </a:pPr>
            <a:endParaRPr lang="en-US" altLang="en-US" smtClean="0"/>
          </a:p>
          <a:p>
            <a:pPr marL="0" indent="0">
              <a:spcBef>
                <a:spcPct val="0"/>
              </a:spcBef>
              <a:spcAft>
                <a:spcPct val="0"/>
              </a:spcAft>
            </a:pPr>
            <a:r>
              <a:rPr lang="en-US" altLang="en-US" smtClean="0"/>
              <a:t>Return type of methods should be same.</a:t>
            </a:r>
          </a:p>
          <a:p>
            <a:pPr marL="0" indent="0">
              <a:spcBef>
                <a:spcPct val="0"/>
              </a:spcBef>
              <a:spcAft>
                <a:spcPct val="0"/>
              </a:spcAft>
            </a:pPr>
            <a:endParaRPr lang="en-US" altLang="en-US" smtClean="0"/>
          </a:p>
          <a:p>
            <a:pPr marL="0" indent="0">
              <a:spcBef>
                <a:spcPct val="0"/>
              </a:spcBef>
              <a:spcAft>
                <a:spcPct val="0"/>
              </a:spcAft>
            </a:pPr>
            <a:r>
              <a:rPr lang="en-US" altLang="en-US" smtClean="0"/>
              <a:t>Method overloading can be done in subclass also.</a:t>
            </a:r>
          </a:p>
          <a:p>
            <a:pPr marL="0" indent="0">
              <a:spcBef>
                <a:spcPct val="0"/>
              </a:spcBef>
              <a:spcAft>
                <a:spcPct val="0"/>
              </a:spcAft>
            </a:pPr>
            <a:endParaRPr lang="en-US" altLang="en-US" smtClean="0"/>
          </a:p>
          <a:p>
            <a:pPr marL="0" indent="0">
              <a:spcBef>
                <a:spcPct val="0"/>
              </a:spcBef>
              <a:spcAft>
                <a:spcPct val="0"/>
              </a:spcAft>
            </a:pPr>
            <a:r>
              <a:rPr lang="en-US" altLang="en-US" smtClean="0"/>
              <a:t>Advantages:</a:t>
            </a:r>
          </a:p>
          <a:p>
            <a:pPr marL="0" indent="0">
              <a:spcBef>
                <a:spcPct val="0"/>
              </a:spcBef>
              <a:spcAft>
                <a:spcPct val="0"/>
              </a:spcAft>
            </a:pPr>
            <a:endParaRPr lang="en-US" altLang="en-US" smtClean="0"/>
          </a:p>
          <a:p>
            <a:pPr marL="0" indent="0">
              <a:spcBef>
                <a:spcPct val="0"/>
              </a:spcBef>
              <a:spcAft>
                <a:spcPct val="0"/>
              </a:spcAft>
            </a:pPr>
            <a:r>
              <a:rPr lang="en-US" altLang="en-US" smtClean="0"/>
              <a:t>	Increases the readability of the Program</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smtClean="0"/>
              <a:t>Method overlaoding by changing arguments</a:t>
            </a:r>
          </a:p>
        </p:txBody>
      </p:sp>
      <p:sp>
        <p:nvSpPr>
          <p:cNvPr id="136195" name="Text Placeholder 2"/>
          <p:cNvSpPr>
            <a:spLocks noGrp="1"/>
          </p:cNvSpPr>
          <p:nvPr>
            <p:ph type="body" sz="quarter" idx="10"/>
          </p:nvPr>
        </p:nvSpPr>
        <p:spPr>
          <a:xfrm>
            <a:off x="303213" y="914400"/>
            <a:ext cx="8543925" cy="5540375"/>
          </a:xfrm>
        </p:spPr>
        <p:txBody>
          <a:bodyPr/>
          <a:lstStyle/>
          <a:p>
            <a:pPr marL="0" indent="0">
              <a:spcBef>
                <a:spcPct val="0"/>
              </a:spcBef>
              <a:spcAft>
                <a:spcPct val="0"/>
              </a:spcAft>
            </a:pPr>
            <a:r>
              <a:rPr lang="en-US" altLang="en-US" smtClean="0"/>
              <a:t>class calculation{</a:t>
            </a:r>
          </a:p>
          <a:p>
            <a:pPr marL="0" indent="0">
              <a:spcBef>
                <a:spcPct val="0"/>
              </a:spcBef>
              <a:spcAft>
                <a:spcPct val="0"/>
              </a:spcAft>
            </a:pPr>
            <a:r>
              <a:rPr lang="en-US" altLang="en-US" smtClean="0">
                <a:solidFill>
                  <a:srgbClr val="0066FF"/>
                </a:solidFill>
              </a:rPr>
              <a:t>void sum(int a, int b)</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solidFill>
                  <a:srgbClr val="0066FF"/>
                </a:solidFill>
              </a:rPr>
              <a:t>void sum(int a, int b, int c)</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System.out.println(a+b+c);</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public static void main(String[] args){</a:t>
            </a:r>
          </a:p>
          <a:p>
            <a:pPr marL="0" indent="0">
              <a:spcBef>
                <a:spcPct val="0"/>
              </a:spcBef>
              <a:spcAft>
                <a:spcPct val="0"/>
              </a:spcAft>
            </a:pPr>
            <a:endParaRPr lang="en-US" altLang="en-US" smtClean="0"/>
          </a:p>
          <a:p>
            <a:pPr marL="0" indent="0">
              <a:spcBef>
                <a:spcPct val="0"/>
              </a:spcBef>
              <a:spcAft>
                <a:spcPct val="0"/>
              </a:spcAft>
            </a:pPr>
            <a:r>
              <a:rPr lang="en-US" altLang="en-US" smtClean="0"/>
              <a:t>calculation obj=new calculation();</a:t>
            </a:r>
          </a:p>
          <a:p>
            <a:pPr marL="0" indent="0">
              <a:spcBef>
                <a:spcPct val="0"/>
              </a:spcBef>
              <a:spcAft>
                <a:spcPct val="0"/>
              </a:spcAft>
            </a:pPr>
            <a:r>
              <a:rPr lang="en-US" altLang="en-US" smtClean="0"/>
              <a:t>obj.sum(10,10,10);</a:t>
            </a:r>
          </a:p>
          <a:p>
            <a:pPr marL="0" indent="0">
              <a:spcBef>
                <a:spcPct val="0"/>
              </a:spcBef>
              <a:spcAft>
                <a:spcPct val="0"/>
              </a:spcAft>
            </a:pPr>
            <a:r>
              <a:rPr lang="en-US" altLang="en-US" smtClean="0"/>
              <a:t>obj.sum(20,20);</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r>
              <a:rPr lang="en-US" altLang="en-US" smtClean="0"/>
              <a:t>Output:30 40</a:t>
            </a:r>
          </a:p>
          <a:p>
            <a:pPr marL="0" indent="0">
              <a:spcBef>
                <a:spcPct val="0"/>
              </a:spcBef>
              <a:spcAft>
                <a:spcPct val="0"/>
              </a:spcAft>
            </a:pPr>
            <a:endParaRPr lang="en-US" altLang="en-US" smtClean="0"/>
          </a:p>
        </p:txBody>
      </p:sp>
      <p:cxnSp>
        <p:nvCxnSpPr>
          <p:cNvPr id="5" name="Straight Arrow Connector 4"/>
          <p:cNvCxnSpPr/>
          <p:nvPr/>
        </p:nvCxnSpPr>
        <p:spPr>
          <a:xfrm>
            <a:off x="2362200" y="1295400"/>
            <a:ext cx="1600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895600" y="1828800"/>
            <a:ext cx="1066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15240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solidFill>
                  <a:srgbClr val="00B050"/>
                </a:solidFill>
              </a:rPr>
              <a:t>Method overloading</a:t>
            </a:r>
          </a:p>
        </p:txBody>
      </p:sp>
    </p:spTree>
  </p:cSld>
  <p:clrMapOvr>
    <a:masterClrMapping/>
  </p:clrMapOvr>
  <p:transition>
    <p:pull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smtClean="0"/>
              <a:t>Method overloading by changing data type of arguments</a:t>
            </a:r>
          </a:p>
        </p:txBody>
      </p:sp>
      <p:sp>
        <p:nvSpPr>
          <p:cNvPr id="137219" name="Text Placeholder 2"/>
          <p:cNvSpPr>
            <a:spLocks noGrp="1"/>
          </p:cNvSpPr>
          <p:nvPr>
            <p:ph type="body" sz="quarter" idx="10"/>
          </p:nvPr>
        </p:nvSpPr>
        <p:spPr>
          <a:xfrm>
            <a:off x="303213" y="838200"/>
            <a:ext cx="8543925" cy="5816600"/>
          </a:xfrm>
        </p:spPr>
        <p:txBody>
          <a:bodyPr/>
          <a:lstStyle/>
          <a:p>
            <a:pPr marL="0" indent="0">
              <a:spcBef>
                <a:spcPct val="0"/>
              </a:spcBef>
              <a:spcAft>
                <a:spcPct val="0"/>
              </a:spcAft>
            </a:pPr>
            <a:r>
              <a:rPr lang="en-US" altLang="en-US" smtClean="0"/>
              <a:t>class calculation{</a:t>
            </a:r>
          </a:p>
          <a:p>
            <a:pPr marL="0" indent="0">
              <a:spcBef>
                <a:spcPct val="0"/>
              </a:spcBef>
              <a:spcAft>
                <a:spcPct val="0"/>
              </a:spcAft>
            </a:pPr>
            <a:r>
              <a:rPr lang="en-US" altLang="en-US" smtClean="0"/>
              <a:t>void sum(int a, int b)</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void sum(double a, double b)</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public static void main(String[] args){</a:t>
            </a:r>
          </a:p>
          <a:p>
            <a:pPr marL="0" indent="0">
              <a:spcBef>
                <a:spcPct val="0"/>
              </a:spcBef>
              <a:spcAft>
                <a:spcPct val="0"/>
              </a:spcAft>
            </a:pPr>
            <a:endParaRPr lang="en-US" altLang="en-US" smtClean="0"/>
          </a:p>
          <a:p>
            <a:pPr marL="0" indent="0">
              <a:spcBef>
                <a:spcPct val="0"/>
              </a:spcBef>
              <a:spcAft>
                <a:spcPct val="0"/>
              </a:spcAft>
            </a:pPr>
            <a:r>
              <a:rPr lang="en-US" altLang="en-US" smtClean="0"/>
              <a:t>calculation obj=new calculation();</a:t>
            </a:r>
          </a:p>
          <a:p>
            <a:pPr marL="0" indent="0">
              <a:spcBef>
                <a:spcPct val="0"/>
              </a:spcBef>
              <a:spcAft>
                <a:spcPct val="0"/>
              </a:spcAft>
            </a:pPr>
            <a:r>
              <a:rPr lang="en-US" altLang="en-US" smtClean="0"/>
              <a:t>obj.sum(10.5,10.5);</a:t>
            </a:r>
          </a:p>
          <a:p>
            <a:pPr marL="0" indent="0">
              <a:spcBef>
                <a:spcPct val="0"/>
              </a:spcBef>
              <a:spcAft>
                <a:spcPct val="0"/>
              </a:spcAft>
            </a:pPr>
            <a:r>
              <a:rPr lang="en-US" altLang="en-US" smtClean="0"/>
              <a:t>obj.sum(20,20);</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r>
              <a:rPr lang="en-US" altLang="en-US" smtClean="0"/>
              <a:t>Output:21.0  40</a:t>
            </a:r>
          </a:p>
          <a:p>
            <a:pPr marL="0" indent="0">
              <a:spcBef>
                <a:spcPct val="0"/>
              </a:spcBef>
              <a:spcAft>
                <a:spcPct val="0"/>
              </a:spcAft>
            </a:pPr>
            <a:endParaRPr lang="en-US" altLang="en-US" smtClean="0"/>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304800" y="469900"/>
            <a:ext cx="8539163" cy="677863"/>
          </a:xfrm>
        </p:spPr>
        <p:txBody>
          <a:bodyPr/>
          <a:lstStyle/>
          <a:p>
            <a:r>
              <a:rPr lang="en-US" altLang="en-US" smtClean="0"/>
              <a:t>Method overloading is not possible by changing the return type of method.</a:t>
            </a:r>
          </a:p>
        </p:txBody>
      </p:sp>
      <p:sp>
        <p:nvSpPr>
          <p:cNvPr id="138243" name="Text Placeholder 2"/>
          <p:cNvSpPr>
            <a:spLocks noGrp="1"/>
          </p:cNvSpPr>
          <p:nvPr>
            <p:ph type="body" sz="quarter" idx="10"/>
          </p:nvPr>
        </p:nvSpPr>
        <p:spPr>
          <a:xfrm>
            <a:off x="303213" y="1465263"/>
            <a:ext cx="8543925" cy="5540375"/>
          </a:xfrm>
        </p:spPr>
        <p:txBody>
          <a:bodyPr/>
          <a:lstStyle/>
          <a:p>
            <a:pPr marL="0" indent="0">
              <a:spcBef>
                <a:spcPct val="0"/>
              </a:spcBef>
              <a:spcAft>
                <a:spcPct val="0"/>
              </a:spcAft>
            </a:pPr>
            <a:r>
              <a:rPr lang="en-US" altLang="en-US" smtClean="0"/>
              <a:t>class calculation{</a:t>
            </a:r>
          </a:p>
          <a:p>
            <a:pPr marL="0" indent="0">
              <a:spcBef>
                <a:spcPct val="0"/>
              </a:spcBef>
              <a:spcAft>
                <a:spcPct val="0"/>
              </a:spcAft>
            </a:pPr>
            <a:r>
              <a:rPr lang="en-US" altLang="en-US" smtClean="0">
                <a:solidFill>
                  <a:srgbClr val="0066FF"/>
                </a:solidFill>
              </a:rPr>
              <a:t>int</a:t>
            </a:r>
            <a:r>
              <a:rPr lang="en-US" altLang="en-US" smtClean="0"/>
              <a:t> sum(int a, int b)</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solidFill>
                  <a:srgbClr val="0066FF"/>
                </a:solidFill>
              </a:rPr>
              <a:t>double</a:t>
            </a:r>
            <a:r>
              <a:rPr lang="en-US" altLang="en-US" smtClean="0"/>
              <a:t> sum(int a, int b)</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System.out.println(a+b);</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public static void main(String[] args){</a:t>
            </a:r>
          </a:p>
          <a:p>
            <a:pPr marL="0" indent="0">
              <a:spcBef>
                <a:spcPct val="0"/>
              </a:spcBef>
              <a:spcAft>
                <a:spcPct val="0"/>
              </a:spcAft>
            </a:pPr>
            <a:endParaRPr lang="en-US" altLang="en-US" smtClean="0"/>
          </a:p>
          <a:p>
            <a:pPr marL="0" indent="0">
              <a:spcBef>
                <a:spcPct val="0"/>
              </a:spcBef>
              <a:spcAft>
                <a:spcPct val="0"/>
              </a:spcAft>
            </a:pPr>
            <a:r>
              <a:rPr lang="en-US" altLang="en-US" smtClean="0"/>
              <a:t>calculation obj=new calculation();</a:t>
            </a:r>
          </a:p>
          <a:p>
            <a:pPr marL="0" indent="0">
              <a:spcBef>
                <a:spcPct val="0"/>
              </a:spcBef>
              <a:spcAft>
                <a:spcPct val="0"/>
              </a:spcAft>
            </a:pPr>
            <a:r>
              <a:rPr lang="en-US" altLang="en-US" smtClean="0"/>
              <a:t>int result=obj.sum(10,20);</a:t>
            </a:r>
          </a:p>
          <a:p>
            <a:pPr marL="0" indent="0">
              <a:spcBef>
                <a:spcPct val="0"/>
              </a:spcBef>
              <a:spcAft>
                <a:spcPct val="0"/>
              </a:spcAft>
            </a:pPr>
            <a:r>
              <a:rPr lang="en-US" altLang="en-US" smtClean="0">
                <a:solidFill>
                  <a:srgbClr val="FF0000"/>
                </a:solidFill>
              </a:rPr>
              <a:t>//compile time error becoz it does know which sum method to execute.</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endParaRPr lang="en-US" altLang="en-US" smtClean="0"/>
          </a:p>
        </p:txBody>
      </p:sp>
      <p:cxnSp>
        <p:nvCxnSpPr>
          <p:cNvPr id="5" name="Straight Arrow Connector 4"/>
          <p:cNvCxnSpPr/>
          <p:nvPr/>
        </p:nvCxnSpPr>
        <p:spPr>
          <a:xfrm flipV="1">
            <a:off x="609600" y="2667000"/>
            <a:ext cx="3048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7200" y="1905000"/>
            <a:ext cx="3200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81400" y="23622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p>
        </p:txBody>
      </p:sp>
      <p:sp>
        <p:nvSpPr>
          <p:cNvPr id="10" name="Multiply 9"/>
          <p:cNvSpPr/>
          <p:nvPr/>
        </p:nvSpPr>
        <p:spPr>
          <a:xfrm>
            <a:off x="3657600" y="2438400"/>
            <a:ext cx="838200" cy="457200"/>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dirty="0">
              <a:solidFill>
                <a:srgbClr val="92D050"/>
              </a:solidFill>
            </a:endParaRPr>
          </a:p>
        </p:txBody>
      </p:sp>
    </p:spTree>
  </p:cSld>
  <p:clrMapOvr>
    <a:masterClrMapping/>
  </p:clrMapOvr>
  <p:transition>
    <p:pull di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304800" y="469900"/>
            <a:ext cx="8539163" cy="677863"/>
          </a:xfrm>
        </p:spPr>
        <p:txBody>
          <a:bodyPr/>
          <a:lstStyle/>
          <a:p>
            <a:r>
              <a:rPr lang="en-US" altLang="en-US" smtClean="0"/>
              <a:t>this keyword</a:t>
            </a:r>
            <a:br>
              <a:rPr lang="en-US" altLang="en-US" smtClean="0"/>
            </a:br>
            <a:endParaRPr lang="en-US" altLang="en-US" smtClean="0"/>
          </a:p>
        </p:txBody>
      </p:sp>
      <p:sp>
        <p:nvSpPr>
          <p:cNvPr id="139267" name="Text Placeholder 2"/>
          <p:cNvSpPr>
            <a:spLocks noGrp="1"/>
          </p:cNvSpPr>
          <p:nvPr>
            <p:ph type="body" sz="quarter" idx="10"/>
          </p:nvPr>
        </p:nvSpPr>
        <p:spPr>
          <a:xfrm>
            <a:off x="303213" y="1465263"/>
            <a:ext cx="8543925" cy="3048000"/>
          </a:xfrm>
        </p:spPr>
        <p:txBody>
          <a:bodyPr/>
          <a:lstStyle/>
          <a:p>
            <a:pPr marL="0" indent="0">
              <a:spcBef>
                <a:spcPct val="0"/>
              </a:spcBef>
              <a:spcAft>
                <a:spcPct val="0"/>
              </a:spcAft>
            </a:pPr>
            <a:r>
              <a:rPr lang="en-US" altLang="en-US" smtClean="0"/>
              <a:t> In java, this is a </a:t>
            </a:r>
            <a:r>
              <a:rPr lang="en-US" altLang="en-US" b="1" smtClean="0"/>
              <a:t>reference variable</a:t>
            </a:r>
            <a:r>
              <a:rPr lang="en-US" altLang="en-US" smtClean="0"/>
              <a:t> that refers to the current object.</a:t>
            </a:r>
          </a:p>
          <a:p>
            <a:pPr marL="0" indent="0">
              <a:spcBef>
                <a:spcPct val="0"/>
              </a:spcBef>
              <a:spcAft>
                <a:spcPct val="0"/>
              </a:spcAft>
            </a:pPr>
            <a:endParaRPr lang="en-US" altLang="en-US" smtClean="0"/>
          </a:p>
          <a:p>
            <a:pPr marL="0" indent="0">
              <a:spcBef>
                <a:spcPct val="0"/>
              </a:spcBef>
              <a:spcAft>
                <a:spcPct val="0"/>
              </a:spcAft>
            </a:pPr>
            <a:r>
              <a:rPr lang="en-US" altLang="en-US" b="1" smtClean="0"/>
              <a:t>Uses:</a:t>
            </a:r>
          </a:p>
          <a:p>
            <a:pPr marL="0" indent="0">
              <a:spcBef>
                <a:spcPct val="0"/>
              </a:spcBef>
              <a:spcAft>
                <a:spcPct val="0"/>
              </a:spcAft>
            </a:pPr>
            <a:endParaRPr lang="en-US" altLang="en-US" smtClean="0"/>
          </a:p>
          <a:p>
            <a:pPr marL="0" indent="0">
              <a:spcBef>
                <a:spcPct val="0"/>
              </a:spcBef>
              <a:spcAft>
                <a:spcPct val="0"/>
              </a:spcAft>
              <a:buFont typeface="Wingdings" panose="05000000000000000000" pitchFamily="2" charset="2"/>
              <a:buChar char="Ø"/>
            </a:pPr>
            <a:r>
              <a:rPr lang="en-US" altLang="en-US" smtClean="0"/>
              <a:t>this keyword can be used to refer current class instance variable.</a:t>
            </a:r>
          </a:p>
          <a:p>
            <a:pPr marL="0" indent="0">
              <a:spcBef>
                <a:spcPct val="0"/>
              </a:spcBef>
              <a:spcAft>
                <a:spcPct val="0"/>
              </a:spcAft>
              <a:buFont typeface="Wingdings" panose="05000000000000000000" pitchFamily="2" charset="2"/>
              <a:buChar char="Ø"/>
            </a:pPr>
            <a:r>
              <a:rPr lang="en-US" altLang="en-US" smtClean="0"/>
              <a:t>this() can be used to invoke current class constructor.</a:t>
            </a:r>
          </a:p>
          <a:p>
            <a:pPr marL="0" indent="0">
              <a:spcBef>
                <a:spcPct val="0"/>
              </a:spcBef>
              <a:spcAft>
                <a:spcPct val="0"/>
              </a:spcAft>
              <a:buFont typeface="Wingdings" panose="05000000000000000000" pitchFamily="2" charset="2"/>
              <a:buChar char="Ø"/>
            </a:pPr>
            <a:r>
              <a:rPr lang="en-US" altLang="en-US" smtClean="0"/>
              <a:t>this keyword can be used to invoke current class method (implicitly)</a:t>
            </a:r>
          </a:p>
          <a:p>
            <a:pPr marL="0" indent="0">
              <a:spcBef>
                <a:spcPct val="0"/>
              </a:spcBef>
              <a:spcAft>
                <a:spcPct val="0"/>
              </a:spcAft>
              <a:buFont typeface="Wingdings" panose="05000000000000000000" pitchFamily="2" charset="2"/>
              <a:buChar char="Ø"/>
            </a:pPr>
            <a:r>
              <a:rPr lang="en-US" altLang="en-US" smtClean="0"/>
              <a:t>this can be passed as an argument in the method call.</a:t>
            </a:r>
          </a:p>
          <a:p>
            <a:pPr marL="0" indent="0">
              <a:spcBef>
                <a:spcPct val="0"/>
              </a:spcBef>
              <a:spcAft>
                <a:spcPct val="0"/>
              </a:spcAft>
              <a:buFont typeface="Wingdings" panose="05000000000000000000" pitchFamily="2" charset="2"/>
              <a:buChar char="Ø"/>
            </a:pPr>
            <a:r>
              <a:rPr lang="en-US" altLang="en-US" smtClean="0"/>
              <a:t>this can be passed as argument in the constructor call.</a:t>
            </a:r>
          </a:p>
          <a:p>
            <a:pPr marL="0" indent="0">
              <a:spcBef>
                <a:spcPct val="0"/>
              </a:spcBef>
              <a:spcAft>
                <a:spcPct val="0"/>
              </a:spcAft>
              <a:buFont typeface="Wingdings" panose="05000000000000000000" pitchFamily="2" charset="2"/>
              <a:buChar char="Ø"/>
            </a:pPr>
            <a:r>
              <a:rPr lang="en-US" altLang="en-US" smtClean="0"/>
              <a:t>this keyword can also be used to return the current class instance.</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304800" y="469900"/>
            <a:ext cx="8539163" cy="1016000"/>
          </a:xfrm>
        </p:spPr>
        <p:txBody>
          <a:bodyPr/>
          <a:lstStyle/>
          <a:p>
            <a:r>
              <a:rPr lang="en-US" altLang="en-US" smtClean="0"/>
              <a:t> The this keyword can be used to refer current class instance variable.</a:t>
            </a:r>
            <a:br>
              <a:rPr lang="en-US" altLang="en-US" smtClean="0"/>
            </a:br>
            <a:endParaRPr lang="en-US" altLang="en-US" smtClean="0"/>
          </a:p>
        </p:txBody>
      </p:sp>
      <p:sp>
        <p:nvSpPr>
          <p:cNvPr id="140291" name="Text Placeholder 2"/>
          <p:cNvSpPr>
            <a:spLocks noGrp="1"/>
          </p:cNvSpPr>
          <p:nvPr>
            <p:ph type="body" sz="quarter" idx="10"/>
          </p:nvPr>
        </p:nvSpPr>
        <p:spPr>
          <a:xfrm>
            <a:off x="303213" y="1219200"/>
            <a:ext cx="8307387" cy="533400"/>
          </a:xfrm>
        </p:spPr>
        <p:txBody>
          <a:bodyPr/>
          <a:lstStyle/>
          <a:p>
            <a:pPr marL="0" indent="0">
              <a:spcBef>
                <a:spcPct val="0"/>
              </a:spcBef>
              <a:spcAft>
                <a:spcPct val="0"/>
              </a:spcAft>
            </a:pPr>
            <a:r>
              <a:rPr lang="en-US" altLang="en-US" b="1" smtClean="0"/>
              <a:t>If there is ambiguity between the instance variable and parameter, this keyword resolves the problem of ambiguity.</a:t>
            </a:r>
          </a:p>
          <a:p>
            <a:pPr marL="0" indent="0">
              <a:spcBef>
                <a:spcPct val="0"/>
              </a:spcBef>
              <a:spcAft>
                <a:spcPct val="0"/>
              </a:spcAft>
            </a:pPr>
            <a:endParaRPr lang="en-US" altLang="en-US" smtClean="0"/>
          </a:p>
          <a:p>
            <a:pPr marL="0" indent="0">
              <a:spcBef>
                <a:spcPct val="0"/>
              </a:spcBef>
              <a:spcAft>
                <a:spcPct val="0"/>
              </a:spcAft>
            </a:pPr>
            <a:r>
              <a:rPr lang="en-US" altLang="en-US" b="1" smtClean="0"/>
              <a:t>Understanding the problem without this keyword</a:t>
            </a:r>
          </a:p>
          <a:p>
            <a:pPr marL="0" indent="0">
              <a:spcBef>
                <a:spcPct val="0"/>
              </a:spcBef>
              <a:spcAft>
                <a:spcPct val="0"/>
              </a:spcAft>
            </a:pPr>
            <a:endParaRPr lang="en-US" altLang="en-US" smtClean="0"/>
          </a:p>
          <a:p>
            <a:pPr marL="0" indent="0">
              <a:spcBef>
                <a:spcPct val="0"/>
              </a:spcBef>
              <a:spcAft>
                <a:spcPct val="0"/>
              </a:spcAft>
            </a:pPr>
            <a:r>
              <a:rPr lang="en-US" altLang="en-US" sz="1400" b="1" smtClean="0"/>
              <a:t>class</a:t>
            </a:r>
            <a:r>
              <a:rPr lang="en-US" altLang="en-US" sz="1400" smtClean="0"/>
              <a:t> student{  </a:t>
            </a:r>
          </a:p>
          <a:p>
            <a:pPr marL="0" indent="0">
              <a:spcBef>
                <a:spcPct val="0"/>
              </a:spcBef>
              <a:spcAft>
                <a:spcPct val="0"/>
              </a:spcAft>
            </a:pPr>
            <a:r>
              <a:rPr lang="en-US" altLang="en-US" sz="1400" smtClean="0"/>
              <a:t>    </a:t>
            </a:r>
            <a:r>
              <a:rPr lang="en-US" altLang="en-US" sz="1400" b="1" smtClean="0"/>
              <a:t>int</a:t>
            </a:r>
            <a:r>
              <a:rPr lang="en-US" altLang="en-US" sz="1400" smtClean="0"/>
              <a:t> id;  </a:t>
            </a:r>
          </a:p>
          <a:p>
            <a:pPr marL="0" indent="0">
              <a:spcBef>
                <a:spcPct val="0"/>
              </a:spcBef>
              <a:spcAft>
                <a:spcPct val="0"/>
              </a:spcAft>
            </a:pPr>
            <a:r>
              <a:rPr lang="en-US" altLang="en-US" sz="1400" smtClean="0"/>
              <a:t>    String name;  </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    student(</a:t>
            </a:r>
            <a:r>
              <a:rPr lang="en-US" altLang="en-US" sz="1400" b="1" smtClean="0"/>
              <a:t>int</a:t>
            </a:r>
            <a:r>
              <a:rPr lang="en-US" altLang="en-US" sz="1400" smtClean="0"/>
              <a:t> id,String name){  </a:t>
            </a:r>
          </a:p>
          <a:p>
            <a:pPr marL="0" indent="0">
              <a:spcBef>
                <a:spcPct val="0"/>
              </a:spcBef>
              <a:spcAft>
                <a:spcPct val="0"/>
              </a:spcAft>
            </a:pPr>
            <a:r>
              <a:rPr lang="en-US" altLang="en-US" sz="1400" smtClean="0"/>
              <a:t>    id = id;  </a:t>
            </a:r>
          </a:p>
          <a:p>
            <a:pPr marL="0" indent="0">
              <a:spcBef>
                <a:spcPct val="0"/>
              </a:spcBef>
              <a:spcAft>
                <a:spcPct val="0"/>
              </a:spcAft>
            </a:pPr>
            <a:r>
              <a:rPr lang="en-US" altLang="en-US" sz="1400" smtClean="0"/>
              <a:t>    name = name;  </a:t>
            </a:r>
          </a:p>
          <a:p>
            <a:pPr marL="0" indent="0">
              <a:spcBef>
                <a:spcPct val="0"/>
              </a:spcBef>
              <a:spcAft>
                <a:spcPct val="0"/>
              </a:spcAft>
            </a:pPr>
            <a:r>
              <a:rPr lang="en-US" altLang="en-US" sz="1400" smtClean="0"/>
              <a:t>    }  </a:t>
            </a:r>
          </a:p>
          <a:p>
            <a:pPr marL="0" indent="0">
              <a:spcBef>
                <a:spcPct val="0"/>
              </a:spcBef>
              <a:spcAft>
                <a:spcPct val="0"/>
              </a:spcAft>
            </a:pPr>
            <a:r>
              <a:rPr lang="en-US" altLang="en-US" sz="1400" smtClean="0"/>
              <a:t>    </a:t>
            </a:r>
            <a:r>
              <a:rPr lang="en-US" altLang="en-US" sz="1400" b="1" smtClean="0"/>
              <a:t>void</a:t>
            </a:r>
            <a:r>
              <a:rPr lang="en-US" altLang="en-US" sz="1400" smtClean="0"/>
              <a:t> display(){System.out.println(id+" "+name);}  </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    </a:t>
            </a:r>
            <a:r>
              <a:rPr lang="en-US" altLang="en-US" sz="1400" b="1" smtClean="0"/>
              <a:t>public</a:t>
            </a:r>
            <a:r>
              <a:rPr lang="en-US" altLang="en-US" sz="1400" smtClean="0"/>
              <a:t> </a:t>
            </a:r>
            <a:r>
              <a:rPr lang="en-US" altLang="en-US" sz="1400" b="1" smtClean="0"/>
              <a:t>static</a:t>
            </a:r>
            <a:r>
              <a:rPr lang="en-US" altLang="en-US" sz="1400" smtClean="0"/>
              <a:t> </a:t>
            </a:r>
            <a:r>
              <a:rPr lang="en-US" altLang="en-US" sz="1400" b="1" smtClean="0"/>
              <a:t>void</a:t>
            </a:r>
            <a:r>
              <a:rPr lang="en-US" altLang="en-US" sz="1400" smtClean="0"/>
              <a:t> main(String args[]){  </a:t>
            </a:r>
          </a:p>
          <a:p>
            <a:pPr marL="0" indent="0">
              <a:spcBef>
                <a:spcPct val="0"/>
              </a:spcBef>
              <a:spcAft>
                <a:spcPct val="0"/>
              </a:spcAft>
            </a:pPr>
            <a:r>
              <a:rPr lang="en-US" altLang="en-US" sz="1400" smtClean="0"/>
              <a:t>    student s1 = </a:t>
            </a:r>
            <a:r>
              <a:rPr lang="en-US" altLang="en-US" sz="1400" b="1" smtClean="0"/>
              <a:t>new</a:t>
            </a:r>
            <a:r>
              <a:rPr lang="en-US" altLang="en-US" sz="1400" smtClean="0"/>
              <a:t> student(111,"Karan");  </a:t>
            </a:r>
          </a:p>
          <a:p>
            <a:pPr marL="0" indent="0">
              <a:spcBef>
                <a:spcPct val="0"/>
              </a:spcBef>
              <a:spcAft>
                <a:spcPct val="0"/>
              </a:spcAft>
            </a:pPr>
            <a:r>
              <a:rPr lang="en-US" altLang="en-US" sz="1400" smtClean="0"/>
              <a:t>    student s2 = </a:t>
            </a:r>
            <a:r>
              <a:rPr lang="en-US" altLang="en-US" sz="1400" b="1" smtClean="0"/>
              <a:t>new</a:t>
            </a:r>
            <a:r>
              <a:rPr lang="en-US" altLang="en-US" sz="1400" smtClean="0"/>
              <a:t> student(321,"Aryan");  </a:t>
            </a:r>
          </a:p>
          <a:p>
            <a:pPr marL="0" indent="0">
              <a:spcBef>
                <a:spcPct val="0"/>
              </a:spcBef>
              <a:spcAft>
                <a:spcPct val="0"/>
              </a:spcAft>
            </a:pPr>
            <a:r>
              <a:rPr lang="en-US" altLang="en-US" sz="1400" smtClean="0"/>
              <a:t>    s1.display();  </a:t>
            </a:r>
          </a:p>
          <a:p>
            <a:pPr marL="0" indent="0">
              <a:spcBef>
                <a:spcPct val="0"/>
              </a:spcBef>
              <a:spcAft>
                <a:spcPct val="0"/>
              </a:spcAft>
            </a:pPr>
            <a:r>
              <a:rPr lang="en-US" altLang="en-US" sz="1400" smtClean="0"/>
              <a:t>    s2.display();  </a:t>
            </a:r>
          </a:p>
          <a:p>
            <a:pPr marL="0" indent="0">
              <a:spcBef>
                <a:spcPct val="0"/>
              </a:spcBef>
              <a:spcAft>
                <a:spcPct val="0"/>
              </a:spcAft>
            </a:pPr>
            <a:r>
              <a:rPr lang="en-US" altLang="en-US" sz="1400" smtClean="0"/>
              <a:t>    }  </a:t>
            </a:r>
          </a:p>
          <a:p>
            <a:pPr marL="0" indent="0">
              <a:spcBef>
                <a:spcPct val="0"/>
              </a:spcBef>
              <a:spcAft>
                <a:spcPct val="0"/>
              </a:spcAft>
            </a:pPr>
            <a:r>
              <a:rPr lang="en-US" altLang="en-US" sz="1400" smtClean="0"/>
              <a:t>}  </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JDK vs JRE</a:t>
            </a:r>
          </a:p>
        </p:txBody>
      </p:sp>
      <p:sp>
        <p:nvSpPr>
          <p:cNvPr id="18435" name="Content Placeholder 3"/>
          <p:cNvSpPr>
            <a:spLocks noGrp="1"/>
          </p:cNvSpPr>
          <p:nvPr>
            <p:ph idx="1"/>
          </p:nvPr>
        </p:nvSpPr>
        <p:spPr>
          <a:xfrm>
            <a:off x="457200" y="1219200"/>
            <a:ext cx="8229600" cy="4906963"/>
          </a:xfrm>
        </p:spPr>
        <p:txBody>
          <a:bodyPr/>
          <a:lstStyle/>
          <a:p>
            <a:pPr marL="0" indent="0" eaLnBrk="1" hangingPunct="1">
              <a:spcBef>
                <a:spcPct val="0"/>
              </a:spcBef>
              <a:buFont typeface="Arial" panose="020B0604020202020204" pitchFamily="34" charset="0"/>
              <a:buNone/>
            </a:pPr>
            <a:r>
              <a:rPr lang="en-US" altLang="en-US" sz="1800" u="sng" smtClean="0">
                <a:latin typeface="Book Antiqua" panose="02040602050305030304" pitchFamily="18" charset="0"/>
              </a:rPr>
              <a:t>JRE</a:t>
            </a:r>
            <a:r>
              <a:rPr lang="en-US" altLang="en-US" sz="1800" smtClean="0">
                <a:latin typeface="Book Antiqua" panose="02040602050305030304" pitchFamily="18" charset="0"/>
              </a:rPr>
              <a:t> </a:t>
            </a:r>
          </a:p>
          <a:p>
            <a:pPr marL="0" indent="0" eaLnBrk="1" hangingPunct="1">
              <a:spcBef>
                <a:spcPct val="0"/>
              </a:spcBef>
              <a:buFont typeface="Arial" panose="020B0604020202020204" pitchFamily="34" charset="0"/>
              <a:buNone/>
            </a:pPr>
            <a:r>
              <a:rPr lang="en-US" altLang="en-US" sz="1800" smtClean="0">
                <a:latin typeface="Book Antiqua" panose="02040602050305030304" pitchFamily="18" charset="0"/>
              </a:rPr>
              <a:t>            Stands for Java Runtime Environment. It is the implementation of JVM. It contains set of libraries + other files that JVM uses at runtime.</a:t>
            </a:r>
          </a:p>
          <a:p>
            <a:pPr marL="0" indent="0" eaLnBrk="1" hangingPunct="1">
              <a:spcBef>
                <a:spcPct val="0"/>
              </a:spcBef>
              <a:buFont typeface="Arial" panose="020B0604020202020204" pitchFamily="34" charset="0"/>
              <a:buNone/>
            </a:pPr>
            <a:endParaRPr lang="en-US" altLang="en-US" sz="1800" smtClean="0">
              <a:latin typeface="Book Antiqua" panose="02040602050305030304" pitchFamily="18" charset="0"/>
            </a:endParaRPr>
          </a:p>
          <a:p>
            <a:pPr marL="0" indent="0" eaLnBrk="1" hangingPunct="1">
              <a:spcBef>
                <a:spcPct val="0"/>
              </a:spcBef>
              <a:buFont typeface="Arial" panose="020B0604020202020204" pitchFamily="34" charset="0"/>
              <a:buNone/>
            </a:pPr>
            <a:endParaRPr lang="en-US" altLang="en-US" sz="1800" smtClean="0">
              <a:latin typeface="Book Antiqua" panose="02040602050305030304" pitchFamily="18" charset="0"/>
            </a:endParaRPr>
          </a:p>
          <a:p>
            <a:pPr marL="0" indent="0" eaLnBrk="1" hangingPunct="1">
              <a:spcBef>
                <a:spcPct val="0"/>
              </a:spcBef>
              <a:buFont typeface="Arial" panose="020B0604020202020204" pitchFamily="34" charset="0"/>
              <a:buNone/>
            </a:pPr>
            <a:r>
              <a:rPr lang="en-US" altLang="en-US" sz="1800" u="sng" smtClean="0">
                <a:latin typeface="Book Antiqua" panose="02040602050305030304" pitchFamily="18" charset="0"/>
              </a:rPr>
              <a:t>JDK</a:t>
            </a:r>
          </a:p>
          <a:p>
            <a:pPr marL="0" indent="0" eaLnBrk="1" hangingPunct="1">
              <a:spcBef>
                <a:spcPct val="0"/>
              </a:spcBef>
              <a:buFont typeface="Arial" panose="020B0604020202020204" pitchFamily="34" charset="0"/>
              <a:buNone/>
            </a:pPr>
            <a:r>
              <a:rPr lang="en-US" altLang="en-US" sz="1800" smtClean="0">
                <a:latin typeface="Book Antiqua" panose="02040602050305030304" pitchFamily="18" charset="0"/>
              </a:rPr>
              <a:t>	JDK  is an acronym for Java Development Kit.</a:t>
            </a:r>
          </a:p>
          <a:p>
            <a:pPr marL="0" indent="0" eaLnBrk="1" hangingPunct="1">
              <a:spcBef>
                <a:spcPct val="0"/>
              </a:spcBef>
              <a:buFont typeface="Arial" panose="020B0604020202020204" pitchFamily="34" charset="0"/>
              <a:buNone/>
            </a:pPr>
            <a:r>
              <a:rPr lang="en-US" altLang="en-US" sz="1800" smtClean="0">
                <a:latin typeface="Book Antiqua" panose="02040602050305030304" pitchFamily="18" charset="0"/>
              </a:rPr>
              <a:t>	It contains JRE + development tools.</a:t>
            </a:r>
          </a:p>
          <a:p>
            <a:pPr marL="0" indent="0" eaLnBrk="1" hangingPunct="1">
              <a:spcBef>
                <a:spcPct val="0"/>
              </a:spcBef>
              <a:buFont typeface="Arial" panose="020B0604020202020204" pitchFamily="34" charset="0"/>
              <a:buNone/>
            </a:pPr>
            <a:r>
              <a:rPr lang="en-US" altLang="en-US" sz="1800" smtClean="0">
                <a:latin typeface="Book Antiqua" panose="02040602050305030304" pitchFamily="18" charset="0"/>
              </a:rPr>
              <a:t>	</a:t>
            </a:r>
          </a:p>
        </p:txBody>
      </p:sp>
      <p:pic>
        <p:nvPicPr>
          <p:cNvPr id="18436" name="Picture 2" descr="https://encrypted-tbn1.gstatic.com/images?q=tbn:ANd9GcS9xuN1ZhzIZAHDKKtVWCNC-NACUO-I8VPMqJmfKRiddG9ol3hKaQ"/>
          <p:cNvPicPr>
            <a:picLocks noChangeAspect="1" noChangeArrowheads="1"/>
          </p:cNvPicPr>
          <p:nvPr/>
        </p:nvPicPr>
        <p:blipFill>
          <a:blip r:embed="rId2">
            <a:extLst>
              <a:ext uri="{28A0092B-C50C-407E-A947-70E740481C1C}">
                <a14:useLocalDpi xmlns:a14="http://schemas.microsoft.com/office/drawing/2010/main" val="0"/>
              </a:ext>
            </a:extLst>
          </a:blip>
          <a:srcRect l="10774" r="11111" b="-3529"/>
          <a:stretch>
            <a:fillRect/>
          </a:stretch>
        </p:blipFill>
        <p:spPr bwMode="auto">
          <a:xfrm>
            <a:off x="1905000" y="3886200"/>
            <a:ext cx="434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smtClean="0"/>
              <a:t>Note:</a:t>
            </a:r>
          </a:p>
        </p:txBody>
      </p:sp>
      <p:sp>
        <p:nvSpPr>
          <p:cNvPr id="141315" name="Text Placeholder 2"/>
          <p:cNvSpPr>
            <a:spLocks noGrp="1"/>
          </p:cNvSpPr>
          <p:nvPr>
            <p:ph type="body" sz="quarter" idx="10"/>
          </p:nvPr>
        </p:nvSpPr>
        <p:spPr>
          <a:xfrm>
            <a:off x="303213" y="1465263"/>
            <a:ext cx="8543925" cy="831850"/>
          </a:xfrm>
        </p:spPr>
        <p:txBody>
          <a:bodyPr/>
          <a:lstStyle/>
          <a:p>
            <a:pPr marL="0" indent="0">
              <a:spcBef>
                <a:spcPct val="0"/>
              </a:spcBef>
              <a:spcAft>
                <a:spcPct val="0"/>
              </a:spcAft>
            </a:pPr>
            <a:r>
              <a:rPr lang="en-US" altLang="en-US" smtClean="0"/>
              <a:t>In the above example, parameter (formal arguments) and instance variables are same that is why we are using this keyword to distinguish between local variable and instance variable.</a:t>
            </a:r>
          </a:p>
        </p:txBody>
      </p:sp>
    </p:spTree>
  </p:cSld>
  <p:clrMapOvr>
    <a:masterClrMapping/>
  </p:clrMapOvr>
  <p:transition>
    <p:pull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304800" y="469900"/>
            <a:ext cx="8539163" cy="520700"/>
          </a:xfrm>
        </p:spPr>
        <p:txBody>
          <a:bodyPr/>
          <a:lstStyle/>
          <a:p>
            <a:r>
              <a:rPr lang="en-US" altLang="en-US" smtClean="0"/>
              <a:t> this keyword</a:t>
            </a:r>
            <a:br>
              <a:rPr lang="en-US" altLang="en-US" smtClean="0"/>
            </a:br>
            <a:endParaRPr lang="en-US" altLang="en-US" smtClean="0"/>
          </a:p>
        </p:txBody>
      </p:sp>
      <p:sp>
        <p:nvSpPr>
          <p:cNvPr id="142339" name="Text Placeholder 2"/>
          <p:cNvSpPr>
            <a:spLocks noGrp="1"/>
          </p:cNvSpPr>
          <p:nvPr>
            <p:ph type="body" sz="quarter" idx="10"/>
          </p:nvPr>
        </p:nvSpPr>
        <p:spPr>
          <a:xfrm>
            <a:off x="303213" y="1465263"/>
            <a:ext cx="8543925" cy="4708525"/>
          </a:xfrm>
        </p:spPr>
        <p:txBody>
          <a:bodyPr/>
          <a:lstStyle/>
          <a:p>
            <a:pPr marL="0" indent="0">
              <a:spcBef>
                <a:spcPct val="0"/>
              </a:spcBef>
              <a:spcAft>
                <a:spcPct val="0"/>
              </a:spcAft>
            </a:pPr>
            <a:r>
              <a:rPr lang="en-US" altLang="en-US" b="1" smtClean="0"/>
              <a:t>class</a:t>
            </a:r>
            <a:r>
              <a:rPr lang="en-US" altLang="en-US" smtClean="0"/>
              <a:t> Student{  </a:t>
            </a:r>
          </a:p>
          <a:p>
            <a:pPr marL="0" indent="0">
              <a:spcBef>
                <a:spcPct val="0"/>
              </a:spcBef>
              <a:spcAft>
                <a:spcPct val="0"/>
              </a:spcAft>
            </a:pPr>
            <a:r>
              <a:rPr lang="en-US" altLang="en-US" smtClean="0"/>
              <a:t>    </a:t>
            </a:r>
            <a:r>
              <a:rPr lang="en-US" altLang="en-US" b="1" smtClean="0"/>
              <a:t>int</a:t>
            </a:r>
            <a:r>
              <a:rPr lang="en-US" altLang="en-US" smtClean="0"/>
              <a:t> id;  </a:t>
            </a:r>
          </a:p>
          <a:p>
            <a:pPr marL="0" indent="0">
              <a:spcBef>
                <a:spcPct val="0"/>
              </a:spcBef>
              <a:spcAft>
                <a:spcPct val="0"/>
              </a:spcAft>
            </a:pPr>
            <a:r>
              <a:rPr lang="en-US" altLang="en-US" smtClean="0"/>
              <a:t>    String name;  </a:t>
            </a:r>
          </a:p>
          <a:p>
            <a:pPr marL="0" indent="0">
              <a:spcBef>
                <a:spcPct val="0"/>
              </a:spcBef>
              <a:spcAft>
                <a:spcPct val="0"/>
              </a:spcAft>
            </a:pPr>
            <a:r>
              <a:rPr lang="en-US" altLang="en-US" smtClean="0"/>
              <a:t>      </a:t>
            </a:r>
          </a:p>
          <a:p>
            <a:pPr marL="0" indent="0">
              <a:spcBef>
                <a:spcPct val="0"/>
              </a:spcBef>
              <a:spcAft>
                <a:spcPct val="0"/>
              </a:spcAft>
            </a:pPr>
            <a:r>
              <a:rPr lang="en-US" altLang="en-US" smtClean="0"/>
              <a:t>    student(</a:t>
            </a:r>
            <a:r>
              <a:rPr lang="en-US" altLang="en-US" b="1" smtClean="0"/>
              <a:t>int</a:t>
            </a:r>
            <a:r>
              <a:rPr lang="en-US" altLang="en-US" smtClean="0"/>
              <a:t> id,String name){  </a:t>
            </a:r>
          </a:p>
          <a:p>
            <a:pPr marL="0" indent="0">
              <a:spcBef>
                <a:spcPct val="0"/>
              </a:spcBef>
              <a:spcAft>
                <a:spcPct val="0"/>
              </a:spcAft>
            </a:pPr>
            <a:r>
              <a:rPr lang="en-US" altLang="en-US" smtClean="0"/>
              <a:t>    </a:t>
            </a:r>
            <a:r>
              <a:rPr lang="en-US" altLang="en-US" b="1" smtClean="0"/>
              <a:t>this</a:t>
            </a:r>
            <a:r>
              <a:rPr lang="en-US" altLang="en-US" smtClean="0"/>
              <a:t>.id = id;  </a:t>
            </a:r>
          </a:p>
          <a:p>
            <a:pPr marL="0" indent="0">
              <a:spcBef>
                <a:spcPct val="0"/>
              </a:spcBef>
              <a:spcAft>
                <a:spcPct val="0"/>
              </a:spcAft>
            </a:pPr>
            <a:r>
              <a:rPr lang="en-US" altLang="en-US" smtClean="0"/>
              <a:t>    </a:t>
            </a:r>
            <a:r>
              <a:rPr lang="en-US" altLang="en-US" b="1" smtClean="0"/>
              <a:t>this</a:t>
            </a:r>
            <a:r>
              <a:rPr lang="en-US" altLang="en-US" smtClean="0"/>
              <a:t>.name = name;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void</a:t>
            </a:r>
            <a:r>
              <a:rPr lang="en-US" altLang="en-US" smtClean="0"/>
              <a:t> display(){System.out.println(id+" "+name);}  </a:t>
            </a:r>
          </a:p>
          <a:p>
            <a:pPr marL="0" indent="0">
              <a:spcBef>
                <a:spcPct val="0"/>
              </a:spcBef>
              <a:spcAft>
                <a:spcPct val="0"/>
              </a:spcAft>
            </a:pPr>
            <a:r>
              <a:rPr lang="en-US" altLang="en-US" smtClean="0"/>
              <a:t>    </a:t>
            </a: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smtClean="0"/>
              <a:t>    Student s1 = </a:t>
            </a:r>
            <a:r>
              <a:rPr lang="en-US" altLang="en-US" b="1" smtClean="0"/>
              <a:t>new</a:t>
            </a:r>
            <a:r>
              <a:rPr lang="en-US" altLang="en-US" smtClean="0"/>
              <a:t> Student(111,"Karan");  </a:t>
            </a:r>
          </a:p>
          <a:p>
            <a:pPr marL="0" indent="0">
              <a:spcBef>
                <a:spcPct val="0"/>
              </a:spcBef>
              <a:spcAft>
                <a:spcPct val="0"/>
              </a:spcAft>
            </a:pPr>
            <a:r>
              <a:rPr lang="en-US" altLang="en-US" smtClean="0"/>
              <a:t>    Student s2 = </a:t>
            </a:r>
            <a:r>
              <a:rPr lang="en-US" altLang="en-US" b="1" smtClean="0"/>
              <a:t>new</a:t>
            </a:r>
            <a:r>
              <a:rPr lang="en-US" altLang="en-US" smtClean="0"/>
              <a:t> Student(222,"Aryan");  </a:t>
            </a:r>
          </a:p>
          <a:p>
            <a:pPr marL="0" indent="0">
              <a:spcBef>
                <a:spcPct val="0"/>
              </a:spcBef>
              <a:spcAft>
                <a:spcPct val="0"/>
              </a:spcAft>
            </a:pPr>
            <a:r>
              <a:rPr lang="en-US" altLang="en-US" smtClean="0"/>
              <a:t>    s1.display();  </a:t>
            </a:r>
          </a:p>
          <a:p>
            <a:pPr marL="0" indent="0">
              <a:spcBef>
                <a:spcPct val="0"/>
              </a:spcBef>
              <a:spcAft>
                <a:spcPct val="0"/>
              </a:spcAft>
            </a:pPr>
            <a:r>
              <a:rPr lang="en-US" altLang="en-US" smtClean="0"/>
              <a:t>    s2.display();  </a:t>
            </a:r>
          </a:p>
          <a:p>
            <a:pPr marL="0" indent="0">
              <a:spcBef>
                <a:spcPct val="0"/>
              </a:spcBef>
              <a:spcAft>
                <a:spcPct val="0"/>
              </a:spcAft>
            </a:pPr>
            <a:r>
              <a:rPr lang="en-US" altLang="en-US" smtClean="0"/>
              <a:t>}  </a:t>
            </a:r>
          </a:p>
          <a:p>
            <a:pPr marL="0" indent="0">
              <a:spcBef>
                <a:spcPct val="0"/>
              </a:spcBef>
              <a:spcAft>
                <a:spcPct val="0"/>
              </a:spcAft>
            </a:pPr>
            <a:r>
              <a:rPr lang="en-US" altLang="en-US" smtClean="0"/>
              <a:t>}  </a:t>
            </a:r>
          </a:p>
          <a:p>
            <a:pPr marL="0" indent="0">
              <a:spcBef>
                <a:spcPct val="0"/>
              </a:spcBef>
              <a:spcAft>
                <a:spcPct val="0"/>
              </a:spcAft>
            </a:pPr>
            <a:endParaRPr lang="en-US" altLang="en-US" smtClean="0"/>
          </a:p>
        </p:txBody>
      </p:sp>
      <p:pic>
        <p:nvPicPr>
          <p:cNvPr id="142340" name="Picture 2" descr="this key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990600"/>
            <a:ext cx="45021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endParaRPr lang="en-US" altLang="en-US" smtClean="0"/>
          </a:p>
        </p:txBody>
      </p:sp>
      <p:sp>
        <p:nvSpPr>
          <p:cNvPr id="143363" name="Text Placeholder 2"/>
          <p:cNvSpPr>
            <a:spLocks noGrp="1"/>
          </p:cNvSpPr>
          <p:nvPr>
            <p:ph type="body" sz="quarter" idx="10"/>
          </p:nvPr>
        </p:nvSpPr>
        <p:spPr>
          <a:xfrm>
            <a:off x="303213" y="1465263"/>
            <a:ext cx="8543925" cy="5816600"/>
          </a:xfrm>
        </p:spPr>
        <p:txBody>
          <a:bodyPr/>
          <a:lstStyle/>
          <a:p>
            <a:pPr marL="0" indent="0">
              <a:spcBef>
                <a:spcPct val="0"/>
              </a:spcBef>
              <a:spcAft>
                <a:spcPct val="0"/>
              </a:spcAft>
            </a:pPr>
            <a:r>
              <a:rPr lang="en-US" altLang="en-US" smtClean="0"/>
              <a:t>If local variables(formal arguments) and instance variables are different, there is no need to use this keyword like in the following program</a:t>
            </a:r>
          </a:p>
          <a:p>
            <a:pPr marL="0" indent="0">
              <a:spcBef>
                <a:spcPct val="0"/>
              </a:spcBef>
              <a:spcAft>
                <a:spcPct val="0"/>
              </a:spcAft>
            </a:pPr>
            <a:endParaRPr lang="en-US" altLang="en-US" smtClean="0"/>
          </a:p>
          <a:p>
            <a:pPr marL="0" indent="0">
              <a:spcBef>
                <a:spcPct val="0"/>
              </a:spcBef>
              <a:spcAft>
                <a:spcPct val="0"/>
              </a:spcAft>
            </a:pPr>
            <a:r>
              <a:rPr lang="en-US" altLang="en-US" b="1" smtClean="0"/>
              <a:t>class</a:t>
            </a:r>
            <a:r>
              <a:rPr lang="en-US" altLang="en-US" smtClean="0"/>
              <a:t> Student{  </a:t>
            </a:r>
          </a:p>
          <a:p>
            <a:pPr marL="0" indent="0">
              <a:spcBef>
                <a:spcPct val="0"/>
              </a:spcBef>
              <a:spcAft>
                <a:spcPct val="0"/>
              </a:spcAft>
            </a:pPr>
            <a:r>
              <a:rPr lang="en-US" altLang="en-US" smtClean="0"/>
              <a:t>    </a:t>
            </a:r>
            <a:r>
              <a:rPr lang="en-US" altLang="en-US" b="1" smtClean="0"/>
              <a:t>int</a:t>
            </a:r>
            <a:r>
              <a:rPr lang="en-US" altLang="en-US" smtClean="0"/>
              <a:t> id;  </a:t>
            </a:r>
          </a:p>
          <a:p>
            <a:pPr marL="0" indent="0">
              <a:spcBef>
                <a:spcPct val="0"/>
              </a:spcBef>
              <a:spcAft>
                <a:spcPct val="0"/>
              </a:spcAft>
            </a:pPr>
            <a:r>
              <a:rPr lang="en-US" altLang="en-US" smtClean="0"/>
              <a:t>    String name;  </a:t>
            </a:r>
          </a:p>
          <a:p>
            <a:pPr marL="0" indent="0">
              <a:spcBef>
                <a:spcPct val="0"/>
              </a:spcBef>
              <a:spcAft>
                <a:spcPct val="0"/>
              </a:spcAft>
            </a:pPr>
            <a:r>
              <a:rPr lang="en-US" altLang="en-US" smtClean="0"/>
              <a:t>      </a:t>
            </a:r>
          </a:p>
          <a:p>
            <a:pPr marL="0" indent="0">
              <a:spcBef>
                <a:spcPct val="0"/>
              </a:spcBef>
              <a:spcAft>
                <a:spcPct val="0"/>
              </a:spcAft>
            </a:pPr>
            <a:r>
              <a:rPr lang="en-US" altLang="en-US" smtClean="0"/>
              <a:t>    student(</a:t>
            </a:r>
            <a:r>
              <a:rPr lang="en-US" altLang="en-US" b="1" smtClean="0"/>
              <a:t>int</a:t>
            </a:r>
            <a:r>
              <a:rPr lang="en-US" altLang="en-US" smtClean="0"/>
              <a:t> i,String n){  </a:t>
            </a:r>
          </a:p>
          <a:p>
            <a:pPr marL="0" indent="0">
              <a:spcBef>
                <a:spcPct val="0"/>
              </a:spcBef>
              <a:spcAft>
                <a:spcPct val="0"/>
              </a:spcAft>
            </a:pPr>
            <a:r>
              <a:rPr lang="en-US" altLang="en-US" smtClean="0"/>
              <a:t>    id = i;  </a:t>
            </a:r>
          </a:p>
          <a:p>
            <a:pPr marL="0" indent="0">
              <a:spcBef>
                <a:spcPct val="0"/>
              </a:spcBef>
              <a:spcAft>
                <a:spcPct val="0"/>
              </a:spcAft>
            </a:pPr>
            <a:r>
              <a:rPr lang="en-US" altLang="en-US" smtClean="0"/>
              <a:t>    name = n;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void</a:t>
            </a:r>
            <a:r>
              <a:rPr lang="en-US" altLang="en-US" smtClean="0"/>
              <a:t> display(){System.out.println(id+" "+name);}  </a:t>
            </a:r>
          </a:p>
          <a:p>
            <a:pPr marL="0" indent="0">
              <a:spcBef>
                <a:spcPct val="0"/>
              </a:spcBef>
              <a:spcAft>
                <a:spcPct val="0"/>
              </a:spcAft>
            </a:pPr>
            <a:r>
              <a:rPr lang="en-US" altLang="en-US" smtClean="0"/>
              <a:t>    </a:t>
            </a: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smtClean="0"/>
              <a:t>    Student e1 = </a:t>
            </a:r>
            <a:r>
              <a:rPr lang="en-US" altLang="en-US" b="1" smtClean="0"/>
              <a:t>new</a:t>
            </a:r>
            <a:r>
              <a:rPr lang="en-US" altLang="en-US" smtClean="0"/>
              <a:t> Student(111,"karan");  </a:t>
            </a:r>
          </a:p>
          <a:p>
            <a:pPr marL="0" indent="0">
              <a:spcBef>
                <a:spcPct val="0"/>
              </a:spcBef>
              <a:spcAft>
                <a:spcPct val="0"/>
              </a:spcAft>
            </a:pPr>
            <a:r>
              <a:rPr lang="en-US" altLang="en-US" smtClean="0"/>
              <a:t>    Student e2 = </a:t>
            </a:r>
            <a:r>
              <a:rPr lang="en-US" altLang="en-US" b="1" smtClean="0"/>
              <a:t>new</a:t>
            </a:r>
            <a:r>
              <a:rPr lang="en-US" altLang="en-US" smtClean="0"/>
              <a:t> Student(222,"Aryan");  </a:t>
            </a:r>
          </a:p>
          <a:p>
            <a:pPr marL="0" indent="0">
              <a:spcBef>
                <a:spcPct val="0"/>
              </a:spcBef>
              <a:spcAft>
                <a:spcPct val="0"/>
              </a:spcAft>
            </a:pPr>
            <a:r>
              <a:rPr lang="en-US" altLang="en-US" smtClean="0"/>
              <a:t>    e1.display();  </a:t>
            </a:r>
          </a:p>
          <a:p>
            <a:pPr marL="0" indent="0">
              <a:spcBef>
                <a:spcPct val="0"/>
              </a:spcBef>
              <a:spcAft>
                <a:spcPct val="0"/>
              </a:spcAft>
            </a:pPr>
            <a:r>
              <a:rPr lang="en-US" altLang="en-US" smtClean="0"/>
              <a:t>    e2.display();  </a:t>
            </a:r>
          </a:p>
          <a:p>
            <a:pPr marL="0" indent="0">
              <a:spcBef>
                <a:spcPct val="0"/>
              </a:spcBef>
              <a:spcAft>
                <a:spcPct val="0"/>
              </a:spcAft>
            </a:pPr>
            <a:r>
              <a:rPr lang="en-US" altLang="en-US" smtClean="0"/>
              <a:t>}  						Output:</a:t>
            </a:r>
          </a:p>
          <a:p>
            <a:pPr marL="0" indent="0">
              <a:spcBef>
                <a:spcPct val="0"/>
              </a:spcBef>
              <a:spcAft>
                <a:spcPct val="0"/>
              </a:spcAft>
            </a:pPr>
            <a:r>
              <a:rPr lang="en-US" altLang="en-US" smtClean="0"/>
              <a:t>							111 Karan 222 Aryan</a:t>
            </a:r>
          </a:p>
          <a:p>
            <a:pPr marL="0" indent="0">
              <a:spcBef>
                <a:spcPct val="0"/>
              </a:spcBef>
              <a:spcAft>
                <a:spcPct val="0"/>
              </a:spcAft>
            </a:pPr>
            <a:r>
              <a:rPr lang="en-US" altLang="en-US" smtClean="0"/>
              <a:t>}  </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a:xfrm>
            <a:off x="304800" y="469900"/>
            <a:ext cx="8539163" cy="677863"/>
          </a:xfrm>
        </p:spPr>
        <p:txBody>
          <a:bodyPr/>
          <a:lstStyle/>
          <a:p>
            <a:r>
              <a:rPr lang="en-US" altLang="en-US" smtClean="0"/>
              <a:t>this() can be used to invoked current class constructor.</a:t>
            </a:r>
            <a:br>
              <a:rPr lang="en-US" altLang="en-US" smtClean="0"/>
            </a:br>
            <a:endParaRPr lang="en-US" altLang="en-US" smtClean="0"/>
          </a:p>
        </p:txBody>
      </p:sp>
      <p:sp>
        <p:nvSpPr>
          <p:cNvPr id="144387" name="Text Placeholder 2"/>
          <p:cNvSpPr>
            <a:spLocks noGrp="1"/>
          </p:cNvSpPr>
          <p:nvPr>
            <p:ph type="body" sz="quarter" idx="10"/>
          </p:nvPr>
        </p:nvSpPr>
        <p:spPr>
          <a:xfrm>
            <a:off x="303213" y="990600"/>
            <a:ext cx="8154987" cy="5170488"/>
          </a:xfrm>
        </p:spPr>
        <p:txBody>
          <a:bodyPr/>
          <a:lstStyle/>
          <a:p>
            <a:pPr marL="0" indent="0">
              <a:spcBef>
                <a:spcPct val="0"/>
              </a:spcBef>
              <a:spcAft>
                <a:spcPct val="0"/>
              </a:spcAft>
            </a:pPr>
            <a:r>
              <a:rPr lang="en-US" altLang="en-US" sz="1400" smtClean="0"/>
              <a:t>The this() constructor call can be used to invoke the current class constructor (constructor chaining). This approach is better if you have many constructors in the class and want to reuse that constructor</a:t>
            </a:r>
          </a:p>
          <a:p>
            <a:pPr marL="0" indent="0">
              <a:spcBef>
                <a:spcPct val="0"/>
              </a:spcBef>
              <a:spcAft>
                <a:spcPct val="0"/>
              </a:spcAft>
            </a:pPr>
            <a:endParaRPr lang="en-US" altLang="en-US" sz="1400" smtClean="0"/>
          </a:p>
          <a:p>
            <a:pPr marL="0" indent="0">
              <a:spcBef>
                <a:spcPct val="0"/>
              </a:spcBef>
              <a:spcAft>
                <a:spcPct val="0"/>
              </a:spcAft>
            </a:pPr>
            <a:r>
              <a:rPr lang="en-US" altLang="en-US" sz="1400" b="1" smtClean="0"/>
              <a:t>class</a:t>
            </a:r>
            <a:r>
              <a:rPr lang="en-US" altLang="en-US" sz="1400" smtClean="0"/>
              <a:t> Student{  </a:t>
            </a:r>
          </a:p>
          <a:p>
            <a:pPr marL="0" indent="0">
              <a:spcBef>
                <a:spcPct val="0"/>
              </a:spcBef>
              <a:spcAft>
                <a:spcPct val="0"/>
              </a:spcAft>
            </a:pPr>
            <a:r>
              <a:rPr lang="en-US" altLang="en-US" sz="1400" smtClean="0"/>
              <a:t>    </a:t>
            </a:r>
            <a:r>
              <a:rPr lang="en-US" altLang="en-US" sz="1400" b="1" smtClean="0"/>
              <a:t>int</a:t>
            </a:r>
            <a:r>
              <a:rPr lang="en-US" altLang="en-US" sz="1400" smtClean="0"/>
              <a:t> id;  </a:t>
            </a:r>
          </a:p>
          <a:p>
            <a:pPr marL="0" indent="0">
              <a:spcBef>
                <a:spcPct val="0"/>
              </a:spcBef>
              <a:spcAft>
                <a:spcPct val="0"/>
              </a:spcAft>
            </a:pPr>
            <a:r>
              <a:rPr lang="en-US" altLang="en-US" sz="1400" smtClean="0"/>
              <a:t>    String name;  </a:t>
            </a:r>
          </a:p>
          <a:p>
            <a:pPr marL="0" indent="0">
              <a:spcBef>
                <a:spcPct val="0"/>
              </a:spcBef>
              <a:spcAft>
                <a:spcPct val="0"/>
              </a:spcAft>
            </a:pPr>
            <a:r>
              <a:rPr lang="en-US" altLang="en-US" sz="1400" smtClean="0"/>
              <a:t>    Student (){System.out.println("default constructor is invoked");}  </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    Student(</a:t>
            </a:r>
            <a:r>
              <a:rPr lang="en-US" altLang="en-US" sz="1400" b="1" smtClean="0"/>
              <a:t>int</a:t>
            </a:r>
            <a:r>
              <a:rPr lang="en-US" altLang="en-US" sz="1400" smtClean="0"/>
              <a:t> id,String name){  </a:t>
            </a:r>
          </a:p>
          <a:p>
            <a:pPr marL="0" indent="0">
              <a:spcBef>
                <a:spcPct val="0"/>
              </a:spcBef>
              <a:spcAft>
                <a:spcPct val="0"/>
              </a:spcAft>
            </a:pPr>
            <a:r>
              <a:rPr lang="en-US" altLang="en-US" sz="1400" smtClean="0"/>
              <a:t>    </a:t>
            </a:r>
            <a:r>
              <a:rPr lang="en-US" altLang="en-US" sz="1400" b="1" smtClean="0"/>
              <a:t>this</a:t>
            </a:r>
            <a:r>
              <a:rPr lang="en-US" altLang="en-US" sz="1400" smtClean="0"/>
              <a:t> ();//it is used to invoked current class constructor.  </a:t>
            </a:r>
          </a:p>
          <a:p>
            <a:pPr marL="0" indent="0">
              <a:spcBef>
                <a:spcPct val="0"/>
              </a:spcBef>
              <a:spcAft>
                <a:spcPct val="0"/>
              </a:spcAft>
            </a:pPr>
            <a:r>
              <a:rPr lang="en-US" altLang="en-US" sz="1400" smtClean="0"/>
              <a:t>    </a:t>
            </a:r>
            <a:r>
              <a:rPr lang="en-US" altLang="en-US" sz="1400" b="1" smtClean="0"/>
              <a:t>this</a:t>
            </a:r>
            <a:r>
              <a:rPr lang="en-US" altLang="en-US" sz="1400" smtClean="0"/>
              <a:t>.id = id;  </a:t>
            </a:r>
          </a:p>
          <a:p>
            <a:pPr marL="0" indent="0">
              <a:spcBef>
                <a:spcPct val="0"/>
              </a:spcBef>
              <a:spcAft>
                <a:spcPct val="0"/>
              </a:spcAft>
            </a:pPr>
            <a:r>
              <a:rPr lang="en-US" altLang="en-US" sz="1400" smtClean="0"/>
              <a:t>    </a:t>
            </a:r>
            <a:r>
              <a:rPr lang="en-US" altLang="en-US" sz="1400" b="1" smtClean="0"/>
              <a:t>this</a:t>
            </a:r>
            <a:r>
              <a:rPr lang="en-US" altLang="en-US" sz="1400" smtClean="0"/>
              <a:t>.name = name;  </a:t>
            </a:r>
          </a:p>
          <a:p>
            <a:pPr marL="0" indent="0">
              <a:spcBef>
                <a:spcPct val="0"/>
              </a:spcBef>
              <a:spcAft>
                <a:spcPct val="0"/>
              </a:spcAft>
            </a:pPr>
            <a:r>
              <a:rPr lang="en-US" altLang="en-US" sz="1400" smtClean="0"/>
              <a:t>    }  </a:t>
            </a:r>
          </a:p>
          <a:p>
            <a:pPr marL="0" indent="0">
              <a:spcBef>
                <a:spcPct val="0"/>
              </a:spcBef>
              <a:spcAft>
                <a:spcPct val="0"/>
              </a:spcAft>
            </a:pPr>
            <a:r>
              <a:rPr lang="en-US" altLang="en-US" sz="1400" smtClean="0"/>
              <a:t>    </a:t>
            </a:r>
            <a:r>
              <a:rPr lang="en-US" altLang="en-US" sz="1400" b="1" smtClean="0"/>
              <a:t>void</a:t>
            </a:r>
            <a:r>
              <a:rPr lang="en-US" altLang="en-US" sz="1400" smtClean="0"/>
              <a:t> display(){System.out.println(id+" "+name);}  </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    </a:t>
            </a:r>
            <a:r>
              <a:rPr lang="en-US" altLang="en-US" sz="1400" b="1" smtClean="0"/>
              <a:t>public</a:t>
            </a:r>
            <a:r>
              <a:rPr lang="en-US" altLang="en-US" sz="1400" smtClean="0"/>
              <a:t> </a:t>
            </a:r>
            <a:r>
              <a:rPr lang="en-US" altLang="en-US" sz="1400" b="1" smtClean="0"/>
              <a:t>static</a:t>
            </a:r>
            <a:r>
              <a:rPr lang="en-US" altLang="en-US" sz="1400" smtClean="0"/>
              <a:t> </a:t>
            </a:r>
            <a:r>
              <a:rPr lang="en-US" altLang="en-US" sz="1400" b="1" smtClean="0"/>
              <a:t>void</a:t>
            </a:r>
            <a:r>
              <a:rPr lang="en-US" altLang="en-US" sz="1400" smtClean="0"/>
              <a:t> main(String args[]){  </a:t>
            </a:r>
          </a:p>
          <a:p>
            <a:pPr marL="0" indent="0">
              <a:spcBef>
                <a:spcPct val="0"/>
              </a:spcBef>
              <a:spcAft>
                <a:spcPct val="0"/>
              </a:spcAft>
            </a:pPr>
            <a:r>
              <a:rPr lang="en-US" altLang="en-US" sz="1400" smtClean="0"/>
              <a:t>    Student e1 = </a:t>
            </a:r>
            <a:r>
              <a:rPr lang="en-US" altLang="en-US" sz="1400" b="1" smtClean="0"/>
              <a:t>new</a:t>
            </a:r>
            <a:r>
              <a:rPr lang="en-US" altLang="en-US" sz="1400" smtClean="0"/>
              <a:t> Student(111,"karan");  </a:t>
            </a:r>
          </a:p>
          <a:p>
            <a:pPr marL="0" indent="0">
              <a:spcBef>
                <a:spcPct val="0"/>
              </a:spcBef>
              <a:spcAft>
                <a:spcPct val="0"/>
              </a:spcAft>
            </a:pPr>
            <a:r>
              <a:rPr lang="en-US" altLang="en-US" sz="1400" smtClean="0"/>
              <a:t>    Student e2 = </a:t>
            </a:r>
            <a:r>
              <a:rPr lang="en-US" altLang="en-US" sz="1400" b="1" smtClean="0"/>
              <a:t>new</a:t>
            </a:r>
            <a:r>
              <a:rPr lang="en-US" altLang="en-US" sz="1400" smtClean="0"/>
              <a:t> Student(222,"Aryan");  </a:t>
            </a:r>
          </a:p>
          <a:p>
            <a:pPr marL="0" indent="0">
              <a:spcBef>
                <a:spcPct val="0"/>
              </a:spcBef>
              <a:spcAft>
                <a:spcPct val="0"/>
              </a:spcAft>
            </a:pPr>
            <a:r>
              <a:rPr lang="en-US" altLang="en-US" sz="1400" smtClean="0"/>
              <a:t>    e1.display();  </a:t>
            </a:r>
          </a:p>
          <a:p>
            <a:pPr marL="0" indent="0">
              <a:spcBef>
                <a:spcPct val="0"/>
              </a:spcBef>
              <a:spcAft>
                <a:spcPct val="0"/>
              </a:spcAft>
            </a:pPr>
            <a:r>
              <a:rPr lang="en-US" altLang="en-US" sz="1400" smtClean="0"/>
              <a:t>    e2.display();  </a:t>
            </a:r>
          </a:p>
          <a:p>
            <a:pPr marL="0" indent="0">
              <a:spcBef>
                <a:spcPct val="0"/>
              </a:spcBef>
              <a:spcAft>
                <a:spcPct val="0"/>
              </a:spcAft>
            </a:pPr>
            <a:r>
              <a:rPr lang="en-US" altLang="en-US" sz="1400" smtClean="0"/>
              <a:t>   }  </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Output: default constructor is invoked default constructor is invoked 111 Karan 222 Aryan</a:t>
            </a:r>
          </a:p>
          <a:p>
            <a:pPr marL="0" indent="0">
              <a:spcBef>
                <a:spcPct val="0"/>
              </a:spcBef>
              <a:spcAft>
                <a:spcPct val="0"/>
              </a:spcAft>
            </a:pPr>
            <a:endParaRPr lang="en-US" altLang="en-US" sz="1400" smtClean="0"/>
          </a:p>
        </p:txBody>
      </p:sp>
    </p:spTree>
  </p:cSld>
  <p:clrMapOvr>
    <a:masterClrMapping/>
  </p:clrMapOvr>
  <p:transition>
    <p:pull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304800" y="469900"/>
            <a:ext cx="8539163" cy="677863"/>
          </a:xfrm>
        </p:spPr>
        <p:txBody>
          <a:bodyPr/>
          <a:lstStyle/>
          <a:p>
            <a:r>
              <a:rPr lang="en-US" altLang="en-US" smtClean="0"/>
              <a:t>Where to use this() constructor call?</a:t>
            </a:r>
            <a:br>
              <a:rPr lang="en-US" altLang="en-US" smtClean="0"/>
            </a:br>
            <a:endParaRPr lang="en-US" altLang="en-US" smtClean="0"/>
          </a:p>
        </p:txBody>
      </p:sp>
      <p:sp>
        <p:nvSpPr>
          <p:cNvPr id="145411" name="Text Placeholder 2"/>
          <p:cNvSpPr>
            <a:spLocks noGrp="1"/>
          </p:cNvSpPr>
          <p:nvPr>
            <p:ph type="body" sz="quarter" idx="10"/>
          </p:nvPr>
        </p:nvSpPr>
        <p:spPr>
          <a:xfrm>
            <a:off x="303213" y="1465263"/>
            <a:ext cx="8543925" cy="1662112"/>
          </a:xfrm>
        </p:spPr>
        <p:txBody>
          <a:bodyPr/>
          <a:lstStyle/>
          <a:p>
            <a:pPr marL="0" indent="0">
              <a:spcBef>
                <a:spcPct val="0"/>
              </a:spcBef>
              <a:spcAft>
                <a:spcPct val="0"/>
              </a:spcAft>
            </a:pPr>
            <a:r>
              <a:rPr lang="en-US" altLang="en-US" b="1" smtClean="0"/>
              <a:t>The this() constructor call should be used to reuse the constructor in the constructor</a:t>
            </a:r>
            <a:r>
              <a:rPr lang="en-US" altLang="en-US" smtClean="0"/>
              <a:t>. I</a:t>
            </a:r>
          </a:p>
          <a:p>
            <a:pPr marL="0" indent="0">
              <a:spcBef>
                <a:spcPct val="0"/>
              </a:spcBef>
              <a:spcAft>
                <a:spcPct val="0"/>
              </a:spcAft>
            </a:pPr>
            <a:r>
              <a:rPr lang="en-US" altLang="en-US" smtClean="0"/>
              <a:t>t maintains the chain between the constructors i.e. it is used for constructor chaining.</a:t>
            </a:r>
          </a:p>
          <a:p>
            <a:pPr marL="0" indent="0">
              <a:spcBef>
                <a:spcPct val="0"/>
              </a:spcBef>
              <a:spcAft>
                <a:spcPct val="0"/>
              </a:spcAft>
            </a:pPr>
            <a:endParaRPr lang="en-US" altLang="en-US" smtClean="0"/>
          </a:p>
          <a:p>
            <a:pPr marL="0" indent="0">
              <a:spcBef>
                <a:spcPct val="0"/>
              </a:spcBef>
              <a:spcAft>
                <a:spcPct val="0"/>
              </a:spcAft>
            </a:pPr>
            <a:r>
              <a:rPr lang="en-US" altLang="en-US" smtClean="0"/>
              <a:t> Let's see the example given below that displays the actual use of this keyword.</a:t>
            </a:r>
          </a:p>
        </p:txBody>
      </p:sp>
    </p:spTree>
  </p:cSld>
  <p:clrMapOvr>
    <a:masterClrMapping/>
  </p:clrMapOvr>
  <p:transition>
    <p:pull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smtClean="0"/>
              <a:t>Example</a:t>
            </a:r>
          </a:p>
        </p:txBody>
      </p:sp>
      <p:sp>
        <p:nvSpPr>
          <p:cNvPr id="146435" name="Text Placeholder 2"/>
          <p:cNvSpPr>
            <a:spLocks noGrp="1"/>
          </p:cNvSpPr>
          <p:nvPr>
            <p:ph type="body" sz="quarter" idx="10"/>
          </p:nvPr>
        </p:nvSpPr>
        <p:spPr>
          <a:xfrm>
            <a:off x="303213" y="1066800"/>
            <a:ext cx="8543925" cy="6061075"/>
          </a:xfrm>
        </p:spPr>
        <p:txBody>
          <a:bodyPr/>
          <a:lstStyle/>
          <a:p>
            <a:pPr marL="0" indent="0">
              <a:spcBef>
                <a:spcPct val="0"/>
              </a:spcBef>
              <a:spcAft>
                <a:spcPct val="0"/>
              </a:spcAft>
            </a:pPr>
            <a:r>
              <a:rPr lang="en-US" altLang="en-US" sz="1600" b="1" smtClean="0"/>
              <a:t>class</a:t>
            </a:r>
            <a:r>
              <a:rPr lang="en-US" altLang="en-US" sz="1600" smtClean="0"/>
              <a:t> Student{  </a:t>
            </a:r>
          </a:p>
          <a:p>
            <a:pPr marL="0" indent="0">
              <a:spcBef>
                <a:spcPct val="0"/>
              </a:spcBef>
              <a:spcAft>
                <a:spcPct val="0"/>
              </a:spcAft>
            </a:pPr>
            <a:r>
              <a:rPr lang="en-US" altLang="en-US" sz="1600" smtClean="0"/>
              <a:t>    </a:t>
            </a:r>
            <a:r>
              <a:rPr lang="en-US" altLang="en-US" sz="1600" b="1" smtClean="0"/>
              <a:t>int</a:t>
            </a:r>
            <a:r>
              <a:rPr lang="en-US" altLang="en-US" sz="1600" smtClean="0"/>
              <a:t> id;  </a:t>
            </a:r>
          </a:p>
          <a:p>
            <a:pPr marL="0" indent="0">
              <a:spcBef>
                <a:spcPct val="0"/>
              </a:spcBef>
              <a:spcAft>
                <a:spcPct val="0"/>
              </a:spcAft>
            </a:pPr>
            <a:r>
              <a:rPr lang="en-US" altLang="en-US" sz="1600" smtClean="0"/>
              <a:t>    String name;  </a:t>
            </a:r>
          </a:p>
          <a:p>
            <a:pPr marL="0" indent="0">
              <a:spcBef>
                <a:spcPct val="0"/>
              </a:spcBef>
              <a:spcAft>
                <a:spcPct val="0"/>
              </a:spcAft>
            </a:pPr>
            <a:r>
              <a:rPr lang="en-US" altLang="en-US" sz="1600" smtClean="0"/>
              <a:t>    String city;  </a:t>
            </a:r>
          </a:p>
          <a:p>
            <a:pPr marL="0" indent="0">
              <a:spcBef>
                <a:spcPct val="0"/>
              </a:spcBef>
              <a:spcAft>
                <a:spcPct val="0"/>
              </a:spcAft>
            </a:pPr>
            <a:r>
              <a:rPr lang="en-US" altLang="en-US" sz="1600" smtClean="0"/>
              <a:t>      </a:t>
            </a:r>
          </a:p>
          <a:p>
            <a:pPr marL="0" indent="0">
              <a:spcBef>
                <a:spcPct val="0"/>
              </a:spcBef>
              <a:spcAft>
                <a:spcPct val="0"/>
              </a:spcAft>
            </a:pPr>
            <a:r>
              <a:rPr lang="en-US" altLang="en-US" sz="1600" smtClean="0"/>
              <a:t>    Student(</a:t>
            </a:r>
            <a:r>
              <a:rPr lang="en-US" altLang="en-US" sz="1600" b="1" smtClean="0"/>
              <a:t>int</a:t>
            </a:r>
            <a:r>
              <a:rPr lang="en-US" altLang="en-US" sz="1600" smtClean="0"/>
              <a:t> id,String name){  </a:t>
            </a:r>
          </a:p>
          <a:p>
            <a:pPr marL="0" indent="0">
              <a:spcBef>
                <a:spcPct val="0"/>
              </a:spcBef>
              <a:spcAft>
                <a:spcPct val="0"/>
              </a:spcAft>
            </a:pPr>
            <a:r>
              <a:rPr lang="en-US" altLang="en-US" sz="1600" smtClean="0"/>
              <a:t>    </a:t>
            </a:r>
            <a:r>
              <a:rPr lang="en-US" altLang="en-US" sz="1600" b="1" smtClean="0"/>
              <a:t>this</a:t>
            </a:r>
            <a:r>
              <a:rPr lang="en-US" altLang="en-US" sz="1600" smtClean="0"/>
              <a:t>.id = id;  </a:t>
            </a:r>
          </a:p>
          <a:p>
            <a:pPr marL="0" indent="0">
              <a:spcBef>
                <a:spcPct val="0"/>
              </a:spcBef>
              <a:spcAft>
                <a:spcPct val="0"/>
              </a:spcAft>
            </a:pPr>
            <a:r>
              <a:rPr lang="en-US" altLang="en-US" sz="1600" smtClean="0"/>
              <a:t>    </a:t>
            </a:r>
            <a:r>
              <a:rPr lang="en-US" altLang="en-US" sz="1600" b="1" smtClean="0"/>
              <a:t>this</a:t>
            </a:r>
            <a:r>
              <a:rPr lang="en-US" altLang="en-US" sz="1600" smtClean="0"/>
              <a:t>.name = name;  </a:t>
            </a:r>
          </a:p>
          <a:p>
            <a:pPr marL="0" indent="0">
              <a:spcBef>
                <a:spcPct val="0"/>
              </a:spcBef>
              <a:spcAft>
                <a:spcPct val="0"/>
              </a:spcAft>
            </a:pPr>
            <a:r>
              <a:rPr lang="en-US" altLang="en-US" sz="1600" smtClean="0"/>
              <a:t>    }  </a:t>
            </a:r>
          </a:p>
          <a:p>
            <a:pPr marL="0" indent="0">
              <a:spcBef>
                <a:spcPct val="0"/>
              </a:spcBef>
              <a:spcAft>
                <a:spcPct val="0"/>
              </a:spcAft>
            </a:pPr>
            <a:r>
              <a:rPr lang="en-US" altLang="en-US" sz="1600" smtClean="0"/>
              <a:t>    Student(</a:t>
            </a:r>
            <a:r>
              <a:rPr lang="en-US" altLang="en-US" sz="1600" b="1" smtClean="0"/>
              <a:t>int</a:t>
            </a:r>
            <a:r>
              <a:rPr lang="en-US" altLang="en-US" sz="1600" smtClean="0"/>
              <a:t> id,String name,String city){  </a:t>
            </a:r>
          </a:p>
          <a:p>
            <a:pPr marL="0" indent="0">
              <a:spcBef>
                <a:spcPct val="0"/>
              </a:spcBef>
              <a:spcAft>
                <a:spcPct val="0"/>
              </a:spcAft>
            </a:pPr>
            <a:r>
              <a:rPr lang="en-US" altLang="en-US" sz="1600" smtClean="0"/>
              <a:t>    </a:t>
            </a:r>
            <a:r>
              <a:rPr lang="en-US" altLang="en-US" sz="1600" b="1" smtClean="0"/>
              <a:t>this</a:t>
            </a:r>
            <a:r>
              <a:rPr lang="en-US" altLang="en-US" sz="1600" smtClean="0"/>
              <a:t>(id,name);//now no need to initialize id and name  </a:t>
            </a:r>
          </a:p>
          <a:p>
            <a:pPr marL="0" indent="0">
              <a:spcBef>
                <a:spcPct val="0"/>
              </a:spcBef>
              <a:spcAft>
                <a:spcPct val="0"/>
              </a:spcAft>
            </a:pPr>
            <a:r>
              <a:rPr lang="en-US" altLang="en-US" sz="1600" smtClean="0"/>
              <a:t>    </a:t>
            </a:r>
            <a:r>
              <a:rPr lang="en-US" altLang="en-US" sz="1600" b="1" smtClean="0"/>
              <a:t>this</a:t>
            </a:r>
            <a:r>
              <a:rPr lang="en-US" altLang="en-US" sz="1600" smtClean="0"/>
              <a:t>.city=city;  </a:t>
            </a:r>
          </a:p>
          <a:p>
            <a:pPr marL="0" indent="0">
              <a:spcBef>
                <a:spcPct val="0"/>
              </a:spcBef>
              <a:spcAft>
                <a:spcPct val="0"/>
              </a:spcAft>
            </a:pPr>
            <a:r>
              <a:rPr lang="en-US" altLang="en-US" sz="1600" smtClean="0"/>
              <a:t>    }  </a:t>
            </a:r>
          </a:p>
          <a:p>
            <a:pPr marL="0" indent="0">
              <a:spcBef>
                <a:spcPct val="0"/>
              </a:spcBef>
              <a:spcAft>
                <a:spcPct val="0"/>
              </a:spcAft>
            </a:pPr>
            <a:r>
              <a:rPr lang="en-US" altLang="en-US" sz="1600" smtClean="0"/>
              <a:t>    </a:t>
            </a:r>
            <a:r>
              <a:rPr lang="en-US" altLang="en-US" sz="1600" b="1" smtClean="0"/>
              <a:t>void</a:t>
            </a:r>
            <a:r>
              <a:rPr lang="en-US" altLang="en-US" sz="1600" smtClean="0"/>
              <a:t> display(){System.out.println(id+" "+name+" "+city);}  </a:t>
            </a:r>
          </a:p>
          <a:p>
            <a:pPr marL="0" indent="0">
              <a:spcBef>
                <a:spcPct val="0"/>
              </a:spcBef>
              <a:spcAft>
                <a:spcPct val="0"/>
              </a:spcAft>
            </a:pPr>
            <a:r>
              <a:rPr lang="en-US" altLang="en-US" sz="1600" smtClean="0"/>
              <a:t>      </a:t>
            </a:r>
          </a:p>
          <a:p>
            <a:pPr marL="0" indent="0">
              <a:spcBef>
                <a:spcPct val="0"/>
              </a:spcBef>
              <a:spcAft>
                <a:spcPct val="0"/>
              </a:spcAft>
            </a:pPr>
            <a:r>
              <a:rPr lang="en-US" altLang="en-US" sz="1600" smtClean="0"/>
              <a:t>    </a:t>
            </a:r>
            <a:r>
              <a:rPr lang="en-US" altLang="en-US" sz="1600" b="1" smtClean="0"/>
              <a:t>public</a:t>
            </a:r>
            <a:r>
              <a:rPr lang="en-US" altLang="en-US" sz="1600" smtClean="0"/>
              <a:t> </a:t>
            </a:r>
            <a:r>
              <a:rPr lang="en-US" altLang="en-US" sz="1600" b="1" smtClean="0"/>
              <a:t>static</a:t>
            </a:r>
            <a:r>
              <a:rPr lang="en-US" altLang="en-US" sz="1600" smtClean="0"/>
              <a:t> </a:t>
            </a:r>
            <a:r>
              <a:rPr lang="en-US" altLang="en-US" sz="1600" b="1" smtClean="0"/>
              <a:t>void</a:t>
            </a:r>
            <a:r>
              <a:rPr lang="en-US" altLang="en-US" sz="1600" smtClean="0"/>
              <a:t> main(String args[]){  </a:t>
            </a:r>
          </a:p>
          <a:p>
            <a:pPr marL="0" indent="0">
              <a:spcBef>
                <a:spcPct val="0"/>
              </a:spcBef>
              <a:spcAft>
                <a:spcPct val="0"/>
              </a:spcAft>
            </a:pPr>
            <a:r>
              <a:rPr lang="en-US" altLang="en-US" sz="1600" smtClean="0"/>
              <a:t>    Student e1 = </a:t>
            </a:r>
            <a:r>
              <a:rPr lang="en-US" altLang="en-US" sz="1600" b="1" smtClean="0"/>
              <a:t>new</a:t>
            </a:r>
            <a:r>
              <a:rPr lang="en-US" altLang="en-US" sz="1600" smtClean="0"/>
              <a:t> Student(111,"karan");  </a:t>
            </a:r>
          </a:p>
          <a:p>
            <a:pPr marL="0" indent="0">
              <a:spcBef>
                <a:spcPct val="0"/>
              </a:spcBef>
              <a:spcAft>
                <a:spcPct val="0"/>
              </a:spcAft>
            </a:pPr>
            <a:r>
              <a:rPr lang="en-US" altLang="en-US" sz="1600" smtClean="0"/>
              <a:t>    Student e2 = </a:t>
            </a:r>
            <a:r>
              <a:rPr lang="en-US" altLang="en-US" sz="1600" b="1" smtClean="0"/>
              <a:t>new</a:t>
            </a:r>
            <a:r>
              <a:rPr lang="en-US" altLang="en-US" sz="1600" smtClean="0"/>
              <a:t> Student(222,"Aryan","delhi");  </a:t>
            </a:r>
          </a:p>
          <a:p>
            <a:pPr marL="0" indent="0">
              <a:spcBef>
                <a:spcPct val="0"/>
              </a:spcBef>
              <a:spcAft>
                <a:spcPct val="0"/>
              </a:spcAft>
            </a:pPr>
            <a:r>
              <a:rPr lang="en-US" altLang="en-US" sz="1600" smtClean="0"/>
              <a:t>    e1.display();  </a:t>
            </a:r>
          </a:p>
          <a:p>
            <a:pPr marL="0" indent="0">
              <a:spcBef>
                <a:spcPct val="0"/>
              </a:spcBef>
              <a:spcAft>
                <a:spcPct val="0"/>
              </a:spcAft>
            </a:pPr>
            <a:r>
              <a:rPr lang="en-US" altLang="en-US" sz="1600" smtClean="0"/>
              <a:t>    e2.display();  </a:t>
            </a:r>
          </a:p>
          <a:p>
            <a:pPr marL="0" indent="0">
              <a:spcBef>
                <a:spcPct val="0"/>
              </a:spcBef>
              <a:spcAft>
                <a:spcPct val="0"/>
              </a:spcAft>
            </a:pPr>
            <a:r>
              <a:rPr lang="en-US" altLang="en-US" sz="1600" smtClean="0"/>
              <a:t>   }  </a:t>
            </a:r>
          </a:p>
          <a:p>
            <a:pPr marL="0" indent="0">
              <a:spcBef>
                <a:spcPct val="0"/>
              </a:spcBef>
              <a:spcAft>
                <a:spcPct val="0"/>
              </a:spcAft>
            </a:pPr>
            <a:r>
              <a:rPr lang="en-US" altLang="en-US" sz="1600" smtClean="0"/>
              <a:t>}  </a:t>
            </a:r>
            <a:r>
              <a:rPr lang="en-US" altLang="en-US" sz="1600" b="1" i="1" smtClean="0"/>
              <a:t>  Note: </a:t>
            </a:r>
            <a:r>
              <a:rPr lang="en-US" altLang="en-US" sz="1600" b="1" smtClean="0">
                <a:solidFill>
                  <a:srgbClr val="C00000"/>
                </a:solidFill>
              </a:rPr>
              <a:t>Call to this() must be the first statement in constructor.</a:t>
            </a:r>
          </a:p>
          <a:p>
            <a:pPr marL="0" indent="0">
              <a:spcBef>
                <a:spcPct val="0"/>
              </a:spcBef>
              <a:spcAft>
                <a:spcPct val="0"/>
              </a:spcAft>
            </a:pPr>
            <a:endParaRPr lang="en-US" altLang="en-US" sz="1600" smtClean="0"/>
          </a:p>
          <a:p>
            <a:pPr marL="0" indent="0">
              <a:spcBef>
                <a:spcPct val="0"/>
              </a:spcBef>
              <a:spcAft>
                <a:spcPct val="0"/>
              </a:spcAft>
            </a:pPr>
            <a:endParaRPr lang="en-US" altLang="en-US" sz="1600" smtClean="0"/>
          </a:p>
        </p:txBody>
      </p:sp>
      <p:sp>
        <p:nvSpPr>
          <p:cNvPr id="6" name="Rectangle 5"/>
          <p:cNvSpPr/>
          <p:nvPr/>
        </p:nvSpPr>
        <p:spPr>
          <a:xfrm>
            <a:off x="5715000" y="2967335"/>
            <a:ext cx="2590800" cy="92333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eaLnBrk="1" hangingPunct="1">
              <a:defRPr/>
            </a:pPr>
            <a:r>
              <a:rPr lang="sv-SE"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rPr>
              <a:t>Output:</a:t>
            </a:r>
          </a:p>
          <a:p>
            <a:pPr eaLnBrk="1" hangingPunct="1">
              <a:defRPr/>
            </a:pPr>
            <a:r>
              <a:rPr lang="sv-SE"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rPr>
              <a:t>111 Karan null</a:t>
            </a:r>
          </a:p>
          <a:p>
            <a:pPr eaLnBrk="1" hangingPunct="1">
              <a:defRPr/>
            </a:pPr>
            <a:r>
              <a:rPr lang="sv-SE"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rPr>
              <a:t>  222 Aryan delhi</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ndParaRPr>
          </a:p>
        </p:txBody>
      </p:sp>
    </p:spTree>
  </p:cSld>
  <p:clrMapOvr>
    <a:masterClrMapping/>
  </p:clrMapOvr>
  <p:transition>
    <p:pull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smtClean="0"/>
              <a:t>Example</a:t>
            </a:r>
          </a:p>
        </p:txBody>
      </p:sp>
      <p:sp>
        <p:nvSpPr>
          <p:cNvPr id="147459" name="Text Placeholder 2"/>
          <p:cNvSpPr>
            <a:spLocks noGrp="1"/>
          </p:cNvSpPr>
          <p:nvPr>
            <p:ph type="body" sz="quarter" idx="10"/>
          </p:nvPr>
        </p:nvSpPr>
        <p:spPr>
          <a:xfrm>
            <a:off x="303213" y="1066800"/>
            <a:ext cx="8543925" cy="5938838"/>
          </a:xfrm>
        </p:spPr>
        <p:txBody>
          <a:bodyPr/>
          <a:lstStyle/>
          <a:p>
            <a:pPr marL="0" indent="0">
              <a:spcBef>
                <a:spcPct val="0"/>
              </a:spcBef>
              <a:spcAft>
                <a:spcPct val="0"/>
              </a:spcAft>
            </a:pPr>
            <a:r>
              <a:rPr lang="en-US" altLang="en-US" b="1" smtClean="0"/>
              <a:t>class</a:t>
            </a:r>
            <a:r>
              <a:rPr lang="en-US" altLang="en-US" smtClean="0"/>
              <a:t> Student{  </a:t>
            </a:r>
          </a:p>
          <a:p>
            <a:pPr marL="0" indent="0">
              <a:spcBef>
                <a:spcPct val="0"/>
              </a:spcBef>
              <a:spcAft>
                <a:spcPct val="0"/>
              </a:spcAft>
            </a:pPr>
            <a:r>
              <a:rPr lang="en-US" altLang="en-US" smtClean="0"/>
              <a:t>    </a:t>
            </a:r>
            <a:r>
              <a:rPr lang="en-US" altLang="en-US" b="1" smtClean="0"/>
              <a:t>int</a:t>
            </a:r>
            <a:r>
              <a:rPr lang="en-US" altLang="en-US" smtClean="0"/>
              <a:t> id;  </a:t>
            </a:r>
          </a:p>
          <a:p>
            <a:pPr marL="0" indent="0">
              <a:spcBef>
                <a:spcPct val="0"/>
              </a:spcBef>
              <a:spcAft>
                <a:spcPct val="0"/>
              </a:spcAft>
            </a:pPr>
            <a:r>
              <a:rPr lang="en-US" altLang="en-US" smtClean="0"/>
              <a:t>    String name;  </a:t>
            </a:r>
          </a:p>
          <a:p>
            <a:pPr marL="0" indent="0">
              <a:spcBef>
                <a:spcPct val="0"/>
              </a:spcBef>
              <a:spcAft>
                <a:spcPct val="0"/>
              </a:spcAft>
            </a:pPr>
            <a:r>
              <a:rPr lang="en-US" altLang="en-US" smtClean="0"/>
              <a:t>    Student (){System.out.println("default constructor is invoked");}  </a:t>
            </a:r>
          </a:p>
          <a:p>
            <a:pPr marL="0" indent="0">
              <a:spcBef>
                <a:spcPct val="0"/>
              </a:spcBef>
              <a:spcAft>
                <a:spcPct val="0"/>
              </a:spcAft>
            </a:pPr>
            <a:r>
              <a:rPr lang="en-US" altLang="en-US" smtClean="0"/>
              <a:t>      </a:t>
            </a:r>
          </a:p>
          <a:p>
            <a:pPr marL="0" indent="0">
              <a:spcBef>
                <a:spcPct val="0"/>
              </a:spcBef>
              <a:spcAft>
                <a:spcPct val="0"/>
              </a:spcAft>
            </a:pPr>
            <a:r>
              <a:rPr lang="en-US" altLang="en-US" smtClean="0"/>
              <a:t>    Student(</a:t>
            </a:r>
            <a:r>
              <a:rPr lang="en-US" altLang="en-US" b="1" smtClean="0"/>
              <a:t>int</a:t>
            </a:r>
            <a:r>
              <a:rPr lang="en-US" altLang="en-US" smtClean="0"/>
              <a:t> id,String name){  </a:t>
            </a:r>
          </a:p>
          <a:p>
            <a:pPr marL="0" indent="0">
              <a:spcBef>
                <a:spcPct val="0"/>
              </a:spcBef>
              <a:spcAft>
                <a:spcPct val="0"/>
              </a:spcAft>
            </a:pPr>
            <a:r>
              <a:rPr lang="en-US" altLang="en-US" smtClean="0"/>
              <a:t>    id = id;  </a:t>
            </a:r>
          </a:p>
          <a:p>
            <a:pPr marL="0" indent="0">
              <a:spcBef>
                <a:spcPct val="0"/>
              </a:spcBef>
              <a:spcAft>
                <a:spcPct val="0"/>
              </a:spcAft>
            </a:pPr>
            <a:r>
              <a:rPr lang="en-US" altLang="en-US" smtClean="0"/>
              <a:t>    name = name;  </a:t>
            </a:r>
          </a:p>
          <a:p>
            <a:pPr marL="0" indent="0">
              <a:spcBef>
                <a:spcPct val="0"/>
              </a:spcBef>
              <a:spcAft>
                <a:spcPct val="0"/>
              </a:spcAft>
            </a:pPr>
            <a:r>
              <a:rPr lang="en-US" altLang="en-US" smtClean="0"/>
              <a:t>    </a:t>
            </a:r>
            <a:r>
              <a:rPr lang="en-US" altLang="en-US" b="1" smtClean="0"/>
              <a:t>this</a:t>
            </a:r>
            <a:r>
              <a:rPr lang="en-US" altLang="en-US" smtClean="0"/>
              <a:t> ();//must be the first statement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void</a:t>
            </a:r>
            <a:r>
              <a:rPr lang="en-US" altLang="en-US" smtClean="0"/>
              <a:t> display(){System.out.println(id+" "+name);}  </a:t>
            </a:r>
          </a:p>
          <a:p>
            <a:pPr marL="0" indent="0">
              <a:spcBef>
                <a:spcPct val="0"/>
              </a:spcBef>
              <a:spcAft>
                <a:spcPct val="0"/>
              </a:spcAft>
            </a:pPr>
            <a:r>
              <a:rPr lang="en-US" altLang="en-US" smtClean="0"/>
              <a:t>      </a:t>
            </a:r>
          </a:p>
          <a:p>
            <a:pPr marL="0" indent="0">
              <a:spcBef>
                <a:spcPct val="0"/>
              </a:spcBef>
              <a:spcAft>
                <a:spcPct val="0"/>
              </a:spcAft>
            </a:pPr>
            <a:r>
              <a:rPr lang="en-US" altLang="en-US" smtClean="0"/>
              <a:t>    </a:t>
            </a: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smtClean="0"/>
              <a:t>    Student e1 = </a:t>
            </a:r>
            <a:r>
              <a:rPr lang="en-US" altLang="en-US" b="1" smtClean="0"/>
              <a:t>new</a:t>
            </a:r>
            <a:r>
              <a:rPr lang="en-US" altLang="en-US" smtClean="0"/>
              <a:t> Student(111,"karan");  </a:t>
            </a:r>
          </a:p>
          <a:p>
            <a:pPr marL="0" indent="0">
              <a:spcBef>
                <a:spcPct val="0"/>
              </a:spcBef>
              <a:spcAft>
                <a:spcPct val="0"/>
              </a:spcAft>
            </a:pPr>
            <a:r>
              <a:rPr lang="en-US" altLang="en-US" smtClean="0"/>
              <a:t>    Student e2 = </a:t>
            </a:r>
            <a:r>
              <a:rPr lang="en-US" altLang="en-US" b="1" smtClean="0"/>
              <a:t>new</a:t>
            </a:r>
            <a:r>
              <a:rPr lang="en-US" altLang="en-US" smtClean="0"/>
              <a:t> Student(222,"Aryan");  </a:t>
            </a:r>
          </a:p>
          <a:p>
            <a:pPr marL="0" indent="0">
              <a:spcBef>
                <a:spcPct val="0"/>
              </a:spcBef>
              <a:spcAft>
                <a:spcPct val="0"/>
              </a:spcAft>
            </a:pPr>
            <a:r>
              <a:rPr lang="en-US" altLang="en-US" smtClean="0"/>
              <a:t>    e1.display();  </a:t>
            </a:r>
          </a:p>
          <a:p>
            <a:pPr marL="0" indent="0">
              <a:spcBef>
                <a:spcPct val="0"/>
              </a:spcBef>
              <a:spcAft>
                <a:spcPct val="0"/>
              </a:spcAft>
            </a:pPr>
            <a:r>
              <a:rPr lang="en-US" altLang="en-US" smtClean="0"/>
              <a:t>    e2.display();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p>
          <a:p>
            <a:pPr marL="0" indent="0">
              <a:spcBef>
                <a:spcPct val="0"/>
              </a:spcBef>
              <a:spcAft>
                <a:spcPct val="0"/>
              </a:spcAft>
            </a:pPr>
            <a:endParaRPr lang="en-US" altLang="en-US" smtClean="0"/>
          </a:p>
        </p:txBody>
      </p:sp>
      <p:sp>
        <p:nvSpPr>
          <p:cNvPr id="6" name="Rectangle 5"/>
          <p:cNvSpPr/>
          <p:nvPr/>
        </p:nvSpPr>
        <p:spPr>
          <a:xfrm>
            <a:off x="5410200" y="2967335"/>
            <a:ext cx="2293426" cy="646331"/>
          </a:xfrm>
          <a:prstGeom prst="rect">
            <a:avLst/>
          </a:prstGeom>
          <a:noFill/>
        </p:spPr>
        <p:txBody>
          <a:bodyPr>
            <a:spAutoFit/>
          </a:bodyPr>
          <a:lstStyle/>
          <a:p>
            <a:pPr eaLnBrk="1" hangingPunct="1">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rPr>
              <a:t>Compile time error</a:t>
            </a:r>
          </a:p>
        </p:txBody>
      </p:sp>
    </p:spTree>
  </p:cSld>
  <p:clrMapOvr>
    <a:masterClrMapping/>
  </p:clrMapOvr>
  <p:transition>
    <p:pull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304800" y="469900"/>
            <a:ext cx="8539163" cy="749300"/>
          </a:xfrm>
        </p:spPr>
        <p:txBody>
          <a:bodyPr/>
          <a:lstStyle/>
          <a:p>
            <a:r>
              <a:rPr lang="en-US" altLang="en-US" smtClean="0"/>
              <a:t>The this keyword can be used to invoke current class method (implicitly).</a:t>
            </a:r>
            <a:br>
              <a:rPr lang="en-US" altLang="en-US" smtClean="0"/>
            </a:br>
            <a:endParaRPr lang="en-US" altLang="en-US" smtClean="0"/>
          </a:p>
        </p:txBody>
      </p:sp>
      <p:sp>
        <p:nvSpPr>
          <p:cNvPr id="148483" name="Text Placeholder 2"/>
          <p:cNvSpPr>
            <a:spLocks noGrp="1"/>
          </p:cNvSpPr>
          <p:nvPr>
            <p:ph type="body" sz="quarter" idx="10"/>
          </p:nvPr>
        </p:nvSpPr>
        <p:spPr>
          <a:xfrm>
            <a:off x="303213" y="1465263"/>
            <a:ext cx="8543925" cy="831850"/>
          </a:xfrm>
        </p:spPr>
        <p:txBody>
          <a:bodyPr/>
          <a:lstStyle/>
          <a:p>
            <a:pPr marL="0" indent="0">
              <a:spcBef>
                <a:spcPct val="0"/>
              </a:spcBef>
              <a:spcAft>
                <a:spcPct val="0"/>
              </a:spcAft>
            </a:pPr>
            <a:r>
              <a:rPr lang="en-US" altLang="en-US" smtClean="0"/>
              <a:t>You may invoke the method of the current class by using the this keyword. If you don't use the this keyword, compiler automatically adds this keyword while invoking the method. Let's see with example</a:t>
            </a:r>
          </a:p>
        </p:txBody>
      </p:sp>
      <p:pic>
        <p:nvPicPr>
          <p:cNvPr id="148484" name="Picture 2" descr="this key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0"/>
            <a:ext cx="76200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endParaRPr lang="en-US" altLang="en-US" smtClean="0"/>
          </a:p>
        </p:txBody>
      </p:sp>
      <p:sp>
        <p:nvSpPr>
          <p:cNvPr id="149507" name="Text Placeholder 2"/>
          <p:cNvSpPr>
            <a:spLocks noGrp="1"/>
          </p:cNvSpPr>
          <p:nvPr>
            <p:ph type="body" sz="quarter" idx="10"/>
          </p:nvPr>
        </p:nvSpPr>
        <p:spPr>
          <a:xfrm>
            <a:off x="303213" y="1465263"/>
            <a:ext cx="8543925" cy="4432300"/>
          </a:xfrm>
        </p:spPr>
        <p:txBody>
          <a:bodyPr/>
          <a:lstStyle/>
          <a:p>
            <a:pPr marL="0" indent="0">
              <a:spcBef>
                <a:spcPct val="0"/>
              </a:spcBef>
              <a:spcAft>
                <a:spcPct val="0"/>
              </a:spcAft>
            </a:pPr>
            <a:r>
              <a:rPr lang="en-US" altLang="en-US" b="1" smtClean="0"/>
              <a:t>class</a:t>
            </a:r>
            <a:r>
              <a:rPr lang="en-US" altLang="en-US" smtClean="0"/>
              <a:t> S{  </a:t>
            </a:r>
          </a:p>
          <a:p>
            <a:pPr marL="0" indent="0">
              <a:spcBef>
                <a:spcPct val="0"/>
              </a:spcBef>
              <a:spcAft>
                <a:spcPct val="0"/>
              </a:spcAft>
            </a:pPr>
            <a:r>
              <a:rPr lang="en-US" altLang="en-US" smtClean="0"/>
              <a:t>  </a:t>
            </a:r>
            <a:r>
              <a:rPr lang="en-US" altLang="en-US" b="1" smtClean="0"/>
              <a:t>void</a:t>
            </a:r>
            <a:r>
              <a:rPr lang="en-US" altLang="en-US" smtClean="0"/>
              <a:t> m(){  </a:t>
            </a:r>
          </a:p>
          <a:p>
            <a:pPr marL="0" indent="0">
              <a:spcBef>
                <a:spcPct val="0"/>
              </a:spcBef>
              <a:spcAft>
                <a:spcPct val="0"/>
              </a:spcAft>
            </a:pPr>
            <a:r>
              <a:rPr lang="en-US" altLang="en-US" smtClean="0"/>
              <a:t>  System.out.println("method is invoked");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void</a:t>
            </a:r>
            <a:r>
              <a:rPr lang="en-US" altLang="en-US" smtClean="0"/>
              <a:t> n(){  </a:t>
            </a:r>
          </a:p>
          <a:p>
            <a:pPr marL="0" indent="0">
              <a:spcBef>
                <a:spcPct val="0"/>
              </a:spcBef>
              <a:spcAft>
                <a:spcPct val="0"/>
              </a:spcAft>
            </a:pPr>
            <a:r>
              <a:rPr lang="en-US" altLang="en-US" smtClean="0"/>
              <a:t>  </a:t>
            </a:r>
            <a:r>
              <a:rPr lang="en-US" altLang="en-US" b="1" smtClean="0"/>
              <a:t>this</a:t>
            </a:r>
            <a:r>
              <a:rPr lang="en-US" altLang="en-US" smtClean="0"/>
              <a:t>.m();//no need because compiler does it for you.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void</a:t>
            </a:r>
            <a:r>
              <a:rPr lang="en-US" altLang="en-US" smtClean="0"/>
              <a:t> p(){  </a:t>
            </a:r>
          </a:p>
          <a:p>
            <a:pPr marL="0" indent="0">
              <a:spcBef>
                <a:spcPct val="0"/>
              </a:spcBef>
              <a:spcAft>
                <a:spcPct val="0"/>
              </a:spcAft>
            </a:pPr>
            <a:r>
              <a:rPr lang="en-US" altLang="en-US" smtClean="0"/>
              <a:t>  n();//complier will add this to invoke n() method as this.n()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smtClean="0"/>
              <a:t>  S s1 = </a:t>
            </a:r>
            <a:r>
              <a:rPr lang="en-US" altLang="en-US" b="1" smtClean="0"/>
              <a:t>new</a:t>
            </a:r>
            <a:r>
              <a:rPr lang="en-US" altLang="en-US" smtClean="0"/>
              <a:t> S();  </a:t>
            </a:r>
          </a:p>
          <a:p>
            <a:pPr marL="0" indent="0">
              <a:spcBef>
                <a:spcPct val="0"/>
              </a:spcBef>
              <a:spcAft>
                <a:spcPct val="0"/>
              </a:spcAft>
            </a:pPr>
            <a:r>
              <a:rPr lang="en-US" altLang="en-US" smtClean="0"/>
              <a:t>  s1.p();  </a:t>
            </a:r>
          </a:p>
          <a:p>
            <a:pPr marL="0" indent="0">
              <a:spcBef>
                <a:spcPct val="0"/>
              </a:spcBef>
              <a:spcAft>
                <a:spcPct val="0"/>
              </a:spcAft>
            </a:pPr>
            <a:r>
              <a:rPr lang="en-US" altLang="en-US" smtClean="0"/>
              <a:t>  }  </a:t>
            </a:r>
          </a:p>
          <a:p>
            <a:pPr marL="0" indent="0">
              <a:spcBef>
                <a:spcPct val="0"/>
              </a:spcBef>
              <a:spcAft>
                <a:spcPct val="0"/>
              </a:spcAft>
            </a:pPr>
            <a:r>
              <a:rPr lang="en-US" altLang="en-US" smtClean="0"/>
              <a:t>}  </a:t>
            </a:r>
          </a:p>
          <a:p>
            <a:pPr marL="0" indent="0">
              <a:spcBef>
                <a:spcPct val="0"/>
              </a:spcBef>
              <a:spcAft>
                <a:spcPct val="0"/>
              </a:spcAft>
            </a:pPr>
            <a:endParaRPr lang="en-US" altLang="en-US" smtClean="0"/>
          </a:p>
        </p:txBody>
      </p:sp>
      <p:sp>
        <p:nvSpPr>
          <p:cNvPr id="4" name="Rectangle 3"/>
          <p:cNvSpPr/>
          <p:nvPr/>
        </p:nvSpPr>
        <p:spPr>
          <a:xfrm rot="12378432" flipV="1">
            <a:off x="5723167" y="3424618"/>
            <a:ext cx="2744071" cy="338554"/>
          </a:xfrm>
          <a:prstGeom prst="rect">
            <a:avLst/>
          </a:prstGeom>
          <a:noFill/>
        </p:spPr>
        <p:txBody>
          <a:bodyPr>
            <a:spAutoFit/>
          </a:bodyPr>
          <a:lstStyle/>
          <a:p>
            <a:pPr eaLnBrk="1" hangingPunct="1">
              <a:defRPr/>
            </a:pPr>
            <a:r>
              <a:rPr lang="en-US" sz="1600" b="1" dirty="0" err="1">
                <a:solidFill>
                  <a:srgbClr val="C00000"/>
                </a:solidFill>
                <a:latin typeface="Arial" charset="0"/>
              </a:rPr>
              <a:t>Output:method</a:t>
            </a:r>
            <a:r>
              <a:rPr lang="en-US" sz="1600" b="1" dirty="0">
                <a:solidFill>
                  <a:srgbClr val="C00000"/>
                </a:solidFill>
                <a:latin typeface="Arial" charset="0"/>
              </a:rPr>
              <a:t> is invoked</a:t>
            </a:r>
            <a:endParaRPr lang="en-US" sz="1600" b="1" dirty="0">
              <a:ln w="1905"/>
              <a:solidFill>
                <a:srgbClr val="C00000"/>
              </a:solidFill>
              <a:effectLst>
                <a:innerShdw blurRad="69850" dist="43180" dir="5400000">
                  <a:srgbClr val="000000">
                    <a:alpha val="65000"/>
                  </a:srgbClr>
                </a:innerShdw>
              </a:effectLst>
              <a:latin typeface="Arial" charset="0"/>
            </a:endParaRPr>
          </a:p>
        </p:txBody>
      </p:sp>
    </p:spTree>
  </p:cSld>
  <p:clrMapOvr>
    <a:masterClrMapping/>
  </p:clrMapOvr>
  <p:transition>
    <p:pull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a:xfrm>
            <a:off x="304800" y="469900"/>
            <a:ext cx="8539163" cy="677863"/>
          </a:xfrm>
        </p:spPr>
        <p:txBody>
          <a:bodyPr/>
          <a:lstStyle/>
          <a:p>
            <a:r>
              <a:rPr lang="en-US" altLang="en-US" smtClean="0"/>
              <a:t>this keyword can be passed as an argument in the method.</a:t>
            </a:r>
            <a:br>
              <a:rPr lang="en-US" altLang="en-US" smtClean="0"/>
            </a:br>
            <a:endParaRPr lang="en-US" altLang="en-US" smtClean="0"/>
          </a:p>
        </p:txBody>
      </p:sp>
      <p:sp>
        <p:nvSpPr>
          <p:cNvPr id="150531" name="Text Placeholder 2"/>
          <p:cNvSpPr>
            <a:spLocks noGrp="1"/>
          </p:cNvSpPr>
          <p:nvPr>
            <p:ph type="body" sz="quarter" idx="10"/>
          </p:nvPr>
        </p:nvSpPr>
        <p:spPr>
          <a:xfrm>
            <a:off x="303213" y="1465263"/>
            <a:ext cx="8543925" cy="831850"/>
          </a:xfrm>
        </p:spPr>
        <p:txBody>
          <a:bodyPr/>
          <a:lstStyle/>
          <a:p>
            <a:pPr marL="0" indent="0">
              <a:spcBef>
                <a:spcPct val="0"/>
              </a:spcBef>
              <a:spcAft>
                <a:spcPct val="0"/>
              </a:spcAft>
            </a:pPr>
            <a:r>
              <a:rPr lang="en-US" altLang="en-US" smtClean="0"/>
              <a:t>The this keyword can also be passed as an argument in the method. It is mainly used in the event handling.</a:t>
            </a:r>
          </a:p>
          <a:p>
            <a:pPr marL="0" indent="0">
              <a:spcBef>
                <a:spcPct val="0"/>
              </a:spcBef>
              <a:spcAft>
                <a:spcPct val="0"/>
              </a:spcAft>
            </a:pPr>
            <a:endParaRPr lang="en-US" altLang="en-US" smtClean="0"/>
          </a:p>
        </p:txBody>
      </p:sp>
      <p:sp>
        <p:nvSpPr>
          <p:cNvPr id="150532" name="Rectangle 3"/>
          <p:cNvSpPr>
            <a:spLocks noChangeArrowheads="1"/>
          </p:cNvSpPr>
          <p:nvPr/>
        </p:nvSpPr>
        <p:spPr bwMode="auto">
          <a:xfrm>
            <a:off x="609600" y="2133600"/>
            <a:ext cx="50292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class</a:t>
            </a:r>
            <a:r>
              <a:rPr lang="en-US" altLang="en-US" sz="1800">
                <a:latin typeface="Arial" panose="020B0604020202020204" pitchFamily="34" charset="0"/>
              </a:rPr>
              <a:t> S{  </a:t>
            </a:r>
          </a:p>
          <a:p>
            <a:pPr eaLnBrk="1" hangingPunct="1">
              <a:spcBef>
                <a:spcPct val="0"/>
              </a:spcBef>
              <a:buFontTx/>
              <a:buNone/>
            </a:pPr>
            <a:r>
              <a:rPr lang="en-US" altLang="en-US" sz="1800">
                <a:latin typeface="Arial" panose="020B0604020202020204" pitchFamily="34" charset="0"/>
              </a:rPr>
              <a:t>  </a:t>
            </a:r>
            <a:r>
              <a:rPr lang="en-US" altLang="en-US" sz="1800" b="1">
                <a:latin typeface="Arial" panose="020B0604020202020204" pitchFamily="34" charset="0"/>
              </a:rPr>
              <a:t>void</a:t>
            </a:r>
            <a:r>
              <a:rPr lang="en-US" altLang="en-US" sz="1800">
                <a:latin typeface="Arial" panose="020B0604020202020204" pitchFamily="34" charset="0"/>
              </a:rPr>
              <a:t> m(S obj){  </a:t>
            </a:r>
          </a:p>
          <a:p>
            <a:pPr eaLnBrk="1" hangingPunct="1">
              <a:spcBef>
                <a:spcPct val="0"/>
              </a:spcBef>
              <a:buFontTx/>
              <a:buNone/>
            </a:pPr>
            <a:r>
              <a:rPr lang="en-US" altLang="en-US" sz="1800">
                <a:latin typeface="Arial" panose="020B0604020202020204" pitchFamily="34" charset="0"/>
              </a:rPr>
              <a:t>  System.out.println("method is invoked");  </a:t>
            </a:r>
          </a:p>
          <a:p>
            <a:pPr eaLnBrk="1" hangingPunct="1">
              <a:spcBef>
                <a:spcPct val="0"/>
              </a:spcBef>
              <a:buFontTx/>
              <a:buNone/>
            </a:pPr>
            <a:r>
              <a:rPr lang="en-US" altLang="en-US" sz="1800">
                <a:latin typeface="Arial" panose="020B0604020202020204" pitchFamily="34" charset="0"/>
              </a:rPr>
              <a:t>  }  </a:t>
            </a:r>
          </a:p>
          <a:p>
            <a:pPr eaLnBrk="1" hangingPunct="1">
              <a:spcBef>
                <a:spcPct val="0"/>
              </a:spcBef>
              <a:buFontTx/>
              <a:buNone/>
            </a:pPr>
            <a:r>
              <a:rPr lang="en-US" altLang="en-US" sz="1800">
                <a:latin typeface="Arial" panose="020B0604020202020204" pitchFamily="34" charset="0"/>
              </a:rPr>
              <a:t>  </a:t>
            </a:r>
            <a:r>
              <a:rPr lang="en-US" altLang="en-US" sz="1800" b="1">
                <a:latin typeface="Arial" panose="020B0604020202020204" pitchFamily="34" charset="0"/>
              </a:rPr>
              <a:t>void</a:t>
            </a:r>
            <a:r>
              <a:rPr lang="en-US" altLang="en-US" sz="1800">
                <a:latin typeface="Arial" panose="020B0604020202020204" pitchFamily="34" charset="0"/>
              </a:rPr>
              <a:t> p(){  </a:t>
            </a:r>
          </a:p>
          <a:p>
            <a:pPr eaLnBrk="1" hangingPunct="1">
              <a:spcBef>
                <a:spcPct val="0"/>
              </a:spcBef>
              <a:buFontTx/>
              <a:buNone/>
            </a:pPr>
            <a:r>
              <a:rPr lang="en-US" altLang="en-US" sz="1800">
                <a:latin typeface="Arial" panose="020B0604020202020204" pitchFamily="34" charset="0"/>
              </a:rPr>
              <a:t>  m(</a:t>
            </a:r>
            <a:r>
              <a:rPr lang="en-US" altLang="en-US" sz="1800" b="1">
                <a:latin typeface="Arial" panose="020B0604020202020204" pitchFamily="34" charset="0"/>
              </a:rPr>
              <a:t>this</a:t>
            </a:r>
            <a:r>
              <a:rPr lang="en-US" altLang="en-US" sz="1800">
                <a:latin typeface="Arial" panose="020B0604020202020204" pitchFamily="34" charset="0"/>
              </a:rPr>
              <a:t>);  </a:t>
            </a:r>
          </a:p>
          <a:p>
            <a:pPr eaLnBrk="1" hangingPunct="1">
              <a:spcBef>
                <a:spcPct val="0"/>
              </a:spcBef>
              <a:buFontTx/>
              <a:buNone/>
            </a:pPr>
            <a:r>
              <a:rPr lang="en-US" altLang="en-US" sz="1800">
                <a:latin typeface="Arial" panose="020B0604020202020204" pitchFamily="34" charset="0"/>
              </a:rPr>
              <a:t>  }  </a:t>
            </a:r>
          </a:p>
          <a:p>
            <a:pPr eaLnBrk="1" hangingPunct="1">
              <a:spcBef>
                <a:spcPct val="0"/>
              </a:spcBef>
              <a:buFontTx/>
              <a:buNone/>
            </a:pPr>
            <a:r>
              <a:rPr lang="en-US" altLang="en-US" sz="1800">
                <a:latin typeface="Arial" panose="020B0604020202020204" pitchFamily="34" charset="0"/>
              </a:rPr>
              <a:t>    </a:t>
            </a:r>
          </a:p>
          <a:p>
            <a:pPr eaLnBrk="1" hangingPunct="1">
              <a:spcBef>
                <a:spcPct val="0"/>
              </a:spcBef>
              <a:buFontTx/>
              <a:buNone/>
            </a:pPr>
            <a:r>
              <a:rPr lang="en-US" altLang="en-US" sz="1800">
                <a:latin typeface="Arial" panose="020B0604020202020204" pitchFamily="34" charset="0"/>
              </a:rPr>
              <a:t>  </a:t>
            </a:r>
            <a:r>
              <a:rPr lang="en-US" altLang="en-US" sz="1800" b="1">
                <a:latin typeface="Arial" panose="020B0604020202020204" pitchFamily="34" charset="0"/>
              </a:rPr>
              <a:t>public</a:t>
            </a:r>
            <a:r>
              <a:rPr lang="en-US" altLang="en-US" sz="1800">
                <a:latin typeface="Arial" panose="020B0604020202020204" pitchFamily="34" charset="0"/>
              </a:rPr>
              <a:t> </a:t>
            </a:r>
            <a:r>
              <a:rPr lang="en-US" altLang="en-US" sz="1800" b="1">
                <a:latin typeface="Arial" panose="020B0604020202020204" pitchFamily="34" charset="0"/>
              </a:rPr>
              <a:t>static</a:t>
            </a:r>
            <a:r>
              <a:rPr lang="en-US" altLang="en-US" sz="1800">
                <a:latin typeface="Arial" panose="020B0604020202020204" pitchFamily="34" charset="0"/>
              </a:rPr>
              <a:t> </a:t>
            </a:r>
            <a:r>
              <a:rPr lang="en-US" altLang="en-US" sz="1800" b="1">
                <a:latin typeface="Arial" panose="020B0604020202020204" pitchFamily="34" charset="0"/>
              </a:rPr>
              <a:t>void</a:t>
            </a:r>
            <a:r>
              <a:rPr lang="en-US" altLang="en-US" sz="1800">
                <a:latin typeface="Arial" panose="020B0604020202020204" pitchFamily="34" charset="0"/>
              </a:rPr>
              <a:t> main(String args[]){  </a:t>
            </a:r>
          </a:p>
          <a:p>
            <a:pPr eaLnBrk="1" hangingPunct="1">
              <a:spcBef>
                <a:spcPct val="0"/>
              </a:spcBef>
              <a:buFontTx/>
              <a:buNone/>
            </a:pPr>
            <a:r>
              <a:rPr lang="en-US" altLang="en-US" sz="1800">
                <a:latin typeface="Arial" panose="020B0604020202020204" pitchFamily="34" charset="0"/>
              </a:rPr>
              <a:t>  S s1 = </a:t>
            </a:r>
            <a:r>
              <a:rPr lang="en-US" altLang="en-US" sz="1800" b="1">
                <a:latin typeface="Arial" panose="020B0604020202020204" pitchFamily="34" charset="0"/>
              </a:rPr>
              <a:t>new</a:t>
            </a:r>
            <a:r>
              <a:rPr lang="en-US" altLang="en-US" sz="1800">
                <a:latin typeface="Arial" panose="020B0604020202020204" pitchFamily="34" charset="0"/>
              </a:rPr>
              <a:t> S();  </a:t>
            </a:r>
          </a:p>
          <a:p>
            <a:pPr eaLnBrk="1" hangingPunct="1">
              <a:spcBef>
                <a:spcPct val="0"/>
              </a:spcBef>
              <a:buFontTx/>
              <a:buNone/>
            </a:pPr>
            <a:r>
              <a:rPr lang="en-US" altLang="en-US" sz="1800">
                <a:latin typeface="Arial" panose="020B0604020202020204" pitchFamily="34" charset="0"/>
              </a:rPr>
              <a:t>  s1.p();  </a:t>
            </a:r>
          </a:p>
          <a:p>
            <a:pPr eaLnBrk="1" hangingPunct="1">
              <a:spcBef>
                <a:spcPct val="0"/>
              </a:spcBef>
              <a:buFontTx/>
              <a:buNone/>
            </a:pPr>
            <a:r>
              <a:rPr lang="en-US" altLang="en-US" sz="1800">
                <a:latin typeface="Arial" panose="020B0604020202020204" pitchFamily="34" charset="0"/>
              </a:rPr>
              <a:t>  }  </a:t>
            </a:r>
          </a:p>
          <a:p>
            <a:pPr eaLnBrk="1" hangingPunct="1">
              <a:spcBef>
                <a:spcPct val="0"/>
              </a:spcBef>
              <a:buFontTx/>
              <a:buNone/>
            </a:pPr>
            <a:r>
              <a:rPr lang="en-US" altLang="en-US" sz="1800">
                <a:latin typeface="Arial" panose="020B0604020202020204" pitchFamily="34" charset="0"/>
              </a:rPr>
              <a:t>}  </a:t>
            </a: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Garbage Collection</a:t>
            </a:r>
          </a:p>
        </p:txBody>
      </p:sp>
      <p:sp>
        <p:nvSpPr>
          <p:cNvPr id="19459" name="Text Placeholder 2"/>
          <p:cNvSpPr>
            <a:spLocks noGrp="1"/>
          </p:cNvSpPr>
          <p:nvPr>
            <p:ph type="body" sz="quarter" idx="10"/>
          </p:nvPr>
        </p:nvSpPr>
        <p:spPr>
          <a:xfrm>
            <a:off x="303213" y="1465263"/>
            <a:ext cx="8543925" cy="2770187"/>
          </a:xfrm>
        </p:spPr>
        <p:txBody>
          <a:bodyPr/>
          <a:lstStyle/>
          <a:p>
            <a:pPr eaLnBrk="1" hangingPunct="1">
              <a:spcBef>
                <a:spcPct val="0"/>
              </a:spcBef>
              <a:spcAft>
                <a:spcPct val="0"/>
              </a:spcAft>
            </a:pPr>
            <a:r>
              <a:rPr lang="en-US" altLang="en-US" smtClean="0">
                <a:latin typeface="Book Antiqua" panose="02040602050305030304" pitchFamily="18" charset="0"/>
              </a:rPr>
              <a:t>Is the process of automatically </a:t>
            </a:r>
            <a:r>
              <a:rPr lang="en-US" altLang="en-US" b="1" u="sng" smtClean="0">
                <a:solidFill>
                  <a:srgbClr val="0033CC"/>
                </a:solidFill>
                <a:latin typeface="Book Antiqua" panose="02040602050305030304" pitchFamily="18" charset="0"/>
              </a:rPr>
              <a:t>freeing objects </a:t>
            </a:r>
            <a:r>
              <a:rPr lang="en-US" altLang="en-US" smtClean="0">
                <a:latin typeface="Book Antiqua" panose="02040602050305030304" pitchFamily="18" charset="0"/>
              </a:rPr>
              <a:t>hat are no longer referenced by the program</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Is performed in Java by a program called </a:t>
            </a:r>
            <a:r>
              <a:rPr lang="en-US" altLang="en-US" b="1" u="sng" smtClean="0">
                <a:solidFill>
                  <a:srgbClr val="0033CC"/>
                </a:solidFill>
                <a:latin typeface="Book Antiqua" panose="02040602050305030304" pitchFamily="18" charset="0"/>
              </a:rPr>
              <a:t>Garbage Collector</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Is done </a:t>
            </a:r>
            <a:r>
              <a:rPr lang="en-US" altLang="en-US" b="1" u="sng" smtClean="0">
                <a:solidFill>
                  <a:srgbClr val="0033CC"/>
                </a:solidFill>
                <a:latin typeface="Book Antiqua" panose="02040602050305030304" pitchFamily="18" charset="0"/>
              </a:rPr>
              <a:t>automatically</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Can vary </a:t>
            </a:r>
            <a:r>
              <a:rPr lang="en-US" altLang="en-US" b="1" u="sng" smtClean="0">
                <a:solidFill>
                  <a:srgbClr val="0033CC"/>
                </a:solidFill>
                <a:latin typeface="Book Antiqua" panose="02040602050305030304" pitchFamily="18" charset="0"/>
              </a:rPr>
              <a:t>dramatically across JVM </a:t>
            </a:r>
            <a:r>
              <a:rPr lang="en-US" altLang="en-US" smtClean="0">
                <a:latin typeface="Book Antiqua" panose="02040602050305030304" pitchFamily="18" charset="0"/>
              </a:rPr>
              <a:t>implementations</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endParaRPr lang="en-US" altLang="en-US" smtClean="0">
              <a:latin typeface="Book Antiqua" panose="02040602050305030304" pitchFamily="18" charset="0"/>
            </a:endParaRPr>
          </a:p>
        </p:txBody>
      </p:sp>
      <p:pic>
        <p:nvPicPr>
          <p:cNvPr id="19460" name="Picture 2" descr="C:\Documents and Settings\ps111476\Desktop\gb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267200"/>
            <a:ext cx="480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304800" y="469900"/>
            <a:ext cx="8539163" cy="677863"/>
          </a:xfrm>
        </p:spPr>
        <p:txBody>
          <a:bodyPr/>
          <a:lstStyle/>
          <a:p>
            <a:r>
              <a:rPr lang="en-US" altLang="en-US" smtClean="0"/>
              <a:t>The this keyword can be passed as argument in the constructor call.</a:t>
            </a:r>
            <a:br>
              <a:rPr lang="en-US" altLang="en-US" smtClean="0"/>
            </a:br>
            <a:endParaRPr lang="en-US" altLang="en-US" smtClean="0"/>
          </a:p>
        </p:txBody>
      </p:sp>
      <p:sp>
        <p:nvSpPr>
          <p:cNvPr id="151555" name="Text Placeholder 2"/>
          <p:cNvSpPr>
            <a:spLocks noGrp="1"/>
          </p:cNvSpPr>
          <p:nvPr>
            <p:ph type="body" sz="quarter" idx="10"/>
          </p:nvPr>
        </p:nvSpPr>
        <p:spPr>
          <a:xfrm>
            <a:off x="303213" y="1465263"/>
            <a:ext cx="8543925" cy="554037"/>
          </a:xfrm>
        </p:spPr>
        <p:txBody>
          <a:bodyPr/>
          <a:lstStyle/>
          <a:p>
            <a:pPr marL="0" indent="0">
              <a:spcBef>
                <a:spcPct val="0"/>
              </a:spcBef>
              <a:spcAft>
                <a:spcPct val="0"/>
              </a:spcAft>
            </a:pPr>
            <a:r>
              <a:rPr lang="en-US" altLang="en-US" smtClean="0"/>
              <a:t>We can pass the this keyword in the constructor also. It is useful if we have to use one object in multiple classes.</a:t>
            </a:r>
          </a:p>
        </p:txBody>
      </p:sp>
      <p:sp>
        <p:nvSpPr>
          <p:cNvPr id="151556" name="Rectangle 3"/>
          <p:cNvSpPr>
            <a:spLocks noChangeArrowheads="1"/>
          </p:cNvSpPr>
          <p:nvPr/>
        </p:nvSpPr>
        <p:spPr bwMode="auto">
          <a:xfrm>
            <a:off x="457200" y="2209800"/>
            <a:ext cx="457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Arial" panose="020B0604020202020204" pitchFamily="34" charset="0"/>
              </a:rPr>
              <a:t>class</a:t>
            </a:r>
            <a:r>
              <a:rPr lang="en-US" altLang="en-US" sz="1200">
                <a:latin typeface="Arial" panose="020B0604020202020204" pitchFamily="34" charset="0"/>
              </a:rPr>
              <a:t> B{  </a:t>
            </a:r>
          </a:p>
          <a:p>
            <a:pPr eaLnBrk="1" hangingPunct="1">
              <a:spcBef>
                <a:spcPct val="0"/>
              </a:spcBef>
              <a:buFontTx/>
              <a:buNone/>
            </a:pPr>
            <a:r>
              <a:rPr lang="en-US" altLang="en-US" sz="1200">
                <a:latin typeface="Arial" panose="020B0604020202020204" pitchFamily="34" charset="0"/>
              </a:rPr>
              <a:t>  A obj;  </a:t>
            </a:r>
          </a:p>
          <a:p>
            <a:pPr eaLnBrk="1" hangingPunct="1">
              <a:spcBef>
                <a:spcPct val="0"/>
              </a:spcBef>
              <a:buFontTx/>
              <a:buNone/>
            </a:pPr>
            <a:r>
              <a:rPr lang="en-US" altLang="en-US" sz="1200">
                <a:latin typeface="Arial" panose="020B0604020202020204" pitchFamily="34" charset="0"/>
              </a:rPr>
              <a:t>  B(A obj){  </a:t>
            </a:r>
          </a:p>
          <a:p>
            <a:pPr eaLnBrk="1" hangingPunct="1">
              <a:spcBef>
                <a:spcPct val="0"/>
              </a:spcBef>
              <a:buFontTx/>
              <a:buNone/>
            </a:pPr>
            <a:r>
              <a:rPr lang="en-US" altLang="en-US" sz="1200">
                <a:latin typeface="Arial" panose="020B0604020202020204" pitchFamily="34" charset="0"/>
              </a:rPr>
              <a:t>    </a:t>
            </a:r>
            <a:r>
              <a:rPr lang="en-US" altLang="en-US" sz="1200" b="1">
                <a:latin typeface="Arial" panose="020B0604020202020204" pitchFamily="34" charset="0"/>
              </a:rPr>
              <a:t>this</a:t>
            </a:r>
            <a:r>
              <a:rPr lang="en-US" altLang="en-US" sz="1200">
                <a:latin typeface="Arial" panose="020B0604020202020204" pitchFamily="34" charset="0"/>
              </a:rPr>
              <a:t>.obj=obj;  </a:t>
            </a:r>
          </a:p>
          <a:p>
            <a:pPr eaLnBrk="1" hangingPunct="1">
              <a:spcBef>
                <a:spcPct val="0"/>
              </a:spcBef>
              <a:buFontTx/>
              <a:buNone/>
            </a:pPr>
            <a:r>
              <a:rPr lang="en-US" altLang="en-US" sz="1200">
                <a:latin typeface="Arial" panose="020B0604020202020204" pitchFamily="34" charset="0"/>
              </a:rPr>
              <a:t>  }  </a:t>
            </a:r>
          </a:p>
          <a:p>
            <a:pPr eaLnBrk="1" hangingPunct="1">
              <a:spcBef>
                <a:spcPct val="0"/>
              </a:spcBef>
              <a:buFontTx/>
              <a:buNone/>
            </a:pPr>
            <a:r>
              <a:rPr lang="en-US" altLang="en-US" sz="1200">
                <a:latin typeface="Arial" panose="020B0604020202020204" pitchFamily="34" charset="0"/>
              </a:rPr>
              <a:t>  </a:t>
            </a:r>
            <a:r>
              <a:rPr lang="en-US" altLang="en-US" sz="1200" b="1">
                <a:latin typeface="Arial" panose="020B0604020202020204" pitchFamily="34" charset="0"/>
              </a:rPr>
              <a:t>void</a:t>
            </a:r>
            <a:r>
              <a:rPr lang="en-US" altLang="en-US" sz="1200">
                <a:latin typeface="Arial" panose="020B0604020202020204" pitchFamily="34" charset="0"/>
              </a:rPr>
              <a:t> display(){  </a:t>
            </a:r>
          </a:p>
          <a:p>
            <a:pPr eaLnBrk="1" hangingPunct="1">
              <a:spcBef>
                <a:spcPct val="0"/>
              </a:spcBef>
              <a:buFontTx/>
              <a:buNone/>
            </a:pPr>
            <a:r>
              <a:rPr lang="en-US" altLang="en-US" sz="1200">
                <a:latin typeface="Arial" panose="020B0604020202020204" pitchFamily="34" charset="0"/>
              </a:rPr>
              <a:t>    System.out.println(obj.data);//using data member of A class  </a:t>
            </a:r>
          </a:p>
          <a:p>
            <a:pPr eaLnBrk="1" hangingPunct="1">
              <a:spcBef>
                <a:spcPct val="0"/>
              </a:spcBef>
              <a:buFontTx/>
              <a:buNone/>
            </a:pPr>
            <a:r>
              <a:rPr lang="en-US" altLang="en-US" sz="1200">
                <a:latin typeface="Arial" panose="020B0604020202020204" pitchFamily="34" charset="0"/>
              </a:rPr>
              <a:t>  }  </a:t>
            </a:r>
          </a:p>
          <a:p>
            <a:pPr eaLnBrk="1" hangingPunct="1">
              <a:spcBef>
                <a:spcPct val="0"/>
              </a:spcBef>
              <a:buFontTx/>
              <a:buNone/>
            </a:pPr>
            <a:r>
              <a:rPr lang="en-US" altLang="en-US" sz="1200">
                <a:latin typeface="Arial" panose="020B0604020202020204" pitchFamily="34" charset="0"/>
              </a:rPr>
              <a:t>}  </a:t>
            </a:r>
          </a:p>
          <a:p>
            <a:pPr eaLnBrk="1" hangingPunct="1">
              <a:spcBef>
                <a:spcPct val="0"/>
              </a:spcBef>
              <a:buFontTx/>
              <a:buNone/>
            </a:pPr>
            <a:r>
              <a:rPr lang="en-US" altLang="en-US" sz="1200">
                <a:latin typeface="Arial" panose="020B0604020202020204" pitchFamily="34" charset="0"/>
              </a:rPr>
              <a:t>  </a:t>
            </a:r>
          </a:p>
          <a:p>
            <a:pPr eaLnBrk="1" hangingPunct="1">
              <a:spcBef>
                <a:spcPct val="0"/>
              </a:spcBef>
              <a:buFontTx/>
              <a:buNone/>
            </a:pPr>
            <a:r>
              <a:rPr lang="en-US" altLang="en-US" sz="1200" b="1">
                <a:latin typeface="Arial" panose="020B0604020202020204" pitchFamily="34" charset="0"/>
              </a:rPr>
              <a:t>class</a:t>
            </a:r>
            <a:r>
              <a:rPr lang="en-US" altLang="en-US" sz="1200">
                <a:latin typeface="Arial" panose="020B0604020202020204" pitchFamily="34" charset="0"/>
              </a:rPr>
              <a:t> A{  </a:t>
            </a:r>
          </a:p>
          <a:p>
            <a:pPr eaLnBrk="1" hangingPunct="1">
              <a:spcBef>
                <a:spcPct val="0"/>
              </a:spcBef>
              <a:buFontTx/>
              <a:buNone/>
            </a:pPr>
            <a:r>
              <a:rPr lang="en-US" altLang="en-US" sz="1200">
                <a:latin typeface="Arial" panose="020B0604020202020204" pitchFamily="34" charset="0"/>
              </a:rPr>
              <a:t>  </a:t>
            </a:r>
            <a:r>
              <a:rPr lang="en-US" altLang="en-US" sz="1200" b="1">
                <a:latin typeface="Arial" panose="020B0604020202020204" pitchFamily="34" charset="0"/>
              </a:rPr>
              <a:t>int</a:t>
            </a:r>
            <a:r>
              <a:rPr lang="en-US" altLang="en-US" sz="1200">
                <a:latin typeface="Arial" panose="020B0604020202020204" pitchFamily="34" charset="0"/>
              </a:rPr>
              <a:t> data=10;  </a:t>
            </a:r>
          </a:p>
          <a:p>
            <a:pPr eaLnBrk="1" hangingPunct="1">
              <a:spcBef>
                <a:spcPct val="0"/>
              </a:spcBef>
              <a:buFontTx/>
              <a:buNone/>
            </a:pPr>
            <a:r>
              <a:rPr lang="en-US" altLang="en-US" sz="1200">
                <a:latin typeface="Arial" panose="020B0604020202020204" pitchFamily="34" charset="0"/>
              </a:rPr>
              <a:t>  A(){  </a:t>
            </a:r>
          </a:p>
          <a:p>
            <a:pPr eaLnBrk="1" hangingPunct="1">
              <a:spcBef>
                <a:spcPct val="0"/>
              </a:spcBef>
              <a:buFontTx/>
              <a:buNone/>
            </a:pPr>
            <a:r>
              <a:rPr lang="en-US" altLang="en-US" sz="1200">
                <a:latin typeface="Arial" panose="020B0604020202020204" pitchFamily="34" charset="0"/>
              </a:rPr>
              <a:t>   B b=</a:t>
            </a:r>
            <a:r>
              <a:rPr lang="en-US" altLang="en-US" sz="1200" b="1">
                <a:latin typeface="Arial" panose="020B0604020202020204" pitchFamily="34" charset="0"/>
              </a:rPr>
              <a:t>new</a:t>
            </a:r>
            <a:r>
              <a:rPr lang="en-US" altLang="en-US" sz="1200">
                <a:latin typeface="Arial" panose="020B0604020202020204" pitchFamily="34" charset="0"/>
              </a:rPr>
              <a:t> B(</a:t>
            </a:r>
            <a:r>
              <a:rPr lang="en-US" altLang="en-US" sz="1200" b="1">
                <a:latin typeface="Arial" panose="020B0604020202020204" pitchFamily="34" charset="0"/>
              </a:rPr>
              <a:t>this</a:t>
            </a:r>
            <a:r>
              <a:rPr lang="en-US" altLang="en-US" sz="1200">
                <a:latin typeface="Arial" panose="020B0604020202020204" pitchFamily="34" charset="0"/>
              </a:rPr>
              <a:t>);  </a:t>
            </a:r>
          </a:p>
          <a:p>
            <a:pPr eaLnBrk="1" hangingPunct="1">
              <a:spcBef>
                <a:spcPct val="0"/>
              </a:spcBef>
              <a:buFontTx/>
              <a:buNone/>
            </a:pPr>
            <a:r>
              <a:rPr lang="en-US" altLang="en-US" sz="1200">
                <a:latin typeface="Arial" panose="020B0604020202020204" pitchFamily="34" charset="0"/>
              </a:rPr>
              <a:t>   b.display();  </a:t>
            </a:r>
          </a:p>
          <a:p>
            <a:pPr eaLnBrk="1" hangingPunct="1">
              <a:spcBef>
                <a:spcPct val="0"/>
              </a:spcBef>
              <a:buFontTx/>
              <a:buNone/>
            </a:pPr>
            <a:r>
              <a:rPr lang="en-US" altLang="en-US" sz="1200">
                <a:latin typeface="Arial" panose="020B0604020202020204" pitchFamily="34" charset="0"/>
              </a:rPr>
              <a:t>  }  </a:t>
            </a:r>
          </a:p>
          <a:p>
            <a:pPr eaLnBrk="1" hangingPunct="1">
              <a:spcBef>
                <a:spcPct val="0"/>
              </a:spcBef>
              <a:buFontTx/>
              <a:buNone/>
            </a:pPr>
            <a:r>
              <a:rPr lang="en-US" altLang="en-US" sz="1200">
                <a:latin typeface="Arial" panose="020B0604020202020204" pitchFamily="34" charset="0"/>
              </a:rPr>
              <a:t>  </a:t>
            </a:r>
            <a:r>
              <a:rPr lang="en-US" altLang="en-US" sz="1200" b="1">
                <a:latin typeface="Arial" panose="020B0604020202020204" pitchFamily="34" charset="0"/>
              </a:rPr>
              <a:t>public</a:t>
            </a:r>
            <a:r>
              <a:rPr lang="en-US" altLang="en-US" sz="1200">
                <a:latin typeface="Arial" panose="020B0604020202020204" pitchFamily="34" charset="0"/>
              </a:rPr>
              <a:t> </a:t>
            </a:r>
            <a:r>
              <a:rPr lang="en-US" altLang="en-US" sz="1200" b="1">
                <a:latin typeface="Arial" panose="020B0604020202020204" pitchFamily="34" charset="0"/>
              </a:rPr>
              <a:t>static</a:t>
            </a:r>
            <a:r>
              <a:rPr lang="en-US" altLang="en-US" sz="1200">
                <a:latin typeface="Arial" panose="020B0604020202020204" pitchFamily="34" charset="0"/>
              </a:rPr>
              <a:t> </a:t>
            </a:r>
            <a:r>
              <a:rPr lang="en-US" altLang="en-US" sz="1200" b="1">
                <a:latin typeface="Arial" panose="020B0604020202020204" pitchFamily="34" charset="0"/>
              </a:rPr>
              <a:t>void</a:t>
            </a:r>
            <a:r>
              <a:rPr lang="en-US" altLang="en-US" sz="1200">
                <a:latin typeface="Arial" panose="020B0604020202020204" pitchFamily="34" charset="0"/>
              </a:rPr>
              <a:t> main(String args[]){  </a:t>
            </a:r>
          </a:p>
          <a:p>
            <a:pPr eaLnBrk="1" hangingPunct="1">
              <a:spcBef>
                <a:spcPct val="0"/>
              </a:spcBef>
              <a:buFontTx/>
              <a:buNone/>
            </a:pPr>
            <a:r>
              <a:rPr lang="en-US" altLang="en-US" sz="1200">
                <a:latin typeface="Arial" panose="020B0604020202020204" pitchFamily="34" charset="0"/>
              </a:rPr>
              <a:t>   A a=</a:t>
            </a:r>
            <a:r>
              <a:rPr lang="en-US" altLang="en-US" sz="1200" b="1">
                <a:latin typeface="Arial" panose="020B0604020202020204" pitchFamily="34" charset="0"/>
              </a:rPr>
              <a:t>new</a:t>
            </a:r>
            <a:r>
              <a:rPr lang="en-US" altLang="en-US" sz="1200">
                <a:latin typeface="Arial" panose="020B0604020202020204" pitchFamily="34" charset="0"/>
              </a:rPr>
              <a:t> A();  </a:t>
            </a:r>
          </a:p>
          <a:p>
            <a:pPr eaLnBrk="1" hangingPunct="1">
              <a:spcBef>
                <a:spcPct val="0"/>
              </a:spcBef>
              <a:buFontTx/>
              <a:buNone/>
            </a:pPr>
            <a:r>
              <a:rPr lang="en-US" altLang="en-US" sz="1200">
                <a:latin typeface="Arial" panose="020B0604020202020204" pitchFamily="34" charset="0"/>
              </a:rPr>
              <a:t>  }  </a:t>
            </a:r>
          </a:p>
          <a:p>
            <a:pPr eaLnBrk="1" hangingPunct="1">
              <a:spcBef>
                <a:spcPct val="0"/>
              </a:spcBef>
              <a:buFontTx/>
              <a:buNone/>
            </a:pPr>
            <a:r>
              <a:rPr lang="en-US" altLang="en-US" sz="1200">
                <a:latin typeface="Arial" panose="020B0604020202020204" pitchFamily="34" charset="0"/>
              </a:rPr>
              <a:t>}  </a:t>
            </a:r>
          </a:p>
        </p:txBody>
      </p:sp>
      <p:sp>
        <p:nvSpPr>
          <p:cNvPr id="64513" name="Rectangle 1"/>
          <p:cNvSpPr>
            <a:spLocks noChangeArrowheads="1"/>
          </p:cNvSpPr>
          <p:nvPr/>
        </p:nvSpPr>
        <p:spPr bwMode="auto">
          <a:xfrm>
            <a:off x="5867400" y="2843213"/>
            <a:ext cx="3276600" cy="369887"/>
          </a:xfrm>
          <a:prstGeom prst="rect">
            <a:avLst/>
          </a:prstGeom>
          <a:noFill/>
          <a:ln w="9525" cap="flat" cmpd="sng" algn="ctr">
            <a:noFill/>
            <a:prstDash val="solid"/>
            <a:miter lim="800000"/>
            <a:headEnd/>
            <a:tailEnd/>
          </a:ln>
          <a:effectLst/>
        </p:spPr>
        <p:txBody>
          <a:bodyPr anchor="ctr">
            <a:spAutoFit/>
          </a:bodyPr>
          <a:lstStyle/>
          <a:p>
            <a:pPr eaLnBrk="1" hangingPunct="1">
              <a:defRPr/>
            </a:pPr>
            <a:r>
              <a:rPr lang="en-US" b="1" dirty="0">
                <a:solidFill>
                  <a:srgbClr val="C00000"/>
                </a:solidFill>
                <a:latin typeface="+mn-lt"/>
              </a:rPr>
              <a:t>Output:10</a:t>
            </a:r>
            <a:r>
              <a:rPr lang="en-US" sz="900" dirty="0"/>
              <a:t> </a:t>
            </a:r>
            <a:endParaRPr lang="en-US" dirty="0"/>
          </a:p>
        </p:txBody>
      </p:sp>
    </p:spTree>
  </p:cSld>
  <p:clrMapOvr>
    <a:masterClrMapping/>
  </p:clrMapOvr>
  <p:transition>
    <p:pull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304800" y="469900"/>
            <a:ext cx="8539163" cy="677863"/>
          </a:xfrm>
        </p:spPr>
        <p:txBody>
          <a:bodyPr/>
          <a:lstStyle/>
          <a:p>
            <a:r>
              <a:rPr lang="en-US" altLang="en-US" smtClean="0"/>
              <a:t>The this keyword can be used to return current class instance.</a:t>
            </a:r>
            <a:br>
              <a:rPr lang="en-US" altLang="en-US" smtClean="0"/>
            </a:br>
            <a:endParaRPr lang="en-US" altLang="en-US" smtClean="0"/>
          </a:p>
        </p:txBody>
      </p:sp>
      <p:sp>
        <p:nvSpPr>
          <p:cNvPr id="152579" name="Text Placeholder 2"/>
          <p:cNvSpPr>
            <a:spLocks noGrp="1"/>
          </p:cNvSpPr>
          <p:nvPr>
            <p:ph type="body" sz="quarter" idx="10"/>
          </p:nvPr>
        </p:nvSpPr>
        <p:spPr>
          <a:xfrm>
            <a:off x="303213" y="1465263"/>
            <a:ext cx="8543925" cy="2493962"/>
          </a:xfrm>
        </p:spPr>
        <p:txBody>
          <a:bodyPr/>
          <a:lstStyle/>
          <a:p>
            <a:pPr marL="0" indent="0">
              <a:spcBef>
                <a:spcPct val="0"/>
              </a:spcBef>
              <a:spcAft>
                <a:spcPct val="0"/>
              </a:spcAft>
            </a:pPr>
            <a:r>
              <a:rPr lang="en-US" altLang="en-US" smtClean="0"/>
              <a:t>We can return the this keyword as an statement from the method. In such case, return type of the method must be the class type (non-primitive). </a:t>
            </a:r>
          </a:p>
          <a:p>
            <a:pPr marL="0" indent="0">
              <a:spcBef>
                <a:spcPct val="0"/>
              </a:spcBef>
              <a:spcAft>
                <a:spcPct val="0"/>
              </a:spcAft>
            </a:pPr>
            <a:endParaRPr lang="en-US" altLang="en-US" smtClean="0"/>
          </a:p>
          <a:p>
            <a:pPr marL="0" indent="0">
              <a:spcBef>
                <a:spcPct val="0"/>
              </a:spcBef>
              <a:spcAft>
                <a:spcPct val="0"/>
              </a:spcAft>
            </a:pPr>
            <a:r>
              <a:rPr lang="en-US" altLang="en-US" b="1" smtClean="0"/>
              <a:t>Syntax of this that can be returned as a statement</a:t>
            </a:r>
          </a:p>
          <a:p>
            <a:pPr marL="0" indent="0">
              <a:spcBef>
                <a:spcPct val="0"/>
              </a:spcBef>
              <a:spcAft>
                <a:spcPct val="0"/>
              </a:spcAft>
            </a:pPr>
            <a:r>
              <a:rPr lang="en-US" altLang="en-US" b="1" smtClean="0"/>
              <a:t>	</a:t>
            </a:r>
          </a:p>
          <a:p>
            <a:pPr marL="0" indent="0">
              <a:spcBef>
                <a:spcPct val="0"/>
              </a:spcBef>
              <a:spcAft>
                <a:spcPct val="0"/>
              </a:spcAft>
            </a:pPr>
            <a:r>
              <a:rPr lang="en-US" altLang="en-US" smtClean="0"/>
              <a:t>		return_type method_name(){  </a:t>
            </a:r>
          </a:p>
          <a:p>
            <a:pPr marL="0" indent="0">
              <a:spcBef>
                <a:spcPct val="0"/>
              </a:spcBef>
              <a:spcAft>
                <a:spcPct val="0"/>
              </a:spcAft>
            </a:pPr>
            <a:r>
              <a:rPr lang="en-US" altLang="en-US" b="1" smtClean="0"/>
              <a:t>		return</a:t>
            </a:r>
            <a:r>
              <a:rPr lang="en-US" altLang="en-US" smtClean="0"/>
              <a:t> </a:t>
            </a:r>
            <a:r>
              <a:rPr lang="en-US" altLang="en-US" b="1" smtClean="0"/>
              <a:t>this</a:t>
            </a:r>
            <a:r>
              <a:rPr lang="en-US" altLang="en-US" smtClean="0"/>
              <a:t>;  </a:t>
            </a:r>
          </a:p>
          <a:p>
            <a:pPr marL="0" indent="0">
              <a:spcBef>
                <a:spcPct val="0"/>
              </a:spcBef>
              <a:spcAft>
                <a:spcPct val="0"/>
              </a:spcAft>
            </a:pPr>
            <a:r>
              <a:rPr lang="en-US" altLang="en-US" smtClean="0"/>
              <a:t>		}  </a:t>
            </a:r>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304800" y="469900"/>
            <a:ext cx="8539163" cy="1016000"/>
          </a:xfrm>
        </p:spPr>
        <p:txBody>
          <a:bodyPr/>
          <a:lstStyle/>
          <a:p>
            <a:r>
              <a:rPr lang="en-US" altLang="en-US" smtClean="0"/>
              <a:t>Example of this keyword that you return as a statement from the method</a:t>
            </a:r>
            <a:br>
              <a:rPr lang="en-US" altLang="en-US" smtClean="0"/>
            </a:br>
            <a:endParaRPr lang="en-US" altLang="en-US" smtClean="0"/>
          </a:p>
        </p:txBody>
      </p:sp>
      <p:sp>
        <p:nvSpPr>
          <p:cNvPr id="153603" name="Text Placeholder 2"/>
          <p:cNvSpPr>
            <a:spLocks noGrp="1"/>
          </p:cNvSpPr>
          <p:nvPr>
            <p:ph type="body" sz="quarter" idx="10"/>
          </p:nvPr>
        </p:nvSpPr>
        <p:spPr>
          <a:xfrm>
            <a:off x="303213" y="1465263"/>
            <a:ext cx="8543925" cy="3600450"/>
          </a:xfrm>
        </p:spPr>
        <p:txBody>
          <a:bodyPr/>
          <a:lstStyle/>
          <a:p>
            <a:pPr marL="0" indent="0">
              <a:spcBef>
                <a:spcPct val="0"/>
              </a:spcBef>
              <a:spcAft>
                <a:spcPct val="0"/>
              </a:spcAft>
            </a:pPr>
            <a:r>
              <a:rPr lang="en-US" altLang="en-US" b="1" smtClean="0"/>
              <a:t>class</a:t>
            </a:r>
            <a:r>
              <a:rPr lang="en-US" altLang="en-US" smtClean="0"/>
              <a:t> A{  </a:t>
            </a:r>
          </a:p>
          <a:p>
            <a:pPr marL="0" indent="0">
              <a:spcBef>
                <a:spcPct val="0"/>
              </a:spcBef>
              <a:spcAft>
                <a:spcPct val="0"/>
              </a:spcAft>
            </a:pPr>
            <a:r>
              <a:rPr lang="en-US" altLang="en-US" smtClean="0"/>
              <a:t>A getA(){  </a:t>
            </a:r>
          </a:p>
          <a:p>
            <a:pPr marL="0" indent="0">
              <a:spcBef>
                <a:spcPct val="0"/>
              </a:spcBef>
              <a:spcAft>
                <a:spcPct val="0"/>
              </a:spcAft>
            </a:pPr>
            <a:r>
              <a:rPr lang="en-US" altLang="en-US" b="1" smtClean="0"/>
              <a:t>return</a:t>
            </a:r>
            <a:r>
              <a:rPr lang="en-US" altLang="en-US" smtClean="0"/>
              <a:t> </a:t>
            </a:r>
            <a:r>
              <a:rPr lang="en-US" altLang="en-US" b="1" smtClean="0"/>
              <a:t>this</a:t>
            </a:r>
            <a:r>
              <a:rPr lang="en-US" altLang="en-US" smtClean="0"/>
              <a:t>;  </a:t>
            </a:r>
          </a:p>
          <a:p>
            <a:pPr marL="0" indent="0">
              <a:spcBef>
                <a:spcPct val="0"/>
              </a:spcBef>
              <a:spcAft>
                <a:spcPct val="0"/>
              </a:spcAft>
            </a:pPr>
            <a:r>
              <a:rPr lang="en-US" altLang="en-US" smtClean="0"/>
              <a:t>}  </a:t>
            </a:r>
          </a:p>
          <a:p>
            <a:pPr marL="0" indent="0">
              <a:spcBef>
                <a:spcPct val="0"/>
              </a:spcBef>
              <a:spcAft>
                <a:spcPct val="0"/>
              </a:spcAft>
            </a:pPr>
            <a:r>
              <a:rPr lang="en-US" altLang="en-US" b="1" smtClean="0"/>
              <a:t>void</a:t>
            </a:r>
            <a:r>
              <a:rPr lang="en-US" altLang="en-US" smtClean="0"/>
              <a:t> msg(){System.out.println("Hello java");}  </a:t>
            </a:r>
          </a:p>
          <a:p>
            <a:pPr marL="0" indent="0">
              <a:spcBef>
                <a:spcPct val="0"/>
              </a:spcBef>
              <a:spcAft>
                <a:spcPct val="0"/>
              </a:spcAft>
            </a:pPr>
            <a:r>
              <a:rPr lang="en-US" altLang="en-US" smtClean="0"/>
              <a:t>}  </a:t>
            </a:r>
          </a:p>
          <a:p>
            <a:pPr marL="0" indent="0">
              <a:spcBef>
                <a:spcPct val="0"/>
              </a:spcBef>
              <a:spcAft>
                <a:spcPct val="0"/>
              </a:spcAft>
            </a:pPr>
            <a:r>
              <a:rPr lang="en-US" altLang="en-US" smtClean="0"/>
              <a:t>  </a:t>
            </a:r>
          </a:p>
          <a:p>
            <a:pPr marL="0" indent="0">
              <a:spcBef>
                <a:spcPct val="0"/>
              </a:spcBef>
              <a:spcAft>
                <a:spcPct val="0"/>
              </a:spcAft>
            </a:pPr>
            <a:r>
              <a:rPr lang="en-US" altLang="en-US" b="1" smtClean="0"/>
              <a:t>class</a:t>
            </a:r>
            <a:r>
              <a:rPr lang="en-US" altLang="en-US" smtClean="0"/>
              <a:t> Test{  </a:t>
            </a:r>
          </a:p>
          <a:p>
            <a:pPr marL="0" indent="0">
              <a:spcBef>
                <a:spcPct val="0"/>
              </a:spcBef>
              <a:spcAft>
                <a:spcPct val="0"/>
              </a:spcAft>
            </a:pP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b="1" smtClean="0"/>
              <a:t>new</a:t>
            </a:r>
            <a:r>
              <a:rPr lang="en-US" altLang="en-US" smtClean="0"/>
              <a:t> A().getA().msg();  </a:t>
            </a:r>
          </a:p>
          <a:p>
            <a:pPr marL="0" indent="0">
              <a:spcBef>
                <a:spcPct val="0"/>
              </a:spcBef>
              <a:spcAft>
                <a:spcPct val="0"/>
              </a:spcAft>
            </a:pPr>
            <a:r>
              <a:rPr lang="en-US" altLang="en-US" smtClean="0"/>
              <a:t>}  </a:t>
            </a:r>
          </a:p>
          <a:p>
            <a:pPr marL="0" indent="0">
              <a:spcBef>
                <a:spcPct val="0"/>
              </a:spcBef>
              <a:spcAft>
                <a:spcPct val="0"/>
              </a:spcAft>
            </a:pPr>
            <a:r>
              <a:rPr lang="en-US" altLang="en-US" smtClean="0"/>
              <a:t>}  </a:t>
            </a:r>
          </a:p>
          <a:p>
            <a:pPr marL="0" indent="0">
              <a:spcBef>
                <a:spcPct val="0"/>
              </a:spcBef>
              <a:spcAft>
                <a:spcPct val="0"/>
              </a:spcAft>
            </a:pPr>
            <a:endParaRPr lang="en-US" altLang="en-US" smtClean="0"/>
          </a:p>
        </p:txBody>
      </p:sp>
      <p:sp>
        <p:nvSpPr>
          <p:cNvPr id="67585" name="Rectangle 1"/>
          <p:cNvSpPr>
            <a:spLocks noChangeArrowheads="1"/>
          </p:cNvSpPr>
          <p:nvPr/>
        </p:nvSpPr>
        <p:spPr bwMode="auto">
          <a:xfrm>
            <a:off x="0" y="4754563"/>
            <a:ext cx="9144000" cy="338137"/>
          </a:xfrm>
          <a:prstGeom prst="rect">
            <a:avLst/>
          </a:prstGeom>
          <a:noFill/>
          <a:ln w="9525" cap="flat" cmpd="sng" algn="ctr">
            <a:noFill/>
            <a:prstDash val="solid"/>
            <a:miter lim="800000"/>
            <a:headEnd/>
            <a:tailEnd/>
          </a:ln>
          <a:effectLst/>
        </p:spPr>
        <p:txBody>
          <a:bodyPr anchor="ctr">
            <a:spAutoFit/>
          </a:bodyPr>
          <a:lstStyle/>
          <a:p>
            <a:pPr eaLnBrk="1" hangingPunct="1">
              <a:defRPr/>
            </a:pPr>
            <a:r>
              <a:rPr lang="en-US" sz="1600" b="1" dirty="0">
                <a:solidFill>
                  <a:srgbClr val="00B050"/>
                </a:solidFill>
                <a:latin typeface="+mn-lt"/>
              </a:rPr>
              <a:t>Hello java </a:t>
            </a:r>
          </a:p>
        </p:txBody>
      </p:sp>
    </p:spTree>
  </p:cSld>
  <p:clrMapOvr>
    <a:masterClrMapping/>
  </p:clrMapOvr>
  <p:transition>
    <p:pull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a:lstStyle/>
          <a:p>
            <a:endParaRPr lang="en-US" altLang="en-US" smtClean="0"/>
          </a:p>
        </p:txBody>
      </p:sp>
      <p:sp>
        <p:nvSpPr>
          <p:cNvPr id="154627" name="Text Placeholder 2"/>
          <p:cNvSpPr>
            <a:spLocks noGrp="1"/>
          </p:cNvSpPr>
          <p:nvPr>
            <p:ph type="body" sz="quarter" idx="10"/>
          </p:nvPr>
        </p:nvSpPr>
        <p:spPr>
          <a:xfrm>
            <a:off x="303213" y="1465263"/>
            <a:ext cx="8543925" cy="5816600"/>
          </a:xfrm>
        </p:spPr>
        <p:txBody>
          <a:bodyPr/>
          <a:lstStyle/>
          <a:p>
            <a:pPr marL="0" indent="0">
              <a:spcBef>
                <a:spcPct val="0"/>
              </a:spcBef>
              <a:spcAft>
                <a:spcPct val="0"/>
              </a:spcAft>
            </a:pPr>
            <a:r>
              <a:rPr lang="en-US" altLang="en-US" smtClean="0"/>
              <a:t>Let's prove that this keyword refers to the current class instance variable. In this program, we are printing the reference variable and this, output of both variables are same</a:t>
            </a:r>
          </a:p>
          <a:p>
            <a:pPr marL="0" indent="0">
              <a:spcBef>
                <a:spcPct val="0"/>
              </a:spcBef>
              <a:spcAft>
                <a:spcPct val="0"/>
              </a:spcAft>
            </a:pPr>
            <a:endParaRPr lang="en-US" altLang="en-US" smtClean="0"/>
          </a:p>
          <a:p>
            <a:pPr marL="0" indent="0">
              <a:spcBef>
                <a:spcPct val="0"/>
              </a:spcBef>
              <a:spcAft>
                <a:spcPct val="0"/>
              </a:spcAft>
            </a:pPr>
            <a:r>
              <a:rPr lang="en-US" altLang="en-US" b="1" smtClean="0"/>
              <a:t>class</a:t>
            </a:r>
            <a:r>
              <a:rPr lang="en-US" altLang="en-US" smtClean="0"/>
              <a:t> A{  </a:t>
            </a:r>
          </a:p>
          <a:p>
            <a:pPr marL="0" indent="0">
              <a:spcBef>
                <a:spcPct val="0"/>
              </a:spcBef>
              <a:spcAft>
                <a:spcPct val="0"/>
              </a:spcAft>
            </a:pPr>
            <a:r>
              <a:rPr lang="en-US" altLang="en-US" b="1" smtClean="0"/>
              <a:t>void</a:t>
            </a:r>
            <a:r>
              <a:rPr lang="en-US" altLang="en-US" smtClean="0"/>
              <a:t> m(){  </a:t>
            </a:r>
          </a:p>
          <a:p>
            <a:pPr marL="0" indent="0">
              <a:spcBef>
                <a:spcPct val="0"/>
              </a:spcBef>
              <a:spcAft>
                <a:spcPct val="0"/>
              </a:spcAft>
            </a:pPr>
            <a:r>
              <a:rPr lang="en-US" altLang="en-US" smtClean="0"/>
              <a:t>System.out.println(</a:t>
            </a:r>
            <a:r>
              <a:rPr lang="en-US" altLang="en-US" b="1" smtClean="0"/>
              <a:t>this</a:t>
            </a:r>
            <a:r>
              <a:rPr lang="en-US" altLang="en-US" smtClean="0"/>
              <a:t>);//prints same reference ID  </a:t>
            </a:r>
          </a:p>
          <a:p>
            <a:pPr marL="0" indent="0">
              <a:spcBef>
                <a:spcPct val="0"/>
              </a:spcBef>
              <a:spcAft>
                <a:spcPct val="0"/>
              </a:spcAft>
            </a:pPr>
            <a:r>
              <a:rPr lang="en-US" altLang="en-US" smtClean="0"/>
              <a:t>}  </a:t>
            </a:r>
          </a:p>
          <a:p>
            <a:pPr marL="0" indent="0">
              <a:spcBef>
                <a:spcPct val="0"/>
              </a:spcBef>
              <a:spcAft>
                <a:spcPct val="0"/>
              </a:spcAft>
            </a:pPr>
            <a:r>
              <a:rPr lang="en-US" altLang="en-US" smtClean="0"/>
              <a:t>  </a:t>
            </a:r>
          </a:p>
          <a:p>
            <a:pPr marL="0" indent="0">
              <a:spcBef>
                <a:spcPct val="0"/>
              </a:spcBef>
              <a:spcAft>
                <a:spcPct val="0"/>
              </a:spcAft>
            </a:pPr>
            <a:r>
              <a:rPr lang="en-US" altLang="en-US" b="1" smtClean="0"/>
              <a:t>public</a:t>
            </a:r>
            <a:r>
              <a:rPr lang="en-US" altLang="en-US" smtClean="0"/>
              <a:t> </a:t>
            </a:r>
            <a:r>
              <a:rPr lang="en-US" altLang="en-US" b="1" smtClean="0"/>
              <a:t>static</a:t>
            </a:r>
            <a:r>
              <a:rPr lang="en-US" altLang="en-US" smtClean="0"/>
              <a:t> </a:t>
            </a:r>
            <a:r>
              <a:rPr lang="en-US" altLang="en-US" b="1" smtClean="0"/>
              <a:t>void</a:t>
            </a:r>
            <a:r>
              <a:rPr lang="en-US" altLang="en-US" smtClean="0"/>
              <a:t> main(String args[]){  </a:t>
            </a:r>
          </a:p>
          <a:p>
            <a:pPr marL="0" indent="0">
              <a:spcBef>
                <a:spcPct val="0"/>
              </a:spcBef>
              <a:spcAft>
                <a:spcPct val="0"/>
              </a:spcAft>
            </a:pPr>
            <a:r>
              <a:rPr lang="en-US" altLang="en-US" smtClean="0"/>
              <a:t>A obj=</a:t>
            </a:r>
            <a:r>
              <a:rPr lang="en-US" altLang="en-US" b="1" smtClean="0"/>
              <a:t>new</a:t>
            </a:r>
            <a:r>
              <a:rPr lang="en-US" altLang="en-US" smtClean="0"/>
              <a:t> A();  </a:t>
            </a:r>
          </a:p>
          <a:p>
            <a:pPr marL="0" indent="0">
              <a:spcBef>
                <a:spcPct val="0"/>
              </a:spcBef>
              <a:spcAft>
                <a:spcPct val="0"/>
              </a:spcAft>
            </a:pPr>
            <a:r>
              <a:rPr lang="en-US" altLang="en-US" smtClean="0"/>
              <a:t>System.out.println(obj);//prints the reference ID  </a:t>
            </a:r>
          </a:p>
          <a:p>
            <a:pPr marL="0" indent="0">
              <a:spcBef>
                <a:spcPct val="0"/>
              </a:spcBef>
              <a:spcAft>
                <a:spcPct val="0"/>
              </a:spcAft>
            </a:pPr>
            <a:r>
              <a:rPr lang="en-US" altLang="en-US" smtClean="0"/>
              <a:t>  </a:t>
            </a:r>
          </a:p>
          <a:p>
            <a:pPr marL="0" indent="0">
              <a:spcBef>
                <a:spcPct val="0"/>
              </a:spcBef>
              <a:spcAft>
                <a:spcPct val="0"/>
              </a:spcAft>
            </a:pPr>
            <a:r>
              <a:rPr lang="en-US" altLang="en-US" smtClean="0"/>
              <a:t>obj.m();  </a:t>
            </a:r>
          </a:p>
          <a:p>
            <a:pPr marL="0" indent="0">
              <a:spcBef>
                <a:spcPct val="0"/>
              </a:spcBef>
              <a:spcAft>
                <a:spcPct val="0"/>
              </a:spcAft>
            </a:pPr>
            <a:r>
              <a:rPr lang="en-US" altLang="en-US" smtClean="0"/>
              <a:t>}  }</a:t>
            </a:r>
          </a:p>
          <a:p>
            <a:pPr marL="0" indent="0">
              <a:spcBef>
                <a:spcPct val="0"/>
              </a:spcBef>
              <a:spcAft>
                <a:spcPct val="0"/>
              </a:spcAft>
            </a:pPr>
            <a:endParaRPr lang="en-US" altLang="en-US" smtClean="0"/>
          </a:p>
          <a:p>
            <a:pPr marL="0" indent="0">
              <a:spcBef>
                <a:spcPct val="0"/>
              </a:spcBef>
              <a:spcAft>
                <a:spcPct val="0"/>
              </a:spcAft>
            </a:pPr>
            <a:r>
              <a:rPr lang="en-US" altLang="en-US" smtClean="0"/>
              <a:t>Output:A@13d9c02 A@13d9c02 </a:t>
            </a:r>
          </a:p>
          <a:p>
            <a:pPr marL="0" indent="0">
              <a:spcBef>
                <a:spcPct val="0"/>
              </a:spcBef>
              <a:spcAft>
                <a:spcPct val="0"/>
              </a:spcAft>
            </a:pPr>
            <a:r>
              <a:rPr lang="en-US" altLang="en-US" smtClean="0"/>
              <a:t/>
            </a:r>
            <a:br>
              <a:rPr lang="en-US" altLang="en-US" smtClean="0"/>
            </a:br>
            <a:endParaRPr lang="en-US" altLang="en-US" smtClean="0"/>
          </a:p>
          <a:p>
            <a:pPr marL="0" indent="0">
              <a:spcBef>
                <a:spcPct val="0"/>
              </a:spcBef>
              <a:spcAft>
                <a:spcPct val="0"/>
              </a:spcAft>
            </a:pPr>
            <a:endParaRPr lang="en-US" altLang="en-US" smtClean="0"/>
          </a:p>
          <a:p>
            <a:pPr marL="0" indent="0">
              <a:spcBef>
                <a:spcPct val="0"/>
              </a:spcBef>
              <a:spcAft>
                <a:spcPct val="0"/>
              </a:spcAft>
            </a:pPr>
            <a:endParaRPr lang="en-US" altLang="en-US" smtClean="0"/>
          </a:p>
        </p:txBody>
      </p:sp>
    </p:spTree>
  </p:cSld>
  <p:clrMapOvr>
    <a:masterClrMapping/>
  </p:clrMapOvr>
  <p:transition>
    <p:pull di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p:txBody>
          <a:bodyPr/>
          <a:lstStyle/>
          <a:p>
            <a:r>
              <a:rPr lang="en-US" altLang="en-US" smtClean="0"/>
              <a:t>Abstract class in java</a:t>
            </a:r>
          </a:p>
        </p:txBody>
      </p:sp>
      <p:sp>
        <p:nvSpPr>
          <p:cNvPr id="155651" name="Text Placeholder 2"/>
          <p:cNvSpPr>
            <a:spLocks noGrp="1"/>
          </p:cNvSpPr>
          <p:nvPr>
            <p:ph type="body" sz="quarter" idx="10"/>
          </p:nvPr>
        </p:nvSpPr>
        <p:spPr>
          <a:xfrm>
            <a:off x="303213" y="914400"/>
            <a:ext cx="8543925" cy="3046413"/>
          </a:xfrm>
        </p:spPr>
        <p:txBody>
          <a:bodyPr/>
          <a:lstStyle/>
          <a:p>
            <a:pPr marL="0" indent="0">
              <a:spcBef>
                <a:spcPct val="0"/>
              </a:spcBef>
              <a:spcAft>
                <a:spcPct val="0"/>
              </a:spcAft>
            </a:pPr>
            <a:r>
              <a:rPr lang="en-US" altLang="en-US" smtClean="0"/>
              <a:t>Abstraction</a:t>
            </a:r>
          </a:p>
          <a:p>
            <a:pPr marL="0" indent="0">
              <a:spcBef>
                <a:spcPct val="0"/>
              </a:spcBef>
              <a:spcAft>
                <a:spcPct val="0"/>
              </a:spcAft>
            </a:pPr>
            <a:endParaRPr lang="en-US" altLang="en-US" smtClean="0"/>
          </a:p>
          <a:p>
            <a:pPr marL="0" indent="0">
              <a:spcBef>
                <a:spcPct val="0"/>
              </a:spcBef>
              <a:spcAft>
                <a:spcPct val="0"/>
              </a:spcAft>
            </a:pPr>
            <a:r>
              <a:rPr lang="en-US" altLang="en-US" smtClean="0"/>
              <a:t>	Hiding the implementation details and showing only functionality to the user.(i.e) It shows only important things to the user and hides internal details.</a:t>
            </a:r>
          </a:p>
          <a:p>
            <a:pPr marL="0" indent="0">
              <a:spcBef>
                <a:spcPct val="0"/>
              </a:spcBef>
              <a:spcAft>
                <a:spcPct val="0"/>
              </a:spcAft>
            </a:pPr>
            <a:endParaRPr lang="en-US" altLang="en-US" smtClean="0"/>
          </a:p>
          <a:p>
            <a:pPr marL="0" indent="0">
              <a:spcBef>
                <a:spcPct val="0"/>
              </a:spcBef>
              <a:spcAft>
                <a:spcPct val="0"/>
              </a:spcAft>
            </a:pPr>
            <a:endParaRPr lang="en-US" altLang="en-US" smtClean="0"/>
          </a:p>
          <a:p>
            <a:pPr marL="0" indent="0">
              <a:spcBef>
                <a:spcPct val="0"/>
              </a:spcBef>
              <a:spcAft>
                <a:spcPct val="0"/>
              </a:spcAft>
            </a:pPr>
            <a:r>
              <a:rPr lang="en-US" altLang="en-US" smtClean="0"/>
              <a:t>Ways to achieve abstraction is:</a:t>
            </a:r>
          </a:p>
          <a:p>
            <a:pPr marL="0" indent="0">
              <a:spcBef>
                <a:spcPct val="0"/>
              </a:spcBef>
              <a:spcAft>
                <a:spcPct val="0"/>
              </a:spcAft>
            </a:pPr>
            <a:endParaRPr lang="en-US" altLang="en-US" smtClean="0"/>
          </a:p>
          <a:p>
            <a:pPr marL="0" indent="0">
              <a:spcBef>
                <a:spcPct val="0"/>
              </a:spcBef>
              <a:spcAft>
                <a:spcPct val="0"/>
              </a:spcAft>
            </a:pPr>
            <a:r>
              <a:rPr lang="en-US" altLang="en-US" smtClean="0"/>
              <a:t>		 1.Abstract Class.</a:t>
            </a:r>
          </a:p>
          <a:p>
            <a:pPr marL="0" indent="0">
              <a:spcBef>
                <a:spcPct val="0"/>
              </a:spcBef>
              <a:spcAft>
                <a:spcPct val="0"/>
              </a:spcAft>
            </a:pPr>
            <a:endParaRPr lang="en-US" altLang="en-US" smtClean="0"/>
          </a:p>
          <a:p>
            <a:pPr marL="0" indent="0">
              <a:spcBef>
                <a:spcPct val="0"/>
              </a:spcBef>
              <a:spcAft>
                <a:spcPct val="0"/>
              </a:spcAft>
            </a:pPr>
            <a:r>
              <a:rPr lang="en-US" altLang="en-US" smtClean="0"/>
              <a:t>		 2. Interface.</a:t>
            </a:r>
          </a:p>
        </p:txBody>
      </p:sp>
    </p:spTree>
  </p:cSld>
  <p:clrMapOvr>
    <a:masterClrMapping/>
  </p:clrMapOvr>
  <p:transition>
    <p:pull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US" altLang="en-US" smtClean="0"/>
              <a:t>What is Abstract class?</a:t>
            </a:r>
          </a:p>
        </p:txBody>
      </p:sp>
      <p:sp>
        <p:nvSpPr>
          <p:cNvPr id="156675" name="Text Placeholder 2"/>
          <p:cNvSpPr>
            <a:spLocks noGrp="1"/>
          </p:cNvSpPr>
          <p:nvPr>
            <p:ph type="body" sz="quarter" idx="10"/>
          </p:nvPr>
        </p:nvSpPr>
        <p:spPr>
          <a:xfrm>
            <a:off x="303213" y="1465263"/>
            <a:ext cx="8543925" cy="1385887"/>
          </a:xfrm>
        </p:spPr>
        <p:txBody>
          <a:bodyPr/>
          <a:lstStyle/>
          <a:p>
            <a:pPr marL="0" indent="0">
              <a:spcBef>
                <a:spcPct val="0"/>
              </a:spcBef>
              <a:spcAft>
                <a:spcPct val="0"/>
              </a:spcAft>
            </a:pPr>
            <a:r>
              <a:rPr lang="en-US" altLang="en-US" smtClean="0"/>
              <a:t>A class that is declared with keyword </a:t>
            </a:r>
            <a:r>
              <a:rPr lang="en-US" altLang="en-US" smtClean="0">
                <a:solidFill>
                  <a:srgbClr val="FF0000"/>
                </a:solidFill>
              </a:rPr>
              <a:t>abstract</a:t>
            </a:r>
            <a:r>
              <a:rPr lang="en-US" altLang="en-US" smtClean="0"/>
              <a:t> called abstract class.</a:t>
            </a:r>
          </a:p>
          <a:p>
            <a:pPr marL="0" indent="0">
              <a:spcBef>
                <a:spcPct val="0"/>
              </a:spcBef>
              <a:spcAft>
                <a:spcPct val="0"/>
              </a:spcAft>
            </a:pPr>
            <a:endParaRPr lang="en-US" altLang="en-US" smtClean="0"/>
          </a:p>
          <a:p>
            <a:pPr marL="0" indent="0">
              <a:spcBef>
                <a:spcPct val="0"/>
              </a:spcBef>
              <a:spcAft>
                <a:spcPct val="0"/>
              </a:spcAft>
            </a:pPr>
            <a:r>
              <a:rPr lang="en-US" altLang="en-US" smtClean="0"/>
              <a:t>It need to be extended and its methods should be implemented.</a:t>
            </a:r>
          </a:p>
          <a:p>
            <a:pPr marL="0" indent="0">
              <a:spcBef>
                <a:spcPct val="0"/>
              </a:spcBef>
              <a:spcAft>
                <a:spcPct val="0"/>
              </a:spcAft>
            </a:pPr>
            <a:endParaRPr lang="en-US" altLang="en-US" smtClean="0"/>
          </a:p>
          <a:p>
            <a:pPr marL="0" indent="0">
              <a:spcBef>
                <a:spcPct val="0"/>
              </a:spcBef>
              <a:spcAft>
                <a:spcPct val="0"/>
              </a:spcAft>
            </a:pPr>
            <a:r>
              <a:rPr lang="en-US" altLang="en-US" smtClean="0"/>
              <a:t>Abstract class cant be instantiated(i.e object cant be created for this class)</a:t>
            </a:r>
          </a:p>
        </p:txBody>
      </p:sp>
    </p:spTree>
  </p:cSld>
  <p:clrMapOvr>
    <a:masterClrMapping/>
  </p:clrMapOvr>
  <p:transition>
    <p:pull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altLang="en-US" smtClean="0"/>
              <a:t>Syntax</a:t>
            </a:r>
          </a:p>
        </p:txBody>
      </p:sp>
      <p:sp>
        <p:nvSpPr>
          <p:cNvPr id="157699" name="Text Placeholder 2"/>
          <p:cNvSpPr>
            <a:spLocks noGrp="1"/>
          </p:cNvSpPr>
          <p:nvPr>
            <p:ph type="body" sz="quarter" idx="10"/>
          </p:nvPr>
        </p:nvSpPr>
        <p:spPr>
          <a:xfrm>
            <a:off x="1143000" y="1465263"/>
            <a:ext cx="4648200" cy="2216150"/>
          </a:xfrm>
        </p:spPr>
        <p:txBody>
          <a:bodyPr/>
          <a:lstStyle/>
          <a:p>
            <a:pPr marL="0" indent="0" algn="ctr">
              <a:spcBef>
                <a:spcPct val="0"/>
              </a:spcBef>
              <a:spcAft>
                <a:spcPct val="0"/>
              </a:spcAft>
            </a:pPr>
            <a:r>
              <a:rPr lang="en-US" altLang="en-US" smtClean="0"/>
              <a:t>abstract classname()</a:t>
            </a:r>
          </a:p>
          <a:p>
            <a:pPr marL="0" indent="0" algn="ctr">
              <a:spcBef>
                <a:spcPct val="0"/>
              </a:spcBef>
              <a:spcAft>
                <a:spcPct val="0"/>
              </a:spcAft>
            </a:pPr>
            <a:endParaRPr lang="en-US" altLang="en-US" smtClean="0"/>
          </a:p>
          <a:p>
            <a:pPr marL="0" indent="0">
              <a:spcBef>
                <a:spcPct val="0"/>
              </a:spcBef>
              <a:spcAft>
                <a:spcPct val="0"/>
              </a:spcAft>
            </a:pPr>
            <a:r>
              <a:rPr lang="en-US" altLang="en-US" smtClean="0"/>
              <a:t>		{</a:t>
            </a:r>
          </a:p>
          <a:p>
            <a:pPr marL="0" indent="0">
              <a:spcBef>
                <a:spcPct val="0"/>
              </a:spcBef>
              <a:spcAft>
                <a:spcPct val="0"/>
              </a:spcAft>
            </a:pPr>
            <a:r>
              <a:rPr lang="en-US" altLang="en-US" smtClean="0"/>
              <a:t>                                </a:t>
            </a:r>
          </a:p>
          <a:p>
            <a:pPr marL="0" indent="0">
              <a:spcBef>
                <a:spcPct val="0"/>
              </a:spcBef>
              <a:spcAft>
                <a:spcPct val="0"/>
              </a:spcAft>
            </a:pPr>
            <a:r>
              <a:rPr lang="en-US" altLang="en-US" smtClean="0"/>
              <a:t>		   //abstract methods</a:t>
            </a:r>
          </a:p>
          <a:p>
            <a:pPr marL="0" indent="0">
              <a:spcBef>
                <a:spcPct val="0"/>
              </a:spcBef>
              <a:spcAft>
                <a:spcPct val="0"/>
              </a:spcAft>
            </a:pPr>
            <a:r>
              <a:rPr lang="en-US" altLang="en-US" smtClean="0"/>
              <a:t>                                //normal methods</a:t>
            </a:r>
          </a:p>
          <a:p>
            <a:pPr marL="0" indent="0">
              <a:spcBef>
                <a:spcPct val="0"/>
              </a:spcBef>
              <a:spcAft>
                <a:spcPct val="0"/>
              </a:spcAft>
            </a:pPr>
            <a:endParaRPr lang="en-US" altLang="en-US" smtClean="0"/>
          </a:p>
          <a:p>
            <a:pPr marL="0" indent="0">
              <a:spcBef>
                <a:spcPct val="0"/>
              </a:spcBef>
              <a:spcAft>
                <a:spcPct val="0"/>
              </a:spcAft>
            </a:pPr>
            <a:r>
              <a:rPr lang="en-US" altLang="en-US" smtClean="0"/>
              <a:t>                	}</a:t>
            </a:r>
          </a:p>
        </p:txBody>
      </p:sp>
    </p:spTree>
  </p:cSld>
  <p:clrMapOvr>
    <a:masterClrMapping/>
  </p:clrMapOvr>
  <p:transition>
    <p:pull dir="d"/>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r>
              <a:rPr lang="en-US" altLang="en-US" smtClean="0"/>
              <a:t>Abstract method</a:t>
            </a:r>
          </a:p>
        </p:txBody>
      </p:sp>
      <p:sp>
        <p:nvSpPr>
          <p:cNvPr id="158723" name="Text Placeholder 2"/>
          <p:cNvSpPr>
            <a:spLocks noGrp="1"/>
          </p:cNvSpPr>
          <p:nvPr>
            <p:ph type="body" sz="quarter" idx="10"/>
          </p:nvPr>
        </p:nvSpPr>
        <p:spPr>
          <a:xfrm>
            <a:off x="303213" y="1465263"/>
            <a:ext cx="8543925" cy="1939925"/>
          </a:xfrm>
        </p:spPr>
        <p:txBody>
          <a:bodyPr/>
          <a:lstStyle/>
          <a:p>
            <a:pPr marL="0" indent="0">
              <a:spcBef>
                <a:spcPct val="0"/>
              </a:spcBef>
              <a:spcAft>
                <a:spcPct val="0"/>
              </a:spcAft>
            </a:pPr>
            <a:r>
              <a:rPr lang="en-US" altLang="en-US" smtClean="0"/>
              <a:t>A method that is declared with keyword abstract and does not have implementation(body)</a:t>
            </a:r>
          </a:p>
          <a:p>
            <a:pPr marL="0" indent="0">
              <a:spcBef>
                <a:spcPct val="0"/>
              </a:spcBef>
              <a:spcAft>
                <a:spcPct val="0"/>
              </a:spcAft>
            </a:pPr>
            <a:endParaRPr lang="en-US" altLang="en-US" smtClean="0"/>
          </a:p>
          <a:p>
            <a:pPr marL="0" indent="0">
              <a:spcBef>
                <a:spcPct val="0"/>
              </a:spcBef>
              <a:spcAft>
                <a:spcPct val="0"/>
              </a:spcAft>
            </a:pPr>
            <a:r>
              <a:rPr lang="en-US" altLang="en-US" smtClean="0"/>
              <a:t>Syntax:</a:t>
            </a:r>
          </a:p>
          <a:p>
            <a:pPr marL="0" indent="0">
              <a:spcBef>
                <a:spcPct val="0"/>
              </a:spcBef>
              <a:spcAft>
                <a:spcPct val="0"/>
              </a:spcAft>
            </a:pPr>
            <a:r>
              <a:rPr lang="en-US" altLang="en-US" smtClean="0"/>
              <a:t>	       </a:t>
            </a:r>
            <a:r>
              <a:rPr lang="en-US" altLang="en-US" smtClean="0">
                <a:solidFill>
                  <a:srgbClr val="FF0000"/>
                </a:solidFill>
              </a:rPr>
              <a:t>abstract </a:t>
            </a:r>
            <a:r>
              <a:rPr lang="en-US" altLang="en-US" smtClean="0"/>
              <a:t>returntype methodname();</a:t>
            </a:r>
          </a:p>
          <a:p>
            <a:pPr marL="0" indent="0">
              <a:spcBef>
                <a:spcPct val="0"/>
              </a:spcBef>
              <a:spcAft>
                <a:spcPct val="0"/>
              </a:spcAft>
            </a:pPr>
            <a:endParaRPr lang="en-US" altLang="en-US" smtClean="0"/>
          </a:p>
          <a:p>
            <a:pPr marL="0" indent="0">
              <a:spcBef>
                <a:spcPct val="0"/>
              </a:spcBef>
              <a:spcAft>
                <a:spcPct val="0"/>
              </a:spcAft>
            </a:pPr>
            <a:r>
              <a:rPr lang="en-US" altLang="en-US" smtClean="0"/>
              <a:t>        </a:t>
            </a:r>
          </a:p>
        </p:txBody>
      </p:sp>
    </p:spTree>
  </p:cSld>
  <p:clrMapOvr>
    <a:masterClrMapping/>
  </p:clrMapOvr>
  <p:transition>
    <p:pull di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r>
              <a:rPr lang="en-US" altLang="en-US" smtClean="0"/>
              <a:t>Example for Abstract class</a:t>
            </a:r>
          </a:p>
        </p:txBody>
      </p:sp>
      <p:sp>
        <p:nvSpPr>
          <p:cNvPr id="159747" name="Text Placeholder 2"/>
          <p:cNvSpPr>
            <a:spLocks noGrp="1"/>
          </p:cNvSpPr>
          <p:nvPr>
            <p:ph type="body" sz="quarter" idx="10"/>
          </p:nvPr>
        </p:nvSpPr>
        <p:spPr>
          <a:xfrm>
            <a:off x="303213" y="1465263"/>
            <a:ext cx="8543925" cy="6094412"/>
          </a:xfrm>
        </p:spPr>
        <p:txBody>
          <a:bodyPr/>
          <a:lstStyle/>
          <a:p>
            <a:pPr marL="0" indent="0">
              <a:spcBef>
                <a:spcPct val="0"/>
              </a:spcBef>
              <a:spcAft>
                <a:spcPct val="0"/>
              </a:spcAft>
            </a:pPr>
            <a:r>
              <a:rPr lang="en-US" altLang="en-US" smtClean="0"/>
              <a:t>abstract class Bike{</a:t>
            </a:r>
          </a:p>
          <a:p>
            <a:pPr marL="0" indent="0">
              <a:spcBef>
                <a:spcPct val="0"/>
              </a:spcBef>
              <a:spcAft>
                <a:spcPct val="0"/>
              </a:spcAft>
            </a:pPr>
            <a:r>
              <a:rPr lang="en-US" altLang="en-US" smtClean="0"/>
              <a:t>  </a:t>
            </a:r>
            <a:r>
              <a:rPr lang="en-US" altLang="en-US" smtClean="0">
                <a:solidFill>
                  <a:srgbClr val="00B050"/>
                </a:solidFill>
              </a:rPr>
              <a:t>abstract void run();</a:t>
            </a:r>
          </a:p>
          <a:p>
            <a:pPr marL="0" indent="0">
              <a:spcBef>
                <a:spcPct val="0"/>
              </a:spcBef>
              <a:spcAft>
                <a:spcPct val="0"/>
              </a:spcAft>
            </a:pPr>
            <a:r>
              <a:rPr lang="en-US" altLang="en-US" smtClean="0"/>
              <a:t>}</a:t>
            </a:r>
          </a:p>
          <a:p>
            <a:pPr marL="0" indent="0">
              <a:spcBef>
                <a:spcPct val="0"/>
              </a:spcBef>
              <a:spcAft>
                <a:spcPct val="0"/>
              </a:spcAft>
            </a:pPr>
            <a:r>
              <a:rPr lang="en-US" altLang="en-US" smtClean="0"/>
              <a:t>class Honda extends Bike{</a:t>
            </a:r>
          </a:p>
          <a:p>
            <a:pPr marL="0" indent="0">
              <a:spcBef>
                <a:spcPct val="0"/>
              </a:spcBef>
              <a:spcAft>
                <a:spcPct val="0"/>
              </a:spcAft>
            </a:pPr>
            <a:r>
              <a:rPr lang="en-US" altLang="en-US" smtClean="0"/>
              <a:t>void run()</a:t>
            </a:r>
          </a:p>
          <a:p>
            <a:pPr marL="0" indent="0">
              <a:spcBef>
                <a:spcPct val="0"/>
              </a:spcBef>
              <a:spcAft>
                <a:spcPct val="0"/>
              </a:spcAft>
            </a:pPr>
            <a:r>
              <a:rPr lang="en-US" altLang="en-US" smtClean="0"/>
              <a:t>{</a:t>
            </a:r>
          </a:p>
          <a:p>
            <a:pPr marL="0" indent="0">
              <a:spcBef>
                <a:spcPct val="0"/>
              </a:spcBef>
              <a:spcAft>
                <a:spcPct val="0"/>
              </a:spcAft>
            </a:pPr>
            <a:r>
              <a:rPr lang="en-US" altLang="en-US" smtClean="0"/>
              <a:t>System.out.println("Honda running safely");</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t>public static void main(String[] args){</a:t>
            </a:r>
          </a:p>
          <a:p>
            <a:pPr marL="0" indent="0">
              <a:spcBef>
                <a:spcPct val="0"/>
              </a:spcBef>
              <a:spcAft>
                <a:spcPct val="0"/>
              </a:spcAft>
            </a:pPr>
            <a:endParaRPr lang="en-US" altLang="en-US" smtClean="0"/>
          </a:p>
          <a:p>
            <a:pPr marL="0" indent="0">
              <a:spcBef>
                <a:spcPct val="0"/>
              </a:spcBef>
              <a:spcAft>
                <a:spcPct val="0"/>
              </a:spcAft>
            </a:pPr>
            <a:r>
              <a:rPr lang="en-US" altLang="en-US" smtClean="0"/>
              <a:t>Bike obj=new Honda();</a:t>
            </a:r>
          </a:p>
          <a:p>
            <a:pPr marL="0" indent="0">
              <a:spcBef>
                <a:spcPct val="0"/>
              </a:spcBef>
              <a:spcAft>
                <a:spcPct val="0"/>
              </a:spcAft>
            </a:pPr>
            <a:r>
              <a:rPr lang="en-US" altLang="en-US" smtClean="0"/>
              <a:t>obj.run();</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endParaRPr lang="en-US" altLang="en-US" smtClean="0"/>
          </a:p>
          <a:p>
            <a:pPr marL="0" indent="0">
              <a:spcBef>
                <a:spcPct val="0"/>
              </a:spcBef>
              <a:spcAft>
                <a:spcPct val="0"/>
              </a:spcAft>
            </a:pPr>
            <a:r>
              <a:rPr lang="en-US" altLang="en-US" smtClean="0">
                <a:solidFill>
                  <a:srgbClr val="00B0F0"/>
                </a:solidFill>
              </a:rPr>
              <a:t>output: Honda running safely</a:t>
            </a:r>
          </a:p>
          <a:p>
            <a:pPr marL="0" indent="0">
              <a:spcBef>
                <a:spcPct val="0"/>
              </a:spcBef>
              <a:spcAft>
                <a:spcPct val="0"/>
              </a:spcAft>
            </a:pPr>
            <a:endParaRPr lang="en-US" altLang="en-US" smtClean="0"/>
          </a:p>
          <a:p>
            <a:pPr marL="0" indent="0">
              <a:spcBef>
                <a:spcPct val="0"/>
              </a:spcBef>
              <a:spcAft>
                <a:spcPct val="0"/>
              </a:spcAft>
            </a:pPr>
            <a:endParaRPr lang="en-US" altLang="en-US" smtClean="0"/>
          </a:p>
          <a:p>
            <a:pPr marL="0" indent="0">
              <a:spcBef>
                <a:spcPct val="0"/>
              </a:spcBef>
              <a:spcAft>
                <a:spcPct val="0"/>
              </a:spcAft>
            </a:pPr>
            <a:endParaRPr lang="en-US" altLang="en-US" smtClean="0"/>
          </a:p>
          <a:p>
            <a:pPr marL="0" indent="0">
              <a:spcBef>
                <a:spcPct val="0"/>
              </a:spcBef>
              <a:spcAft>
                <a:spcPct val="0"/>
              </a:spcAft>
            </a:pPr>
            <a:endParaRPr lang="en-US" altLang="en-US" smtClean="0"/>
          </a:p>
        </p:txBody>
      </p:sp>
      <p:cxnSp>
        <p:nvCxnSpPr>
          <p:cNvPr id="5" name="Straight Arrow Connector 4"/>
          <p:cNvCxnSpPr/>
          <p:nvPr/>
        </p:nvCxnSpPr>
        <p:spPr>
          <a:xfrm>
            <a:off x="2286000" y="1905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05200" y="1752600"/>
            <a:ext cx="396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solidFill>
                  <a:srgbClr val="FF0000"/>
                </a:solidFill>
              </a:rPr>
              <a:t>Method without body</a:t>
            </a:r>
          </a:p>
        </p:txBody>
      </p:sp>
      <p:cxnSp>
        <p:nvCxnSpPr>
          <p:cNvPr id="9" name="Straight Arrow Connector 8"/>
          <p:cNvCxnSpPr/>
          <p:nvPr/>
        </p:nvCxnSpPr>
        <p:spPr>
          <a:xfrm>
            <a:off x="2057400" y="2514600"/>
            <a:ext cx="2209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2590800"/>
            <a:ext cx="2209800" cy="276225"/>
          </a:xfrm>
          <a:prstGeom prst="rect">
            <a:avLst/>
          </a:prstGeom>
          <a:noFill/>
          <a:ln w="9525">
            <a:noFill/>
            <a:miter lim="800000"/>
            <a:headEnd/>
            <a:tailEnd/>
          </a:ln>
        </p:spPr>
        <p:txBody>
          <a:bodyPr lIns="0" tIns="0" rIns="0" bIns="0">
            <a:spAutoFit/>
          </a:bodyPr>
          <a:lstStyle/>
          <a:p>
            <a:pPr eaLnBrk="1" hangingPunct="1">
              <a:buFont typeface="Arial" pitchFamily="34" charset="0"/>
              <a:buNone/>
              <a:defRPr/>
            </a:pPr>
            <a:r>
              <a:rPr lang="en-US" dirty="0">
                <a:solidFill>
                  <a:srgbClr val="FF0000"/>
                </a:solidFill>
                <a:latin typeface="+mj-lt"/>
              </a:rPr>
              <a:t>Bike class Extended</a:t>
            </a:r>
          </a:p>
        </p:txBody>
      </p:sp>
      <p:cxnSp>
        <p:nvCxnSpPr>
          <p:cNvPr id="14" name="Straight Arrow Connector 13"/>
          <p:cNvCxnSpPr/>
          <p:nvPr/>
        </p:nvCxnSpPr>
        <p:spPr>
          <a:xfrm>
            <a:off x="1295400" y="2743200"/>
            <a:ext cx="3429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24400" y="3657600"/>
            <a:ext cx="3048000" cy="369888"/>
          </a:xfrm>
          <a:prstGeom prst="rect">
            <a:avLst/>
          </a:prstGeom>
          <a:noFill/>
          <a:ln w="9525">
            <a:noFill/>
            <a:miter lim="800000"/>
            <a:headEnd/>
            <a:tailEnd/>
          </a:ln>
        </p:spPr>
        <p:txBody>
          <a:bodyPr lIns="0" tIns="0" rIns="0" bIns="0">
            <a:spAutoFit/>
          </a:bodyPr>
          <a:lstStyle/>
          <a:p>
            <a:pPr eaLnBrk="1" hangingPunct="1">
              <a:buFont typeface="Arial" pitchFamily="34" charset="0"/>
              <a:buNone/>
              <a:defRPr/>
            </a:pPr>
            <a:r>
              <a:rPr lang="en-US" dirty="0">
                <a:latin typeface="+mj-lt"/>
              </a:rPr>
              <a:t>run() is implemented</a:t>
            </a:r>
          </a:p>
        </p:txBody>
      </p:sp>
    </p:spTree>
  </p:cSld>
  <p:clrMapOvr>
    <a:masterClrMapping/>
  </p:clrMapOvr>
  <p:transition>
    <p:pull di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r>
              <a:rPr lang="en-US" altLang="en-US" smtClean="0"/>
              <a:t>Example</a:t>
            </a:r>
          </a:p>
        </p:txBody>
      </p:sp>
      <p:sp>
        <p:nvSpPr>
          <p:cNvPr id="160771" name="Text Placeholder 2"/>
          <p:cNvSpPr>
            <a:spLocks noGrp="1"/>
          </p:cNvSpPr>
          <p:nvPr>
            <p:ph type="body" sz="quarter" idx="10"/>
          </p:nvPr>
        </p:nvSpPr>
        <p:spPr>
          <a:xfrm>
            <a:off x="303213" y="990600"/>
            <a:ext cx="8543925" cy="5602288"/>
          </a:xfrm>
        </p:spPr>
        <p:txBody>
          <a:bodyPr/>
          <a:lstStyle/>
          <a:p>
            <a:pPr marL="0" indent="0">
              <a:spcBef>
                <a:spcPct val="0"/>
              </a:spcBef>
              <a:spcAft>
                <a:spcPct val="0"/>
              </a:spcAft>
            </a:pPr>
            <a:r>
              <a:rPr lang="en-US" altLang="en-US" sz="1400" smtClean="0"/>
              <a:t>abstract class shape{</a:t>
            </a:r>
          </a:p>
          <a:p>
            <a:pPr marL="0" indent="0">
              <a:spcBef>
                <a:spcPct val="0"/>
              </a:spcBef>
              <a:spcAft>
                <a:spcPct val="0"/>
              </a:spcAft>
            </a:pPr>
            <a:r>
              <a:rPr lang="en-US" altLang="en-US" sz="1400" smtClean="0"/>
              <a:t>         abstract void draw();</a:t>
            </a:r>
          </a:p>
          <a:p>
            <a:pPr marL="0" indent="0">
              <a:spcBef>
                <a:spcPct val="0"/>
              </a:spcBef>
              <a:spcAft>
                <a:spcPct val="0"/>
              </a:spcAft>
            </a:pPr>
            <a:r>
              <a:rPr lang="en-US" altLang="en-US" sz="1400" smtClean="0"/>
              <a:t>}</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class Rectangle extends shape{</a:t>
            </a:r>
          </a:p>
          <a:p>
            <a:pPr marL="0" indent="0">
              <a:spcBef>
                <a:spcPct val="0"/>
              </a:spcBef>
              <a:spcAft>
                <a:spcPct val="0"/>
              </a:spcAft>
            </a:pPr>
            <a:r>
              <a:rPr lang="en-US" altLang="en-US" sz="1400" smtClean="0"/>
              <a:t>        void draw(){</a:t>
            </a:r>
          </a:p>
          <a:p>
            <a:pPr marL="0" indent="0">
              <a:spcBef>
                <a:spcPct val="0"/>
              </a:spcBef>
              <a:spcAft>
                <a:spcPct val="0"/>
              </a:spcAft>
            </a:pPr>
            <a:r>
              <a:rPr lang="en-US" altLang="en-US" sz="1400" smtClean="0"/>
              <a:t>	 System.out.println("Drawing rectangle");</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class circle extends shape{</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          void draw(){</a:t>
            </a:r>
          </a:p>
          <a:p>
            <a:pPr marL="0" indent="0">
              <a:spcBef>
                <a:spcPct val="0"/>
              </a:spcBef>
              <a:spcAft>
                <a:spcPct val="0"/>
              </a:spcAft>
            </a:pPr>
            <a:r>
              <a:rPr lang="en-US" altLang="en-US" sz="1400" smtClean="0"/>
              <a:t>	System.out.println("Drawing cirlce");</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class Test{</a:t>
            </a:r>
          </a:p>
          <a:p>
            <a:pPr marL="0" indent="0">
              <a:spcBef>
                <a:spcPct val="0"/>
              </a:spcBef>
              <a:spcAft>
                <a:spcPct val="0"/>
              </a:spcAft>
            </a:pPr>
            <a:r>
              <a:rPr lang="en-US" altLang="en-US" sz="1400" smtClean="0"/>
              <a:t>	public static void main(String[] args){</a:t>
            </a:r>
          </a:p>
          <a:p>
            <a:pPr marL="0" indent="0">
              <a:spcBef>
                <a:spcPct val="0"/>
              </a:spcBef>
              <a:spcAft>
                <a:spcPct val="0"/>
              </a:spcAft>
            </a:pPr>
            <a:r>
              <a:rPr lang="en-US" altLang="en-US" sz="1400" smtClean="0"/>
              <a:t>		shape s=new circle();</a:t>
            </a:r>
          </a:p>
          <a:p>
            <a:pPr marL="0" indent="0">
              <a:spcBef>
                <a:spcPct val="0"/>
              </a:spcBef>
              <a:spcAft>
                <a:spcPct val="0"/>
              </a:spcAft>
            </a:pPr>
            <a:r>
              <a:rPr lang="en-US" altLang="en-US" sz="1400" smtClean="0"/>
              <a:t>                              	 s.draw();</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a:t>
            </a:r>
          </a:p>
          <a:p>
            <a:pPr marL="0" indent="0">
              <a:spcBef>
                <a:spcPct val="0"/>
              </a:spcBef>
              <a:spcAft>
                <a:spcPct val="0"/>
              </a:spcAft>
            </a:pPr>
            <a:r>
              <a:rPr lang="en-US" altLang="en-US" sz="1400" smtClean="0"/>
              <a:t>Output:Drawing circle</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	</a:t>
            </a:r>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Quiz</a:t>
            </a:r>
          </a:p>
        </p:txBody>
      </p:sp>
      <p:sp>
        <p:nvSpPr>
          <p:cNvPr id="16387" name="Text Placeholder 2"/>
          <p:cNvSpPr>
            <a:spLocks noGrp="1"/>
          </p:cNvSpPr>
          <p:nvPr>
            <p:ph type="body" sz="quarter" idx="10"/>
          </p:nvPr>
        </p:nvSpPr>
        <p:spPr>
          <a:xfrm>
            <a:off x="303213" y="1465263"/>
            <a:ext cx="8543925" cy="5087937"/>
          </a:xfrm>
        </p:spPr>
        <p:txBody>
          <a:bodyPr/>
          <a:lstStyle/>
          <a:p>
            <a:pPr eaLnBrk="1" hangingPunct="1">
              <a:buFont typeface="Wingdings" pitchFamily="2" charset="2"/>
              <a:buAutoNum type="arabicPeriod"/>
              <a:defRPr/>
            </a:pPr>
            <a:r>
              <a:rPr lang="en-US" altLang="en-US" dirty="0" smtClean="0">
                <a:latin typeface="Arial" charset="0"/>
                <a:cs typeface="Arial" charset="0"/>
              </a:rPr>
              <a:t>What </a:t>
            </a:r>
            <a:r>
              <a:rPr lang="en-US" altLang="en-US" dirty="0">
                <a:latin typeface="Arial" charset="0"/>
                <a:cs typeface="Arial" charset="0"/>
              </a:rPr>
              <a:t>are the three types of development </a:t>
            </a:r>
            <a:r>
              <a:rPr lang="en-US" altLang="en-US" dirty="0" smtClean="0">
                <a:latin typeface="Arial" charset="0"/>
                <a:cs typeface="Arial" charset="0"/>
              </a:rPr>
              <a:t>kits  </a:t>
            </a:r>
            <a:r>
              <a:rPr lang="en-US" altLang="en-US" dirty="0">
                <a:latin typeface="Arial" charset="0"/>
                <a:cs typeface="Arial" charset="0"/>
              </a:rPr>
              <a:t>provided by </a:t>
            </a:r>
            <a:r>
              <a:rPr lang="en-US" altLang="en-US" dirty="0" smtClean="0">
                <a:latin typeface="Arial" charset="0"/>
                <a:cs typeface="Arial" charset="0"/>
              </a:rPr>
              <a:t>Sun?</a:t>
            </a:r>
          </a:p>
          <a:p>
            <a:pPr eaLnBrk="1" hangingPunct="1">
              <a:buFont typeface="Wingdings" pitchFamily="2" charset="2"/>
              <a:buNone/>
              <a:defRPr/>
            </a:pPr>
            <a:r>
              <a:rPr lang="en-US" altLang="en-US" dirty="0" smtClean="0">
                <a:latin typeface="Arial" charset="0"/>
                <a:cs typeface="Arial" charset="0"/>
              </a:rPr>
              <a:t>		a)J2ME</a:t>
            </a:r>
            <a:endParaRPr lang="en-US" altLang="en-US" dirty="0">
              <a:latin typeface="Arial" charset="0"/>
              <a:cs typeface="Arial" charset="0"/>
            </a:endParaRPr>
          </a:p>
          <a:p>
            <a:pPr eaLnBrk="1" hangingPunct="1">
              <a:buFont typeface="Wingdings" pitchFamily="2" charset="2"/>
              <a:buNone/>
              <a:defRPr/>
            </a:pPr>
            <a:r>
              <a:rPr lang="en-US" altLang="en-US" dirty="0">
                <a:latin typeface="Arial" charset="0"/>
                <a:cs typeface="Arial" charset="0"/>
              </a:rPr>
              <a:t>		b)J2SE</a:t>
            </a:r>
          </a:p>
          <a:p>
            <a:pPr eaLnBrk="1" hangingPunct="1">
              <a:buFont typeface="Wingdings" pitchFamily="2" charset="2"/>
              <a:buNone/>
              <a:defRPr/>
            </a:pPr>
            <a:r>
              <a:rPr lang="en-US" altLang="en-US" dirty="0">
                <a:latin typeface="Arial" charset="0"/>
                <a:cs typeface="Arial" charset="0"/>
              </a:rPr>
              <a:t>		c)J2EE</a:t>
            </a:r>
          </a:p>
          <a:p>
            <a:pPr marL="0" indent="0" eaLnBrk="1" hangingPunct="1">
              <a:buFont typeface="Arial" panose="020B0604020202020204" pitchFamily="34" charset="0"/>
              <a:buNone/>
              <a:defRPr/>
            </a:pPr>
            <a:endParaRPr lang="en-US" altLang="en-US" dirty="0" smtClean="0">
              <a:latin typeface="Arial" charset="0"/>
              <a:cs typeface="Arial" charset="0"/>
            </a:endParaRPr>
          </a:p>
          <a:p>
            <a:pPr marL="0" indent="0" eaLnBrk="1" hangingPunct="1">
              <a:buFont typeface="Arial" panose="020B0604020202020204" pitchFamily="34" charset="0"/>
              <a:buNone/>
              <a:defRPr/>
            </a:pPr>
            <a:endParaRPr lang="en-US" altLang="en-US" dirty="0" smtClean="0">
              <a:latin typeface="Arial" charset="0"/>
              <a:cs typeface="Arial" charset="0"/>
            </a:endParaRPr>
          </a:p>
          <a:p>
            <a:pPr eaLnBrk="1" hangingPunct="1">
              <a:buClr>
                <a:schemeClr val="bg2"/>
              </a:buClr>
              <a:buSzPct val="120000"/>
              <a:buFont typeface="Wingdings" pitchFamily="2" charset="2"/>
              <a:buNone/>
              <a:defRPr/>
            </a:pPr>
            <a:r>
              <a:rPr lang="en-US" altLang="en-US" dirty="0" smtClean="0">
                <a:latin typeface="Arial" charset="0"/>
                <a:cs typeface="Arial" charset="0"/>
              </a:rPr>
              <a:t>2.   The </a:t>
            </a:r>
            <a:r>
              <a:rPr lang="en-US" altLang="en-US" dirty="0">
                <a:latin typeface="Arial" charset="0"/>
                <a:cs typeface="Arial" charset="0"/>
              </a:rPr>
              <a:t>JVM for Windows and Linux are same</a:t>
            </a:r>
            <a:r>
              <a:rPr lang="en-US" altLang="en-US" dirty="0" smtClean="0">
                <a:latin typeface="Arial" charset="0"/>
                <a:cs typeface="Arial" charset="0"/>
              </a:rPr>
              <a:t>.(</a:t>
            </a:r>
            <a:r>
              <a:rPr lang="en-US" altLang="en-US" dirty="0">
                <a:latin typeface="Arial" charset="0"/>
                <a:cs typeface="Arial" charset="0"/>
              </a:rPr>
              <a:t>True/False)</a:t>
            </a:r>
          </a:p>
          <a:p>
            <a:pPr eaLnBrk="1" hangingPunct="1">
              <a:buFont typeface="Wingdings" pitchFamily="2" charset="2"/>
              <a:buAutoNum type="arabicPeriod"/>
              <a:defRPr/>
            </a:pPr>
            <a:endParaRPr lang="en-US" altLang="en-US" dirty="0">
              <a:latin typeface="Arial" charset="0"/>
              <a:cs typeface="Arial" charset="0"/>
            </a:endParaRPr>
          </a:p>
          <a:p>
            <a:pPr marL="0" indent="0" eaLnBrk="1" hangingPunct="1">
              <a:spcBef>
                <a:spcPct val="0"/>
              </a:spcBef>
              <a:spcAft>
                <a:spcPct val="0"/>
              </a:spcAft>
              <a:buFont typeface="Arial" panose="020B0604020202020204" pitchFamily="34" charset="0"/>
              <a:buNone/>
              <a:defRPr/>
            </a:pPr>
            <a:r>
              <a:rPr lang="en-US" altLang="en-US" dirty="0">
                <a:latin typeface="Arial" charset="0"/>
                <a:cs typeface="Arial" charset="0"/>
              </a:rPr>
              <a:t>False. JVM is OS </a:t>
            </a:r>
            <a:r>
              <a:rPr lang="en-US" altLang="en-US" dirty="0" smtClean="0">
                <a:latin typeface="Arial" charset="0"/>
                <a:cs typeface="Arial" charset="0"/>
              </a:rPr>
              <a:t>specific</a:t>
            </a:r>
          </a:p>
          <a:p>
            <a:pPr marL="0" indent="0" eaLnBrk="1" hangingPunct="1">
              <a:spcBef>
                <a:spcPct val="0"/>
              </a:spcBef>
              <a:spcAft>
                <a:spcPct val="0"/>
              </a:spcAft>
              <a:buFont typeface="Arial" panose="020B0604020202020204" pitchFamily="34" charset="0"/>
              <a:buNone/>
              <a:defRPr/>
            </a:pPr>
            <a:endParaRPr lang="en-US" dirty="0">
              <a:latin typeface="Arial" charset="0"/>
              <a:cs typeface="Arial" charset="0"/>
            </a:endParaRPr>
          </a:p>
          <a:p>
            <a:pPr eaLnBrk="1" hangingPunct="1">
              <a:buFont typeface="Wingdings" pitchFamily="2" charset="2"/>
              <a:buNone/>
              <a:defRPr/>
            </a:pPr>
            <a:r>
              <a:rPr lang="en-US" dirty="0" smtClean="0">
                <a:latin typeface="Arial" charset="0"/>
                <a:cs typeface="Arial" charset="0"/>
              </a:rPr>
              <a:t>3.</a:t>
            </a:r>
            <a:r>
              <a:rPr lang="en-US" altLang="en-US" dirty="0">
                <a:latin typeface="Arial" charset="0"/>
                <a:cs typeface="Arial" charset="0"/>
              </a:rPr>
              <a:t> Java compiler translates .java source </a:t>
            </a:r>
            <a:r>
              <a:rPr lang="en-US" altLang="en-US" dirty="0" smtClean="0">
                <a:latin typeface="Arial" charset="0"/>
                <a:cs typeface="Arial" charset="0"/>
              </a:rPr>
              <a:t>files </a:t>
            </a:r>
            <a:r>
              <a:rPr lang="en-US" altLang="en-US" dirty="0">
                <a:latin typeface="Arial" charset="0"/>
                <a:cs typeface="Arial" charset="0"/>
              </a:rPr>
              <a:t>	into  ___________?</a:t>
            </a: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a:p>
            <a:pPr eaLnBrk="1" hangingPunct="1">
              <a:buFont typeface="Wingdings" pitchFamily="2" charset="2"/>
              <a:buAutoNum type="alphaLcParenR"/>
              <a:defRPr/>
            </a:pPr>
            <a:r>
              <a:rPr lang="en-US" altLang="en-US" dirty="0" smtClean="0">
                <a:latin typeface="Arial" charset="0"/>
                <a:cs typeface="Arial" charset="0"/>
              </a:rPr>
              <a:t>.</a:t>
            </a:r>
            <a:r>
              <a:rPr lang="en-US" altLang="en-US" dirty="0">
                <a:latin typeface="Arial" charset="0"/>
                <a:cs typeface="Arial" charset="0"/>
              </a:rPr>
              <a:t>exe </a:t>
            </a:r>
            <a:r>
              <a:rPr lang="en-US" altLang="en-US" dirty="0" smtClean="0">
                <a:latin typeface="Arial" charset="0"/>
                <a:cs typeface="Arial" charset="0"/>
              </a:rPr>
              <a:t>file b</a:t>
            </a:r>
            <a:r>
              <a:rPr lang="en-US" altLang="en-US" dirty="0">
                <a:latin typeface="Arial" charset="0"/>
                <a:cs typeface="Arial" charset="0"/>
              </a:rPr>
              <a:t>) .bat </a:t>
            </a:r>
            <a:r>
              <a:rPr lang="en-US" altLang="en-US" dirty="0" smtClean="0">
                <a:latin typeface="Arial" charset="0"/>
                <a:cs typeface="Arial" charset="0"/>
              </a:rPr>
              <a:t>file c</a:t>
            </a:r>
            <a:r>
              <a:rPr lang="en-US" altLang="en-US" dirty="0">
                <a:latin typeface="Arial" charset="0"/>
                <a:cs typeface="Arial" charset="0"/>
              </a:rPr>
              <a:t>) .doc </a:t>
            </a:r>
            <a:r>
              <a:rPr lang="en-US" altLang="en-US" dirty="0" smtClean="0">
                <a:latin typeface="Arial" charset="0"/>
                <a:cs typeface="Arial" charset="0"/>
              </a:rPr>
              <a:t>file  d</a:t>
            </a:r>
            <a:r>
              <a:rPr lang="en-US" altLang="en-US" dirty="0">
                <a:latin typeface="Arial" charset="0"/>
                <a:cs typeface="Arial" charset="0"/>
              </a:rPr>
              <a:t>) .class </a:t>
            </a:r>
            <a:r>
              <a:rPr lang="en-US" altLang="en-US" dirty="0" smtClean="0">
                <a:latin typeface="Arial" charset="0"/>
                <a:cs typeface="Arial" charset="0"/>
              </a:rPr>
              <a:t>file</a:t>
            </a:r>
          </a:p>
          <a:p>
            <a:pPr marL="0" indent="0" eaLnBrk="1" hangingPunct="1">
              <a:buFont typeface="Arial" panose="020B0604020202020204" pitchFamily="34" charset="0"/>
              <a:buNone/>
              <a:defRPr/>
            </a:pPr>
            <a:endParaRPr lang="en-US" altLang="en-US" dirty="0">
              <a:latin typeface="Arial" charset="0"/>
              <a:cs typeface="Arial" charset="0"/>
            </a:endParaRPr>
          </a:p>
          <a:p>
            <a:pPr marL="0" indent="0" eaLnBrk="1" hangingPunct="1">
              <a:buFont typeface="Arial" panose="020B0604020202020204" pitchFamily="34" charset="0"/>
              <a:buNone/>
              <a:defRPr/>
            </a:pPr>
            <a:r>
              <a:rPr lang="en-US" altLang="en-US" dirty="0" smtClean="0">
                <a:latin typeface="Arial" charset="0"/>
                <a:cs typeface="Arial" charset="0"/>
              </a:rPr>
              <a:t>4.</a:t>
            </a:r>
            <a:r>
              <a:rPr lang="en-US" altLang="en-US" dirty="0">
                <a:latin typeface="Arial" charset="0"/>
                <a:cs typeface="Arial" charset="0"/>
              </a:rPr>
              <a:t> _________ converts the </a:t>
            </a:r>
            <a:r>
              <a:rPr lang="en-US" altLang="en-US" dirty="0" err="1" smtClean="0">
                <a:latin typeface="Arial" charset="0"/>
                <a:cs typeface="Arial" charset="0"/>
              </a:rPr>
              <a:t>bytecodes</a:t>
            </a:r>
            <a:r>
              <a:rPr lang="en-US" altLang="en-US" dirty="0" smtClean="0">
                <a:latin typeface="Arial" charset="0"/>
                <a:cs typeface="Arial" charset="0"/>
              </a:rPr>
              <a:t> to </a:t>
            </a:r>
            <a:r>
              <a:rPr lang="en-US" altLang="en-US" dirty="0">
                <a:latin typeface="Arial" charset="0"/>
                <a:cs typeface="Arial" charset="0"/>
              </a:rPr>
              <a:t>native </a:t>
            </a:r>
            <a:r>
              <a:rPr lang="en-US" altLang="en-US" dirty="0" smtClean="0">
                <a:latin typeface="Arial" charset="0"/>
                <a:cs typeface="Arial" charset="0"/>
              </a:rPr>
              <a:t>code</a:t>
            </a:r>
          </a:p>
          <a:p>
            <a:pPr marL="0" indent="0" eaLnBrk="1" hangingPunct="1">
              <a:buFont typeface="Arial" panose="020B0604020202020204" pitchFamily="34" charset="0"/>
              <a:buNone/>
              <a:defRPr/>
            </a:pPr>
            <a:endParaRPr lang="en-US" altLang="en-US" dirty="0">
              <a:latin typeface="Arial" charset="0"/>
              <a:cs typeface="Arial" charset="0"/>
            </a:endParaRPr>
          </a:p>
          <a:p>
            <a:pPr eaLnBrk="1" hangingPunct="1">
              <a:buClr>
                <a:schemeClr val="bg2"/>
              </a:buClr>
              <a:buSzPct val="120000"/>
              <a:buFont typeface="Wingdings" pitchFamily="2" charset="2"/>
              <a:buNone/>
              <a:defRPr/>
            </a:pPr>
            <a:r>
              <a:rPr lang="en-US" altLang="en-US" dirty="0">
                <a:latin typeface="Arial" charset="0"/>
                <a:cs typeface="Arial" charset="0"/>
              </a:rPr>
              <a:t>a) </a:t>
            </a:r>
            <a:r>
              <a:rPr lang="en-US" altLang="en-US" dirty="0" smtClean="0">
                <a:latin typeface="Arial" charset="0"/>
                <a:cs typeface="Arial" charset="0"/>
              </a:rPr>
              <a:t>JRE</a:t>
            </a:r>
            <a:r>
              <a:rPr lang="en-US" altLang="en-US" dirty="0">
                <a:latin typeface="Arial" charset="0"/>
                <a:cs typeface="Arial" charset="0"/>
              </a:rPr>
              <a:t>	b) </a:t>
            </a:r>
            <a:r>
              <a:rPr lang="en-US" altLang="en-US" dirty="0" smtClean="0">
                <a:latin typeface="Arial" charset="0"/>
                <a:cs typeface="Arial" charset="0"/>
              </a:rPr>
              <a:t>JVM </a:t>
            </a:r>
            <a:r>
              <a:rPr lang="en-US" altLang="en-US" dirty="0">
                <a:latin typeface="Arial" charset="0"/>
                <a:cs typeface="Arial" charset="0"/>
              </a:rPr>
              <a:t>	c) JIT </a:t>
            </a:r>
          </a:p>
          <a:p>
            <a:pPr marL="0" indent="0" eaLnBrk="1" hangingPunct="1">
              <a:buFont typeface="Arial" panose="020B0604020202020204" pitchFamily="34" charset="0"/>
              <a:buNone/>
              <a:defRPr/>
            </a:pPr>
            <a:endParaRPr lang="en-US" altLang="en-US" dirty="0">
              <a:latin typeface="Arial" charset="0"/>
              <a:cs typeface="Arial" charset="0"/>
            </a:endParaRP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p:txBody>
      </p:sp>
    </p:spTree>
  </p:cSld>
  <p:clrMapOvr>
    <a:masterClrMapping/>
  </p:clrMapOvr>
  <p:transition advClick="0"/>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altLang="en-US" smtClean="0"/>
              <a:t>Abstract class having normal method and abstract method</a:t>
            </a:r>
          </a:p>
        </p:txBody>
      </p:sp>
      <p:sp>
        <p:nvSpPr>
          <p:cNvPr id="161795" name="Text Placeholder 2"/>
          <p:cNvSpPr>
            <a:spLocks noGrp="1"/>
          </p:cNvSpPr>
          <p:nvPr>
            <p:ph type="body" sz="quarter" idx="10"/>
          </p:nvPr>
        </p:nvSpPr>
        <p:spPr>
          <a:xfrm>
            <a:off x="303213" y="838200"/>
            <a:ext cx="8543925" cy="6094413"/>
          </a:xfrm>
        </p:spPr>
        <p:txBody>
          <a:bodyPr/>
          <a:lstStyle/>
          <a:p>
            <a:pPr marL="0" indent="0">
              <a:spcBef>
                <a:spcPct val="0"/>
              </a:spcBef>
              <a:spcAft>
                <a:spcPct val="0"/>
              </a:spcAft>
            </a:pPr>
            <a:r>
              <a:rPr lang="en-US" altLang="en-US" smtClean="0"/>
              <a:t>abstract class Bike{</a:t>
            </a:r>
          </a:p>
          <a:p>
            <a:pPr marL="0" indent="0">
              <a:spcBef>
                <a:spcPct val="0"/>
              </a:spcBef>
              <a:spcAft>
                <a:spcPct val="0"/>
              </a:spcAft>
            </a:pPr>
            <a:r>
              <a:rPr lang="en-US" altLang="en-US" smtClean="0"/>
              <a:t>   abstract void run();</a:t>
            </a:r>
          </a:p>
          <a:p>
            <a:pPr marL="0" indent="0">
              <a:spcBef>
                <a:spcPct val="0"/>
              </a:spcBef>
              <a:spcAft>
                <a:spcPct val="0"/>
              </a:spcAft>
            </a:pPr>
            <a:r>
              <a:rPr lang="en-US" altLang="en-US" smtClean="0"/>
              <a:t>   void changeGear(){</a:t>
            </a:r>
          </a:p>
          <a:p>
            <a:pPr marL="0" indent="0">
              <a:spcBef>
                <a:spcPct val="0"/>
              </a:spcBef>
              <a:spcAft>
                <a:spcPct val="0"/>
              </a:spcAft>
            </a:pPr>
            <a:r>
              <a:rPr lang="en-US" altLang="en-US" smtClean="0"/>
              <a:t>         		System.out.println("Gear Changed");</a:t>
            </a:r>
          </a:p>
          <a:p>
            <a:pPr marL="0" indent="0">
              <a:spcBef>
                <a:spcPct val="0"/>
              </a:spcBef>
              <a:spcAft>
                <a:spcPct val="0"/>
              </a:spcAft>
            </a:pPr>
            <a:r>
              <a:rPr lang="en-US" altLang="en-US" smtClean="0"/>
              <a:t>   }</a:t>
            </a:r>
          </a:p>
          <a:p>
            <a:pPr marL="0" indent="0">
              <a:spcBef>
                <a:spcPct val="0"/>
              </a:spcBef>
              <a:spcAft>
                <a:spcPct val="0"/>
              </a:spcAft>
            </a:pPr>
            <a:endParaRPr lang="en-US" altLang="en-US" smtClean="0"/>
          </a:p>
          <a:p>
            <a:pPr marL="0" indent="0">
              <a:spcBef>
                <a:spcPct val="0"/>
              </a:spcBef>
              <a:spcAft>
                <a:spcPct val="0"/>
              </a:spcAft>
            </a:pPr>
            <a:r>
              <a:rPr lang="en-US" altLang="en-US" smtClean="0"/>
              <a:t>}</a:t>
            </a:r>
          </a:p>
          <a:p>
            <a:pPr marL="0" indent="0">
              <a:spcBef>
                <a:spcPct val="0"/>
              </a:spcBef>
              <a:spcAft>
                <a:spcPct val="0"/>
              </a:spcAft>
            </a:pPr>
            <a:r>
              <a:rPr lang="en-US" altLang="en-US" smtClean="0"/>
              <a:t>class Honda extends Bike{</a:t>
            </a:r>
          </a:p>
          <a:p>
            <a:pPr marL="0" indent="0">
              <a:spcBef>
                <a:spcPct val="0"/>
              </a:spcBef>
              <a:spcAft>
                <a:spcPct val="0"/>
              </a:spcAft>
            </a:pPr>
            <a:r>
              <a:rPr lang="en-US" altLang="en-US" smtClean="0"/>
              <a:t> 		   void run(){</a:t>
            </a:r>
          </a:p>
          <a:p>
            <a:pPr marL="0" indent="0">
              <a:spcBef>
                <a:spcPct val="0"/>
              </a:spcBef>
              <a:spcAft>
                <a:spcPct val="0"/>
              </a:spcAft>
            </a:pPr>
            <a:r>
              <a:rPr lang="en-US" altLang="en-US" smtClean="0"/>
              <a:t>			System.out.println("Runs safely");</a:t>
            </a:r>
          </a:p>
          <a:p>
            <a:pPr marL="0" indent="0">
              <a:spcBef>
                <a:spcPct val="0"/>
              </a:spcBef>
              <a:spcAft>
                <a:spcPct val="0"/>
              </a:spcAft>
            </a:pPr>
            <a:r>
              <a:rPr lang="en-US" altLang="en-US" smtClean="0"/>
              <a:t>		    }</a:t>
            </a:r>
          </a:p>
          <a:p>
            <a:pPr marL="0" indent="0">
              <a:spcBef>
                <a:spcPct val="0"/>
              </a:spcBef>
              <a:spcAft>
                <a:spcPct val="0"/>
              </a:spcAft>
            </a:pPr>
            <a:r>
              <a:rPr lang="en-US" altLang="en-US" smtClean="0"/>
              <a:t>}</a:t>
            </a:r>
          </a:p>
          <a:p>
            <a:pPr marL="0" indent="0">
              <a:spcBef>
                <a:spcPct val="0"/>
              </a:spcBef>
              <a:spcAft>
                <a:spcPct val="0"/>
              </a:spcAft>
            </a:pPr>
            <a:r>
              <a:rPr lang="en-US" altLang="en-US" smtClean="0"/>
              <a:t>public static void main(String[] args){</a:t>
            </a:r>
          </a:p>
          <a:p>
            <a:pPr marL="0" indent="0">
              <a:spcBef>
                <a:spcPct val="0"/>
              </a:spcBef>
              <a:spcAft>
                <a:spcPct val="0"/>
              </a:spcAft>
            </a:pPr>
            <a:endParaRPr lang="en-US" altLang="en-US" smtClean="0"/>
          </a:p>
          <a:p>
            <a:pPr marL="0" indent="0">
              <a:spcBef>
                <a:spcPct val="0"/>
              </a:spcBef>
              <a:spcAft>
                <a:spcPct val="0"/>
              </a:spcAft>
            </a:pPr>
            <a:r>
              <a:rPr lang="en-US" altLang="en-US" smtClean="0"/>
              <a:t>Bike b1=new Honda();</a:t>
            </a:r>
          </a:p>
          <a:p>
            <a:pPr marL="0" indent="0">
              <a:spcBef>
                <a:spcPct val="0"/>
              </a:spcBef>
              <a:spcAft>
                <a:spcPct val="0"/>
              </a:spcAft>
            </a:pPr>
            <a:r>
              <a:rPr lang="en-US" altLang="en-US" smtClean="0"/>
              <a:t>b1.run();</a:t>
            </a:r>
          </a:p>
          <a:p>
            <a:pPr marL="0" indent="0">
              <a:spcBef>
                <a:spcPct val="0"/>
              </a:spcBef>
              <a:spcAft>
                <a:spcPct val="0"/>
              </a:spcAft>
            </a:pPr>
            <a:r>
              <a:rPr lang="en-US" altLang="en-US" smtClean="0"/>
              <a:t>b1.changeGear();</a:t>
            </a:r>
          </a:p>
          <a:p>
            <a:pPr marL="0" indent="0">
              <a:spcBef>
                <a:spcPct val="0"/>
              </a:spcBef>
              <a:spcAft>
                <a:spcPct val="0"/>
              </a:spcAft>
            </a:pPr>
            <a:r>
              <a:rPr lang="en-US" altLang="en-US" smtClean="0"/>
              <a:t>}</a:t>
            </a:r>
          </a:p>
          <a:p>
            <a:pPr marL="0" indent="0">
              <a:spcBef>
                <a:spcPct val="0"/>
              </a:spcBef>
              <a:spcAft>
                <a:spcPct val="0"/>
              </a:spcAft>
            </a:pPr>
            <a:r>
              <a:rPr lang="en-US" altLang="en-US" smtClean="0"/>
              <a:t>}</a:t>
            </a:r>
          </a:p>
          <a:p>
            <a:pPr marL="0" indent="0">
              <a:spcBef>
                <a:spcPct val="0"/>
              </a:spcBef>
              <a:spcAft>
                <a:spcPct val="0"/>
              </a:spcAft>
            </a:pPr>
            <a:r>
              <a:rPr lang="en-US" altLang="en-US" smtClean="0"/>
              <a:t>Output:Runs safely </a:t>
            </a:r>
          </a:p>
          <a:p>
            <a:pPr marL="0" indent="0">
              <a:spcBef>
                <a:spcPct val="0"/>
              </a:spcBef>
              <a:spcAft>
                <a:spcPct val="0"/>
              </a:spcAft>
            </a:pPr>
            <a:r>
              <a:rPr lang="en-US" altLang="en-US" smtClean="0"/>
              <a:t>            Gear changed</a:t>
            </a:r>
          </a:p>
          <a:p>
            <a:pPr marL="0" indent="0">
              <a:spcBef>
                <a:spcPct val="0"/>
              </a:spcBef>
              <a:spcAft>
                <a:spcPct val="0"/>
              </a:spcAft>
            </a:pPr>
            <a:endParaRPr lang="en-US" altLang="en-US" smtClean="0"/>
          </a:p>
        </p:txBody>
      </p:sp>
    </p:spTree>
  </p:cSld>
  <p:clrMapOvr>
    <a:masterClrMapping/>
  </p:clrMapOvr>
  <p:transition>
    <p:pull di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p:txBody>
          <a:bodyPr/>
          <a:lstStyle/>
          <a:p>
            <a:r>
              <a:rPr lang="en-US" altLang="en-US" smtClean="0"/>
              <a:t>Rules for abstract class</a:t>
            </a:r>
          </a:p>
        </p:txBody>
      </p:sp>
      <p:sp>
        <p:nvSpPr>
          <p:cNvPr id="162819" name="Text Placeholder 2"/>
          <p:cNvSpPr>
            <a:spLocks noGrp="1"/>
          </p:cNvSpPr>
          <p:nvPr>
            <p:ph type="body" sz="quarter" idx="10"/>
          </p:nvPr>
        </p:nvSpPr>
        <p:spPr>
          <a:xfrm>
            <a:off x="303213" y="1465263"/>
            <a:ext cx="8543925" cy="831850"/>
          </a:xfrm>
        </p:spPr>
        <p:txBody>
          <a:bodyPr/>
          <a:lstStyle/>
          <a:p>
            <a:pPr marL="0" indent="0">
              <a:spcBef>
                <a:spcPct val="0"/>
              </a:spcBef>
              <a:spcAft>
                <a:spcPct val="0"/>
              </a:spcAft>
            </a:pPr>
            <a:r>
              <a:rPr lang="en-US" altLang="en-US" smtClean="0"/>
              <a:t>If there is any abstract method in a class then the class should also be declared as</a:t>
            </a:r>
          </a:p>
          <a:p>
            <a:pPr marL="0" indent="0">
              <a:spcBef>
                <a:spcPct val="0"/>
              </a:spcBef>
              <a:spcAft>
                <a:spcPct val="0"/>
              </a:spcAft>
            </a:pPr>
            <a:r>
              <a:rPr lang="en-US" altLang="en-US" smtClean="0"/>
              <a:t>abstract otherwise compiler throws error.</a:t>
            </a:r>
          </a:p>
          <a:p>
            <a:pPr marL="0" indent="0">
              <a:spcBef>
                <a:spcPct val="0"/>
              </a:spcBef>
              <a:spcAft>
                <a:spcPct val="0"/>
              </a:spcAft>
            </a:pPr>
            <a:endParaRPr lang="en-US" altLang="en-US" smtClean="0"/>
          </a:p>
        </p:txBody>
      </p:sp>
    </p:spTree>
  </p:cSld>
  <p:clrMapOvr>
    <a:masterClrMapping/>
  </p:clrMapOvr>
  <p:transition>
    <p:pull di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p:txBody>
          <a:bodyPr/>
          <a:lstStyle/>
          <a:p>
            <a:r>
              <a:rPr lang="en-US" altLang="en-US" smtClean="0"/>
              <a:t>Example</a:t>
            </a:r>
          </a:p>
        </p:txBody>
      </p:sp>
      <p:sp>
        <p:nvSpPr>
          <p:cNvPr id="163843" name="Text Placeholder 2"/>
          <p:cNvSpPr>
            <a:spLocks noGrp="1"/>
          </p:cNvSpPr>
          <p:nvPr>
            <p:ph type="body" sz="quarter" idx="10"/>
          </p:nvPr>
        </p:nvSpPr>
        <p:spPr>
          <a:xfrm>
            <a:off x="303213" y="838200"/>
            <a:ext cx="8543925" cy="5892800"/>
          </a:xfrm>
        </p:spPr>
        <p:txBody>
          <a:bodyPr/>
          <a:lstStyle/>
          <a:p>
            <a:pPr marL="0" indent="0">
              <a:spcBef>
                <a:spcPct val="0"/>
              </a:spcBef>
              <a:spcAft>
                <a:spcPct val="0"/>
              </a:spcAft>
            </a:pPr>
            <a:r>
              <a:rPr lang="en-US" altLang="en-US" sz="1400" smtClean="0"/>
              <a:t>abstract class Bike{</a:t>
            </a:r>
          </a:p>
          <a:p>
            <a:pPr marL="0" indent="0">
              <a:spcBef>
                <a:spcPct val="0"/>
              </a:spcBef>
              <a:spcAft>
                <a:spcPct val="0"/>
              </a:spcAft>
            </a:pPr>
            <a:r>
              <a:rPr lang="en-US" altLang="en-US" sz="1400" smtClean="0"/>
              <a:t> int limit=30;</a:t>
            </a:r>
          </a:p>
          <a:p>
            <a:pPr marL="0" indent="0">
              <a:spcBef>
                <a:spcPct val="0"/>
              </a:spcBef>
              <a:spcAft>
                <a:spcPct val="0"/>
              </a:spcAft>
            </a:pPr>
            <a:r>
              <a:rPr lang="en-US" altLang="en-US" sz="1400" smtClean="0"/>
              <a:t>Bike(){</a:t>
            </a:r>
          </a:p>
          <a:p>
            <a:pPr marL="0" indent="0">
              <a:spcBef>
                <a:spcPct val="0"/>
              </a:spcBef>
              <a:spcAft>
                <a:spcPct val="0"/>
              </a:spcAft>
            </a:pPr>
            <a:r>
              <a:rPr lang="en-US" altLang="en-US" sz="1400" smtClean="0"/>
              <a:t>    System.out.println("Constructor is invoked");</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   abstract void run();</a:t>
            </a:r>
          </a:p>
          <a:p>
            <a:pPr marL="0" indent="0">
              <a:spcBef>
                <a:spcPct val="0"/>
              </a:spcBef>
              <a:spcAft>
                <a:spcPct val="0"/>
              </a:spcAft>
            </a:pPr>
            <a:r>
              <a:rPr lang="en-US" altLang="en-US" sz="1400" smtClean="0"/>
              <a:t>   void getDetails(){</a:t>
            </a:r>
          </a:p>
          <a:p>
            <a:pPr marL="0" indent="0">
              <a:spcBef>
                <a:spcPct val="0"/>
              </a:spcBef>
              <a:spcAft>
                <a:spcPct val="0"/>
              </a:spcAft>
            </a:pPr>
            <a:r>
              <a:rPr lang="en-US" altLang="en-US" sz="1400" smtClean="0"/>
              <a:t>         		System.out.println("It has 2 wheels");</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a:t>
            </a:r>
          </a:p>
          <a:p>
            <a:pPr marL="0" indent="0">
              <a:spcBef>
                <a:spcPct val="0"/>
              </a:spcBef>
              <a:spcAft>
                <a:spcPct val="0"/>
              </a:spcAft>
            </a:pPr>
            <a:r>
              <a:rPr lang="en-US" altLang="en-US" sz="1400" smtClean="0"/>
              <a:t>class Honda extends Bike{</a:t>
            </a:r>
          </a:p>
          <a:p>
            <a:pPr marL="0" indent="0">
              <a:spcBef>
                <a:spcPct val="0"/>
              </a:spcBef>
              <a:spcAft>
                <a:spcPct val="0"/>
              </a:spcAft>
            </a:pPr>
            <a:r>
              <a:rPr lang="en-US" altLang="en-US" sz="1400" smtClean="0"/>
              <a:t> 		   void run(){</a:t>
            </a:r>
          </a:p>
          <a:p>
            <a:pPr marL="0" indent="0">
              <a:spcBef>
                <a:spcPct val="0"/>
              </a:spcBef>
              <a:spcAft>
                <a:spcPct val="0"/>
              </a:spcAft>
            </a:pPr>
            <a:r>
              <a:rPr lang="en-US" altLang="en-US" sz="1400" smtClean="0"/>
              <a:t>			System.out.println("Runs safely");</a:t>
            </a:r>
          </a:p>
          <a:p>
            <a:pPr marL="0" indent="0">
              <a:spcBef>
                <a:spcPct val="0"/>
              </a:spcBef>
              <a:spcAft>
                <a:spcPct val="0"/>
              </a:spcAft>
            </a:pPr>
            <a:r>
              <a:rPr lang="en-US" altLang="en-US" sz="1400" smtClean="0"/>
              <a:t>		    }</a:t>
            </a:r>
          </a:p>
          <a:p>
            <a:pPr marL="0" indent="0">
              <a:spcBef>
                <a:spcPct val="0"/>
              </a:spcBef>
              <a:spcAft>
                <a:spcPct val="0"/>
              </a:spcAft>
            </a:pPr>
            <a:r>
              <a:rPr lang="en-US" altLang="en-US" sz="1400" smtClean="0"/>
              <a:t>}</a:t>
            </a:r>
          </a:p>
          <a:p>
            <a:pPr marL="0" indent="0">
              <a:spcBef>
                <a:spcPct val="0"/>
              </a:spcBef>
              <a:spcAft>
                <a:spcPct val="0"/>
              </a:spcAft>
            </a:pPr>
            <a:r>
              <a:rPr lang="en-US" altLang="en-US" sz="1400" smtClean="0"/>
              <a:t>public static void main(String[] args){</a:t>
            </a:r>
          </a:p>
          <a:p>
            <a:pPr marL="0" indent="0">
              <a:spcBef>
                <a:spcPct val="0"/>
              </a:spcBef>
              <a:spcAft>
                <a:spcPct val="0"/>
              </a:spcAft>
            </a:pPr>
            <a:endParaRPr lang="en-US" altLang="en-US" sz="1400" smtClean="0"/>
          </a:p>
          <a:p>
            <a:pPr marL="0" indent="0">
              <a:spcBef>
                <a:spcPct val="0"/>
              </a:spcBef>
              <a:spcAft>
                <a:spcPct val="0"/>
              </a:spcAft>
            </a:pPr>
            <a:r>
              <a:rPr lang="en-US" altLang="en-US" sz="1400" smtClean="0"/>
              <a:t>Bike b1=new Honda();</a:t>
            </a:r>
          </a:p>
          <a:p>
            <a:pPr marL="0" indent="0">
              <a:spcBef>
                <a:spcPct val="0"/>
              </a:spcBef>
              <a:spcAft>
                <a:spcPct val="0"/>
              </a:spcAft>
            </a:pPr>
            <a:r>
              <a:rPr lang="en-US" altLang="en-US" sz="1400" smtClean="0"/>
              <a:t>b1.run();</a:t>
            </a:r>
          </a:p>
          <a:p>
            <a:pPr marL="0" indent="0">
              <a:spcBef>
                <a:spcPct val="0"/>
              </a:spcBef>
              <a:spcAft>
                <a:spcPct val="0"/>
              </a:spcAft>
            </a:pPr>
            <a:r>
              <a:rPr lang="en-US" altLang="en-US" sz="1400" smtClean="0"/>
              <a:t>b1.getDetails();</a:t>
            </a:r>
          </a:p>
          <a:p>
            <a:pPr marL="0" indent="0">
              <a:spcBef>
                <a:spcPct val="0"/>
              </a:spcBef>
              <a:spcAft>
                <a:spcPct val="0"/>
              </a:spcAft>
            </a:pPr>
            <a:r>
              <a:rPr lang="en-US" altLang="en-US" sz="1400" smtClean="0"/>
              <a:t>System.out.println(b1.limit);</a:t>
            </a:r>
          </a:p>
          <a:p>
            <a:pPr marL="0" indent="0">
              <a:spcBef>
                <a:spcPct val="0"/>
              </a:spcBef>
              <a:spcAft>
                <a:spcPct val="0"/>
              </a:spcAft>
            </a:pPr>
            <a:r>
              <a:rPr lang="en-US" altLang="en-US" sz="1400" smtClean="0"/>
              <a:t>}</a:t>
            </a:r>
          </a:p>
          <a:p>
            <a:pPr marL="0" indent="0">
              <a:spcBef>
                <a:spcPct val="0"/>
              </a:spcBef>
              <a:spcAft>
                <a:spcPct val="0"/>
              </a:spcAft>
            </a:pPr>
            <a:r>
              <a:rPr lang="en-US" altLang="en-US" sz="1400" smtClean="0"/>
              <a:t>}</a:t>
            </a:r>
          </a:p>
          <a:p>
            <a:pPr marL="0" indent="0">
              <a:spcBef>
                <a:spcPct val="0"/>
              </a:spcBef>
              <a:spcAft>
                <a:spcPct val="0"/>
              </a:spcAft>
            </a:pPr>
            <a:r>
              <a:rPr lang="en-US" altLang="en-US" sz="1400" smtClean="0"/>
              <a:t>Output:Constructor is invoked</a:t>
            </a:r>
          </a:p>
          <a:p>
            <a:pPr marL="0" indent="0">
              <a:spcBef>
                <a:spcPct val="0"/>
              </a:spcBef>
              <a:spcAft>
                <a:spcPct val="0"/>
              </a:spcAft>
            </a:pPr>
            <a:r>
              <a:rPr lang="en-US" altLang="en-US" sz="1400" smtClean="0"/>
              <a:t>             Runs safely</a:t>
            </a:r>
          </a:p>
          <a:p>
            <a:pPr marL="0" indent="0">
              <a:spcBef>
                <a:spcPct val="0"/>
              </a:spcBef>
              <a:spcAft>
                <a:spcPct val="0"/>
              </a:spcAft>
            </a:pPr>
            <a:r>
              <a:rPr lang="en-US" altLang="en-US" sz="1400" smtClean="0"/>
              <a:t>             It has 2 wheels</a:t>
            </a:r>
          </a:p>
          <a:p>
            <a:pPr marL="0" indent="0">
              <a:spcBef>
                <a:spcPct val="0"/>
              </a:spcBef>
              <a:spcAft>
                <a:spcPct val="0"/>
              </a:spcAft>
            </a:pPr>
            <a:r>
              <a:rPr lang="en-US" altLang="en-US" sz="1400" smtClean="0"/>
              <a:t>              30</a:t>
            </a:r>
          </a:p>
        </p:txBody>
      </p:sp>
    </p:spTree>
  </p:cSld>
  <p:clrMapOvr>
    <a:masterClrMapping/>
  </p:clrMapOvr>
  <p:transition>
    <p:pull di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p:txBody>
          <a:bodyPr/>
          <a:lstStyle/>
          <a:p>
            <a:r>
              <a:rPr lang="en-US" altLang="en-US" smtClean="0"/>
              <a:t>Real time Example</a:t>
            </a:r>
          </a:p>
        </p:txBody>
      </p:sp>
      <p:pic>
        <p:nvPicPr>
          <p:cNvPr id="164867" name="Picture 2" descr="C:\C-Drive\TECH MAHINDRA\MATERIALS\MAHINDRA SATYAM\COGNIZANT\Core Java-CATP\Code_Snippet_Abstract_Class\Sha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62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p:nvPr>
        </p:nvSpPr>
        <p:spPr/>
        <p:txBody>
          <a:bodyPr/>
          <a:lstStyle/>
          <a:p>
            <a:endParaRPr lang="en-US" altLang="en-US" smtClean="0"/>
          </a:p>
        </p:txBody>
      </p:sp>
      <p:pic>
        <p:nvPicPr>
          <p:cNvPr id="165891" name="Picture 2" descr="C:\C-Drive\TECH MAHINDRA\MATERIALS\MAHINDRA SATYAM\COGNIZANT\Core Java-CATP\Code_Snippet_Abstract_Class\Cir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696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p:txBody>
          <a:bodyPr/>
          <a:lstStyle/>
          <a:p>
            <a:endParaRPr lang="en-US" altLang="en-US" smtClean="0"/>
          </a:p>
        </p:txBody>
      </p:sp>
      <p:pic>
        <p:nvPicPr>
          <p:cNvPr id="166915" name="Picture 2" descr="C:\C-Drive\TECH MAHINDRA\MATERIALS\MAHINDRA SATYAM\COGNIZANT\Core Java-CATP\Code_Snippet_Abstract_Class\Squ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p:txBody>
          <a:bodyPr/>
          <a:lstStyle/>
          <a:p>
            <a:endParaRPr lang="en-US" altLang="en-US" smtClean="0"/>
          </a:p>
        </p:txBody>
      </p:sp>
      <p:pic>
        <p:nvPicPr>
          <p:cNvPr id="167939" name="Picture 2" descr="C:\C-Drive\TECH MAHINDRA\MATERIALS\MAHINDRA SATYAM\COGNIZANT\Core Java-CATP\Code_Snippet_Abstract_Class\AbstractDem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Placeholder 2"/>
          <p:cNvSpPr>
            <a:spLocks noGrp="1"/>
          </p:cNvSpPr>
          <p:nvPr>
            <p:ph type="body" sz="quarter" idx="10"/>
          </p:nvPr>
        </p:nvSpPr>
        <p:spPr>
          <a:xfrm>
            <a:off x="303213" y="1465263"/>
            <a:ext cx="8543925" cy="1939925"/>
          </a:xfrm>
        </p:spPr>
        <p:txBody>
          <a:bodyPr/>
          <a:lstStyle/>
          <a:p>
            <a:pPr marL="0" indent="0" eaLnBrk="1" hangingPunct="1">
              <a:spcBef>
                <a:spcPct val="0"/>
              </a:spcBef>
              <a:spcAft>
                <a:spcPct val="0"/>
              </a:spcAft>
              <a:buFont typeface="Arial" panose="020B0604020202020204" pitchFamily="34" charset="0"/>
              <a:buNone/>
            </a:pPr>
            <a:endParaRPr lang="en-US" altLang="en-US" smtClean="0"/>
          </a:p>
          <a:p>
            <a:pPr marL="0" indent="0" algn="ctr" eaLnBrk="1" hangingPunct="1">
              <a:spcBef>
                <a:spcPct val="0"/>
              </a:spcBef>
              <a:spcAft>
                <a:spcPct val="0"/>
              </a:spcAft>
              <a:buFont typeface="Arial" panose="020B0604020202020204" pitchFamily="34" charset="0"/>
              <a:buNone/>
            </a:pPr>
            <a:r>
              <a:rPr lang="en-US" altLang="en-US" sz="8000" smtClean="0"/>
              <a:t>Thank  You</a:t>
            </a:r>
          </a:p>
          <a:p>
            <a:pPr marL="0" indent="0" eaLnBrk="1" hangingPunct="1">
              <a:spcBef>
                <a:spcPct val="0"/>
              </a:spcBef>
              <a:spcAft>
                <a:spcPct val="0"/>
              </a:spcAft>
              <a:buFont typeface="Arial" panose="020B0604020202020204" pitchFamily="34" charset="0"/>
              <a:buNone/>
            </a:pPr>
            <a:endParaRPr lang="en-US" alt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3213" y="1465263"/>
            <a:ext cx="8543925" cy="4859337"/>
          </a:xfrm>
        </p:spPr>
        <p:txBody>
          <a:bodyPr/>
          <a:lstStyle/>
          <a:p>
            <a:pPr eaLnBrk="1" hangingPunct="1">
              <a:buFont typeface="Wingdings" pitchFamily="2" charset="2"/>
              <a:buNone/>
              <a:defRPr/>
            </a:pPr>
            <a:r>
              <a:rPr lang="en-US" altLang="en-US" dirty="0" smtClean="0">
                <a:latin typeface="Arial" charset="0"/>
                <a:cs typeface="Arial" charset="0"/>
              </a:rPr>
              <a:t>5.  What is </a:t>
            </a:r>
            <a:r>
              <a:rPr lang="en-US" altLang="en-US" dirty="0">
                <a:latin typeface="Arial" charset="0"/>
                <a:cs typeface="Arial" charset="0"/>
              </a:rPr>
              <a:t>the process of automatically freeing  objects that are no longer   </a:t>
            </a:r>
          </a:p>
          <a:p>
            <a:pPr eaLnBrk="1" hangingPunct="1">
              <a:buFont typeface="Wingdings" pitchFamily="2" charset="2"/>
              <a:buNone/>
              <a:defRPr/>
            </a:pPr>
            <a:r>
              <a:rPr lang="en-US" altLang="en-US" dirty="0">
                <a:latin typeface="Arial" charset="0"/>
                <a:cs typeface="Arial" charset="0"/>
              </a:rPr>
              <a:t>         referenced by the  program.</a:t>
            </a:r>
          </a:p>
          <a:p>
            <a:pPr eaLnBrk="1" hangingPunct="1">
              <a:buFont typeface="Wingdings" pitchFamily="2" charset="2"/>
              <a:buNone/>
              <a:defRPr/>
            </a:pPr>
            <a:endParaRPr lang="en-US" altLang="en-US" dirty="0">
              <a:latin typeface="Arial" charset="0"/>
              <a:cs typeface="Arial" charset="0"/>
            </a:endParaRPr>
          </a:p>
          <a:p>
            <a:pPr eaLnBrk="1" hangingPunct="1">
              <a:buFont typeface="Wingdings" pitchFamily="2" charset="2"/>
              <a:buNone/>
              <a:defRPr/>
            </a:pPr>
            <a:r>
              <a:rPr lang="en-US" altLang="en-US" dirty="0" smtClean="0">
                <a:latin typeface="Arial" charset="0"/>
                <a:cs typeface="Arial" charset="0"/>
              </a:rPr>
              <a:t>a</a:t>
            </a:r>
            <a:r>
              <a:rPr lang="en-US" altLang="en-US" dirty="0">
                <a:latin typeface="Arial" charset="0"/>
                <a:cs typeface="Arial" charset="0"/>
              </a:rPr>
              <a:t>) </a:t>
            </a:r>
            <a:r>
              <a:rPr lang="en-US" altLang="en-US" dirty="0" smtClean="0">
                <a:latin typeface="Arial" charset="0"/>
                <a:cs typeface="Arial" charset="0"/>
              </a:rPr>
              <a:t>Polymorphism </a:t>
            </a:r>
            <a:r>
              <a:rPr lang="en-US" altLang="en-US" dirty="0">
                <a:latin typeface="Arial" charset="0"/>
                <a:cs typeface="Arial" charset="0"/>
              </a:rPr>
              <a:t>	b) Garbage </a:t>
            </a:r>
            <a:r>
              <a:rPr lang="en-US" altLang="en-US" dirty="0" smtClean="0">
                <a:latin typeface="Arial" charset="0"/>
                <a:cs typeface="Arial" charset="0"/>
              </a:rPr>
              <a:t>Collection c</a:t>
            </a:r>
            <a:r>
              <a:rPr lang="en-US" altLang="en-US" dirty="0">
                <a:latin typeface="Arial" charset="0"/>
                <a:cs typeface="Arial" charset="0"/>
              </a:rPr>
              <a:t>) </a:t>
            </a:r>
            <a:r>
              <a:rPr lang="en-US" altLang="en-US" dirty="0" smtClean="0">
                <a:latin typeface="Arial" charset="0"/>
                <a:cs typeface="Arial" charset="0"/>
              </a:rPr>
              <a:t>Encapsulation d</a:t>
            </a:r>
            <a:r>
              <a:rPr lang="en-US" altLang="en-US" dirty="0">
                <a:latin typeface="Arial" charset="0"/>
                <a:cs typeface="Arial" charset="0"/>
              </a:rPr>
              <a:t>) Abstraction</a:t>
            </a:r>
          </a:p>
          <a:p>
            <a:pPr marL="0" indent="0">
              <a:buFont typeface="Arial" panose="020B0604020202020204" pitchFamily="34" charset="0"/>
              <a:buNone/>
              <a:defRPr/>
            </a:pPr>
            <a:endParaRPr lang="en-US" dirty="0" smtClean="0"/>
          </a:p>
          <a:p>
            <a:pPr eaLnBrk="1" hangingPunct="1">
              <a:buClr>
                <a:schemeClr val="bg2"/>
              </a:buClr>
              <a:buSzPct val="120000"/>
              <a:buFont typeface="Wingdings" pitchFamily="2" charset="2"/>
              <a:buNone/>
              <a:defRPr/>
            </a:pPr>
            <a:r>
              <a:rPr lang="en-US" dirty="0" smtClean="0"/>
              <a:t>6.</a:t>
            </a:r>
            <a:r>
              <a:rPr lang="en-US" altLang="en-US" dirty="0">
                <a:latin typeface="Arial" charset="0"/>
                <a:cs typeface="Arial" charset="0"/>
              </a:rPr>
              <a:t> An object’s state is defined by _________</a:t>
            </a:r>
          </a:p>
          <a:p>
            <a:pPr eaLnBrk="1" hangingPunct="1">
              <a:buClr>
                <a:schemeClr val="bg2"/>
              </a:buClr>
              <a:buSzPct val="120000"/>
              <a:buFont typeface="Wingdings" pitchFamily="2" charset="2"/>
              <a:buNone/>
              <a:defRPr/>
            </a:pPr>
            <a:r>
              <a:rPr lang="en-US" altLang="en-US" dirty="0">
                <a:latin typeface="Arial" charset="0"/>
                <a:cs typeface="Arial" charset="0"/>
              </a:rPr>
              <a:t>	</a:t>
            </a:r>
            <a:r>
              <a:rPr lang="en-US" altLang="en-US" dirty="0" smtClean="0">
                <a:latin typeface="Arial" charset="0"/>
                <a:cs typeface="Arial" charset="0"/>
              </a:rPr>
              <a:t>and </a:t>
            </a:r>
            <a:r>
              <a:rPr lang="en-US" altLang="en-US" dirty="0">
                <a:latin typeface="Arial" charset="0"/>
                <a:cs typeface="Arial" charset="0"/>
              </a:rPr>
              <a:t>its behavior is defined by__________.</a:t>
            </a:r>
          </a:p>
          <a:p>
            <a:pPr eaLnBrk="1" hangingPunct="1">
              <a:buClr>
                <a:schemeClr val="bg2"/>
              </a:buClr>
              <a:buSzPct val="120000"/>
              <a:buFont typeface="Wingdings" pitchFamily="2" charset="2"/>
              <a:buNone/>
              <a:defRPr/>
            </a:pPr>
            <a:endParaRPr lang="en-US" altLang="en-US" dirty="0">
              <a:latin typeface="Arial" charset="0"/>
              <a:cs typeface="Arial" charset="0"/>
            </a:endParaRPr>
          </a:p>
          <a:p>
            <a:pPr eaLnBrk="1" hangingPunct="1">
              <a:buClr>
                <a:schemeClr val="bg2"/>
              </a:buClr>
              <a:buSzPct val="120000"/>
              <a:buFont typeface="Wingdings" pitchFamily="2" charset="2"/>
              <a:buNone/>
              <a:defRPr/>
            </a:pPr>
            <a:r>
              <a:rPr lang="en-US" altLang="en-US" dirty="0">
                <a:latin typeface="Arial" charset="0"/>
                <a:cs typeface="Arial" charset="0"/>
              </a:rPr>
              <a:t>	a) </a:t>
            </a:r>
            <a:r>
              <a:rPr lang="en-US" altLang="en-US" dirty="0" err="1">
                <a:latin typeface="Arial" charset="0"/>
                <a:cs typeface="Arial" charset="0"/>
              </a:rPr>
              <a:t>class,instance</a:t>
            </a:r>
            <a:r>
              <a:rPr lang="en-US" altLang="en-US" dirty="0" smtClean="0">
                <a:latin typeface="Arial" charset="0"/>
                <a:cs typeface="Arial" charset="0"/>
              </a:rPr>
              <a:t>. b</a:t>
            </a:r>
            <a:r>
              <a:rPr lang="en-US" altLang="en-US" dirty="0">
                <a:latin typeface="Arial" charset="0"/>
                <a:cs typeface="Arial" charset="0"/>
              </a:rPr>
              <a:t>) </a:t>
            </a:r>
            <a:r>
              <a:rPr lang="en-US" altLang="en-US" dirty="0" err="1">
                <a:latin typeface="Arial" charset="0"/>
                <a:cs typeface="Arial" charset="0"/>
              </a:rPr>
              <a:t>methods,instance</a:t>
            </a:r>
            <a:r>
              <a:rPr lang="en-US" altLang="en-US" dirty="0">
                <a:latin typeface="Arial" charset="0"/>
                <a:cs typeface="Arial" charset="0"/>
              </a:rPr>
              <a:t> </a:t>
            </a:r>
            <a:r>
              <a:rPr lang="en-US" altLang="en-US" dirty="0" smtClean="0">
                <a:latin typeface="Arial" charset="0"/>
                <a:cs typeface="Arial" charset="0"/>
              </a:rPr>
              <a:t>variables c</a:t>
            </a:r>
            <a:r>
              <a:rPr lang="en-US" altLang="en-US" dirty="0">
                <a:latin typeface="Arial" charset="0"/>
                <a:cs typeface="Arial" charset="0"/>
              </a:rPr>
              <a:t>) instance </a:t>
            </a:r>
            <a:r>
              <a:rPr lang="en-US" altLang="en-US" dirty="0" err="1">
                <a:latin typeface="Arial" charset="0"/>
                <a:cs typeface="Arial" charset="0"/>
              </a:rPr>
              <a:t>variables,methods</a:t>
            </a:r>
            <a:endParaRPr lang="en-US" altLang="en-US" dirty="0">
              <a:latin typeface="Arial" charset="0"/>
              <a:cs typeface="Arial" charset="0"/>
            </a:endParaRPr>
          </a:p>
          <a:p>
            <a:pPr marL="0" indent="0">
              <a:buFont typeface="Arial" panose="020B0604020202020204" pitchFamily="34" charset="0"/>
              <a:buNone/>
              <a:defRPr/>
            </a:pPr>
            <a:endParaRPr lang="en-US" dirty="0" smtClean="0"/>
          </a:p>
          <a:p>
            <a:pPr eaLnBrk="1" hangingPunct="1">
              <a:lnSpc>
                <a:spcPct val="90000"/>
              </a:lnSpc>
              <a:buFont typeface="Wingdings" pitchFamily="2" charset="2"/>
              <a:buNone/>
              <a:defRPr/>
            </a:pPr>
            <a:r>
              <a:rPr lang="en-US" dirty="0" smtClean="0"/>
              <a:t>7.</a:t>
            </a:r>
            <a:r>
              <a:rPr lang="en-US" altLang="en-US" dirty="0">
                <a:latin typeface="Arial" charset="0"/>
                <a:cs typeface="Arial" charset="0"/>
              </a:rPr>
              <a:t> ___________</a:t>
            </a:r>
            <a:r>
              <a:rPr lang="en-US" altLang="en-US" i="1" dirty="0">
                <a:latin typeface="Arial" charset="0"/>
                <a:cs typeface="Arial" charset="0"/>
              </a:rPr>
              <a:t> </a:t>
            </a:r>
            <a:r>
              <a:rPr lang="en-US" altLang="en-US" dirty="0">
                <a:latin typeface="Arial" charset="0"/>
                <a:cs typeface="Arial" charset="0"/>
              </a:rPr>
              <a:t>is the mechanism that binds together code and the data it manipulates, and keeps both safe from outside Interference and misuse.</a:t>
            </a:r>
          </a:p>
          <a:p>
            <a:pPr eaLnBrk="1" hangingPunct="1">
              <a:lnSpc>
                <a:spcPct val="90000"/>
              </a:lnSpc>
              <a:buFont typeface="Wingdings" pitchFamily="2" charset="2"/>
              <a:buNone/>
              <a:defRPr/>
            </a:pPr>
            <a:endParaRPr lang="en-US" altLang="en-US" dirty="0">
              <a:latin typeface="Arial" charset="0"/>
              <a:cs typeface="Arial" charset="0"/>
            </a:endParaRPr>
          </a:p>
          <a:p>
            <a:pPr eaLnBrk="1" hangingPunct="1">
              <a:lnSpc>
                <a:spcPct val="90000"/>
              </a:lnSpc>
              <a:buFont typeface="Wingdings" pitchFamily="2" charset="2"/>
              <a:buNone/>
              <a:defRPr/>
            </a:pPr>
            <a:r>
              <a:rPr lang="en-US" altLang="en-US" dirty="0" smtClean="0">
                <a:latin typeface="Arial" charset="0"/>
                <a:cs typeface="Arial" charset="0"/>
              </a:rPr>
              <a:t>a</a:t>
            </a:r>
            <a:r>
              <a:rPr lang="en-US" altLang="en-US" dirty="0">
                <a:latin typeface="Arial" charset="0"/>
                <a:cs typeface="Arial" charset="0"/>
              </a:rPr>
              <a:t>) </a:t>
            </a:r>
            <a:r>
              <a:rPr lang="en-US" altLang="en-US" dirty="0" smtClean="0">
                <a:latin typeface="Arial" charset="0"/>
                <a:cs typeface="Arial" charset="0"/>
              </a:rPr>
              <a:t>Polymorphism </a:t>
            </a:r>
            <a:r>
              <a:rPr lang="en-US" altLang="en-US" dirty="0">
                <a:latin typeface="Arial" charset="0"/>
                <a:cs typeface="Arial" charset="0"/>
              </a:rPr>
              <a:t>	b) Garbage </a:t>
            </a:r>
            <a:r>
              <a:rPr lang="en-US" altLang="en-US" dirty="0" smtClean="0">
                <a:latin typeface="Arial" charset="0"/>
                <a:cs typeface="Arial" charset="0"/>
              </a:rPr>
              <a:t>Collection c</a:t>
            </a:r>
            <a:r>
              <a:rPr lang="en-US" altLang="en-US" dirty="0">
                <a:latin typeface="Arial" charset="0"/>
                <a:cs typeface="Arial" charset="0"/>
              </a:rPr>
              <a:t>) </a:t>
            </a:r>
            <a:r>
              <a:rPr lang="en-US" altLang="en-US" dirty="0" smtClean="0">
                <a:latin typeface="Arial" charset="0"/>
                <a:cs typeface="Arial" charset="0"/>
              </a:rPr>
              <a:t>Encapsulation d</a:t>
            </a:r>
            <a:r>
              <a:rPr lang="en-US" altLang="en-US" dirty="0">
                <a:latin typeface="Arial" charset="0"/>
                <a:cs typeface="Arial" charset="0"/>
              </a:rPr>
              <a:t>) Abstraction</a:t>
            </a:r>
          </a:p>
          <a:p>
            <a:pPr marL="0" indent="0">
              <a:buFont typeface="Arial" panose="020B0604020202020204" pitchFamily="34" charset="0"/>
              <a:buNone/>
              <a:defRPr/>
            </a:pPr>
            <a:endParaRPr lang="en-US" dirty="0"/>
          </a:p>
        </p:txBody>
      </p:sp>
      <p:sp>
        <p:nvSpPr>
          <p:cNvPr id="21507"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Quiz</a:t>
            </a: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533400" y="533400"/>
            <a:ext cx="8077200" cy="5867400"/>
          </a:xfrm>
          <a:solidFill>
            <a:srgbClr val="00B050"/>
          </a:solidFill>
        </p:spPr>
        <p:txBody>
          <a:bodyPr/>
          <a:lstStyle/>
          <a:p>
            <a:pPr eaLnBrk="1" hangingPunct="1"/>
            <a:r>
              <a:rPr lang="en-US" altLang="en-US" smtClean="0">
                <a:latin typeface="Book Antiqua" panose="02040602050305030304" pitchFamily="18" charset="0"/>
              </a:rPr>
              <a:t>Language fundamentals</a:t>
            </a:r>
            <a:br>
              <a:rPr lang="en-US" altLang="en-US" smtClean="0">
                <a:latin typeface="Book Antiqua" panose="02040602050305030304" pitchFamily="18" charset="0"/>
              </a:rPr>
            </a:br>
            <a:r>
              <a:rPr lang="en-US" altLang="en-US" smtClean="0">
                <a:latin typeface="Book Antiqua" panose="02040602050305030304" pitchFamily="18" charset="0"/>
              </a:rPr>
              <a:t>JAVA</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Java Language Fundamentals</a:t>
            </a:r>
          </a:p>
        </p:txBody>
      </p:sp>
      <p:sp>
        <p:nvSpPr>
          <p:cNvPr id="24579" name="Text Placeholder 2"/>
          <p:cNvSpPr>
            <a:spLocks noGrp="1"/>
          </p:cNvSpPr>
          <p:nvPr>
            <p:ph type="body" sz="quarter" idx="10"/>
          </p:nvPr>
        </p:nvSpPr>
        <p:spPr>
          <a:xfrm>
            <a:off x="303213" y="2057400"/>
            <a:ext cx="8543925" cy="3657600"/>
          </a:xfrm>
        </p:spPr>
        <p:txBody>
          <a:bodyPr/>
          <a:lstStyle/>
          <a:p>
            <a:pPr eaLnBrk="1" hangingPunct="1">
              <a:spcBef>
                <a:spcPct val="0"/>
              </a:spcBef>
              <a:spcAft>
                <a:spcPct val="0"/>
              </a:spcAft>
            </a:pPr>
            <a:r>
              <a:rPr lang="en-US" altLang="en-US" smtClean="0">
                <a:latin typeface="Book Antiqua" panose="02040602050305030304" pitchFamily="18" charset="0"/>
              </a:rPr>
              <a:t>Character set</a:t>
            </a:r>
          </a:p>
          <a:p>
            <a:pPr eaLnBrk="1" hangingPunct="1">
              <a:spcBef>
                <a:spcPct val="0"/>
              </a:spcBef>
              <a:spcAft>
                <a:spcPct val="0"/>
              </a:spcAft>
            </a:pPr>
            <a:r>
              <a:rPr lang="en-US" altLang="en-US" smtClean="0">
                <a:latin typeface="Book Antiqua" panose="02040602050305030304" pitchFamily="18" charset="0"/>
              </a:rPr>
              <a:t>Keywords/Reserved words</a:t>
            </a:r>
          </a:p>
          <a:p>
            <a:pPr eaLnBrk="1" hangingPunct="1">
              <a:spcBef>
                <a:spcPct val="0"/>
              </a:spcBef>
              <a:spcAft>
                <a:spcPct val="0"/>
              </a:spcAft>
            </a:pPr>
            <a:r>
              <a:rPr lang="en-US" altLang="en-US" smtClean="0">
                <a:latin typeface="Book Antiqua" panose="02040602050305030304" pitchFamily="18" charset="0"/>
              </a:rPr>
              <a:t>Identifier/User-Defined words</a:t>
            </a:r>
          </a:p>
          <a:p>
            <a:pPr eaLnBrk="1" hangingPunct="1">
              <a:spcBef>
                <a:spcPct val="0"/>
              </a:spcBef>
              <a:spcAft>
                <a:spcPct val="0"/>
              </a:spcAft>
            </a:pPr>
            <a:r>
              <a:rPr lang="en-US" altLang="en-US" smtClean="0">
                <a:latin typeface="Book Antiqua" panose="02040602050305030304" pitchFamily="18" charset="0"/>
              </a:rPr>
              <a:t>Data types</a:t>
            </a:r>
          </a:p>
          <a:p>
            <a:pPr eaLnBrk="1" hangingPunct="1">
              <a:spcBef>
                <a:spcPct val="0"/>
              </a:spcBef>
              <a:spcAft>
                <a:spcPct val="0"/>
              </a:spcAft>
            </a:pPr>
            <a:r>
              <a:rPr lang="en-US" altLang="en-US" smtClean="0">
                <a:latin typeface="Book Antiqua" panose="02040602050305030304" pitchFamily="18" charset="0"/>
              </a:rPr>
              <a:t>Variables</a:t>
            </a:r>
          </a:p>
          <a:p>
            <a:pPr eaLnBrk="1" hangingPunct="1">
              <a:spcBef>
                <a:spcPct val="0"/>
              </a:spcBef>
              <a:spcAft>
                <a:spcPct val="0"/>
              </a:spcAft>
            </a:pPr>
            <a:r>
              <a:rPr lang="en-US" altLang="en-US" smtClean="0">
                <a:latin typeface="Book Antiqua" panose="02040602050305030304" pitchFamily="18" charset="0"/>
              </a:rPr>
              <a:t>Constants</a:t>
            </a:r>
          </a:p>
          <a:p>
            <a:pPr eaLnBrk="1" hangingPunct="1">
              <a:spcBef>
                <a:spcPct val="0"/>
              </a:spcBef>
              <a:spcAft>
                <a:spcPct val="0"/>
              </a:spcAft>
            </a:pPr>
            <a:r>
              <a:rPr lang="en-US" altLang="en-US" smtClean="0">
                <a:latin typeface="Book Antiqua" panose="02040602050305030304" pitchFamily="18" charset="0"/>
              </a:rPr>
              <a:t>Literals</a:t>
            </a:r>
          </a:p>
          <a:p>
            <a:pPr eaLnBrk="1" hangingPunct="1">
              <a:spcBef>
                <a:spcPct val="0"/>
              </a:spcBef>
              <a:spcAft>
                <a:spcPct val="0"/>
              </a:spcAft>
            </a:pPr>
            <a:r>
              <a:rPr lang="en-US" altLang="en-US" smtClean="0">
                <a:latin typeface="Book Antiqua" panose="02040602050305030304" pitchFamily="18" charset="0"/>
              </a:rPr>
              <a:t>Operators</a:t>
            </a:r>
          </a:p>
          <a:p>
            <a:pPr eaLnBrk="1" hangingPunct="1">
              <a:spcBef>
                <a:spcPct val="0"/>
              </a:spcBef>
              <a:spcAft>
                <a:spcPct val="0"/>
              </a:spcAft>
            </a:pPr>
            <a:r>
              <a:rPr lang="en-US" altLang="en-US" smtClean="0">
                <a:latin typeface="Book Antiqua" panose="02040602050305030304" pitchFamily="18" charset="0"/>
              </a:rPr>
              <a:t>Control Statements</a:t>
            </a:r>
          </a:p>
          <a:p>
            <a:pPr eaLnBrk="1" hangingPunct="1">
              <a:spcBef>
                <a:spcPct val="0"/>
              </a:spcBef>
              <a:spcAft>
                <a:spcPct val="0"/>
              </a:spcAft>
            </a:pPr>
            <a:r>
              <a:rPr lang="en-US" altLang="en-US" smtClean="0">
                <a:latin typeface="Book Antiqua" panose="02040602050305030304" pitchFamily="18" charset="0"/>
              </a:rPr>
              <a:t>Arrays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Character Set</a:t>
            </a:r>
          </a:p>
        </p:txBody>
      </p:sp>
      <p:sp>
        <p:nvSpPr>
          <p:cNvPr id="25603" name="Text Placeholder 2"/>
          <p:cNvSpPr>
            <a:spLocks noGrp="1"/>
          </p:cNvSpPr>
          <p:nvPr>
            <p:ph type="body" sz="quarter" idx="10"/>
          </p:nvPr>
        </p:nvSpPr>
        <p:spPr>
          <a:xfrm>
            <a:off x="303213" y="2057400"/>
            <a:ext cx="8543925" cy="36576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Alphabets                               A-Z / a-Z</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Digits                                        0-9</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Special Characters                   #-*&amp;%$!&lt;&gt;{} =~ ^ etc</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White Space Character           New line(\n),Carriage Return(\r),Tab(\t)</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BackSpace(\b)</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8229600" cy="609600"/>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What is Java?</a:t>
            </a:r>
          </a:p>
        </p:txBody>
      </p:sp>
      <p:sp>
        <p:nvSpPr>
          <p:cNvPr id="7171" name="Text Placeholder 2"/>
          <p:cNvSpPr>
            <a:spLocks noGrp="1"/>
          </p:cNvSpPr>
          <p:nvPr>
            <p:ph type="body" sz="quarter" idx="10"/>
          </p:nvPr>
        </p:nvSpPr>
        <p:spPr>
          <a:xfrm>
            <a:off x="303213" y="1447800"/>
            <a:ext cx="8543925" cy="3878263"/>
          </a:xfrm>
        </p:spPr>
        <p:txBody>
          <a:bodyPr/>
          <a:lstStyle/>
          <a:p>
            <a:pPr eaLnBrk="1" hangingPunct="1">
              <a:spcBef>
                <a:spcPct val="0"/>
              </a:spcBef>
              <a:spcAft>
                <a:spcPct val="0"/>
              </a:spcAft>
              <a:buFont typeface="Wingdings" panose="05000000000000000000" pitchFamily="2" charset="2"/>
              <a:buChar char="Ø"/>
            </a:pPr>
            <a:r>
              <a:rPr lang="en-US" altLang="en-US" b="1" smtClean="0">
                <a:solidFill>
                  <a:srgbClr val="FF66CC"/>
                </a:solidFill>
                <a:latin typeface="Book Antiqua" panose="02040602050305030304" pitchFamily="18" charset="0"/>
              </a:rPr>
              <a:t>Object Oriented Programming</a:t>
            </a:r>
            <a:r>
              <a:rPr lang="en-US" altLang="en-US" smtClean="0">
                <a:latin typeface="Book Antiqua" panose="02040602050305030304" pitchFamily="18" charset="0"/>
              </a:rPr>
              <a:t> Language.</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Ø"/>
            </a:pPr>
            <a:r>
              <a:rPr lang="en-US" altLang="en-US" smtClean="0">
                <a:latin typeface="Book Antiqua" panose="02040602050305030304" pitchFamily="18" charset="0"/>
              </a:rPr>
              <a:t> </a:t>
            </a:r>
            <a:r>
              <a:rPr lang="en-US" altLang="en-US" b="1" smtClean="0">
                <a:latin typeface="Book Antiqua" panose="02040602050305030304" pitchFamily="18" charset="0"/>
              </a:rPr>
              <a:t>James Gosling </a:t>
            </a:r>
            <a:r>
              <a:rPr lang="en-US" altLang="en-US" smtClean="0">
                <a:latin typeface="Book Antiqua" panose="02040602050305030304" pitchFamily="18" charset="0"/>
              </a:rPr>
              <a:t>is the father of java language and  it is developed by </a:t>
            </a:r>
            <a:r>
              <a:rPr lang="en-US" altLang="en-US" b="1" smtClean="0">
                <a:latin typeface="Book Antiqua" panose="02040602050305030304" pitchFamily="18" charset="0"/>
              </a:rPr>
              <a:t>Sun Microsystems.</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Ø"/>
            </a:pPr>
            <a:r>
              <a:rPr lang="en-US" altLang="en-US" b="1" smtClean="0">
                <a:latin typeface="Book Antiqua" panose="02040602050305030304" pitchFamily="18" charset="0"/>
              </a:rPr>
              <a:t> Hot Java </a:t>
            </a:r>
            <a:r>
              <a:rPr lang="en-US" altLang="en-US" smtClean="0">
                <a:latin typeface="Book Antiqua" panose="02040602050305030304" pitchFamily="18" charset="0"/>
              </a:rPr>
              <a:t>- is the first </a:t>
            </a:r>
            <a:r>
              <a:rPr lang="en-US" altLang="en-US" b="1" smtClean="0">
                <a:latin typeface="Book Antiqua" panose="02040602050305030304" pitchFamily="18" charset="0"/>
              </a:rPr>
              <a:t>java enabled web-browser.</a:t>
            </a:r>
          </a:p>
          <a:p>
            <a:pPr eaLnBrk="1" hangingPunct="1">
              <a:spcBef>
                <a:spcPct val="0"/>
              </a:spcBef>
              <a:spcAft>
                <a:spcPct val="0"/>
              </a:spcAft>
              <a:buFont typeface="Wingdings" panose="05000000000000000000" pitchFamily="2" charset="2"/>
              <a:buChar char="Ø"/>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Ø"/>
            </a:pPr>
            <a:r>
              <a:rPr lang="en-US" altLang="en-US" smtClean="0">
                <a:latin typeface="Book Antiqua" panose="02040602050305030304" pitchFamily="18" charset="0"/>
              </a:rPr>
              <a:t> First version of java is released in </a:t>
            </a:r>
            <a:r>
              <a:rPr lang="en-US" altLang="en-US" b="1" smtClean="0">
                <a:latin typeface="Book Antiqua" panose="02040602050305030304" pitchFamily="18" charset="0"/>
              </a:rPr>
              <a:t>1995.</a:t>
            </a:r>
          </a:p>
          <a:p>
            <a:pPr eaLnBrk="1" hangingPunct="1">
              <a:spcBef>
                <a:spcPct val="0"/>
              </a:spcBef>
              <a:spcAft>
                <a:spcPct val="0"/>
              </a:spcAft>
              <a:buFont typeface="Wingdings" panose="05000000000000000000" pitchFamily="2" charset="2"/>
              <a:buChar char="Ø"/>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Ø"/>
            </a:pPr>
            <a:r>
              <a:rPr lang="en-US" altLang="en-US" smtClean="0">
                <a:latin typeface="Book Antiqua" panose="02040602050305030304" pitchFamily="18" charset="0"/>
              </a:rPr>
              <a:t> Current version: of </a:t>
            </a:r>
            <a:r>
              <a:rPr lang="en-US" altLang="en-US" b="1" smtClean="0">
                <a:latin typeface="Book Antiqua" panose="02040602050305030304" pitchFamily="18" charset="0"/>
              </a:rPr>
              <a:t>java 8</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Ø"/>
            </a:pPr>
            <a:r>
              <a:rPr lang="en-US" altLang="en-US" smtClean="0">
                <a:latin typeface="Book Antiqua" panose="02040602050305030304" pitchFamily="18" charset="0"/>
              </a:rPr>
              <a:t>Java can be used for developing  </a:t>
            </a:r>
            <a:r>
              <a:rPr lang="en-US" altLang="en-US" b="1" smtClean="0">
                <a:latin typeface="Book Antiqua" panose="02040602050305030304" pitchFamily="18" charset="0"/>
              </a:rPr>
              <a:t>stand alone </a:t>
            </a:r>
            <a:r>
              <a:rPr lang="en-US" altLang="en-US" smtClean="0">
                <a:latin typeface="Book Antiqua" panose="02040602050305030304" pitchFamily="18" charset="0"/>
              </a:rPr>
              <a:t>applications/web application/mobile application.</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Keywords/Reserved words</a:t>
            </a:r>
          </a:p>
        </p:txBody>
      </p:sp>
      <p:sp>
        <p:nvSpPr>
          <p:cNvPr id="26627" name="Text Placeholder 2"/>
          <p:cNvSpPr>
            <a:spLocks noGrp="1"/>
          </p:cNvSpPr>
          <p:nvPr>
            <p:ph type="body" sz="quarter" idx="10"/>
          </p:nvPr>
        </p:nvSpPr>
        <p:spPr>
          <a:xfrm>
            <a:off x="303213" y="1371600"/>
            <a:ext cx="8543925" cy="4800600"/>
          </a:xfrm>
        </p:spPr>
        <p:txBody>
          <a:bodyPr/>
          <a:lstStyle/>
          <a:p>
            <a:pPr eaLnBrk="1" hangingPunct="1">
              <a:spcBef>
                <a:spcPct val="0"/>
              </a:spcBef>
              <a:spcAft>
                <a:spcPct val="0"/>
              </a:spcAft>
            </a:pPr>
            <a:r>
              <a:rPr lang="en-US" altLang="en-US" smtClean="0">
                <a:latin typeface="Book Antiqua" panose="02040602050305030304" pitchFamily="18" charset="0"/>
              </a:rPr>
              <a:t>Keywords are simple </a:t>
            </a:r>
            <a:r>
              <a:rPr lang="en-US" altLang="en-US" b="1" smtClean="0">
                <a:latin typeface="Book Antiqua" panose="02040602050305030304" pitchFamily="18" charset="0"/>
              </a:rPr>
              <a:t>English words </a:t>
            </a:r>
            <a:r>
              <a:rPr lang="en-US" altLang="en-US" smtClean="0">
                <a:latin typeface="Book Antiqua" panose="02040602050305030304" pitchFamily="18" charset="0"/>
              </a:rPr>
              <a:t>which are having </a:t>
            </a:r>
            <a:r>
              <a:rPr lang="en-US" altLang="en-US" b="1" smtClean="0">
                <a:latin typeface="Book Antiqua" panose="02040602050305030304" pitchFamily="18" charset="0"/>
              </a:rPr>
              <a:t>predefined meaning </a:t>
            </a:r>
            <a:r>
              <a:rPr lang="en-US" altLang="en-US" smtClean="0">
                <a:latin typeface="Book Antiqua" panose="02040602050305030304" pitchFamily="18" charset="0"/>
              </a:rPr>
              <a:t>in java.</a:t>
            </a: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Meaning of these keywords can’t be modified.</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We cant use keywords as names for </a:t>
            </a:r>
            <a:r>
              <a:rPr lang="en-US" altLang="en-US" b="1" smtClean="0">
                <a:solidFill>
                  <a:srgbClr val="000099"/>
                </a:solidFill>
                <a:latin typeface="Book Antiqua" panose="02040602050305030304" pitchFamily="18" charset="0"/>
              </a:rPr>
              <a:t>variables</a:t>
            </a:r>
            <a:r>
              <a:rPr lang="en-US" altLang="en-US" smtClean="0">
                <a:latin typeface="Book Antiqua" panose="02040602050305030304" pitchFamily="18" charset="0"/>
              </a:rPr>
              <a:t>, </a:t>
            </a:r>
            <a:r>
              <a:rPr lang="en-US" altLang="en-US" b="1" smtClean="0">
                <a:solidFill>
                  <a:srgbClr val="FF0066"/>
                </a:solidFill>
                <a:latin typeface="Book Antiqua" panose="02040602050305030304" pitchFamily="18" charset="0"/>
              </a:rPr>
              <a:t>methods</a:t>
            </a:r>
            <a:r>
              <a:rPr lang="en-US" altLang="en-US" b="1" smtClean="0">
                <a:solidFill>
                  <a:srgbClr val="002060"/>
                </a:solidFill>
                <a:latin typeface="Book Antiqua" panose="02040602050305030304" pitchFamily="18" charset="0"/>
              </a:rPr>
              <a:t>, classes</a:t>
            </a:r>
            <a:r>
              <a:rPr lang="en-US" altLang="en-US" smtClean="0">
                <a:latin typeface="Book Antiqua" panose="02040602050305030304" pitchFamily="18" charset="0"/>
              </a:rPr>
              <a:t> or any other identifiers.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True, false, null are not keywords but reserved as literals.</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There are 49 keywords defined up to java 2.</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b="1" smtClean="0">
                <a:latin typeface="Book Antiqua" panose="02040602050305030304" pitchFamily="18" charset="0"/>
              </a:rPr>
              <a:t>Enum</a:t>
            </a:r>
            <a:r>
              <a:rPr lang="en-US" altLang="en-US" smtClean="0">
                <a:latin typeface="Book Antiqua" panose="02040602050305030304" pitchFamily="18" charset="0"/>
              </a:rPr>
              <a:t> is the new keyword added from Java 5 so there are 50 keywords in java.</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Const &amp; goto  are the keywords but no implementation available. we cant use these keywords in java program.</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List of Keywords</a:t>
            </a:r>
          </a:p>
        </p:txBody>
      </p:sp>
      <p:graphicFrame>
        <p:nvGraphicFramePr>
          <p:cNvPr id="4" name="Table 3"/>
          <p:cNvGraphicFramePr>
            <a:graphicFrameLocks noGrp="1"/>
          </p:cNvGraphicFramePr>
          <p:nvPr/>
        </p:nvGraphicFramePr>
        <p:xfrm>
          <a:off x="533400" y="1219200"/>
          <a:ext cx="8077200" cy="5257800"/>
        </p:xfrm>
        <a:graphic>
          <a:graphicData uri="http://schemas.openxmlformats.org/drawingml/2006/table">
            <a:tbl>
              <a:tblPr firstRow="1" bandRow="1">
                <a:tableStyleId>{D7AC3CCA-C797-4891-BE02-D94E43425B78}</a:tableStyleId>
              </a:tblPr>
              <a:tblGrid>
                <a:gridCol w="2189149"/>
                <a:gridCol w="5888051"/>
              </a:tblGrid>
              <a:tr h="644955">
                <a:tc>
                  <a:txBody>
                    <a:bodyPr/>
                    <a:lstStyle/>
                    <a:p>
                      <a:r>
                        <a:rPr lang="en-US" sz="1600" b="1" dirty="0" smtClean="0">
                          <a:latin typeface="Book Antiqua" pitchFamily="18" charset="0"/>
                        </a:rPr>
                        <a:t>Data types(8)</a:t>
                      </a:r>
                      <a:endParaRPr lang="en-US" sz="1600" b="1" dirty="0">
                        <a:latin typeface="Book Antiqua" pitchFamily="18" charset="0"/>
                      </a:endParaRPr>
                    </a:p>
                  </a:txBody>
                  <a:tcPr/>
                </a:tc>
                <a:tc>
                  <a:txBody>
                    <a:bodyPr/>
                    <a:lstStyle/>
                    <a:p>
                      <a:r>
                        <a:rPr lang="en-US" sz="1600" b="1" dirty="0" err="1" smtClean="0">
                          <a:latin typeface="Book Antiqua" pitchFamily="18" charset="0"/>
                        </a:rPr>
                        <a:t>boolean</a:t>
                      </a:r>
                      <a:r>
                        <a:rPr lang="en-US" sz="1600" b="1" dirty="0" smtClean="0">
                          <a:latin typeface="Book Antiqua" pitchFamily="18" charset="0"/>
                        </a:rPr>
                        <a:t>   byte</a:t>
                      </a:r>
                      <a:r>
                        <a:rPr lang="en-US" sz="1600" b="1" baseline="0" dirty="0" smtClean="0">
                          <a:latin typeface="Book Antiqua" pitchFamily="18" charset="0"/>
                        </a:rPr>
                        <a:t> </a:t>
                      </a:r>
                      <a:r>
                        <a:rPr lang="en-US" sz="1600" b="1" dirty="0" smtClean="0">
                          <a:latin typeface="Book Antiqua" pitchFamily="18" charset="0"/>
                        </a:rPr>
                        <a:t> char   short </a:t>
                      </a:r>
                      <a:r>
                        <a:rPr lang="en-US" sz="1600" b="1" baseline="0" dirty="0" smtClean="0">
                          <a:latin typeface="Book Antiqua" pitchFamily="18" charset="0"/>
                        </a:rPr>
                        <a:t>  </a:t>
                      </a:r>
                      <a:r>
                        <a:rPr lang="en-US" sz="1600" b="1" baseline="0" dirty="0" err="1" smtClean="0">
                          <a:latin typeface="Book Antiqua" pitchFamily="18" charset="0"/>
                        </a:rPr>
                        <a:t>int</a:t>
                      </a:r>
                      <a:r>
                        <a:rPr lang="en-US" sz="1600" b="1" baseline="0" dirty="0" smtClean="0">
                          <a:latin typeface="Book Antiqua" pitchFamily="18" charset="0"/>
                        </a:rPr>
                        <a:t>  long  float  double</a:t>
                      </a:r>
                      <a:endParaRPr lang="en-US" sz="1600" b="1" dirty="0">
                        <a:latin typeface="Book Antiqua" pitchFamily="18" charset="0"/>
                      </a:endParaRPr>
                    </a:p>
                  </a:txBody>
                  <a:tcPr/>
                </a:tc>
              </a:tr>
              <a:tr h="669495">
                <a:tc>
                  <a:txBody>
                    <a:bodyPr/>
                    <a:lstStyle/>
                    <a:p>
                      <a:r>
                        <a:rPr lang="en-US" sz="1600" b="1" dirty="0" err="1" smtClean="0">
                          <a:latin typeface="Book Antiqua" pitchFamily="18" charset="0"/>
                        </a:rPr>
                        <a:t>Class&amp;Objects</a:t>
                      </a:r>
                      <a:r>
                        <a:rPr lang="en-US" sz="1600" b="1" dirty="0" smtClean="0">
                          <a:latin typeface="Book Antiqua" pitchFamily="18" charset="0"/>
                        </a:rPr>
                        <a:t>(9)</a:t>
                      </a:r>
                      <a:endParaRPr lang="en-US" sz="1600" b="1" dirty="0">
                        <a:latin typeface="Book Antiqua" pitchFamily="18" charset="0"/>
                      </a:endParaRPr>
                    </a:p>
                  </a:txBody>
                  <a:tcPr/>
                </a:tc>
                <a:tc>
                  <a:txBody>
                    <a:bodyPr/>
                    <a:lstStyle/>
                    <a:p>
                      <a:r>
                        <a:rPr lang="en-US" sz="1600" b="1" dirty="0" smtClean="0">
                          <a:latin typeface="Book Antiqua" pitchFamily="18" charset="0"/>
                        </a:rPr>
                        <a:t>c</a:t>
                      </a:r>
                      <a:r>
                        <a:rPr lang="en-US" sz="1600" b="1" smtClean="0">
                          <a:latin typeface="Book Antiqua" pitchFamily="18" charset="0"/>
                        </a:rPr>
                        <a:t>lass  </a:t>
                      </a:r>
                      <a:r>
                        <a:rPr lang="en-US" sz="1600" b="1" dirty="0" smtClean="0">
                          <a:latin typeface="Book Antiqua" pitchFamily="18" charset="0"/>
                        </a:rPr>
                        <a:t>interface  </a:t>
                      </a:r>
                      <a:r>
                        <a:rPr lang="en-US" sz="1600" b="1" dirty="0" err="1" smtClean="0">
                          <a:latin typeface="Book Antiqua" pitchFamily="18" charset="0"/>
                        </a:rPr>
                        <a:t>enum</a:t>
                      </a:r>
                      <a:r>
                        <a:rPr lang="en-US" sz="1600" b="1" dirty="0" smtClean="0">
                          <a:latin typeface="Book Antiqua" pitchFamily="18" charset="0"/>
                        </a:rPr>
                        <a:t>  extends</a:t>
                      </a:r>
                      <a:r>
                        <a:rPr lang="en-US" sz="1600" b="1" baseline="0" dirty="0" smtClean="0">
                          <a:latin typeface="Book Antiqua" pitchFamily="18" charset="0"/>
                        </a:rPr>
                        <a:t>  implements  this  super  new </a:t>
                      </a:r>
                      <a:r>
                        <a:rPr lang="en-US" sz="1600" b="1" baseline="0" dirty="0" err="1" smtClean="0">
                          <a:latin typeface="Book Antiqua" pitchFamily="18" charset="0"/>
                        </a:rPr>
                        <a:t>instanceof</a:t>
                      </a:r>
                      <a:endParaRPr lang="en-US" sz="1600" b="1" dirty="0">
                        <a:latin typeface="Book Antiqua" pitchFamily="18" charset="0"/>
                      </a:endParaRPr>
                    </a:p>
                  </a:txBody>
                  <a:tcPr/>
                </a:tc>
              </a:tr>
              <a:tr h="644955">
                <a:tc>
                  <a:txBody>
                    <a:bodyPr/>
                    <a:lstStyle/>
                    <a:p>
                      <a:r>
                        <a:rPr lang="en-US" sz="1600" b="1" dirty="0" smtClean="0">
                          <a:latin typeface="Book Antiqua" pitchFamily="18" charset="0"/>
                        </a:rPr>
                        <a:t>Access</a:t>
                      </a:r>
                      <a:r>
                        <a:rPr lang="en-US" sz="1600" b="1" baseline="0" dirty="0" smtClean="0">
                          <a:latin typeface="Book Antiqua" pitchFamily="18" charset="0"/>
                        </a:rPr>
                        <a:t> Modifier(3)</a:t>
                      </a:r>
                      <a:endParaRPr lang="en-US" sz="1600" b="1" dirty="0">
                        <a:latin typeface="Book Antiqua" pitchFamily="18" charset="0"/>
                      </a:endParaRPr>
                    </a:p>
                  </a:txBody>
                  <a:tcPr/>
                </a:tc>
                <a:tc>
                  <a:txBody>
                    <a:bodyPr/>
                    <a:lstStyle/>
                    <a:p>
                      <a:r>
                        <a:rPr lang="en-US" sz="1600" b="1" dirty="0" smtClean="0">
                          <a:latin typeface="Book Antiqua" pitchFamily="18" charset="0"/>
                        </a:rPr>
                        <a:t>Private</a:t>
                      </a:r>
                      <a:r>
                        <a:rPr lang="en-US" sz="1600" b="1" baseline="0" dirty="0" smtClean="0">
                          <a:latin typeface="Book Antiqua" pitchFamily="18" charset="0"/>
                        </a:rPr>
                        <a:t>                 protected               public</a:t>
                      </a:r>
                      <a:endParaRPr lang="en-US" sz="1600" b="1" dirty="0">
                        <a:latin typeface="Book Antiqua" pitchFamily="18" charset="0"/>
                      </a:endParaRPr>
                    </a:p>
                  </a:txBody>
                  <a:tcPr/>
                </a:tc>
              </a:tr>
              <a:tr h="669495">
                <a:tc>
                  <a:txBody>
                    <a:bodyPr/>
                    <a:lstStyle/>
                    <a:p>
                      <a:r>
                        <a:rPr lang="en-US" sz="1600" b="1" dirty="0" smtClean="0">
                          <a:latin typeface="Book Antiqua" pitchFamily="18" charset="0"/>
                        </a:rPr>
                        <a:t>Modifier(9)</a:t>
                      </a:r>
                      <a:endParaRPr lang="en-US" sz="1600" b="1" dirty="0">
                        <a:latin typeface="Book Antiqua" pitchFamily="18" charset="0"/>
                      </a:endParaRPr>
                    </a:p>
                  </a:txBody>
                  <a:tcPr/>
                </a:tc>
                <a:tc>
                  <a:txBody>
                    <a:bodyPr/>
                    <a:lstStyle/>
                    <a:p>
                      <a:r>
                        <a:rPr lang="en-US" sz="1600" b="1" dirty="0" smtClean="0">
                          <a:latin typeface="Book Antiqua" pitchFamily="18" charset="0"/>
                        </a:rPr>
                        <a:t>Final  native  abstract  synchronized  transient  volatile</a:t>
                      </a:r>
                      <a:r>
                        <a:rPr lang="en-US" sz="1600" b="1" baseline="0" dirty="0" smtClean="0">
                          <a:latin typeface="Book Antiqua" pitchFamily="18" charset="0"/>
                        </a:rPr>
                        <a:t>  static  const* </a:t>
                      </a:r>
                      <a:r>
                        <a:rPr lang="en-US" sz="1600" b="1" baseline="0" dirty="0" err="1" smtClean="0">
                          <a:latin typeface="Book Antiqua" pitchFamily="18" charset="0"/>
                        </a:rPr>
                        <a:t>strictfp</a:t>
                      </a:r>
                      <a:endParaRPr lang="en-US" sz="1600" b="1" dirty="0">
                        <a:latin typeface="Book Antiqua" pitchFamily="18" charset="0"/>
                      </a:endParaRPr>
                    </a:p>
                  </a:txBody>
                  <a:tcPr/>
                </a:tc>
              </a:tr>
              <a:tr h="644955">
                <a:tc>
                  <a:txBody>
                    <a:bodyPr/>
                    <a:lstStyle/>
                    <a:p>
                      <a:r>
                        <a:rPr lang="en-US" sz="1600" b="1" dirty="0" smtClean="0">
                          <a:latin typeface="Book Antiqua" pitchFamily="18" charset="0"/>
                        </a:rPr>
                        <a:t>Packages(2)</a:t>
                      </a:r>
                      <a:endParaRPr lang="en-US" sz="1600" b="1" dirty="0">
                        <a:latin typeface="Book Antiqua" pitchFamily="18" charset="0"/>
                      </a:endParaRPr>
                    </a:p>
                  </a:txBody>
                  <a:tcPr/>
                </a:tc>
                <a:tc>
                  <a:txBody>
                    <a:bodyPr/>
                    <a:lstStyle/>
                    <a:p>
                      <a:r>
                        <a:rPr lang="en-US" sz="1600" b="1" dirty="0" smtClean="0">
                          <a:latin typeface="Book Antiqua" pitchFamily="18" charset="0"/>
                        </a:rPr>
                        <a:t>Package import</a:t>
                      </a:r>
                      <a:endParaRPr lang="en-US" sz="1600" b="1" dirty="0">
                        <a:latin typeface="Book Antiqua" pitchFamily="18" charset="0"/>
                      </a:endParaRPr>
                    </a:p>
                  </a:txBody>
                  <a:tcPr/>
                </a:tc>
              </a:tr>
              <a:tr h="669495">
                <a:tc>
                  <a:txBody>
                    <a:bodyPr/>
                    <a:lstStyle/>
                    <a:p>
                      <a:r>
                        <a:rPr lang="en-US" sz="1600" b="1" dirty="0" smtClean="0">
                          <a:latin typeface="Book Antiqua" pitchFamily="18" charset="0"/>
                        </a:rPr>
                        <a:t>Control</a:t>
                      </a:r>
                      <a:r>
                        <a:rPr lang="en-US" sz="1600" b="1" baseline="0" dirty="0" smtClean="0">
                          <a:latin typeface="Book Antiqua" pitchFamily="18" charset="0"/>
                        </a:rPr>
                        <a:t> statements</a:t>
                      </a:r>
                      <a:endParaRPr lang="en-US" sz="1600" b="1" dirty="0">
                        <a:latin typeface="Book Antiqua" pitchFamily="18" charset="0"/>
                      </a:endParaRPr>
                    </a:p>
                  </a:txBody>
                  <a:tcPr/>
                </a:tc>
                <a:tc>
                  <a:txBody>
                    <a:bodyPr/>
                    <a:lstStyle/>
                    <a:p>
                      <a:r>
                        <a:rPr lang="en-US" sz="1600" b="1" dirty="0" smtClean="0">
                          <a:latin typeface="Book Antiqua" pitchFamily="18" charset="0"/>
                        </a:rPr>
                        <a:t>If  else  switch  case  default  do  while  break  for  continue  return  </a:t>
                      </a:r>
                      <a:r>
                        <a:rPr lang="en-US" sz="1600" b="1" dirty="0" err="1" smtClean="0">
                          <a:latin typeface="Book Antiqua" pitchFamily="18" charset="0"/>
                        </a:rPr>
                        <a:t>goto</a:t>
                      </a:r>
                      <a:endParaRPr lang="en-US" sz="1600" b="1" dirty="0">
                        <a:latin typeface="Book Antiqua" pitchFamily="18" charset="0"/>
                      </a:endParaRPr>
                    </a:p>
                  </a:txBody>
                  <a:tcPr/>
                </a:tc>
              </a:tr>
              <a:tr h="669495">
                <a:tc>
                  <a:txBody>
                    <a:bodyPr/>
                    <a:lstStyle/>
                    <a:p>
                      <a:r>
                        <a:rPr lang="en-US" sz="1600" b="1" dirty="0" smtClean="0">
                          <a:latin typeface="Book Antiqua" pitchFamily="18" charset="0"/>
                        </a:rPr>
                        <a:t>Exception Handling(6)</a:t>
                      </a:r>
                      <a:endParaRPr lang="en-US" sz="1600" b="1" dirty="0">
                        <a:latin typeface="Book Antiqua" pitchFamily="18" charset="0"/>
                      </a:endParaRPr>
                    </a:p>
                  </a:txBody>
                  <a:tcPr/>
                </a:tc>
                <a:tc>
                  <a:txBody>
                    <a:bodyPr/>
                    <a:lstStyle/>
                    <a:p>
                      <a:r>
                        <a:rPr lang="en-US" sz="1600" b="1" dirty="0" smtClean="0">
                          <a:latin typeface="Book Antiqua" pitchFamily="18" charset="0"/>
                        </a:rPr>
                        <a:t>Try  catch  finally</a:t>
                      </a:r>
                      <a:r>
                        <a:rPr lang="en-US" sz="1600" b="1" baseline="0" dirty="0" smtClean="0">
                          <a:latin typeface="Book Antiqua" pitchFamily="18" charset="0"/>
                        </a:rPr>
                        <a:t>  throw  throws  assert</a:t>
                      </a:r>
                      <a:endParaRPr lang="en-US" sz="1600" b="1" dirty="0">
                        <a:latin typeface="Book Antiqua" pitchFamily="18" charset="0"/>
                      </a:endParaRPr>
                    </a:p>
                  </a:txBody>
                  <a:tcPr/>
                </a:tc>
              </a:tr>
              <a:tr h="644955">
                <a:tc>
                  <a:txBody>
                    <a:bodyPr/>
                    <a:lstStyle/>
                    <a:p>
                      <a:r>
                        <a:rPr lang="en-US" sz="1600" b="1" dirty="0" smtClean="0">
                          <a:latin typeface="Book Antiqua" pitchFamily="18" charset="0"/>
                        </a:rPr>
                        <a:t>Other Data type(1)</a:t>
                      </a:r>
                      <a:endParaRPr lang="en-US" sz="1600" b="1" dirty="0">
                        <a:latin typeface="Book Antiqua" pitchFamily="18" charset="0"/>
                      </a:endParaRPr>
                    </a:p>
                  </a:txBody>
                  <a:tcPr/>
                </a:tc>
                <a:tc>
                  <a:txBody>
                    <a:bodyPr/>
                    <a:lstStyle/>
                    <a:p>
                      <a:r>
                        <a:rPr lang="en-US" sz="1600" b="1" dirty="0" smtClean="0">
                          <a:latin typeface="Book Antiqua" pitchFamily="18" charset="0"/>
                        </a:rPr>
                        <a:t>void</a:t>
                      </a:r>
                      <a:endParaRPr lang="en-US" sz="1600" b="1" dirty="0">
                        <a:latin typeface="Book Antiqua" pitchFamily="18" charset="0"/>
                      </a:endParaRPr>
                    </a:p>
                  </a:txBody>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Identifiers/UserDefined Words</a:t>
            </a:r>
          </a:p>
        </p:txBody>
      </p:sp>
      <p:sp>
        <p:nvSpPr>
          <p:cNvPr id="28675" name="Text Placeholder 2"/>
          <p:cNvSpPr>
            <a:spLocks noGrp="1"/>
          </p:cNvSpPr>
          <p:nvPr>
            <p:ph type="body" sz="quarter" idx="10"/>
          </p:nvPr>
        </p:nvSpPr>
        <p:spPr>
          <a:xfrm>
            <a:off x="457200" y="1447800"/>
            <a:ext cx="8229600" cy="3200400"/>
          </a:xfrm>
        </p:spPr>
        <p:txBody>
          <a:bodyPr/>
          <a:lstStyle/>
          <a:p>
            <a:pPr eaLnBrk="1" hangingPunct="1">
              <a:spcBef>
                <a:spcPct val="0"/>
              </a:spcBef>
              <a:spcAft>
                <a:spcPct val="0"/>
              </a:spcAft>
              <a:buFont typeface="Wingdings" panose="05000000000000000000" pitchFamily="2" charset="2"/>
              <a:buChar char="§"/>
            </a:pPr>
            <a:r>
              <a:rPr lang="en-US" altLang="en-US" sz="1600" smtClean="0">
                <a:latin typeface="Book Antiqua" panose="02040602050305030304" pitchFamily="18" charset="0"/>
              </a:rPr>
              <a:t>Identifiers are the names those will be used to identify the programming elements like classes,methods,variables etc uniquely.</a:t>
            </a: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600" b="1" u="sng" smtClean="0">
                <a:latin typeface="Book Antiqua" panose="02040602050305030304" pitchFamily="18" charset="0"/>
              </a:rPr>
              <a:t>Rules for identifier:</a:t>
            </a:r>
          </a:p>
          <a:p>
            <a:pPr eaLnBrk="1" hangingPunct="1">
              <a:spcBef>
                <a:spcPct val="0"/>
              </a:spcBef>
              <a:spcAft>
                <a:spcPct val="0"/>
              </a:spcAft>
              <a:buFont typeface="Arial" panose="020B0604020202020204" pitchFamily="34" charset="0"/>
              <a:buNone/>
            </a:pPr>
            <a:endParaRPr lang="en-US" altLang="en-US" sz="1600" b="1" u="sng" smtClean="0">
              <a:latin typeface="Book Antiqua" panose="02040602050305030304" pitchFamily="18" charset="0"/>
            </a:endParaRPr>
          </a:p>
          <a:p>
            <a:pPr eaLnBrk="1" hangingPunct="1">
              <a:spcBef>
                <a:spcPct val="0"/>
              </a:spcBef>
              <a:spcAft>
                <a:spcPct val="0"/>
              </a:spcAft>
            </a:pPr>
            <a:r>
              <a:rPr lang="en-US" altLang="en-US" sz="1600" smtClean="0">
                <a:latin typeface="Book Antiqua" panose="02040602050305030304" pitchFamily="18" charset="0"/>
              </a:rPr>
              <a:t>Identifier can contain alphabets,Digits and two special symbols($)Dollar and Underscore(_).</a:t>
            </a:r>
          </a:p>
          <a:p>
            <a:pPr eaLnBrk="1" hangingPunct="1">
              <a:spcBef>
                <a:spcPct val="0"/>
              </a:spcBef>
              <a:spcAft>
                <a:spcPct val="0"/>
              </a:spcAft>
            </a:pPr>
            <a:endParaRPr lang="en-US" altLang="en-US" sz="1600" smtClean="0">
              <a:latin typeface="Book Antiqua" panose="02040602050305030304" pitchFamily="18" charset="0"/>
            </a:endParaRPr>
          </a:p>
          <a:p>
            <a:pPr eaLnBrk="1" hangingPunct="1">
              <a:spcBef>
                <a:spcPct val="0"/>
              </a:spcBef>
              <a:spcAft>
                <a:spcPct val="0"/>
              </a:spcAft>
            </a:pPr>
            <a:r>
              <a:rPr lang="en-US" altLang="en-US" sz="1600" smtClean="0">
                <a:latin typeface="Book Antiqua" panose="02040602050305030304" pitchFamily="18" charset="0"/>
              </a:rPr>
              <a:t>First character of an identifer must be an Alphabet or Dollar($) or Underscore(_).</a:t>
            </a: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eaLnBrk="1" hangingPunct="1">
              <a:spcBef>
                <a:spcPct val="0"/>
              </a:spcBef>
              <a:spcAft>
                <a:spcPct val="0"/>
              </a:spcAft>
            </a:pPr>
            <a:r>
              <a:rPr lang="en-US" altLang="en-US" sz="1600" smtClean="0">
                <a:latin typeface="Book Antiqua" panose="02040602050305030304" pitchFamily="18" charset="0"/>
              </a:rPr>
              <a:t>Keywords or reserved words cant be used as an identifier.</a:t>
            </a:r>
          </a:p>
        </p:txBody>
      </p:sp>
      <p:graphicFrame>
        <p:nvGraphicFramePr>
          <p:cNvPr id="5" name="Table 4"/>
          <p:cNvGraphicFramePr>
            <a:graphicFrameLocks noGrp="1"/>
          </p:cNvGraphicFramePr>
          <p:nvPr/>
        </p:nvGraphicFramePr>
        <p:xfrm>
          <a:off x="1524000" y="5029200"/>
          <a:ext cx="6096000" cy="1447800"/>
        </p:xfrm>
        <a:graphic>
          <a:graphicData uri="http://schemas.openxmlformats.org/drawingml/2006/table">
            <a:tbl>
              <a:tblPr firstRow="1" bandRow="1">
                <a:tableStyleId>{5C22544A-7EE6-4342-B048-85BDC9FD1C3A}</a:tableStyleId>
              </a:tblPr>
              <a:tblGrid>
                <a:gridCol w="3200400"/>
                <a:gridCol w="2895600"/>
              </a:tblGrid>
              <a:tr h="482600">
                <a:tc>
                  <a:txBody>
                    <a:bodyPr/>
                    <a:lstStyle/>
                    <a:p>
                      <a:r>
                        <a:rPr lang="en-US" dirty="0" smtClean="0"/>
                        <a:t>Valid identifiers</a:t>
                      </a:r>
                      <a:endParaRPr lang="en-US" dirty="0"/>
                    </a:p>
                  </a:txBody>
                  <a:tcPr/>
                </a:tc>
                <a:tc>
                  <a:txBody>
                    <a:bodyPr/>
                    <a:lstStyle/>
                    <a:p>
                      <a:r>
                        <a:rPr lang="en-US" dirty="0" smtClean="0"/>
                        <a:t>Invalid identifiers</a:t>
                      </a:r>
                      <a:endParaRPr lang="en-US" dirty="0"/>
                    </a:p>
                  </a:txBody>
                  <a:tcPr/>
                </a:tc>
              </a:tr>
              <a:tr h="482600">
                <a:tc>
                  <a:txBody>
                    <a:bodyPr/>
                    <a:lstStyle/>
                    <a:p>
                      <a:r>
                        <a:rPr lang="en-US" dirty="0" smtClean="0"/>
                        <a:t>Hello</a:t>
                      </a:r>
                      <a:endParaRPr lang="en-US" dirty="0"/>
                    </a:p>
                  </a:txBody>
                  <a:tcPr/>
                </a:tc>
                <a:tc>
                  <a:txBody>
                    <a:bodyPr/>
                    <a:lstStyle/>
                    <a:p>
                      <a:r>
                        <a:rPr lang="en-US" dirty="0" smtClean="0"/>
                        <a:t>1stClass</a:t>
                      </a:r>
                      <a:endParaRPr lang="en-US" dirty="0"/>
                    </a:p>
                  </a:txBody>
                  <a:tcPr/>
                </a:tc>
              </a:tr>
              <a:tr h="482600">
                <a:tc>
                  <a:txBody>
                    <a:bodyPr/>
                    <a:lstStyle/>
                    <a:p>
                      <a:r>
                        <a:rPr lang="en-US" dirty="0" err="1" smtClean="0"/>
                        <a:t>Total_Fee</a:t>
                      </a:r>
                      <a:endParaRPr lang="en-US" dirty="0"/>
                    </a:p>
                  </a:txBody>
                  <a:tcPr/>
                </a:tc>
                <a:tc>
                  <a:txBody>
                    <a:bodyPr/>
                    <a:lstStyle/>
                    <a:p>
                      <a:r>
                        <a:rPr lang="en-US" dirty="0" smtClean="0"/>
                        <a:t>Student-email</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Data types</a:t>
            </a:r>
          </a:p>
        </p:txBody>
      </p:sp>
      <p:sp>
        <p:nvSpPr>
          <p:cNvPr id="15363" name="Text Placeholder 2"/>
          <p:cNvSpPr>
            <a:spLocks noGrp="1"/>
          </p:cNvSpPr>
          <p:nvPr>
            <p:ph type="body" sz="quarter" idx="10"/>
          </p:nvPr>
        </p:nvSpPr>
        <p:spPr>
          <a:xfrm>
            <a:off x="303213" y="1524000"/>
            <a:ext cx="8543925" cy="4191000"/>
          </a:xfrm>
        </p:spPr>
        <p:txBody>
          <a:bodyPr/>
          <a:lstStyle/>
          <a:p>
            <a:pPr eaLnBrk="1" hangingPunct="1">
              <a:spcBef>
                <a:spcPct val="0"/>
              </a:spcBef>
              <a:spcAft>
                <a:spcPct val="0"/>
              </a:spcAft>
              <a:buFont typeface="Arial" charset="0"/>
              <a:buNone/>
              <a:defRPr/>
            </a:pPr>
            <a:r>
              <a:rPr lang="en-US" b="1" dirty="0" smtClean="0">
                <a:latin typeface="Book Antiqua" pitchFamily="18" charset="0"/>
                <a:cs typeface="Arial" charset="0"/>
              </a:rPr>
              <a:t>Data types represents</a:t>
            </a:r>
          </a:p>
          <a:p>
            <a:pPr eaLnBrk="1" hangingPunct="1">
              <a:spcBef>
                <a:spcPct val="0"/>
              </a:spcBef>
              <a:spcAft>
                <a:spcPct val="0"/>
              </a:spcAft>
              <a:buFont typeface="Arial" charset="0"/>
              <a:buNone/>
              <a:defRPr/>
            </a:pPr>
            <a:r>
              <a:rPr lang="en-US" dirty="0" smtClean="0">
                <a:latin typeface="Book Antiqua" pitchFamily="18" charset="0"/>
                <a:cs typeface="Arial" charset="0"/>
              </a:rPr>
              <a:t>	</a:t>
            </a:r>
          </a:p>
          <a:p>
            <a:pPr marL="0" indent="0" eaLnBrk="1" hangingPunct="1">
              <a:spcBef>
                <a:spcPct val="0"/>
              </a:spcBef>
              <a:spcAft>
                <a:spcPct val="0"/>
              </a:spcAft>
              <a:buFont typeface="Wingdings" pitchFamily="2" charset="2"/>
              <a:buChar char="§"/>
              <a:defRPr/>
            </a:pPr>
            <a:r>
              <a:rPr lang="en-US" dirty="0" smtClean="0">
                <a:latin typeface="Book Antiqua" pitchFamily="18" charset="0"/>
                <a:cs typeface="Arial" charset="0"/>
              </a:rPr>
              <a:t>  Type of data we want to use</a:t>
            </a:r>
          </a:p>
          <a:p>
            <a:pPr marL="0" indent="0" eaLnBrk="1" hangingPunct="1">
              <a:spcBef>
                <a:spcPct val="0"/>
              </a:spcBef>
              <a:spcAft>
                <a:spcPct val="0"/>
              </a:spcAft>
              <a:buFont typeface="Wingdings" pitchFamily="2" charset="2"/>
              <a:buChar char="§"/>
              <a:defRPr/>
            </a:pPr>
            <a:endParaRPr lang="en-US" dirty="0" smtClean="0">
              <a:latin typeface="Book Antiqua" pitchFamily="18" charset="0"/>
              <a:cs typeface="Arial" charset="0"/>
            </a:endParaRPr>
          </a:p>
          <a:p>
            <a:pPr marL="0" indent="0" eaLnBrk="1" hangingPunct="1">
              <a:spcBef>
                <a:spcPct val="0"/>
              </a:spcBef>
              <a:spcAft>
                <a:spcPct val="0"/>
              </a:spcAft>
              <a:buFont typeface="Wingdings" pitchFamily="2" charset="2"/>
              <a:buChar char="§"/>
              <a:defRPr/>
            </a:pPr>
            <a:r>
              <a:rPr lang="en-US" dirty="0" smtClean="0">
                <a:latin typeface="Book Antiqua" pitchFamily="18" charset="0"/>
                <a:cs typeface="Arial" charset="0"/>
              </a:rPr>
              <a:t>  Amount of memory allocation required for our data.</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endParaRPr lang="en-US" b="1" dirty="0" smtClean="0">
              <a:latin typeface="Book Antiqua" pitchFamily="18" charset="0"/>
              <a:cs typeface="Arial" charset="0"/>
            </a:endParaRPr>
          </a:p>
          <a:p>
            <a:pPr eaLnBrk="1" hangingPunct="1">
              <a:spcBef>
                <a:spcPct val="0"/>
              </a:spcBef>
              <a:spcAft>
                <a:spcPct val="0"/>
              </a:spcAft>
              <a:buFont typeface="Arial" charset="0"/>
              <a:buNone/>
              <a:defRPr/>
            </a:pPr>
            <a:r>
              <a:rPr lang="en-US" b="1" dirty="0" smtClean="0">
                <a:latin typeface="Book Antiqua" pitchFamily="18" charset="0"/>
                <a:cs typeface="Arial" charset="0"/>
              </a:rPr>
              <a:t>Types of Data types</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r>
              <a:rPr lang="en-US" dirty="0" smtClean="0">
                <a:latin typeface="Book Antiqua" pitchFamily="18" charset="0"/>
                <a:cs typeface="Arial" charset="0"/>
              </a:rPr>
              <a:t>		1) </a:t>
            </a:r>
            <a:r>
              <a:rPr lang="en-US" b="1" dirty="0" smtClean="0">
                <a:solidFill>
                  <a:srgbClr val="FF0066"/>
                </a:solidFill>
                <a:latin typeface="Book Antiqua" pitchFamily="18" charset="0"/>
                <a:cs typeface="Arial" charset="0"/>
              </a:rPr>
              <a:t>Primitive Data types</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r>
              <a:rPr lang="en-US" dirty="0" smtClean="0">
                <a:latin typeface="Book Antiqua" pitchFamily="18" charset="0"/>
                <a:cs typeface="Arial" charset="0"/>
              </a:rPr>
              <a:t>		2)  </a:t>
            </a:r>
            <a:r>
              <a:rPr lang="en-US" b="1" dirty="0" smtClean="0">
                <a:solidFill>
                  <a:srgbClr val="000099"/>
                </a:solidFill>
                <a:latin typeface="Book Antiqua" pitchFamily="18" charset="0"/>
                <a:cs typeface="Arial" charset="0"/>
              </a:rPr>
              <a:t>User Defined Data types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Primitive Data Types</a:t>
            </a:r>
          </a:p>
        </p:txBody>
      </p:sp>
      <p:pic>
        <p:nvPicPr>
          <p:cNvPr id="30723" name="Picture 2" descr="http://www.artima.com/insidejvm/ed2/images/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153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User Defined Datatypes</a:t>
            </a:r>
          </a:p>
        </p:txBody>
      </p:sp>
      <p:sp>
        <p:nvSpPr>
          <p:cNvPr id="31747" name="Text Placeholder 2"/>
          <p:cNvSpPr>
            <a:spLocks noGrp="1"/>
          </p:cNvSpPr>
          <p:nvPr>
            <p:ph type="body" sz="quarter" idx="10"/>
          </p:nvPr>
        </p:nvSpPr>
        <p:spPr>
          <a:xfrm>
            <a:off x="457200" y="1143000"/>
            <a:ext cx="8153400" cy="1905000"/>
          </a:xfrm>
        </p:spPr>
        <p:txBody>
          <a:bodyPr/>
          <a:lstStyle/>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There are four types of user defined datatypes</a:t>
            </a: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				</a:t>
            </a:r>
            <a:r>
              <a:rPr lang="en-US" altLang="en-US" smtClean="0">
                <a:latin typeface="Book Antiqua" panose="02040602050305030304" pitchFamily="18" charset="0"/>
              </a:rPr>
              <a:t>1)  class type</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2)  Interface type</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3)  Enum type( from JAVA 5)</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4)  Annotation type(from  JAVA 5)</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graphicFrame>
        <p:nvGraphicFramePr>
          <p:cNvPr id="4" name="Table 3"/>
          <p:cNvGraphicFramePr>
            <a:graphicFrameLocks noGrp="1"/>
          </p:cNvGraphicFramePr>
          <p:nvPr/>
        </p:nvGraphicFramePr>
        <p:xfrm>
          <a:off x="533400" y="3360738"/>
          <a:ext cx="7848600" cy="3267075"/>
        </p:xfrm>
        <a:graphic>
          <a:graphicData uri="http://schemas.openxmlformats.org/drawingml/2006/table">
            <a:tbl>
              <a:tblPr/>
              <a:tblGrid>
                <a:gridCol w="1569556"/>
                <a:gridCol w="1569556"/>
                <a:gridCol w="1569556"/>
                <a:gridCol w="1569556"/>
                <a:gridCol w="1570375"/>
              </a:tblGrid>
              <a:tr h="210311">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Default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Min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Max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11">
                <a:tc>
                  <a:txBody>
                    <a:bodyPr/>
                    <a:lstStyle/>
                    <a:p>
                      <a:pPr marL="0" marR="0">
                        <a:lnSpc>
                          <a:spcPct val="115000"/>
                        </a:lnSpc>
                        <a:spcBef>
                          <a:spcPts val="0"/>
                        </a:spcBef>
                        <a:spcAft>
                          <a:spcPts val="0"/>
                        </a:spcAft>
                      </a:pPr>
                      <a:r>
                        <a:rPr lang="en-US" sz="1200">
                          <a:latin typeface="Book Antiqua" pitchFamily="18" charset="0"/>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1200">
                          <a:latin typeface="Book Antiqua" pitchFamily="18" charset="0"/>
                          <a:ea typeface="Calibri"/>
                          <a:cs typeface="Times New Roman"/>
                        </a:rPr>
                        <a:t>         True     or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10311">
                <a:tc>
                  <a:txBody>
                    <a:bodyPr/>
                    <a:lstStyle/>
                    <a:p>
                      <a:pPr marL="0" marR="0">
                        <a:lnSpc>
                          <a:spcPct val="115000"/>
                        </a:lnSpc>
                        <a:spcBef>
                          <a:spcPts val="0"/>
                        </a:spcBef>
                        <a:spcAft>
                          <a:spcPts val="0"/>
                        </a:spcAft>
                      </a:pPr>
                      <a:r>
                        <a:rPr lang="en-US" sz="1200">
                          <a:latin typeface="Book Antiqua" pitchFamily="18" charset="0"/>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2">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Ascii-0 unicode-\u00000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65535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11">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-32768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11">
                <a:tc>
                  <a:txBody>
                    <a:bodyPr/>
                    <a:lstStyle/>
                    <a:p>
                      <a:pPr marL="0" marR="0">
                        <a:lnSpc>
                          <a:spcPct val="115000"/>
                        </a:lnSpc>
                        <a:spcBef>
                          <a:spcPts val="0"/>
                        </a:spcBef>
                        <a:spcAft>
                          <a:spcPts val="0"/>
                        </a:spcAft>
                      </a:pPr>
                      <a:r>
                        <a:rPr lang="en-US" sz="1200" dirty="0" err="1">
                          <a:latin typeface="Book Antiqua" pitchFamily="18" charset="0"/>
                          <a:ea typeface="Calibri"/>
                          <a:cs typeface="Times New Roman"/>
                        </a:rPr>
                        <a:t>Int</a:t>
                      </a:r>
                      <a:endParaRPr lang="en-US" sz="12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-2147483648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3652">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-2 </a:t>
                      </a:r>
                      <a:r>
                        <a:rPr lang="en-US" sz="1200" baseline="30000" dirty="0">
                          <a:latin typeface="Book Antiqua" pitchFamily="18" charset="0"/>
                          <a:ea typeface="Calibri"/>
                          <a:cs typeface="Times New Roman"/>
                        </a:rPr>
                        <a:t>63</a:t>
                      </a:r>
                      <a:endParaRPr lang="en-US" sz="12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-2 </a:t>
                      </a:r>
                      <a:r>
                        <a:rPr lang="en-US" sz="1200" baseline="30000">
                          <a:latin typeface="Book Antiqua" pitchFamily="18" charset="0"/>
                          <a:ea typeface="Calibri"/>
                          <a:cs typeface="Times New Roman"/>
                        </a:rPr>
                        <a:t>63-1</a:t>
                      </a:r>
                      <a:endParaRPr lang="en-US" sz="120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11">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1.4E-45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3.40E38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311">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4.9E-324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1.79E308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22">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Array reference variable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en-US" sz="1200" dirty="0">
                          <a:latin typeface="Book Antiqua" pitchFamily="18" charset="0"/>
                          <a:ea typeface="Calibri"/>
                          <a:cs typeface="Times New Roman"/>
                        </a:rPr>
                        <a:t>Reference to the corresponding type object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Variables</a:t>
            </a:r>
          </a:p>
        </p:txBody>
      </p:sp>
      <p:sp>
        <p:nvSpPr>
          <p:cNvPr id="32771" name="Text Placeholder 2"/>
          <p:cNvSpPr>
            <a:spLocks noGrp="1"/>
          </p:cNvSpPr>
          <p:nvPr>
            <p:ph type="body" sz="quarter" idx="10"/>
          </p:nvPr>
        </p:nvSpPr>
        <p:spPr>
          <a:xfrm>
            <a:off x="457200" y="1600200"/>
            <a:ext cx="8389938" cy="4648200"/>
          </a:xfrm>
        </p:spPr>
        <p:txBody>
          <a:bodyPr/>
          <a:lstStyle/>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Variable is the container which holds user data.</a:t>
            </a: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Memory will be allocated for the variable while executing the program.</a:t>
            </a: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Value of the variable can be changed any number of times during the program.</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u="sng" smtClean="0">
                <a:latin typeface="Book Antiqua" panose="02040602050305030304" pitchFamily="18" charset="0"/>
              </a:rPr>
              <a:t>Syntax:</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                        &lt;Datatype&gt; &lt;variable name&gt; = &lt;value&gt;;</a:t>
            </a: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u="sng"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	          </a:t>
            </a:r>
            <a:r>
              <a:rPr lang="en-US" altLang="en-US" smtClean="0">
                <a:latin typeface="Book Antiqua" panose="02040602050305030304" pitchFamily="18" charset="0"/>
              </a:rPr>
              <a:t>int a=10;    // 4 bytes of memory allocated.</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String str=“Ramya”;   // 8 bytes of memory allocated.</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float a,b,c;</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int a=b=c;  - initializing same value for multiple variables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int a=100, b=200; </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Types of variables</a:t>
            </a:r>
          </a:p>
        </p:txBody>
      </p:sp>
      <p:sp>
        <p:nvSpPr>
          <p:cNvPr id="33795" name="Text Placeholder 2"/>
          <p:cNvSpPr>
            <a:spLocks noGrp="1"/>
          </p:cNvSpPr>
          <p:nvPr>
            <p:ph type="body" sz="quarter" idx="10"/>
          </p:nvPr>
        </p:nvSpPr>
        <p:spPr>
          <a:xfrm>
            <a:off x="457200" y="1447800"/>
            <a:ext cx="8229600" cy="42672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There are two types of variable based on datatype used to declare the variable.</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Primitive variable.</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Reference variable.</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u="sng" smtClean="0">
                <a:latin typeface="Book Antiqua" panose="02040602050305030304" pitchFamily="18" charset="0"/>
              </a:rPr>
              <a:t>Primitive variable:</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Variables declared with primitive data types called primitive variable.</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int a;</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double d1;</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double d2=9.9;</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float f=3.14f;	  </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Reference variable</a:t>
            </a:r>
          </a:p>
        </p:txBody>
      </p:sp>
      <p:sp>
        <p:nvSpPr>
          <p:cNvPr id="34819" name="Text Placeholder 2"/>
          <p:cNvSpPr>
            <a:spLocks noGrp="1"/>
          </p:cNvSpPr>
          <p:nvPr>
            <p:ph type="body" sz="quarter" idx="10"/>
          </p:nvPr>
        </p:nvSpPr>
        <p:spPr>
          <a:xfrm>
            <a:off x="381000" y="1447800"/>
            <a:ext cx="8229600" cy="16002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Variables declared with user defined data types called </a:t>
            </a:r>
            <a:r>
              <a:rPr lang="en-US" altLang="en-US" b="1" smtClean="0">
                <a:latin typeface="Book Antiqua" panose="02040602050305030304" pitchFamily="18" charset="0"/>
              </a:rPr>
              <a:t>reference variables.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String str;</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String str2=“Java Learning”;</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graphicFrame>
        <p:nvGraphicFramePr>
          <p:cNvPr id="4" name="Table 3"/>
          <p:cNvGraphicFramePr>
            <a:graphicFrameLocks noGrp="1"/>
          </p:cNvGraphicFramePr>
          <p:nvPr/>
        </p:nvGraphicFramePr>
        <p:xfrm>
          <a:off x="685800" y="3124200"/>
          <a:ext cx="7696200" cy="2819400"/>
        </p:xfrm>
        <a:graphic>
          <a:graphicData uri="http://schemas.openxmlformats.org/drawingml/2006/table">
            <a:tbl>
              <a:tblPr/>
              <a:tblGrid>
                <a:gridCol w="3848100"/>
                <a:gridCol w="3848100"/>
              </a:tblGrid>
              <a:tr h="469900">
                <a:tc>
                  <a:txBody>
                    <a:bodyPr/>
                    <a:lstStyle/>
                    <a:p>
                      <a:pPr marL="0" marR="0">
                        <a:lnSpc>
                          <a:spcPct val="115000"/>
                        </a:lnSpc>
                        <a:spcBef>
                          <a:spcPts val="0"/>
                        </a:spcBef>
                        <a:spcAft>
                          <a:spcPts val="0"/>
                        </a:spcAft>
                      </a:pPr>
                      <a:r>
                        <a:rPr lang="en-US" sz="1200" b="1" dirty="0">
                          <a:latin typeface="Book Antiqua" pitchFamily="18" charset="0"/>
                          <a:ea typeface="Calibri"/>
                          <a:cs typeface="Times New Roman"/>
                        </a:rPr>
                        <a:t>Primitive Variables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Book Antiqua" pitchFamily="18" charset="0"/>
                          <a:ea typeface="Calibri"/>
                          <a:cs typeface="Times New Roman"/>
                        </a:rPr>
                        <a:t>Reference Variables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900">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Variables declared with primitive data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Variables declared with reference datatypes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900">
                <a:tc>
                  <a:txBody>
                    <a:bodyPr/>
                    <a:lstStyle/>
                    <a:p>
                      <a:pPr marL="0" marR="0">
                        <a:lnSpc>
                          <a:spcPct val="115000"/>
                        </a:lnSpc>
                        <a:spcBef>
                          <a:spcPts val="0"/>
                        </a:spcBef>
                        <a:spcAft>
                          <a:spcPts val="0"/>
                        </a:spcAft>
                      </a:pPr>
                      <a:r>
                        <a:rPr lang="en-US" sz="1200">
                          <a:latin typeface="Book Antiqua" pitchFamily="18" charset="0"/>
                          <a:ea typeface="Calibri"/>
                          <a:cs typeface="Times New Roman"/>
                        </a:rPr>
                        <a:t>Memory allocation depends on the 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Always 8 bytes of memory allocated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900">
                <a:tc>
                  <a:txBody>
                    <a:bodyPr/>
                    <a:lstStyle/>
                    <a:p>
                      <a:pPr marL="0" marR="0">
                        <a:lnSpc>
                          <a:spcPct val="115000"/>
                        </a:lnSpc>
                        <a:spcBef>
                          <a:spcPts val="0"/>
                        </a:spcBef>
                        <a:spcAft>
                          <a:spcPts val="0"/>
                        </a:spcAft>
                      </a:pPr>
                      <a:r>
                        <a:rPr lang="en-US" sz="1200">
                          <a:latin typeface="Book Antiqua" pitchFamily="18" charset="0"/>
                          <a:ea typeface="Calibri"/>
                          <a:cs typeface="Times New Roman"/>
                        </a:rPr>
                        <a:t>Default values depends of primitive 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Book Antiqua" pitchFamily="18" charset="0"/>
                          <a:ea typeface="Calibri"/>
                          <a:cs typeface="Times New Roman"/>
                        </a:rPr>
                        <a:t>Always null assigned as default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a:lnSpc>
                          <a:spcPct val="115000"/>
                        </a:lnSpc>
                        <a:spcBef>
                          <a:spcPts val="0"/>
                        </a:spcBef>
                        <a:spcAft>
                          <a:spcPts val="0"/>
                        </a:spcAft>
                      </a:pPr>
                      <a:r>
                        <a:rPr lang="en-US" sz="1200">
                          <a:latin typeface="Book Antiqua" pitchFamily="18" charset="0"/>
                          <a:ea typeface="Calibri"/>
                          <a:cs typeface="Times New Roman"/>
                        </a:rPr>
                        <a:t>Primitve variables holds valid literals or value in the allocated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Book Antiqua" pitchFamily="18" charset="0"/>
                          <a:ea typeface="Calibri"/>
                          <a:cs typeface="Times New Roman"/>
                        </a:rPr>
                        <a:t>Reference variables hold either null or address of an object in the allocated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Types of variables</a:t>
            </a:r>
          </a:p>
        </p:txBody>
      </p:sp>
      <p:sp>
        <p:nvSpPr>
          <p:cNvPr id="35843" name="Text Placeholder 2"/>
          <p:cNvSpPr>
            <a:spLocks noGrp="1"/>
          </p:cNvSpPr>
          <p:nvPr>
            <p:ph type="body" sz="quarter" idx="10"/>
          </p:nvPr>
        </p:nvSpPr>
        <p:spPr>
          <a:xfrm>
            <a:off x="457200" y="1219200"/>
            <a:ext cx="8389938" cy="38100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There are 3 types of variables based upon the scope of the variables.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lnSpc>
                <a:spcPct val="150000"/>
              </a:lnSpc>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Instance variable</a:t>
            </a:r>
          </a:p>
          <a:p>
            <a:pPr eaLnBrk="1" hangingPunct="1">
              <a:lnSpc>
                <a:spcPct val="150000"/>
              </a:lnSpc>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Static variable</a:t>
            </a:r>
          </a:p>
          <a:p>
            <a:pPr eaLnBrk="1" hangingPunct="1">
              <a:lnSpc>
                <a:spcPct val="150000"/>
              </a:lnSpc>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Local variable.</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Instance variable</a:t>
            </a:r>
          </a:p>
          <a:p>
            <a:pPr lvl="1" eaLnBrk="1" hangingPunct="1">
              <a:spcBef>
                <a:spcPct val="0"/>
              </a:spcBef>
              <a:spcAft>
                <a:spcPct val="0"/>
              </a:spcAft>
              <a:buFont typeface="Arial" panose="020B0604020202020204" pitchFamily="34" charset="0"/>
              <a:buChar char="•"/>
            </a:pPr>
            <a:r>
              <a:rPr lang="en-US" altLang="en-US" smtClean="0">
                <a:latin typeface="Book Antiqua" panose="02040602050305030304" pitchFamily="18" charset="0"/>
              </a:rPr>
              <a:t>	Variables declared in the class without using static keyword.</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Static variable</a:t>
            </a:r>
          </a:p>
          <a:p>
            <a:pPr lvl="1" eaLnBrk="1" hangingPunct="1">
              <a:spcBef>
                <a:spcPct val="0"/>
              </a:spcBef>
              <a:spcAft>
                <a:spcPct val="0"/>
              </a:spcAft>
              <a:buFont typeface="Arial" panose="020B0604020202020204" pitchFamily="34" charset="0"/>
              <a:buChar char="•"/>
            </a:pPr>
            <a:r>
              <a:rPr lang="en-US" altLang="en-US" smtClean="0">
                <a:latin typeface="Book Antiqua" panose="02040602050305030304" pitchFamily="18" charset="0"/>
              </a:rPr>
              <a:t>	Variables declared with keyword </a:t>
            </a:r>
            <a:r>
              <a:rPr lang="en-US" altLang="en-US" b="1" smtClean="0">
                <a:latin typeface="Book Antiqua" panose="02040602050305030304" pitchFamily="18" charset="0"/>
              </a:rPr>
              <a:t>static</a:t>
            </a:r>
            <a:r>
              <a:rPr lang="en-US" altLang="en-US"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Local variables</a:t>
            </a:r>
          </a:p>
          <a:p>
            <a:pPr lvl="1" eaLnBrk="1" hangingPunct="1">
              <a:spcBef>
                <a:spcPct val="0"/>
              </a:spcBef>
              <a:spcAft>
                <a:spcPct val="0"/>
              </a:spcAft>
              <a:buFont typeface="Arial" panose="020B0604020202020204" pitchFamily="34" charset="0"/>
              <a:buChar char="•"/>
            </a:pPr>
            <a:r>
              <a:rPr lang="en-US" altLang="en-US" smtClean="0">
                <a:latin typeface="Book Antiqua" panose="02040602050305030304" pitchFamily="18" charset="0"/>
              </a:rPr>
              <a:t>	Variables declared in the  member of the class like method  etc.</a:t>
            </a:r>
          </a:p>
        </p:txBody>
      </p:sp>
      <p:sp>
        <p:nvSpPr>
          <p:cNvPr id="35844" name="Rectangle 1"/>
          <p:cNvSpPr>
            <a:spLocks noChangeArrowheads="1"/>
          </p:cNvSpPr>
          <p:nvPr/>
        </p:nvSpPr>
        <p:spPr bwMode="auto">
          <a:xfrm>
            <a:off x="4648200" y="1600200"/>
            <a:ext cx="3352800" cy="1828800"/>
          </a:xfrm>
          <a:prstGeom prst="rect">
            <a:avLst/>
          </a:prstGeom>
          <a:solidFill>
            <a:srgbClr val="FFFFFF"/>
          </a:solidFill>
          <a:ln w="31750">
            <a:solidFill>
              <a:srgbClr val="9BBB59"/>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200">
                <a:latin typeface="Book Antiqua" panose="02040602050305030304" pitchFamily="18" charset="0"/>
              </a:rPr>
              <a:t>class hello{</a:t>
            </a:r>
          </a:p>
          <a:p>
            <a:pPr eaLnBrk="1" hangingPunct="1">
              <a:spcBef>
                <a:spcPct val="0"/>
              </a:spcBef>
              <a:spcAft>
                <a:spcPts val="1000"/>
              </a:spcAft>
              <a:buFontTx/>
              <a:buNone/>
            </a:pPr>
            <a:r>
              <a:rPr lang="en-US" altLang="en-US" sz="1200">
                <a:latin typeface="Book Antiqua" panose="02040602050305030304" pitchFamily="18" charset="0"/>
              </a:rPr>
              <a:t>int a;</a:t>
            </a:r>
          </a:p>
          <a:p>
            <a:pPr eaLnBrk="1" hangingPunct="1">
              <a:spcBef>
                <a:spcPct val="0"/>
              </a:spcBef>
              <a:spcAft>
                <a:spcPts val="1000"/>
              </a:spcAft>
              <a:buFontTx/>
              <a:buNone/>
            </a:pPr>
            <a:r>
              <a:rPr lang="en-US" altLang="en-US" sz="1200">
                <a:latin typeface="Book Antiqua" panose="02040602050305030304" pitchFamily="18" charset="0"/>
              </a:rPr>
              <a:t>static int b;</a:t>
            </a:r>
          </a:p>
          <a:p>
            <a:pPr eaLnBrk="1" hangingPunct="1">
              <a:spcBef>
                <a:spcPct val="0"/>
              </a:spcBef>
              <a:spcAft>
                <a:spcPts val="1000"/>
              </a:spcAft>
              <a:buFontTx/>
              <a:buNone/>
            </a:pPr>
            <a:r>
              <a:rPr lang="en-US" altLang="en-US" sz="1200">
                <a:latin typeface="Book Antiqua" panose="02040602050305030304" pitchFamily="18" charset="0"/>
              </a:rPr>
              <a:t>void show(){</a:t>
            </a:r>
          </a:p>
          <a:p>
            <a:pPr eaLnBrk="1" hangingPunct="1">
              <a:spcBef>
                <a:spcPct val="0"/>
              </a:spcBef>
              <a:spcAft>
                <a:spcPts val="1000"/>
              </a:spcAft>
              <a:buFontTx/>
              <a:buNone/>
            </a:pPr>
            <a:r>
              <a:rPr lang="en-US" altLang="en-US" sz="1200">
                <a:latin typeface="Book Antiqua" panose="02040602050305030304" pitchFamily="18" charset="0"/>
              </a:rPr>
              <a:t>     int c;</a:t>
            </a:r>
          </a:p>
          <a:p>
            <a:pPr eaLnBrk="1" hangingPunct="1">
              <a:spcBef>
                <a:spcPct val="0"/>
              </a:spcBef>
              <a:spcAft>
                <a:spcPts val="1000"/>
              </a:spcAft>
              <a:buFontTx/>
              <a:buNone/>
            </a:pPr>
            <a:r>
              <a:rPr lang="en-US" altLang="en-US" sz="1200">
                <a:latin typeface="Book Antiqua" panose="02040602050305030304" pitchFamily="18" charset="0"/>
              </a:rPr>
              <a:t>}  }</a:t>
            </a:r>
            <a:endParaRPr lang="en-US" altLang="en-US" sz="18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57200"/>
            <a:ext cx="8229600" cy="609600"/>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Flavours  in Java</a:t>
            </a:r>
          </a:p>
        </p:txBody>
      </p:sp>
      <p:sp>
        <p:nvSpPr>
          <p:cNvPr id="4" name="Flowchart: Alternate Process 3"/>
          <p:cNvSpPr/>
          <p:nvPr/>
        </p:nvSpPr>
        <p:spPr>
          <a:xfrm>
            <a:off x="3124200" y="2133600"/>
            <a:ext cx="2514600" cy="990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Book Antiqua" pitchFamily="18" charset="0"/>
              </a:rPr>
              <a:t>Standard Edition</a:t>
            </a:r>
          </a:p>
        </p:txBody>
      </p:sp>
      <p:sp>
        <p:nvSpPr>
          <p:cNvPr id="5" name="Flowchart: Alternate Process 4"/>
          <p:cNvSpPr/>
          <p:nvPr/>
        </p:nvSpPr>
        <p:spPr>
          <a:xfrm>
            <a:off x="1447800" y="4038600"/>
            <a:ext cx="22098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Book Antiqua" pitchFamily="18" charset="0"/>
              </a:rPr>
              <a:t>Enterprise Edition</a:t>
            </a:r>
          </a:p>
        </p:txBody>
      </p:sp>
      <p:sp>
        <p:nvSpPr>
          <p:cNvPr id="6" name="Flowchart: Alternate Process 5"/>
          <p:cNvSpPr/>
          <p:nvPr/>
        </p:nvSpPr>
        <p:spPr>
          <a:xfrm>
            <a:off x="5181600" y="4114800"/>
            <a:ext cx="2438400" cy="838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latin typeface="Book Antiqua" pitchFamily="18" charset="0"/>
              </a:rPr>
              <a:t>Micro Edition</a:t>
            </a:r>
          </a:p>
        </p:txBody>
      </p:sp>
      <p:cxnSp>
        <p:nvCxnSpPr>
          <p:cNvPr id="9" name="Straight Arrow Connector 8"/>
          <p:cNvCxnSpPr>
            <a:stCxn id="4" idx="2"/>
            <a:endCxn id="6" idx="0"/>
          </p:cNvCxnSpPr>
          <p:nvPr/>
        </p:nvCxnSpPr>
        <p:spPr>
          <a:xfrm>
            <a:off x="4381500" y="3124200"/>
            <a:ext cx="20193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2590800" y="3124200"/>
            <a:ext cx="17907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Constants</a:t>
            </a:r>
          </a:p>
        </p:txBody>
      </p:sp>
      <p:sp>
        <p:nvSpPr>
          <p:cNvPr id="36867" name="Text Placeholder 2"/>
          <p:cNvSpPr>
            <a:spLocks noGrp="1"/>
          </p:cNvSpPr>
          <p:nvPr>
            <p:ph type="body" sz="quarter" idx="10"/>
          </p:nvPr>
        </p:nvSpPr>
        <p:spPr>
          <a:xfrm>
            <a:off x="381000" y="1219200"/>
            <a:ext cx="8466138" cy="5334000"/>
          </a:xfrm>
        </p:spPr>
        <p:txBody>
          <a:bodyPr/>
          <a:lstStyle/>
          <a:p>
            <a:pPr eaLnBrk="1" hangingPunct="1">
              <a:spcBef>
                <a:spcPct val="0"/>
              </a:spcBef>
              <a:spcAft>
                <a:spcPct val="0"/>
              </a:spcAft>
              <a:buFont typeface="Wingdings" panose="05000000000000000000" pitchFamily="2" charset="2"/>
              <a:buChar char="§"/>
            </a:pPr>
            <a:r>
              <a:rPr lang="en-US" altLang="en-US" sz="1600" smtClean="0">
                <a:latin typeface="Book Antiqua" panose="02040602050305030304" pitchFamily="18" charset="0"/>
              </a:rPr>
              <a:t>Constant is a variable whose value cant be changed during the program execution.</a:t>
            </a:r>
          </a:p>
          <a:p>
            <a:pPr eaLnBrk="1" hangingPunct="1">
              <a:spcBef>
                <a:spcPct val="0"/>
              </a:spcBef>
              <a:spcAft>
                <a:spcPct val="0"/>
              </a:spcAft>
              <a:buFont typeface="Wingdings" panose="05000000000000000000" pitchFamily="2" charset="2"/>
              <a:buChar char="§"/>
            </a:pPr>
            <a:r>
              <a:rPr lang="en-US" altLang="en-US" sz="1600" smtClean="0">
                <a:latin typeface="Book Antiqua" panose="02040602050305030304" pitchFamily="18" charset="0"/>
              </a:rPr>
              <a:t>Constant is also as final variable.</a:t>
            </a:r>
          </a:p>
          <a:p>
            <a:pPr eaLnBrk="1" hangingPunct="1">
              <a:spcBef>
                <a:spcPct val="0"/>
              </a:spcBef>
              <a:spcAft>
                <a:spcPct val="0"/>
              </a:spcAft>
              <a:buFont typeface="Wingdings" panose="05000000000000000000" pitchFamily="2" charset="2"/>
              <a:buChar char="§"/>
            </a:pPr>
            <a:endParaRPr lang="en-US" altLang="en-US" sz="16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600" b="1" u="sng" smtClean="0">
                <a:latin typeface="Book Antiqua" panose="02040602050305030304" pitchFamily="18" charset="0"/>
              </a:rPr>
              <a:t>Syntax:</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r>
              <a:rPr lang="en-US" altLang="en-US" sz="1600" b="1" smtClean="0">
                <a:latin typeface="Book Antiqua" panose="02040602050305030304" pitchFamily="18" charset="0"/>
              </a:rPr>
              <a:t>[modifier]final&lt;data type&gt;&lt;variablename&gt;=&lt;value&gt;</a:t>
            </a:r>
          </a:p>
          <a:p>
            <a:pPr eaLnBrk="1" hangingPunct="1">
              <a:spcBef>
                <a:spcPct val="0"/>
              </a:spcBef>
              <a:spcAft>
                <a:spcPct val="0"/>
              </a:spcAft>
              <a:buFont typeface="Arial" panose="020B0604020202020204" pitchFamily="34" charset="0"/>
              <a:buNone/>
            </a:pPr>
            <a:r>
              <a:rPr lang="en-US" altLang="en-US" sz="1600" b="1"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600" b="1" u="sng"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endParaRPr lang="en-US" altLang="en-US" sz="1600" b="1" u="sng"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final int a=99;</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final string name=“Revathi”;</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final  double d1=444.555;</a:t>
            </a: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
            </a:pPr>
            <a:r>
              <a:rPr lang="en-US" altLang="en-US" sz="1600" smtClean="0">
                <a:latin typeface="Book Antiqua" panose="02040602050305030304" pitchFamily="18" charset="0"/>
              </a:rPr>
              <a:t>A variable that is declared as final and not initialized is called as blank final variable.</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final int A;</a:t>
            </a:r>
          </a:p>
          <a:p>
            <a:pPr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       A=100;</a:t>
            </a: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lgn="just" eaLnBrk="1" hangingPunct="1">
              <a:spcBef>
                <a:spcPct val="0"/>
              </a:spcBef>
              <a:spcAft>
                <a:spcPct val="0"/>
              </a:spcAft>
            </a:pPr>
            <a:r>
              <a:rPr lang="en-US" altLang="en-US" sz="1600" smtClean="0">
                <a:latin typeface="Book Antiqua" panose="02040602050305030304" pitchFamily="18" charset="0"/>
              </a:rPr>
              <a:t>If the variable is declared as final and initialized in the same statement then in the class file compiler will replace that variable with actual value.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Literals</a:t>
            </a:r>
          </a:p>
        </p:txBody>
      </p:sp>
      <p:sp>
        <p:nvSpPr>
          <p:cNvPr id="37891" name="Text Placeholder 2"/>
          <p:cNvSpPr>
            <a:spLocks noGrp="1"/>
          </p:cNvSpPr>
          <p:nvPr>
            <p:ph type="body" sz="quarter" idx="10"/>
          </p:nvPr>
        </p:nvSpPr>
        <p:spPr>
          <a:xfrm>
            <a:off x="457200" y="1371600"/>
            <a:ext cx="8229600" cy="43434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Literals are actual values.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Literals will be assigned to variables or constants.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Literals are also used to perform any operations.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Constant values in programs are called as literals.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Ex:</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int a=100; </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float pi=3.14f;            -          Float literals.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Boolean b1=true        -         Boolean literals.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Char ch=‘A’;               -         Character literals.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String s=“sasi”           -          String literals.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
        <p:nvSpPr>
          <p:cNvPr id="6" name="Oval Callout 5"/>
          <p:cNvSpPr/>
          <p:nvPr/>
        </p:nvSpPr>
        <p:spPr>
          <a:xfrm>
            <a:off x="2743200" y="2743200"/>
            <a:ext cx="2667000" cy="304800"/>
          </a:xfrm>
          <a:prstGeom prst="wedgeEllipseCallout">
            <a:avLst>
              <a:gd name="adj1" fmla="val -73950"/>
              <a:gd name="adj2" fmla="val 1079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integer Literals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Operators</a:t>
            </a:r>
          </a:p>
        </p:txBody>
      </p:sp>
      <p:sp>
        <p:nvSpPr>
          <p:cNvPr id="38915" name="Text Placeholder 2"/>
          <p:cNvSpPr>
            <a:spLocks noGrp="1"/>
          </p:cNvSpPr>
          <p:nvPr>
            <p:ph type="body" sz="quarter" idx="10"/>
          </p:nvPr>
        </p:nvSpPr>
        <p:spPr>
          <a:xfrm>
            <a:off x="457200" y="1219200"/>
            <a:ext cx="8229600" cy="52578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Operators are used to perform operations by using operands.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There are 3 types of operator.</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Unary Operator       -   Only one operand is required.</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Bitwise Operator     -    Only two operands is required.</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Ternary Operator    -     Three operands is required.</a:t>
            </a:r>
          </a:p>
          <a:p>
            <a:pPr eaLnBrk="1" hangingPunct="1">
              <a:spcBef>
                <a:spcPct val="0"/>
              </a:spcBef>
              <a:spcAft>
                <a:spcPct val="0"/>
              </a:spcAft>
              <a:buFont typeface="Arial" panose="020B0604020202020204" pitchFamily="34" charset="0"/>
              <a:buAutoNum type="arabicParenR"/>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Operatiors in java</a:t>
            </a: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Arithmetic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Assignment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Increment and Decrement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Logical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Relational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Bitwise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Class and Object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Other  Operator</a:t>
            </a:r>
          </a:p>
          <a:p>
            <a:pPr eaLnBrk="1" hangingPunct="1">
              <a:spcBef>
                <a:spcPct val="0"/>
              </a:spcBef>
              <a:spcAft>
                <a:spcPct val="0"/>
              </a:spcAft>
              <a:buFont typeface="Arial" panose="020B0604020202020204" pitchFamily="34" charset="0"/>
              <a:buAutoNum type="arabicParenR"/>
            </a:pPr>
            <a:r>
              <a:rPr lang="en-US" altLang="en-US" smtClean="0">
                <a:latin typeface="Book Antiqua" panose="02040602050305030304" pitchFamily="18" charset="0"/>
              </a:rPr>
              <a:t>Operator Precedence</a:t>
            </a:r>
          </a:p>
          <a:p>
            <a:pPr lvl="1"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
        <p:nvSpPr>
          <p:cNvPr id="38916" name="AutoShape 2" descr="data:image/jpeg;base64,/9j/4AAQSkZJRgABAQAAAQABAAD/2wCEAAkGBxIQEhUUEBQRFRQVFxQYFxgSGBQXFRwRHBQXGBYXFhgYKCghGBslGxgZITEhMSsrLi4uFx8zODMsOCgtLisBCgoKDg0OGhAQGi0kHCQ0NC0sLCwuLSwsLDQsLCw0LCwsLCw3LCwsLCwsLCwsNCwsLCw0LCwsLCwsLCwsLCw0LP/AABEIAIkBcAMBIgACEQEDEQH/xAAcAAACAwEBAQEAAAAAAAAAAAAAAgMEBQYBCAf/xABEEAABAwIDBQUHAQYDBgcAAAABAAIRAxIEITEFIkFRYRNUcZGhBhUWMpKT0TMUI0JygcFzsbIHNVJigrMkNERTY6Lh/8QAGQEBAQEBAQEAAAAAAAAAAAAAAAECAwUE/8QAKBEBAAEEAAQGAgMAAAAAAAAAAAECERJREyExQQMiMmFx8JHhM1OB/9oADAMBAAIRAxEAPwCx7VY/H1Np4ijhq9ZoaZjtLKbKYY0uc4kw1onM9VjbSx+06Bbdiazw8EsfRq9rTcAYda5hIJByIWl7SYynT2nj2Vi5jK7DSL2tuLCRSe11uVwlkEdVLsTaFGlh6lChiXNNOlWecQGObFSpUogNpt+eAG5nXOYyXsR5aafL2jt7bahzXxJj8/8AxGKy1335ePJej2h2gdMRiufzP05rsKftnhAyoM5l99zaoNcmg2neWscGyXAyHzAM6qLZvtlRFV7qlWqGj9mDGkVY7JjB2jWimQZv4E2nUg5K5T/X9/Bf2czU21tJoYTXxUVGlzN9xuaCWkiOoKhHtLj9f2nExOt7oXTP9qKTmWMxVWk4BzWVWsebGjFPqWgDMB9MsGWnZgFY3tR7QtxDW06Be2ma1d72Ra0lz2Gm4gZE5OMcC4rVEzM2mhYSVtpbSf8AtNWnXxBpUHkPio7daXkNy1jLXgquL2xtKk61+IxM2sfk9xAY5oc0kjTIqfB7eGEGJAFz3YkOsI3H0h2rajHHgCHx/XoumwftbgWOda+oKZLG2vbUk0xh2UhkwgOIIcDdIjMBZqmaelF4+PgcYPaHaHeMV9T158S4+J/acTHO98T4reoe2VjiBWrdm07PDAAQBTpMjEgDhcfqUu0PajCvwL6LBmabmCnbV/U7a4VInsxlvTF05LUzMT6CHNfFGO71iPrcj4ox3esR9blkIXfh06hWv8UY7vWI+tyPijHd6xH1uWQhOHTqBr/FGO71iPrcj4ox3esR9blkITh06ga/xRju9Yj63K1R9pcb2NVxxOIkPogG90gEVZ84HkueVyj/AOXrfz0P8qyk0U26QOj2hU2nQBNTGi5sTTbimOqyYgdmDdOekLKb7R7QOmIxR8HPPitrbW2cNWq9pTr02HtKTwW4MCu20tk9sDLiInrELUoe2GE7Z1UPqUmltMNpWvDW21XuqEGiWkl8tfEgSSDMBfPEzEei/wDjPZyLfaLaB0xGKPg56PiPaGv7RioGpufA8eS3cf7Xhvatw1aq1ho4oMDQWgYipijUpujgRTMXcOC1No+0dHsmVRXf2bxi7qFp/eucAwXxk2HSc/EKzVMW8n38K5PGba2jSe9j8RibmGHQ9xAMTqMuKr/FGO71iPrcuw+McJ2dYZ7xry1zav729kMkNIYeW8DESF+cBb8KMvVTYhr/ABRju9Yj63I+KMd3rEfW5ZCF14dOoVr/ABRju9Yj63I+KMd3rEfW5ZCE4dOoGv8AFGO71iPrctPC7V2hiDh6VHEVzUqipH7wiSHPOZP/ACt9Fyq3ti45uHqYWq8kBjMRmBJkiq1uX8zgsV0UxHKIv+pRM3ae0zSqVv2jEdnSe2m8mocqhMBscT+QqvxFtCY/aMVOsXPmOcLpaPtfhAALHWufQr1G2yDiDVD6/iBDY5wrz/bHCl89o64MjtAMTBBq32XXdqSAJAuDZcRouOVUdfDS/s4xvtHjzn+04mOd741jM8E+I29tBhcDicQbSQS2o5zJBjJwyI6rex3tZRuLKdSp2DmY25oaQ01KtRz6RLeMTrwK8xXtfSc8ta6oaLm426mRDXPqPc6lcDlyzOisTM28iued7SY8ZnEYoA83vCX4ox3esR9bl0vt4XjDxUrPf2mLdUpMeI7Oh2ZhjMyHMbIEjd5cVwa6eHjXF7QvZr/FGO71iPrcj4ox3esR9blkIXTh06ga/wAUY7vWI+tyPijHd6xH1uWQhOHTqBr/ABRju9Yj63I+KMd3rEfW5ZCE4dOoGv8AFGO71iPrcj4ox3esR9blkITh06ga/wAUY7vWI+tyPijHd6xH1uWQhOHTqB0f+0X/AHlif52/6GrnF0f+0X/eWJ/nb/oaucU8L+On4ggIQhdAL1uq8XrdUE+0v1qv+JU/1lV1Y2l+tV/xKn+squpHQCEIVAhCEAhCEAhCEArlD9Cr/iUP8qypq5hz+4q/4lD/ACrKT0+7GxifYjFUywONC57iwC909tYXikSWgXuAIEEiREhKPY3EaGphWuv7MMdUIea1jXmkN2C8BwGsTIlPi/bbEVC1xbSua/tJd2rx29hY2o1r3FrC0EkAC24zBUh9sSabSaNF2IFZ1W8tcGh5psYKgAdm82kkEWzBiV89/Gt2TnyRYX2JxNQNIfhxLKbzL3y0VADTDw1pIcQTz+UyRlKt9isXaHHsmlz+zDHPIeXdr2RjK0705XTAmEuB9r69Ikwxwcyi0iarP0W203XU3B0xqJh0nJSUvbXENB3aJc4kuLhULXNNTtCHUrrCbgBfF1uU8VZ41+Vjm9+DqwL6c031AaNvZv3Be54d2ge0ObAYToMs81Ez2RrEXCtg+zIYRV7R3ZOueWANNsk3CIjiOGalf7bYmRYKYDbIDu1qGGue4gvqOLnAl7gROQgCIVPE+0lR1MUmU6NOkDTLWMD4aWPL5Bc4ky4mZ4AaQkcbuTdl4rDupPfTfk5jnMdx3mkg58cwolNjcU6tUfUfF1R7nutyFznFxgHhJUK7xe3NZCEIVAreL/So/wAtT/uuVRW8X+lR/lqf91yzPYVEIQtAQhCAQhCAQhCAQhCAQhCAQhCAQhCD6A2rsrDvqvc+jRc4kSXMYSTA1JGaq+5ML3fD/bZ+Fb9oNnMxDoqXQ14cLSWmQNCRq08RoeKkXhRVNurmoe5ML3fD/bZ+Ee5ML3fD/bZ+FfQtZTsUPcmF7vh/ts/CBsTC93w/22fhX16mU7GdiNm4PtLXUcPe+8gGmyTB3jp1CShsvBvksoYcgOLTFNnzAwRpwKm2rhXveH07b2XFl0xfI1jgRcD4qmdn1abXNphrrg9sucWkTG8YBk6ypFdWxM3ZeDOlDDnOMqbNZI5cwR/RNU2RhGxdQw4nIfu2axPLoofdrg8uDWSdXD5oFWo+3STk8f1CgwWzX2tIp06W624NcSXPtdL3ZDez1MkyZ0UzqF8bEwp/9PQ+2z8JX7IwjdaGH0J/TZMCJMR1Hmqj9m1JdDKReQ4dqXG60stDMhMA9YymJUOE2NUbMspj9UMzZLA9lPSxjQ3eY6QB/FOea1lOxqe48L3eh9tn4XnuTC93w/22fhUhshxO8ymATvuBzqjtWu3xGeQORnWBktXBUOzbaAAAXWhugaSSABw8FIqq2K/uTC93w/22fhHuTC93w/22fhX0K5TsUPcmF7vh/ts/CkbsbDWkdhQglsjs2RIujh1PmracaHxH91Mp2M33Jhe74f7bPwgbFwvd8P8AbZ+FFsfD12OeaxJDoIl5fDpMhoPytiIz4Kzs/ZzKF9l2+4uNxJz5CdGjgNAmVWxE3Y2EOlDDnhlTp68RovfcmF7vh/ts/CWlhqgrF0EAuJkVHFpZbEdnpM5z68FoplOxQ9yYXu+H+2z8I9yYXu+H+2z8K+hXKdih7kwvd8P9tn4R7kwvd8P9tn4V9CZTsUPcmF7vh/ts/CPcmF7vh/ts/CvoTKdih7kwvd8P9tn4Uj9jYaG/uKGQMfu2cz0VtRbSY91Iin8xBAzLTrnBGhiY6wpNU7FR2xsKBJoYcAf/ABs/CG7Gwp0w9Dl+mzXySUMHUOGdSrQ9xDxvuvlpJtDiRnlAOShq7Ivm5rP+Ua274Jtyy3QRITKrYt+48L3eh9tn4XnuTC93ofbZ+Fn4rYry4WBoY0mwN7Nop791zQ5jrT/LByVrY2AfRfULg0NdBBBaXF1ziSSA2RBGsu6lIrqErdjYQiRQw5HMU6cf5L33Jhe74f7bPwk2dhqjHkuBaCahP7xz2m55c0BpADYB4eq0lcp2KHuTC93w/wBtn4R7kwvd8P8AbZ+FfQmU7FD3Jhe74f7bPwj3Jhe74f7bPwr6EynYoe5ML3fD/bZ+Ee5ML3fD/bZ+FfQmU7FD3Jhe74f7bPwj3Jhe74f7bPwr6EynYoe5ML3fD/bZ+Ee5ML3fD/bZ+FfQmU7FrGkXuyOvPooJHI+a82xVtc8jMyA0c3GAPVR0mwACSSAMzqTzWI6CWRyPmiRyPmkQqHkcj5okcj5pF6gd8ScjqeK8kcj5rL2v2Xat7cgNipEuLRdc3iIziVVo4uoxs2ucN1ouDryXXdkXT1DQf5pOig3pHI+aJHI+awKuPqU6jGktgvg5ZuPahpgOOYjPIyNYISs2jUAbmA61kUrTc5pYC58nOAST/wBEalL8rrZ0MjkfNEjkfNUcC6pJFRwdusdIbbm6ZEdI9VbVQ8jkfNEjkfNIhA8jkfNEjkfNIhA8jkfNMCIOR1HHxUScaHxH91ASOR80SOR81kbH2mazntNu7BbbANpJEOAc7MR010Cu0nlz3GTa3dHIu1cesZD6lRakcj5okcj5rJoY13all7HC9wtz7QC2bp0tByiP+qclpoHkcj5okcj5pEIHkcj5okcj5pEIHkcj5okcj5pEIHkcj5pnEQMjx49VEotp4js6ReIkAxOYmYE5jKeo8VBYkcj5okcj5rKwu0HPw5qANvAf8uYlpIkAE5cYk+KqUcU8lxpvFXeEODYBAoucWiDBM5T15hB0EjkfNEjkfNYb8e6L5DGuDSHOad2mXuALgeMAHPS7oqlHadUFouBBc4tJAHaTXeN0HP5QNJ+YHSFR08jkfNEjkfNYuzsW6pVEvBNj7mBsdm+5u648xmM9YJGST9peKj2MqNvNRwbTc3MNskPnUgHjpw1UG7I5HzRI5HzWZSxhqUalTNjYdbwcA1sEmf8AmDuGgCfZmKNQGSx0W71OQ3MZtzJzH9xkNFRoSOR80SOR80iEDyOR80SOR80iEDyOR80SOR80iEDyOR80SOR80iEFnHN33ZjXryUFvUeqg9pceMOH1DBggZkjXlAJJ6AJ6NQPaHCYIBEggx4HMKR0ElvUeqLeo9UqFQ1vUeqLeo9Uq9QO8ZnManmljqPVZm2sa+m8BhgEPJ/c1axyIyimZGqrU/aOnkHDesDiGupnPs+0gNLrzlxiM9VIkbkdR6ojqPVZo2qJIdSqtiQS7sokMvjJx1b/AE5woqO3GPbe0OIBcCGmm8khrTAcxxb/ABDj5KjXjqPVFvUeqzKu1SGmKVUvAeS391LQ2MzvQRmNCSoW+0FKS2CXNa4m00yS5rZc0MuvHESQBlrpMGzb1Hqi3qPVIwyASCOhiR0MSF6qGt6j1Rb1HqlQga3qPVMBkcxqOfVRpxofEf3QeR1Hqi0cx6/hVMHj6dUvawyWGHDLI58vBQ4HabatWrTymmYykiMxmYgHLSePig0Y6j1Rb1HqqdLGgvLHBwNxaDBLTlI3oiY4eqtIGt6j1Rb1HqlQga3qPVFvUeqVCBreo9UW9R6pUIGt6j1TObkMxx581GotoYg02BwaXGWiBAO9UDeJA4oJ46j1RHUeqyHbaDGudVY5oa54DiaYa6KvZgAl2RktzMBWKO02PpGq0OIBIhpY4yDEAtJac+sIL8dR6ojqPVZB2/SD3Mh1zZEB1IuuAzbaHXA8JIAy10lztcC4vp1WW3TcaMXNFxbIfGmc6dVBqR1HqvHMBEE6/wAw/wAllUttse0OY17gSRa3s3Eu7RrMnB1pEu5/he19rENNtKoXAS79OGbxaL97PMH5Z0VGnSpNaA1sAAQAJ0TW9R6rIp7fpOc5rA5xBgBppEk3hmgdLcyPmty8Cp9q7UZhmh1QGDP8VNugk/O5oPgJKHs0Leo9UW9R6rGdtgsc81GOFMdoQ792Ia0Mid7iXchHHmp8DtdlYgMa4yXSQaTmtttzLmOIM3N0J16FBpW9R6ot6j1Wdi9oFrrWseYfTa5+7YC5zcjndMHlGYXg2o0sBh0kDgP/AGw+6J0zA11KDSt6j1Rb1HqsurtQ3ABjw2Xi8hpabTBtAdOvMDQpveoz/d1eNn6e+Q8MNu9lmR80ZZqDSt6j1Rb1HqquGxV7XOLXttJBD7ZBGvykg+aMBjqddt1MgiSMo1HDLxVF3atIPc9rtHZHMjKOYzCr0aQY0NbkGgAanLxKt479R3j/AGVdSOgEIQqBerxeoFrBt8mLt4DP+pAHHSf6KmNk0hoHARbaH1LItszZME25TErzarHGpuyCWVWtIMEPlpyPAwD5KnX2fVbd2RrHfcBNZ5/c9loL3ZOv0dqJ5KDSxGDpvDg8SHSXZkfwWk5HLdyUVLZ9JoJ3iDmS+pUfwAmXE8APJZlbDVSD+7xVhvtZ24FRri1oaXu7TNs3ZXOidOU1SnXI7Ox8QZdcyyOwLQ35pO/GURxVgX8Ts6nU+YOzmbXvbIIAIdaRIMDLReN2fSuPzSRm2+paJyJDJtBMaxz5lUsW2u4OY1tYQKm+17BMuaWhu+DpOtviJlPsxj5pdoHBzWVbpJcbTUFkkudmQJi50QRKg1kIQqBCEIBOND4j+6ROND4j+6Clg9nU6JJZfJAG8+o4WgkgAOJAiTopBhWCoakG8i2ZMR4acB5KZCCszAsD7xfJJMF9QtuIiQ0mAYy0VlCEAhCEAhCEAhCEAlxjGuYA/IGOJaZv3YIzBmITKrtmi59GGhxMsMNIa6BVa42uJEGAc5CEGq4Km5tpBjM5FwIJdcSCDIN2c8OCanhWtbZvEa7znOcTMyXOJJz6rJio2xo7VnaOe1ralS57acBznk3OzFpjMxeAre02PvaWNqndcLqRpAzItBvMka9OaCc7Op3F0OzzIvqWTxIZNoJ5xz5le18BTeCHA5knIuBuIAkEGQch5KwyYExMCY0njC9QVKGzabNA4mZl76jzdLTMuJOrQf6Lytsyk8y4O62vqNB3i7eDSA7Mk581cQgq09n02kkB2ZmC+oWg3XbrSYbmJyAXuNwDK0X3ZBw3XvZun5gSwiQYGXRWUIKr9nUyACDAn+J/EAGTOeg/qAdU+Hwjafy3E55vc97s4mS4knQeSnQgq1dn03PvcHTLTk94aXN+UlgNpIjWEwwFP/h/gFPU/pjQf/uqsIQUxsylcXQ6TORfULRJl1rZtbJ5BGM2e17LW7pHyneMbwdwIOrRmCCOBCuIQUsFs4MpGm8l9xcXGX53a5uJd/8AYlS4PBspAhl+8ZN73vJMATvExkBkMlYQgs42L3a69OSh3evok27iDT7RzWueRJhsf8MyZIyS03SASC2eDokdDEhSOgl3evojd6+iRCofd6+iN3r6JF6gd8SddTyXm719Fmbdr1AQ2iHl5Lnbls2tzANxGRdaD0lVX7VL3NsdTDb6YsM9qQWhxOumcRHA58FBu7vX0Ru9fRc/S2i97hv0jc1pApzulzjk8SZIjpOeQTUtpPhoL6IcQCXvB7ORSY4gNDhBJPPgdUvyud7N7d6+iN3r6LKweOqPLHEMDHm0Nh14PZ3yXTHAiI6zwWkqH3evojd6+iRCB93r6I3evokQgfd6+iYRB11HLqok40PiP7qA3evojd6+iy9l7U7dz22htsEQ6bmEkB0EAt00U9DFF1RzDTe0N0cbYPkSfRUXd3r6I3evosyjjj2hYbCLy0EPF4Nt0FgGgGUzPTitBA+719EbvX0SIQPu9fRG719EiED7vX0Ru9fRIhA+719Ezoga8eXNRKPaGI7KmXxMAwDIl0wBIBiSQNCoJ93r6I3evosujtO/DurANBaHy0uloc0kEFw4Zawq7tpPGrqbrXZupyGFppudBkmCInXQjRBubvX0Ru9fRYWL20WvhhplgcQXfNkBTmIcCPnOYDogZK3tDGOpPaG9mZa8kPeGfKW5gwSTBOWnUINLd6+iN3r6KNjpAPMA5r1UPu9fRG719EiED7vX0Ru9fRIhA+719EbvX0SIQPu9fRG719EiED7vX0Ru9fRIhBZxzd92nmOSgt8PMKXaBio6ef8AZQAqR0DW+HmEW+HmEqFQ1vh5hFvh5hKvUDVGZnTU8RzUfYCZhs892Y8VR21tE0SP02g3b9YubTkEQ0uAIaTOp5cU+K2i1lMvg5B2Wu81pcRl0BUgXG0QNA0TnlaM14cO0iIZHLdjyVJ21GAgW1BmQZaQWgML5I5EBe+9KYLQb23CQXNIHyl2ZOhgEoL1nh5he2+HmFn+9GktAZU3jG81zYFjnBxnhurz3vTiTdABNwa4tJAlwaYzIzy6HkqNG3w8wi3w8woMPXDwSA4QYIcCCDrmD4hSoGt8PMIt8PMJUIGt8PMJg3I6ajiOqjTjQ+I/ugjp0Gt+UME8rR/kns8PMKChiWvJDSZaYIIcP8wJHVSBw5hACgJmGzz3Z809vh5hVKOOY5xZmHAkQRy5EZTGcTMHRWUDW+HmEW+HmEqEDW+HmEW+HmEqEDW+HmEW+HmEqEDW+HmF7VpgtANpBBkGCNUi9rvDWyZgAkwCcpPAZlAj8M0tLYaGkQQIGX9F62gAIAaByFsdVD+1s7M1JJaAToZy1y1nooPejDOTwRI32uaLgJLZ5xmgufszct1mWY+XI9OS9fQDvmDT42lVae0WExvjOAS0gHfDDB47xHmg7Rp32C4u6NJA3i3PkJac+iC7b4eYRb4eYVStjmMfa+RIBB1GsGY+UDLMwMxmrKBrfDzCLfDzCVCBrfDzCLfDzCVCBrfDzCLfDzCVCBrfDzCLfDzCVCBrfDzCLfDzCVCA23gqVdxbWp06jQ4ECo0OF0RMHjBPmkoUmsaGsDWtaAA1oAAA0AA0C6F+qVc4rGGhbiFcxhoW4hMxzePwnaOkVKlMi4EsszaTmCHgjhrEqsdjsItuqBkEBgIDWyywkGLpg8SV1pQmY5YbOH8T6jiTJc6ySLS20wAIg8BKir7GpvqXuLuGW5HylupF0FpIiYznVdchMhy1PZ0RNSq4gyC4s+W1zbYAAiHHOJ6pW7KYMrqlgmGS20OIzcMpkydSRmcl1aEzGCxgBJH8Rk+MAf2TLcQmYw0LcQmYw0w0PiP7raQmY5XZ2y2UC4tc43RMimNCSPlaCTmczJT4bZtCk8vp0qTHum5zWtDjJkyRrmunQmY5mng4fcXvIuLg11tocQRIgA6EiJVpbiEzGGhbiEzGGhbiEzGGhbiEzGGo8dhxVp2EkBw4R/xToZB8CIXQIKZjl8Ns9tOkaQLi03a2g5mTFoAAnonq4FjtZ+Yu1/iLbT6LpUJmOZq4FrgAC5pEwQRIJe185gjVo4Kv7mZLCX1CWOu3rDL7y+SbZbmf4bZGRyXXITMczicHe6b3gRaWtttLZkgyCc/FWluITMYaFuITMYaFuITMYaFuITMYaFuITMYaFuITMf/Z"/>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7" name="AutoShape 4" descr="data:image/jpeg;base64,/9j/4AAQSkZJRgABAQAAAQABAAD/2wCEAAkGBxIQEhUUEBQRFRQVFxQYFxgSGBQXFRwRHBQXGBYXFhgYKCghGBslGxgZITEhMSsrLi4uFx8zODMsOCgtLisBCgoKDg0OGhAQGi0kHCQ0NC0sLCwuLSwsLDQsLCw0LCwsLCw3LCwsLCwsLCwsNCwsLCw0LCwsLCwsLCwsLCw0LP/AABEIAIkBcAMBIgACEQEDEQH/xAAcAAACAwEBAQEAAAAAAAAAAAAAAgMEBQYBCAf/xABEEAABAwIDBQUHAQYDBgcAAAABAAIRAxIEITEFIkFRYRNUcZGhBhUWMpKT0TMUI0JygcFzsbIHNVJigrMkNERTY6Lh/8QAGQEBAQEBAQEAAAAAAAAAAAAAAAECAwUE/8QAKBEBAAEEAAQGAgMAAAAAAAAAAAECERJREyExQQMiMmFx8JHhM1OB/9oADAMBAAIRAxEAPwCx7VY/H1Np4ijhq9ZoaZjtLKbKYY0uc4kw1onM9VjbSx+06Bbdiazw8EsfRq9rTcAYda5hIJByIWl7SYynT2nj2Vi5jK7DSL2tuLCRSe11uVwlkEdVLsTaFGlh6lChiXNNOlWecQGObFSpUogNpt+eAG5nXOYyXsR5aafL2jt7bahzXxJj8/8AxGKy1335ePJej2h2gdMRiufzP05rsKftnhAyoM5l99zaoNcmg2neWscGyXAyHzAM6qLZvtlRFV7qlWqGj9mDGkVY7JjB2jWimQZv4E2nUg5K5T/X9/Bf2czU21tJoYTXxUVGlzN9xuaCWkiOoKhHtLj9f2nExOt7oXTP9qKTmWMxVWk4BzWVWsebGjFPqWgDMB9MsGWnZgFY3tR7QtxDW06Be2ma1d72Ra0lz2Gm4gZE5OMcC4rVEzM2mhYSVtpbSf8AtNWnXxBpUHkPio7daXkNy1jLXgquL2xtKk61+IxM2sfk9xAY5oc0kjTIqfB7eGEGJAFz3YkOsI3H0h2rajHHgCHx/XoumwftbgWOda+oKZLG2vbUk0xh2UhkwgOIIcDdIjMBZqmaelF4+PgcYPaHaHeMV9T158S4+J/acTHO98T4reoe2VjiBWrdm07PDAAQBTpMjEgDhcfqUu0PajCvwL6LBmabmCnbV/U7a4VInsxlvTF05LUzMT6CHNfFGO71iPrcj4ox3esR9blkIXfh06hWv8UY7vWI+tyPijHd6xH1uWQhOHTqBr/FGO71iPrcj4ox3esR9blkITh06ga/xRju9Yj63K1R9pcb2NVxxOIkPogG90gEVZ84HkueVyj/AOXrfz0P8qyk0U26QOj2hU2nQBNTGi5sTTbimOqyYgdmDdOekLKb7R7QOmIxR8HPPitrbW2cNWq9pTr02HtKTwW4MCu20tk9sDLiInrELUoe2GE7Z1UPqUmltMNpWvDW21XuqEGiWkl8tfEgSSDMBfPEzEei/wDjPZyLfaLaB0xGKPg56PiPaGv7RioGpufA8eS3cf7Xhvatw1aq1ho4oMDQWgYipijUpujgRTMXcOC1No+0dHsmVRXf2bxi7qFp/eucAwXxk2HSc/EKzVMW8n38K5PGba2jSe9j8RibmGHQ9xAMTqMuKr/FGO71iPrcuw+McJ2dYZ7xry1zav729kMkNIYeW8DESF+cBb8KMvVTYhr/ABRju9Yj63I+KMd3rEfW5ZCF14dOoVr/ABRju9Yj63I+KMd3rEfW5ZCE4dOoGv8AFGO71iPrctPC7V2hiDh6VHEVzUqipH7wiSHPOZP/ACt9Fyq3ti45uHqYWq8kBjMRmBJkiq1uX8zgsV0UxHKIv+pRM3ae0zSqVv2jEdnSe2m8mocqhMBscT+QqvxFtCY/aMVOsXPmOcLpaPtfhAALHWufQr1G2yDiDVD6/iBDY5wrz/bHCl89o64MjtAMTBBq32XXdqSAJAuDZcRouOVUdfDS/s4xvtHjzn+04mOd741jM8E+I29tBhcDicQbSQS2o5zJBjJwyI6rex3tZRuLKdSp2DmY25oaQ01KtRz6RLeMTrwK8xXtfSc8ta6oaLm426mRDXPqPc6lcDlyzOisTM28iued7SY8ZnEYoA83vCX4ox3esR9bl0vt4XjDxUrPf2mLdUpMeI7Oh2ZhjMyHMbIEjd5cVwa6eHjXF7QvZr/FGO71iPrcj4ox3esR9blkIXTh06ga/wAUY7vWI+tyPijHd6xH1uWQhOHTqBr/ABRju9Yj63I+KMd3rEfW5ZCE4dOoGv8AFGO71iPrcj4ox3esR9blkITh06ga/wAUY7vWI+tyPijHd6xH1uWQhOHTqB0f+0X/AHlif52/6GrnF0f+0X/eWJ/nb/oaucU8L+On4ggIQhdAL1uq8XrdUE+0v1qv+JU/1lV1Y2l+tV/xKn+squpHQCEIVAhCEAhCEAhCEArlD9Cr/iUP8qypq5hz+4q/4lD/ACrKT0+7GxifYjFUywONC57iwC909tYXikSWgXuAIEEiREhKPY3EaGphWuv7MMdUIea1jXmkN2C8BwGsTIlPi/bbEVC1xbSua/tJd2rx29hY2o1r3FrC0EkAC24zBUh9sSabSaNF2IFZ1W8tcGh5psYKgAdm82kkEWzBiV89/Gt2TnyRYX2JxNQNIfhxLKbzL3y0VADTDw1pIcQTz+UyRlKt9isXaHHsmlz+zDHPIeXdr2RjK0705XTAmEuB9r69Ikwxwcyi0iarP0W203XU3B0xqJh0nJSUvbXENB3aJc4kuLhULXNNTtCHUrrCbgBfF1uU8VZ41+Vjm9+DqwL6c031AaNvZv3Be54d2ge0ObAYToMs81Ez2RrEXCtg+zIYRV7R3ZOueWANNsk3CIjiOGalf7bYmRYKYDbIDu1qGGue4gvqOLnAl7gROQgCIVPE+0lR1MUmU6NOkDTLWMD4aWPL5Bc4ky4mZ4AaQkcbuTdl4rDupPfTfk5jnMdx3mkg58cwolNjcU6tUfUfF1R7nutyFznFxgHhJUK7xe3NZCEIVAreL/So/wAtT/uuVRW8X+lR/lqf91yzPYVEIQtAQhCAQhCAQhCAQhCAQhCAQhCAQhCD6A2rsrDvqvc+jRc4kSXMYSTA1JGaq+5ML3fD/bZ+Fb9oNnMxDoqXQ14cLSWmQNCRq08RoeKkXhRVNurmoe5ML3fD/bZ+Ee5ML3fD/bZ+FfQtZTsUPcmF7vh/ts/CBsTC93w/22fhX16mU7GdiNm4PtLXUcPe+8gGmyTB3jp1CShsvBvksoYcgOLTFNnzAwRpwKm2rhXveH07b2XFl0xfI1jgRcD4qmdn1abXNphrrg9sucWkTG8YBk6ypFdWxM3ZeDOlDDnOMqbNZI5cwR/RNU2RhGxdQw4nIfu2axPLoofdrg8uDWSdXD5oFWo+3STk8f1CgwWzX2tIp06W624NcSXPtdL3ZDez1MkyZ0UzqF8bEwp/9PQ+2z8JX7IwjdaGH0J/TZMCJMR1Hmqj9m1JdDKReQ4dqXG60stDMhMA9YymJUOE2NUbMspj9UMzZLA9lPSxjQ3eY6QB/FOea1lOxqe48L3eh9tn4XnuTC93w/22fhUhshxO8ymATvuBzqjtWu3xGeQORnWBktXBUOzbaAAAXWhugaSSABw8FIqq2K/uTC93w/22fhHuTC93w/22fhX0K5TsUPcmF7vh/ts/CkbsbDWkdhQglsjs2RIujh1PmracaHxH91Mp2M33Jhe74f7bPwgbFwvd8P8AbZ+FFsfD12OeaxJDoIl5fDpMhoPytiIz4Kzs/ZzKF9l2+4uNxJz5CdGjgNAmVWxE3Y2EOlDDnhlTp68RovfcmF7vh/ts/CWlhqgrF0EAuJkVHFpZbEdnpM5z68FoplOxQ9yYXu+H+2z8I9yYXu+H+2z8K+hXKdih7kwvd8P9tn4R7kwvd8P9tn4V9CZTsUPcmF7vh/ts/CPcmF7vh/ts/CvoTKdih7kwvd8P9tn4Uj9jYaG/uKGQMfu2cz0VtRbSY91Iin8xBAzLTrnBGhiY6wpNU7FR2xsKBJoYcAf/ABs/CG7Gwp0w9Dl+mzXySUMHUOGdSrQ9xDxvuvlpJtDiRnlAOShq7Ivm5rP+Ua274Jtyy3QRITKrYt+48L3eh9tn4XnuTC93ofbZ+Fn4rYry4WBoY0mwN7Nop791zQ5jrT/LByVrY2AfRfULg0NdBBBaXF1ziSSA2RBGsu6lIrqErdjYQiRQw5HMU6cf5L33Jhe74f7bPwk2dhqjHkuBaCahP7xz2m55c0BpADYB4eq0lcp2KHuTC93w/wBtn4R7kwvd8P8AbZ+FfQmU7FD3Jhe74f7bPwj3Jhe74f7bPwr6EynYoe5ML3fD/bZ+Ee5ML3fD/bZ+FfQmU7FD3Jhe74f7bPwj3Jhe74f7bPwr6EynYoe5ML3fD/bZ+Ee5ML3fD/bZ+FfQmU7FrGkXuyOvPooJHI+a82xVtc8jMyA0c3GAPVR0mwACSSAMzqTzWI6CWRyPmiRyPmkQqHkcj5okcj5pF6gd8ScjqeK8kcj5rL2v2Xat7cgNipEuLRdc3iIziVVo4uoxs2ucN1ouDryXXdkXT1DQf5pOig3pHI+aJHI+awKuPqU6jGktgvg5ZuPahpgOOYjPIyNYISs2jUAbmA61kUrTc5pYC58nOAST/wBEalL8rrZ0MjkfNEjkfNUcC6pJFRwdusdIbbm6ZEdI9VbVQ8jkfNEjkfNIhA8jkfNEjkfNIhA8jkfNMCIOR1HHxUScaHxH91ASOR80SOR81kbH2mazntNu7BbbANpJEOAc7MR010Cu0nlz3GTa3dHIu1cesZD6lRakcj5okcj5rJoY13all7HC9wtz7QC2bp0tByiP+qclpoHkcj5okcj5pEIHkcj5okcj5pEIHkcj5okcj5pEIHkcj5pnEQMjx49VEotp4js6ReIkAxOYmYE5jKeo8VBYkcj5okcj5rKwu0HPw5qANvAf8uYlpIkAE5cYk+KqUcU8lxpvFXeEODYBAoucWiDBM5T15hB0EjkfNEjkfNYb8e6L5DGuDSHOad2mXuALgeMAHPS7oqlHadUFouBBc4tJAHaTXeN0HP5QNJ+YHSFR08jkfNEjkfNYuzsW6pVEvBNj7mBsdm+5u648xmM9YJGST9peKj2MqNvNRwbTc3MNskPnUgHjpw1UG7I5HzRI5HzWZSxhqUalTNjYdbwcA1sEmf8AmDuGgCfZmKNQGSx0W71OQ3MZtzJzH9xkNFRoSOR80SOR80iEDyOR80SOR80iEDyOR80SOR80iEDyOR80SOR80iEFnHN33ZjXryUFvUeqg9pceMOH1DBggZkjXlAJJ6AJ6NQPaHCYIBEggx4HMKR0ElvUeqLeo9UqFQ1vUeqLeo9Uq9QO8ZnManmljqPVZm2sa+m8BhgEPJ/c1axyIyimZGqrU/aOnkHDesDiGupnPs+0gNLrzlxiM9VIkbkdR6ojqPVZo2qJIdSqtiQS7sokMvjJx1b/AE5woqO3GPbe0OIBcCGmm8khrTAcxxb/ABDj5KjXjqPVFvUeqzKu1SGmKVUvAeS391LQ2MzvQRmNCSoW+0FKS2CXNa4m00yS5rZc0MuvHESQBlrpMGzb1Hqi3qPVIwyASCOhiR0MSF6qGt6j1Rb1HqlQga3qPVMBkcxqOfVRpxofEf3QeR1Hqi0cx6/hVMHj6dUvawyWGHDLI58vBQ4HabatWrTymmYykiMxmYgHLSePig0Y6j1Rb1HqqdLGgvLHBwNxaDBLTlI3oiY4eqtIGt6j1Rb1HqlQga3qPVFvUeqVCBreo9UW9R6pUIGt6j1TObkMxx581GotoYg02BwaXGWiBAO9UDeJA4oJ46j1RHUeqyHbaDGudVY5oa54DiaYa6KvZgAl2RktzMBWKO02PpGq0OIBIhpY4yDEAtJac+sIL8dR6ojqPVZB2/SD3Mh1zZEB1IuuAzbaHXA8JIAy10lztcC4vp1WW3TcaMXNFxbIfGmc6dVBqR1HqvHMBEE6/wAw/wAllUttse0OY17gSRa3s3Eu7RrMnB1pEu5/he19rENNtKoXAS79OGbxaL97PMH5Z0VGnSpNaA1sAAQAJ0TW9R6rIp7fpOc5rA5xBgBppEk3hmgdLcyPmty8Cp9q7UZhmh1QGDP8VNugk/O5oPgJKHs0Leo9UW9R6rGdtgsc81GOFMdoQ792Ia0Mid7iXchHHmp8DtdlYgMa4yXSQaTmtttzLmOIM3N0J16FBpW9R6ot6j1Wdi9oFrrWseYfTa5+7YC5zcjndMHlGYXg2o0sBh0kDgP/AGw+6J0zA11KDSt6j1Rb1HqsurtQ3ABjw2Xi8hpabTBtAdOvMDQpveoz/d1eNn6e+Q8MNu9lmR80ZZqDSt6j1Rb1HqquGxV7XOLXttJBD7ZBGvykg+aMBjqddt1MgiSMo1HDLxVF3atIPc9rtHZHMjKOYzCr0aQY0NbkGgAanLxKt479R3j/AGVdSOgEIQqBerxeoFrBt8mLt4DP+pAHHSf6KmNk0hoHARbaH1LItszZME25TErzarHGpuyCWVWtIMEPlpyPAwD5KnX2fVbd2RrHfcBNZ5/c9loL3ZOv0dqJ5KDSxGDpvDg8SHSXZkfwWk5HLdyUVLZ9JoJ3iDmS+pUfwAmXE8APJZlbDVSD+7xVhvtZ24FRri1oaXu7TNs3ZXOidOU1SnXI7Ox8QZdcyyOwLQ35pO/GURxVgX8Ts6nU+YOzmbXvbIIAIdaRIMDLReN2fSuPzSRm2+paJyJDJtBMaxz5lUsW2u4OY1tYQKm+17BMuaWhu+DpOtviJlPsxj5pdoHBzWVbpJcbTUFkkudmQJi50QRKg1kIQqBCEIBOND4j+6ROND4j+6Clg9nU6JJZfJAG8+o4WgkgAOJAiTopBhWCoakG8i2ZMR4acB5KZCCszAsD7xfJJMF9QtuIiQ0mAYy0VlCEAhCEAhCEAhCEAlxjGuYA/IGOJaZv3YIzBmITKrtmi59GGhxMsMNIa6BVa42uJEGAc5CEGq4Km5tpBjM5FwIJdcSCDIN2c8OCanhWtbZvEa7znOcTMyXOJJz6rJio2xo7VnaOe1ralS57acBznk3OzFpjMxeAre02PvaWNqndcLqRpAzItBvMka9OaCc7Op3F0OzzIvqWTxIZNoJ5xz5le18BTeCHA5knIuBuIAkEGQch5KwyYExMCY0njC9QVKGzabNA4mZl76jzdLTMuJOrQf6Lytsyk8y4O62vqNB3i7eDSA7Mk581cQgq09n02kkB2ZmC+oWg3XbrSYbmJyAXuNwDK0X3ZBw3XvZun5gSwiQYGXRWUIKr9nUyACDAn+J/EAGTOeg/qAdU+Hwjafy3E55vc97s4mS4knQeSnQgq1dn03PvcHTLTk94aXN+UlgNpIjWEwwFP/h/gFPU/pjQf/uqsIQUxsylcXQ6TORfULRJl1rZtbJ5BGM2e17LW7pHyneMbwdwIOrRmCCOBCuIQUsFs4MpGm8l9xcXGX53a5uJd/8AYlS4PBspAhl+8ZN73vJMATvExkBkMlYQgs42L3a69OSh3evok27iDT7RzWueRJhsf8MyZIyS03SASC2eDokdDEhSOgl3evojd6+iRCofd6+iN3r6JF6gd8SddTyXm719Fmbdr1AQ2iHl5Lnbls2tzANxGRdaD0lVX7VL3NsdTDb6YsM9qQWhxOumcRHA58FBu7vX0Ru9fRc/S2i97hv0jc1pApzulzjk8SZIjpOeQTUtpPhoL6IcQCXvB7ORSY4gNDhBJPPgdUvyud7N7d6+iN3r6LKweOqPLHEMDHm0Nh14PZ3yXTHAiI6zwWkqH3evojd6+iRCB93r6I3evokQgfd6+iYRB11HLqok40PiP7qA3evojd6+iy9l7U7dz22htsEQ6bmEkB0EAt00U9DFF1RzDTe0N0cbYPkSfRUXd3r6I3evosyjjj2hYbCLy0EPF4Nt0FgGgGUzPTitBA+719EbvX0SIQPu9fRG719EiED7vX0Ru9fRIhA+719Ezoga8eXNRKPaGI7KmXxMAwDIl0wBIBiSQNCoJ93r6I3evosujtO/DurANBaHy0uloc0kEFw4Zawq7tpPGrqbrXZupyGFppudBkmCInXQjRBubvX0Ru9fRYWL20WvhhplgcQXfNkBTmIcCPnOYDogZK3tDGOpPaG9mZa8kPeGfKW5gwSTBOWnUINLd6+iN3r6KNjpAPMA5r1UPu9fRG719EiED7vX0Ru9fRIhA+719EbvX0SIQPu9fRG719EiED7vX0Ru9fRIhBZxzd92nmOSgt8PMKXaBio6ef8AZQAqR0DW+HmEW+HmEqFQ1vh5hFvh5hKvUDVGZnTU8RzUfYCZhs892Y8VR21tE0SP02g3b9YubTkEQ0uAIaTOp5cU+K2i1lMvg5B2Wu81pcRl0BUgXG0QNA0TnlaM14cO0iIZHLdjyVJ21GAgW1BmQZaQWgML5I5EBe+9KYLQb23CQXNIHyl2ZOhgEoL1nh5he2+HmFn+9GktAZU3jG81zYFjnBxnhurz3vTiTdABNwa4tJAlwaYzIzy6HkqNG3w8wi3w8woMPXDwSA4QYIcCCDrmD4hSoGt8PMIt8PMJUIGt8PMJg3I6ajiOqjTjQ+I/ugjp0Gt+UME8rR/kns8PMKChiWvJDSZaYIIcP8wJHVSBw5hACgJmGzz3Z809vh5hVKOOY5xZmHAkQRy5EZTGcTMHRWUDW+HmEW+HmEqEDW+HmEW+HmEqEDW+HmEW+HmEqEDW+HmF7VpgtANpBBkGCNUi9rvDWyZgAkwCcpPAZlAj8M0tLYaGkQQIGX9F62gAIAaByFsdVD+1s7M1JJaAToZy1y1nooPejDOTwRI32uaLgJLZ5xmgufszct1mWY+XI9OS9fQDvmDT42lVae0WExvjOAS0gHfDDB47xHmg7Rp32C4u6NJA3i3PkJac+iC7b4eYRb4eYVStjmMfa+RIBB1GsGY+UDLMwMxmrKBrfDzCLfDzCVCBrfDzCLfDzCVCBrfDzCLfDzCVCBrfDzCLfDzCVCBrfDzCLfDzCVCA23gqVdxbWp06jQ4ECo0OF0RMHjBPmkoUmsaGsDWtaAA1oAAA0AA0C6F+qVc4rGGhbiFcxhoW4hMxzePwnaOkVKlMi4EsszaTmCHgjhrEqsdjsItuqBkEBgIDWyywkGLpg8SV1pQmY5YbOH8T6jiTJc6ySLS20wAIg8BKir7GpvqXuLuGW5HylupF0FpIiYznVdchMhy1PZ0RNSq4gyC4s+W1zbYAAiHHOJ6pW7KYMrqlgmGS20OIzcMpkydSRmcl1aEzGCxgBJH8Rk+MAf2TLcQmYw0LcQmYw0w0PiP7raQmY5XZ2y2UC4tc43RMimNCSPlaCTmczJT4bZtCk8vp0qTHum5zWtDjJkyRrmunQmY5mng4fcXvIuLg11tocQRIgA6EiJVpbiEzGGhbiEzGGhbiEzGGhbiEzGGo8dhxVp2EkBw4R/xToZB8CIXQIKZjl8Ns9tOkaQLi03a2g5mTFoAAnonq4FjtZ+Yu1/iLbT6LpUJmOZq4FrgAC5pEwQRIJe185gjVo4Kv7mZLCX1CWOu3rDL7y+SbZbmf4bZGRyXXITMczicHe6b3gRaWtttLZkgyCc/FWluITMYaFuITMYaFuITMYaFuITMYaFuITMYaFuITMf/Z"/>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Arithmetic Operators</a:t>
            </a:r>
          </a:p>
        </p:txBody>
      </p:sp>
      <p:graphicFrame>
        <p:nvGraphicFramePr>
          <p:cNvPr id="7" name="Table 6"/>
          <p:cNvGraphicFramePr>
            <a:graphicFrameLocks noGrp="1"/>
          </p:cNvGraphicFramePr>
          <p:nvPr/>
        </p:nvGraphicFramePr>
        <p:xfrm>
          <a:off x="457200" y="1295400"/>
          <a:ext cx="8153400" cy="1547813"/>
        </p:xfrm>
        <a:graphic>
          <a:graphicData uri="http://schemas.openxmlformats.org/drawingml/2006/table">
            <a:tbl>
              <a:tblPr/>
              <a:tblGrid>
                <a:gridCol w="2717800"/>
                <a:gridCol w="2717800"/>
                <a:gridCol w="2717800"/>
              </a:tblGrid>
              <a:tr h="257969">
                <a:tc>
                  <a:txBody>
                    <a:bodyPr/>
                    <a:lstStyle/>
                    <a:p>
                      <a:pPr marL="0" marR="0">
                        <a:lnSpc>
                          <a:spcPct val="115000"/>
                        </a:lnSpc>
                        <a:spcBef>
                          <a:spcPts val="0"/>
                        </a:spcBef>
                        <a:spcAft>
                          <a:spcPts val="0"/>
                        </a:spcAft>
                      </a:pPr>
                      <a:r>
                        <a:rPr lang="en-US" sz="1400" dirty="0">
                          <a:latin typeface="Book Antiqua" pitchFamily="18" charset="0"/>
                          <a:ea typeface="Calibri"/>
                          <a:cs typeface="Times New Roman"/>
                        </a:rPr>
                        <a:t>Operator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Example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57969">
                <a:tc>
                  <a:txBody>
                    <a:bodyPr/>
                    <a:lstStyle/>
                    <a:p>
                      <a:pPr marL="0" marR="0">
                        <a:lnSpc>
                          <a:spcPct val="115000"/>
                        </a:lnSpc>
                        <a:spcBef>
                          <a:spcPts val="0"/>
                        </a:spcBef>
                        <a:spcAft>
                          <a:spcPts val="0"/>
                        </a:spcAft>
                      </a:pPr>
                      <a:r>
                        <a:rPr lang="en-US" sz="140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Addition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57969">
                <a:tc>
                  <a:txBody>
                    <a:bodyPr/>
                    <a:lstStyle/>
                    <a:p>
                      <a:pPr marL="0" marR="0">
                        <a:lnSpc>
                          <a:spcPct val="115000"/>
                        </a:lnSpc>
                        <a:spcBef>
                          <a:spcPts val="0"/>
                        </a:spcBef>
                        <a:spcAft>
                          <a:spcPts val="0"/>
                        </a:spcAft>
                      </a:pPr>
                      <a:r>
                        <a:rPr lang="en-US" sz="140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Subtraction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57969">
                <a:tc>
                  <a:txBody>
                    <a:bodyPr/>
                    <a:lstStyle/>
                    <a:p>
                      <a:pPr marL="0" marR="0">
                        <a:lnSpc>
                          <a:spcPct val="115000"/>
                        </a:lnSpc>
                        <a:spcBef>
                          <a:spcPts val="0"/>
                        </a:spcBef>
                        <a:spcAft>
                          <a:spcPts val="0"/>
                        </a:spcAft>
                      </a:pPr>
                      <a:r>
                        <a:rPr lang="en-US" sz="140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Multiply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57969">
                <a:tc>
                  <a:txBody>
                    <a:bodyPr/>
                    <a:lstStyle/>
                    <a:p>
                      <a:pPr marL="0" marR="0">
                        <a:lnSpc>
                          <a:spcPct val="115000"/>
                        </a:lnSpc>
                        <a:spcBef>
                          <a:spcPts val="0"/>
                        </a:spcBef>
                        <a:spcAft>
                          <a:spcPts val="0"/>
                        </a:spcAft>
                      </a:pPr>
                      <a:r>
                        <a:rPr lang="en-US" sz="1400" dirty="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dirty="0">
                          <a:latin typeface="Book Antiqua" pitchFamily="18" charset="0"/>
                          <a:ea typeface="Calibri"/>
                          <a:cs typeface="Times New Roman"/>
                        </a:rPr>
                        <a:t>Divide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a/b – retuns Quotient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257969">
                <a:tc>
                  <a:txBody>
                    <a:bodyPr/>
                    <a:lstStyle/>
                    <a:p>
                      <a:pPr marL="0" marR="0">
                        <a:lnSpc>
                          <a:spcPct val="115000"/>
                        </a:lnSpc>
                        <a:spcBef>
                          <a:spcPts val="0"/>
                        </a:spcBef>
                        <a:spcAft>
                          <a:spcPts val="0"/>
                        </a:spcAft>
                      </a:pPr>
                      <a:r>
                        <a:rPr lang="en-US" sz="140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a:latin typeface="Book Antiqua" pitchFamily="18" charset="0"/>
                          <a:ea typeface="Calibri"/>
                          <a:cs typeface="Times New Roman"/>
                        </a:rPr>
                        <a:t>Modulus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400" dirty="0" err="1">
                          <a:latin typeface="Book Antiqua" pitchFamily="18" charset="0"/>
                          <a:ea typeface="Calibri"/>
                          <a:cs typeface="Times New Roman"/>
                        </a:rPr>
                        <a:t>a%b</a:t>
                      </a:r>
                      <a:r>
                        <a:rPr lang="en-US" sz="1400" dirty="0">
                          <a:latin typeface="Book Antiqua" pitchFamily="18" charset="0"/>
                          <a:ea typeface="Calibri"/>
                          <a:cs typeface="Times New Roman"/>
                        </a:rPr>
                        <a:t> - returns remainder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715962"/>
          </a:xfrm>
          <a:solidFill>
            <a:srgbClr val="C00000"/>
          </a:solidFill>
        </p:spPr>
        <p:txBody>
          <a:bodyPr/>
          <a:lstStyle/>
          <a:p>
            <a:pPr algn="ctr" eaLnBrk="1" hangingPunct="1"/>
            <a:r>
              <a:rPr lang="en-US" altLang="en-US" sz="2800" smtClean="0">
                <a:solidFill>
                  <a:schemeClr val="bg1"/>
                </a:solidFill>
                <a:latin typeface="Book Antiqua" panose="02040602050305030304" pitchFamily="18" charset="0"/>
              </a:rPr>
              <a:t>Increment and Decrement Operator</a:t>
            </a:r>
          </a:p>
        </p:txBody>
      </p:sp>
      <p:graphicFrame>
        <p:nvGraphicFramePr>
          <p:cNvPr id="7" name="Table 6"/>
          <p:cNvGraphicFramePr>
            <a:graphicFrameLocks noGrp="1"/>
          </p:cNvGraphicFramePr>
          <p:nvPr/>
        </p:nvGraphicFramePr>
        <p:xfrm>
          <a:off x="457200" y="1238250"/>
          <a:ext cx="8153400" cy="5080000"/>
        </p:xfrm>
        <a:graphic>
          <a:graphicData uri="http://schemas.openxmlformats.org/drawingml/2006/table">
            <a:tbl>
              <a:tblPr/>
              <a:tblGrid>
                <a:gridCol w="4076700"/>
                <a:gridCol w="4076700"/>
              </a:tblGrid>
              <a:tr h="241107">
                <a:tc>
                  <a:txBody>
                    <a:bodyPr/>
                    <a:lstStyle/>
                    <a:p>
                      <a:pPr marL="0" marR="0">
                        <a:lnSpc>
                          <a:spcPct val="115000"/>
                        </a:lnSpc>
                        <a:spcBef>
                          <a:spcPts val="0"/>
                        </a:spcBef>
                        <a:spcAft>
                          <a:spcPts val="0"/>
                        </a:spcAft>
                      </a:pPr>
                      <a:r>
                        <a:rPr lang="en-US" sz="1100" b="1" dirty="0">
                          <a:latin typeface="Book Antiqua" pitchFamily="18" charset="0"/>
                          <a:ea typeface="Calibri"/>
                          <a:cs typeface="Times New Roman"/>
                        </a:rPr>
                        <a:t>Operator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1" dirty="0">
                          <a:latin typeface="Book Antiqua" pitchFamily="18" charset="0"/>
                          <a:ea typeface="Calibri"/>
                          <a:cs typeface="Times New Roman"/>
                        </a:rPr>
                        <a:t>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983183">
                <a:tc>
                  <a:txBody>
                    <a:bodyPr/>
                    <a:lstStyle/>
                    <a:p>
                      <a:pPr marL="0" marR="0">
                        <a:lnSpc>
                          <a:spcPct val="115000"/>
                        </a:lnSpc>
                        <a:spcBef>
                          <a:spcPts val="0"/>
                        </a:spcBef>
                        <a:spcAft>
                          <a:spcPts val="0"/>
                        </a:spcAft>
                      </a:pPr>
                      <a:r>
                        <a:rPr lang="en-US" sz="1100" dirty="0" smtClean="0">
                          <a:latin typeface="Book Antiqua" pitchFamily="18" charset="0"/>
                          <a:ea typeface="Calibri"/>
                          <a:cs typeface="Times New Roman"/>
                        </a:rPr>
                        <a:t>x++</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0" i="0" kern="1200" dirty="0" smtClean="0">
                          <a:solidFill>
                            <a:schemeClr val="tx1"/>
                          </a:solidFill>
                          <a:latin typeface="Book Antiqua" pitchFamily="18" charset="0"/>
                          <a:ea typeface="+mn-ea"/>
                          <a:cs typeface="+mn-cs"/>
                        </a:rPr>
                        <a:t>Post-increment : add 1 to the value.</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 value is returned </a:t>
                      </a:r>
                      <a:r>
                        <a:rPr lang="en-US" sz="1100" b="0" i="1" kern="1200" dirty="0" smtClean="0">
                          <a:solidFill>
                            <a:schemeClr val="tx1"/>
                          </a:solidFill>
                          <a:latin typeface="Book Antiqua" pitchFamily="18" charset="0"/>
                          <a:ea typeface="+mn-ea"/>
                          <a:cs typeface="+mn-cs"/>
                        </a:rPr>
                        <a:t>before</a:t>
                      </a:r>
                      <a:r>
                        <a:rPr lang="en-US" sz="1100" b="0" i="0" kern="1200" dirty="0" smtClean="0">
                          <a:solidFill>
                            <a:schemeClr val="tx1"/>
                          </a:solidFill>
                          <a:latin typeface="Book Antiqua" pitchFamily="18" charset="0"/>
                          <a:ea typeface="+mn-ea"/>
                          <a:cs typeface="+mn-cs"/>
                        </a:rPr>
                        <a:t> the increment is made, e.g. </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x = 1;</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y = x++;</a:t>
                      </a:r>
                      <a:r>
                        <a:rPr lang="en-US" sz="1100" dirty="0" smtClean="0">
                          <a:solidFill>
                            <a:schemeClr val="tx1"/>
                          </a:solidFill>
                          <a:latin typeface="Book Antiqua" pitchFamily="18" charset="0"/>
                        </a:rPr>
                        <a:t/>
                      </a:r>
                      <a:br>
                        <a:rPr lang="en-US" sz="1100" dirty="0" smtClean="0">
                          <a:solidFill>
                            <a:schemeClr val="tx1"/>
                          </a:solidFill>
                          <a:latin typeface="Book Antiqua" pitchFamily="18" charset="0"/>
                        </a:rPr>
                      </a:br>
                      <a:r>
                        <a:rPr lang="en-US" sz="1100" b="0" i="0" kern="1200" dirty="0" smtClean="0">
                          <a:solidFill>
                            <a:schemeClr val="tx1"/>
                          </a:solidFill>
                          <a:latin typeface="Book Antiqua" pitchFamily="18" charset="0"/>
                          <a:ea typeface="+mn-ea"/>
                          <a:cs typeface="+mn-cs"/>
                        </a:rPr>
                        <a:t>Then y will hold 1 and x will hold 2</a:t>
                      </a:r>
                      <a:endParaRPr lang="en-US" sz="1100" dirty="0">
                        <a:solidFill>
                          <a:schemeClr val="tx1"/>
                        </a:solidFill>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963927">
                <a:tc>
                  <a:txBody>
                    <a:bodyPr/>
                    <a:lstStyle/>
                    <a:p>
                      <a:pPr marL="0" marR="0">
                        <a:lnSpc>
                          <a:spcPct val="115000"/>
                        </a:lnSpc>
                        <a:spcBef>
                          <a:spcPts val="0"/>
                        </a:spcBef>
                        <a:spcAft>
                          <a:spcPts val="0"/>
                        </a:spcAft>
                      </a:pPr>
                      <a:r>
                        <a:rPr lang="en-US" sz="1100" baseline="0" dirty="0" smtClean="0">
                          <a:latin typeface="Book Antiqua" pitchFamily="18" charset="0"/>
                          <a:ea typeface="Calibri"/>
                          <a:cs typeface="Times New Roman"/>
                        </a:rPr>
                        <a:t> x- -</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0" i="0" kern="1200" dirty="0" smtClean="0">
                          <a:solidFill>
                            <a:schemeClr val="tx1"/>
                          </a:solidFill>
                          <a:latin typeface="Book Antiqua" pitchFamily="18" charset="0"/>
                          <a:ea typeface="+mn-ea"/>
                          <a:cs typeface="+mn-cs"/>
                        </a:rPr>
                        <a:t>Post-decrement : subtract 1 from the value.</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 value is returned </a:t>
                      </a:r>
                      <a:r>
                        <a:rPr lang="en-US" sz="1100" b="0" i="1" kern="1200" dirty="0" smtClean="0">
                          <a:solidFill>
                            <a:schemeClr val="tx1"/>
                          </a:solidFill>
                          <a:latin typeface="Book Antiqua" pitchFamily="18" charset="0"/>
                          <a:ea typeface="+mn-ea"/>
                          <a:cs typeface="+mn-cs"/>
                        </a:rPr>
                        <a:t>before</a:t>
                      </a:r>
                      <a:r>
                        <a:rPr lang="en-US" sz="1100" b="0" i="0" kern="1200" dirty="0" smtClean="0">
                          <a:solidFill>
                            <a:schemeClr val="tx1"/>
                          </a:solidFill>
                          <a:latin typeface="Book Antiqua" pitchFamily="18" charset="0"/>
                          <a:ea typeface="+mn-ea"/>
                          <a:cs typeface="+mn-cs"/>
                        </a:rPr>
                        <a:t> the decrement is made, e.g. :</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x = 1;</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y = x--;</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Then y will hold 1 and x will hold 0.</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963927">
                <a:tc>
                  <a:txBody>
                    <a:bodyPr/>
                    <a:lstStyle/>
                    <a:p>
                      <a:pPr marL="0" marR="0">
                        <a:lnSpc>
                          <a:spcPct val="115000"/>
                        </a:lnSpc>
                        <a:spcBef>
                          <a:spcPts val="0"/>
                        </a:spcBef>
                        <a:spcAft>
                          <a:spcPts val="0"/>
                        </a:spcAft>
                      </a:pPr>
                      <a:r>
                        <a:rPr lang="en-US" sz="1100" dirty="0" smtClean="0">
                          <a:latin typeface="Book Antiqua" pitchFamily="18" charset="0"/>
                          <a:ea typeface="Calibri"/>
                          <a:cs typeface="Times New Roman"/>
                        </a:rPr>
                        <a:t>++x</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0" i="0" kern="1200" dirty="0" smtClean="0">
                          <a:solidFill>
                            <a:schemeClr val="tx1"/>
                          </a:solidFill>
                          <a:latin typeface="Book Antiqua" pitchFamily="18" charset="0"/>
                          <a:ea typeface="+mn-ea"/>
                          <a:cs typeface="+mn-cs"/>
                        </a:rPr>
                        <a:t>Pre-increment : add 1 to the value.</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 value is returned </a:t>
                      </a:r>
                      <a:r>
                        <a:rPr lang="en-US" sz="1100" b="0" i="1" kern="1200" dirty="0" smtClean="0">
                          <a:solidFill>
                            <a:schemeClr val="tx1"/>
                          </a:solidFill>
                          <a:latin typeface="Book Antiqua" pitchFamily="18" charset="0"/>
                          <a:ea typeface="+mn-ea"/>
                          <a:cs typeface="+mn-cs"/>
                        </a:rPr>
                        <a:t>after</a:t>
                      </a:r>
                      <a:r>
                        <a:rPr lang="en-US" sz="1100" b="0" i="0" kern="1200" dirty="0" smtClean="0">
                          <a:solidFill>
                            <a:schemeClr val="tx1"/>
                          </a:solidFill>
                          <a:latin typeface="Book Antiqua" pitchFamily="18" charset="0"/>
                          <a:ea typeface="+mn-ea"/>
                          <a:cs typeface="+mn-cs"/>
                        </a:rPr>
                        <a:t> the increment is made, e.g. </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x = 1;</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y = ++x;</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Then y will hold 2 and x will hold 2.</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963927">
                <a:tc>
                  <a:txBody>
                    <a:bodyPr/>
                    <a:lstStyle/>
                    <a:p>
                      <a:pPr marL="0" marR="0">
                        <a:lnSpc>
                          <a:spcPct val="115000"/>
                        </a:lnSpc>
                        <a:spcBef>
                          <a:spcPts val="0"/>
                        </a:spcBef>
                        <a:spcAft>
                          <a:spcPts val="0"/>
                        </a:spcAft>
                      </a:pPr>
                      <a:r>
                        <a:rPr lang="en-US" sz="1100" dirty="0" smtClean="0">
                          <a:latin typeface="Book Antiqua" pitchFamily="18" charset="0"/>
                          <a:ea typeface="Calibri"/>
                          <a:cs typeface="Times New Roman"/>
                        </a:rPr>
                        <a:t>++x</a:t>
                      </a:r>
                      <a:r>
                        <a:rPr lang="en-US" sz="1100" baseline="0" dirty="0" smtClean="0">
                          <a:latin typeface="Book Antiqua" pitchFamily="18" charset="0"/>
                          <a:ea typeface="Calibri"/>
                          <a:cs typeface="Times New Roman"/>
                        </a:rPr>
                        <a:t> </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0" i="0" kern="1200" dirty="0" smtClean="0">
                          <a:solidFill>
                            <a:schemeClr val="tx1"/>
                          </a:solidFill>
                          <a:latin typeface="Book Antiqua" pitchFamily="18" charset="0"/>
                          <a:ea typeface="+mn-ea"/>
                          <a:cs typeface="+mn-cs"/>
                        </a:rPr>
                        <a:t>Pre-increment : add 1 to the value.</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 value is returned </a:t>
                      </a:r>
                      <a:r>
                        <a:rPr lang="en-US" sz="1100" b="0" i="1" kern="1200" dirty="0" smtClean="0">
                          <a:solidFill>
                            <a:schemeClr val="tx1"/>
                          </a:solidFill>
                          <a:latin typeface="Book Antiqua" pitchFamily="18" charset="0"/>
                          <a:ea typeface="+mn-ea"/>
                          <a:cs typeface="+mn-cs"/>
                        </a:rPr>
                        <a:t>after</a:t>
                      </a:r>
                      <a:r>
                        <a:rPr lang="en-US" sz="1100" b="0" i="0" kern="1200" dirty="0" smtClean="0">
                          <a:solidFill>
                            <a:schemeClr val="tx1"/>
                          </a:solidFill>
                          <a:latin typeface="Book Antiqua" pitchFamily="18" charset="0"/>
                          <a:ea typeface="+mn-ea"/>
                          <a:cs typeface="+mn-cs"/>
                        </a:rPr>
                        <a:t> the increment is made, e.g. </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x = 1;</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y = ++x;</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Then y will hold 2 and x will hold 2.</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963927">
                <a:tc>
                  <a:txBody>
                    <a:bodyPr/>
                    <a:lstStyle/>
                    <a:p>
                      <a:pPr marL="0" marR="0">
                        <a:lnSpc>
                          <a:spcPct val="115000"/>
                        </a:lnSpc>
                        <a:spcBef>
                          <a:spcPts val="0"/>
                        </a:spcBef>
                        <a:spcAft>
                          <a:spcPts val="0"/>
                        </a:spcAft>
                      </a:pPr>
                      <a:r>
                        <a:rPr lang="en-US" sz="1100" dirty="0" smtClean="0">
                          <a:latin typeface="Book Antiqua" pitchFamily="18" charset="0"/>
                          <a:ea typeface="Calibri"/>
                          <a:cs typeface="Times New Roman"/>
                        </a:rPr>
                        <a:t>--x</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b="0" i="0" kern="1200" dirty="0" smtClean="0">
                          <a:solidFill>
                            <a:schemeClr val="tx1"/>
                          </a:solidFill>
                          <a:latin typeface="Book Antiqua" pitchFamily="18" charset="0"/>
                          <a:ea typeface="+mn-ea"/>
                          <a:cs typeface="+mn-cs"/>
                        </a:rPr>
                        <a:t>Pre-decrement : subtract 1 from the value.</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 value is returned </a:t>
                      </a:r>
                      <a:r>
                        <a:rPr lang="en-US" sz="1100" b="0" i="1" kern="1200" dirty="0" smtClean="0">
                          <a:solidFill>
                            <a:schemeClr val="tx1"/>
                          </a:solidFill>
                          <a:latin typeface="Book Antiqua" pitchFamily="18" charset="0"/>
                          <a:ea typeface="+mn-ea"/>
                          <a:cs typeface="+mn-cs"/>
                        </a:rPr>
                        <a:t>after</a:t>
                      </a:r>
                      <a:r>
                        <a:rPr lang="en-US" sz="1100" b="0" i="0" kern="1200" dirty="0" smtClean="0">
                          <a:solidFill>
                            <a:schemeClr val="tx1"/>
                          </a:solidFill>
                          <a:latin typeface="Book Antiqua" pitchFamily="18" charset="0"/>
                          <a:ea typeface="+mn-ea"/>
                          <a:cs typeface="+mn-cs"/>
                        </a:rPr>
                        <a:t> the decrement is made, e.g. </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x = 1;</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       y = --x;</a:t>
                      </a:r>
                      <a:br>
                        <a:rPr lang="en-US" sz="1100" b="0" i="0" kern="1200" dirty="0" smtClean="0">
                          <a:solidFill>
                            <a:schemeClr val="tx1"/>
                          </a:solidFill>
                          <a:latin typeface="Book Antiqua" pitchFamily="18" charset="0"/>
                          <a:ea typeface="+mn-ea"/>
                          <a:cs typeface="+mn-cs"/>
                        </a:rPr>
                      </a:br>
                      <a:r>
                        <a:rPr lang="en-US" sz="1100" b="0" i="0" kern="1200" dirty="0" smtClean="0">
                          <a:solidFill>
                            <a:schemeClr val="tx1"/>
                          </a:solidFill>
                          <a:latin typeface="Book Antiqua" pitchFamily="18" charset="0"/>
                          <a:ea typeface="+mn-ea"/>
                          <a:cs typeface="+mn-cs"/>
                        </a:rPr>
                        <a:t>Then y will hold 0 and x will hold 0.</a:t>
                      </a:r>
                      <a:endParaRPr lang="en-US" sz="110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Logical Operators</a:t>
            </a:r>
          </a:p>
        </p:txBody>
      </p:sp>
      <p:graphicFrame>
        <p:nvGraphicFramePr>
          <p:cNvPr id="4" name="Table 3"/>
          <p:cNvGraphicFramePr>
            <a:graphicFrameLocks noGrp="1"/>
          </p:cNvGraphicFramePr>
          <p:nvPr/>
        </p:nvGraphicFramePr>
        <p:xfrm>
          <a:off x="457200" y="1282700"/>
          <a:ext cx="8153400" cy="5195888"/>
        </p:xfrm>
        <a:graphic>
          <a:graphicData uri="http://schemas.openxmlformats.org/drawingml/2006/table">
            <a:tbl>
              <a:tblPr/>
              <a:tblGrid>
                <a:gridCol w="2717800"/>
                <a:gridCol w="2717800"/>
                <a:gridCol w="2717800"/>
              </a:tblGrid>
              <a:tr h="502996">
                <a:tc gridSpan="3">
                  <a:txBody>
                    <a:bodyPr/>
                    <a:lstStyle/>
                    <a:p>
                      <a:pPr marL="0" marR="0" algn="ctr"/>
                      <a:r>
                        <a:rPr lang="en-US" sz="1100" b="1" dirty="0">
                          <a:solidFill>
                            <a:srgbClr val="660066"/>
                          </a:solidFill>
                          <a:latin typeface="Book Antiqua" pitchFamily="18" charset="0"/>
                          <a:ea typeface="Times New Roman"/>
                        </a:rPr>
                        <a:t>Boolean Operators</a:t>
                      </a:r>
                      <a:endParaRPr lang="en-US" sz="1100" dirty="0">
                        <a:latin typeface="Book Antiqua" pitchFamily="18" charset="0"/>
                        <a:ea typeface="Times New Roman"/>
                      </a:endParaRPr>
                    </a:p>
                    <a:p>
                      <a:pPr marL="0" marR="0" algn="ctr"/>
                      <a:r>
                        <a:rPr lang="en-US" sz="1100" dirty="0">
                          <a:solidFill>
                            <a:srgbClr val="000000"/>
                          </a:solidFill>
                          <a:latin typeface="Book Antiqua" pitchFamily="18" charset="0"/>
                          <a:ea typeface="Times New Roman"/>
                        </a:rPr>
                        <a:t>x and y are </a:t>
                      </a:r>
                      <a:r>
                        <a:rPr lang="en-US" sz="1100" dirty="0" err="1">
                          <a:solidFill>
                            <a:srgbClr val="000000"/>
                          </a:solidFill>
                          <a:latin typeface="Book Antiqua" pitchFamily="18" charset="0"/>
                          <a:ea typeface="Times New Roman"/>
                        </a:rPr>
                        <a:t>boolean</a:t>
                      </a:r>
                      <a:r>
                        <a:rPr lang="en-US" sz="1100" dirty="0">
                          <a:solidFill>
                            <a:srgbClr val="000000"/>
                          </a:solidFill>
                          <a:latin typeface="Book Antiqua" pitchFamily="18" charset="0"/>
                          <a:ea typeface="Times New Roman"/>
                        </a:rPr>
                        <a:t> types. x and y can be expressions that result in a </a:t>
                      </a:r>
                      <a:r>
                        <a:rPr lang="en-US" sz="1100" dirty="0" err="1">
                          <a:solidFill>
                            <a:srgbClr val="000000"/>
                          </a:solidFill>
                          <a:latin typeface="Book Antiqua" pitchFamily="18" charset="0"/>
                          <a:ea typeface="Times New Roman"/>
                        </a:rPr>
                        <a:t>boolean</a:t>
                      </a:r>
                      <a:r>
                        <a:rPr lang="en-US" sz="1100" dirty="0">
                          <a:solidFill>
                            <a:srgbClr val="000000"/>
                          </a:solidFill>
                          <a:latin typeface="Book Antiqua" pitchFamily="18" charset="0"/>
                          <a:ea typeface="Times New Roman"/>
                        </a:rPr>
                        <a:t> value. </a:t>
                      </a:r>
                      <a:br>
                        <a:rPr lang="en-US" sz="1100" dirty="0">
                          <a:solidFill>
                            <a:srgbClr val="000000"/>
                          </a:solidFill>
                          <a:latin typeface="Book Antiqua" pitchFamily="18" charset="0"/>
                          <a:ea typeface="Times New Roman"/>
                        </a:rPr>
                      </a:br>
                      <a:r>
                        <a:rPr lang="en-US" sz="1100" dirty="0">
                          <a:solidFill>
                            <a:srgbClr val="000000"/>
                          </a:solidFill>
                          <a:latin typeface="Book Antiqua" pitchFamily="18" charset="0"/>
                          <a:ea typeface="Times New Roman"/>
                        </a:rPr>
                        <a:t>Result is a </a:t>
                      </a:r>
                      <a:r>
                        <a:rPr lang="en-US" sz="1100" dirty="0" err="1">
                          <a:solidFill>
                            <a:srgbClr val="000000"/>
                          </a:solidFill>
                          <a:latin typeface="Book Antiqua" pitchFamily="18" charset="0"/>
                          <a:ea typeface="Times New Roman"/>
                        </a:rPr>
                        <a:t>boolean</a:t>
                      </a:r>
                      <a:r>
                        <a:rPr lang="en-US" sz="1100" dirty="0">
                          <a:solidFill>
                            <a:srgbClr val="000000"/>
                          </a:solidFill>
                          <a:latin typeface="Book Antiqua" pitchFamily="18" charset="0"/>
                          <a:ea typeface="Times New Roman"/>
                        </a:rPr>
                        <a:t> </a:t>
                      </a:r>
                      <a:r>
                        <a:rPr lang="en-US" sz="1100" dirty="0">
                          <a:solidFill>
                            <a:srgbClr val="000000"/>
                          </a:solidFill>
                          <a:latin typeface="Book Antiqua" pitchFamily="18" charset="0"/>
                          <a:ea typeface="Times New Roman"/>
                          <a:cs typeface="Courier New"/>
                        </a:rPr>
                        <a:t>true</a:t>
                      </a:r>
                      <a:r>
                        <a:rPr lang="en-US" sz="1100" dirty="0">
                          <a:solidFill>
                            <a:srgbClr val="000000"/>
                          </a:solidFill>
                          <a:latin typeface="Book Antiqua" pitchFamily="18" charset="0"/>
                          <a:ea typeface="Times New Roman"/>
                        </a:rPr>
                        <a:t> or </a:t>
                      </a:r>
                      <a:r>
                        <a:rPr lang="en-US" sz="1100" dirty="0">
                          <a:solidFill>
                            <a:srgbClr val="000000"/>
                          </a:solidFill>
                          <a:latin typeface="Book Antiqua" pitchFamily="18" charset="0"/>
                          <a:ea typeface="Times New Roman"/>
                          <a:cs typeface="Courier New"/>
                        </a:rPr>
                        <a:t>false</a:t>
                      </a:r>
                      <a:r>
                        <a:rPr lang="en-US" sz="1100" dirty="0">
                          <a:solidFill>
                            <a:srgbClr val="000000"/>
                          </a:solidFill>
                          <a:latin typeface="Book Antiqua" pitchFamily="18" charset="0"/>
                          <a:ea typeface="Times New Roman"/>
                        </a:rPr>
                        <a:t> value.</a:t>
                      </a:r>
                      <a:endParaRPr lang="en-US" sz="1100" dirty="0">
                        <a:latin typeface="Book Antiqua" pitchFamily="18" charset="0"/>
                        <a:ea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hMerge="1">
                  <a:txBody>
                    <a:bodyPr/>
                    <a:lstStyle/>
                    <a:p>
                      <a:endParaRPr lang="en-US"/>
                    </a:p>
                  </a:txBody>
                  <a:tcPr/>
                </a:tc>
                <a:tc hMerge="1">
                  <a:txBody>
                    <a:bodyPr/>
                    <a:lstStyle/>
                    <a:p>
                      <a:endParaRPr lang="en-US"/>
                    </a:p>
                  </a:txBody>
                  <a:tcPr/>
                </a:tc>
              </a:tr>
              <a:tr h="861452">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Courier New"/>
                        </a:rPr>
                        <a:t> x &amp;&amp; y</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Conditional</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AND</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If both x and y are true, result is true.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If either x or y are false, the result is false</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If x is false, y is not evaluated.</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1033743">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Courier New"/>
                        </a:rPr>
                        <a:t> x &amp; y</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Boolean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AND</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If both x and y are true,the result is true.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If either x or y are false, the result is false</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Both x and y are evaluated before the test.</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516871">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Courier New"/>
                        </a:rPr>
                        <a:t> x || y</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Conditional</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OR</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If either x or y are true, the result is true.</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If x is true, y is not evaluated.</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689161">
                <a:tc>
                  <a:txBody>
                    <a:bodyPr/>
                    <a:lstStyle/>
                    <a:p>
                      <a:pPr marL="0" marR="0">
                        <a:lnSpc>
                          <a:spcPct val="115000"/>
                        </a:lnSpc>
                        <a:spcBef>
                          <a:spcPts val="0"/>
                        </a:spcBef>
                        <a:spcAft>
                          <a:spcPts val="0"/>
                        </a:spcAft>
                      </a:pPr>
                      <a:r>
                        <a:rPr lang="en-US" sz="1100" dirty="0">
                          <a:solidFill>
                            <a:srgbClr val="000000"/>
                          </a:solidFill>
                          <a:latin typeface="Book Antiqua" pitchFamily="18" charset="0"/>
                          <a:ea typeface="Calibri"/>
                          <a:cs typeface="Courier New"/>
                        </a:rPr>
                        <a:t>x | y</a:t>
                      </a:r>
                      <a:endParaRPr lang="en-US" sz="1100" dirty="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Boolean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OR</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If either x or y are true, the result is true.</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Both x &amp; y are evaluated before the test.</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385630">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Courier New"/>
                        </a:rPr>
                        <a:t> !x</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Boolean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NOT</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If x is true, the result is false.</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If x is false, the result is true.</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r h="1206034">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Courier New"/>
                        </a:rPr>
                        <a:t> x ^ y</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a:solidFill>
                            <a:srgbClr val="000000"/>
                          </a:solidFill>
                          <a:latin typeface="Book Antiqua" pitchFamily="18" charset="0"/>
                          <a:ea typeface="Calibri"/>
                          <a:cs typeface="Times New Roman"/>
                        </a:rPr>
                        <a:t>Boolean </a:t>
                      </a:r>
                      <a:br>
                        <a:rPr lang="en-US" sz="1100">
                          <a:solidFill>
                            <a:srgbClr val="000000"/>
                          </a:solidFill>
                          <a:latin typeface="Book Antiqua" pitchFamily="18" charset="0"/>
                          <a:ea typeface="Calibri"/>
                          <a:cs typeface="Times New Roman"/>
                        </a:rPr>
                      </a:br>
                      <a:r>
                        <a:rPr lang="en-US" sz="1100">
                          <a:solidFill>
                            <a:srgbClr val="000000"/>
                          </a:solidFill>
                          <a:latin typeface="Book Antiqua" pitchFamily="18" charset="0"/>
                          <a:ea typeface="Calibri"/>
                          <a:cs typeface="Times New Roman"/>
                        </a:rPr>
                        <a:t>XOR</a:t>
                      </a:r>
                      <a:endParaRPr lang="en-US" sz="110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15000"/>
                        </a:lnSpc>
                        <a:spcBef>
                          <a:spcPts val="0"/>
                        </a:spcBef>
                        <a:spcAft>
                          <a:spcPts val="0"/>
                        </a:spcAft>
                      </a:pPr>
                      <a:r>
                        <a:rPr lang="en-US" sz="1100" dirty="0">
                          <a:solidFill>
                            <a:srgbClr val="000000"/>
                          </a:solidFill>
                          <a:latin typeface="Book Antiqua" pitchFamily="18" charset="0"/>
                          <a:ea typeface="Calibri"/>
                          <a:cs typeface="Times New Roman"/>
                        </a:rPr>
                        <a:t>If x is true and y is false, the result is true.</a:t>
                      </a:r>
                      <a:br>
                        <a:rPr lang="en-US" sz="1100" dirty="0">
                          <a:solidFill>
                            <a:srgbClr val="000000"/>
                          </a:solidFill>
                          <a:latin typeface="Book Antiqua" pitchFamily="18" charset="0"/>
                          <a:ea typeface="Calibri"/>
                          <a:cs typeface="Times New Roman"/>
                        </a:rPr>
                      </a:br>
                      <a:r>
                        <a:rPr lang="en-US" sz="1100" dirty="0">
                          <a:solidFill>
                            <a:srgbClr val="000000"/>
                          </a:solidFill>
                          <a:latin typeface="Book Antiqua" pitchFamily="18" charset="0"/>
                          <a:ea typeface="Calibri"/>
                          <a:cs typeface="Times New Roman"/>
                        </a:rPr>
                        <a:t>If x is false and y is true, the result is true.</a:t>
                      </a:r>
                      <a:br>
                        <a:rPr lang="en-US" sz="1100" dirty="0">
                          <a:solidFill>
                            <a:srgbClr val="000000"/>
                          </a:solidFill>
                          <a:latin typeface="Book Antiqua" pitchFamily="18" charset="0"/>
                          <a:ea typeface="Calibri"/>
                          <a:cs typeface="Times New Roman"/>
                        </a:rPr>
                      </a:br>
                      <a:r>
                        <a:rPr lang="en-US" sz="1100" dirty="0">
                          <a:solidFill>
                            <a:srgbClr val="000000"/>
                          </a:solidFill>
                          <a:latin typeface="Book Antiqua" pitchFamily="18" charset="0"/>
                          <a:ea typeface="Calibri"/>
                          <a:cs typeface="Times New Roman"/>
                        </a:rPr>
                        <a:t>Otherwise, the result is false.</a:t>
                      </a:r>
                      <a:br>
                        <a:rPr lang="en-US" sz="1100" dirty="0">
                          <a:solidFill>
                            <a:srgbClr val="000000"/>
                          </a:solidFill>
                          <a:latin typeface="Book Antiqua" pitchFamily="18" charset="0"/>
                          <a:ea typeface="Calibri"/>
                          <a:cs typeface="Times New Roman"/>
                        </a:rPr>
                      </a:br>
                      <a:r>
                        <a:rPr lang="en-US" sz="1100" dirty="0">
                          <a:solidFill>
                            <a:srgbClr val="000000"/>
                          </a:solidFill>
                          <a:latin typeface="Book Antiqua" pitchFamily="18" charset="0"/>
                          <a:ea typeface="Calibri"/>
                          <a:cs typeface="Times New Roman"/>
                        </a:rPr>
                        <a:t>Both x and y are evaluated before the test.</a:t>
                      </a:r>
                      <a:endParaRPr lang="en-US" sz="1100" dirty="0">
                        <a:latin typeface="Book Antiqua" pitchFamily="18" charset="0"/>
                        <a:ea typeface="Calibri"/>
                        <a:cs typeface="Times New Roman"/>
                      </a:endParaRPr>
                    </a:p>
                  </a:txBody>
                  <a:tcPr marL="48827" marR="48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Assignment Operators</a:t>
            </a:r>
          </a:p>
        </p:txBody>
      </p:sp>
      <p:graphicFrame>
        <p:nvGraphicFramePr>
          <p:cNvPr id="7" name="Table 6"/>
          <p:cNvGraphicFramePr>
            <a:graphicFrameLocks noGrp="1"/>
          </p:cNvGraphicFramePr>
          <p:nvPr/>
        </p:nvGraphicFramePr>
        <p:xfrm>
          <a:off x="609600" y="1631950"/>
          <a:ext cx="7848600" cy="4540250"/>
        </p:xfrm>
        <a:graphic>
          <a:graphicData uri="http://schemas.openxmlformats.org/drawingml/2006/table">
            <a:tbl>
              <a:tblPr/>
              <a:tblGrid>
                <a:gridCol w="3924300"/>
                <a:gridCol w="3924300"/>
              </a:tblGrid>
              <a:tr h="1218116">
                <a:tc>
                  <a:txBody>
                    <a:bodyPr/>
                    <a:lstStyle/>
                    <a:p>
                      <a:pPr marL="0" marR="0">
                        <a:lnSpc>
                          <a:spcPct val="115000"/>
                        </a:lnSpc>
                        <a:spcBef>
                          <a:spcPts val="0"/>
                        </a:spcBef>
                        <a:spcAft>
                          <a:spcPts val="0"/>
                        </a:spcAft>
                      </a:pPr>
                      <a:endParaRPr lang="en-US" sz="1200" b="0" dirty="0">
                        <a:latin typeface="Book Antiqua" pitchFamily="18" charset="0"/>
                        <a:ea typeface="Calibri"/>
                        <a:cs typeface="Times New Roman"/>
                      </a:endParaRPr>
                    </a:p>
                    <a:p>
                      <a:pPr marL="0" marR="0">
                        <a:lnSpc>
                          <a:spcPct val="115000"/>
                        </a:lnSpc>
                        <a:spcBef>
                          <a:spcPts val="0"/>
                        </a:spcBef>
                        <a:spcAft>
                          <a:spcPts val="0"/>
                        </a:spcAft>
                      </a:pPr>
                      <a:r>
                        <a:rPr lang="en-US" sz="1200" b="0" dirty="0">
                          <a:latin typeface="Book Antiqua" pitchFamily="18" charset="0"/>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0">
                          <a:solidFill>
                            <a:srgbClr val="000000"/>
                          </a:solidFill>
                          <a:latin typeface="Book Antiqua" pitchFamily="18" charset="0"/>
                          <a:ea typeface="Calibri"/>
                          <a:cs typeface="Times New Roman"/>
                        </a:rPr>
                        <a:t>Assignment operator. </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    x = y;</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y is evaluated and x set to this value. </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The value of x is then returned.</a:t>
                      </a:r>
                      <a:endParaRPr lang="en-US" sz="1200" b="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378">
                <a:tc>
                  <a:txBody>
                    <a:bodyPr/>
                    <a:lstStyle/>
                    <a:p>
                      <a:pPr marL="0" marR="0">
                        <a:lnSpc>
                          <a:spcPct val="115000"/>
                        </a:lnSpc>
                        <a:spcBef>
                          <a:spcPts val="0"/>
                        </a:spcBef>
                        <a:spcAft>
                          <a:spcPts val="0"/>
                        </a:spcAft>
                      </a:pPr>
                      <a:r>
                        <a:rPr lang="en-US" sz="1200" b="0">
                          <a:solidFill>
                            <a:srgbClr val="000000"/>
                          </a:solidFill>
                          <a:latin typeface="Book Antiqua" pitchFamily="18" charset="0"/>
                          <a:ea typeface="Calibri"/>
                          <a:cs typeface="Times New Roman"/>
                        </a:rPr>
                        <a:t>+=, -=, *=, /=, %=</a:t>
                      </a:r>
                      <a:endParaRPr lang="en-US" sz="1200" b="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0">
                          <a:solidFill>
                            <a:srgbClr val="000000"/>
                          </a:solidFill>
                          <a:latin typeface="Book Antiqua" pitchFamily="18" charset="0"/>
                          <a:ea typeface="Calibri"/>
                          <a:cs typeface="Times New Roman"/>
                        </a:rPr>
                        <a:t>Arithmetic operation and then assignment, e.g.</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    x += y; </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is equivalent to</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    x = x + y;</a:t>
                      </a:r>
                      <a:endParaRPr lang="en-US" sz="1200" b="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378">
                <a:tc>
                  <a:txBody>
                    <a:bodyPr/>
                    <a:lstStyle/>
                    <a:p>
                      <a:pPr marL="0" marR="0">
                        <a:lnSpc>
                          <a:spcPct val="115000"/>
                        </a:lnSpc>
                        <a:spcBef>
                          <a:spcPts val="0"/>
                        </a:spcBef>
                        <a:spcAft>
                          <a:spcPts val="0"/>
                        </a:spcAft>
                      </a:pPr>
                      <a:r>
                        <a:rPr lang="en-US" sz="1200" b="0" dirty="0">
                          <a:solidFill>
                            <a:srgbClr val="000000"/>
                          </a:solidFill>
                          <a:latin typeface="Book Antiqua" pitchFamily="18" charset="0"/>
                          <a:ea typeface="Calibri"/>
                          <a:cs typeface="Times New Roman"/>
                        </a:rPr>
                        <a:t> &amp;=, |=, ^=</a:t>
                      </a:r>
                      <a:endParaRPr lang="en-US" sz="1200" b="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0">
                          <a:solidFill>
                            <a:srgbClr val="000000"/>
                          </a:solidFill>
                          <a:latin typeface="Book Antiqua" pitchFamily="18" charset="0"/>
                          <a:ea typeface="Calibri"/>
                          <a:cs typeface="Times New Roman"/>
                        </a:rPr>
                        <a:t>Bitwise operation and then assignment, e.g.</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    x &amp;= y; </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is equivalent to</a:t>
                      </a:r>
                      <a:br>
                        <a:rPr lang="en-US" sz="1200" b="0">
                          <a:solidFill>
                            <a:srgbClr val="000000"/>
                          </a:solidFill>
                          <a:latin typeface="Book Antiqua" pitchFamily="18" charset="0"/>
                          <a:ea typeface="Calibri"/>
                          <a:cs typeface="Times New Roman"/>
                        </a:rPr>
                      </a:br>
                      <a:r>
                        <a:rPr lang="en-US" sz="1200" b="0">
                          <a:solidFill>
                            <a:srgbClr val="000000"/>
                          </a:solidFill>
                          <a:latin typeface="Book Antiqua" pitchFamily="18" charset="0"/>
                          <a:ea typeface="Calibri"/>
                          <a:cs typeface="Times New Roman"/>
                        </a:rPr>
                        <a:t>    x = x &amp; y;</a:t>
                      </a:r>
                      <a:endParaRPr lang="en-US" sz="1200" b="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378">
                <a:tc>
                  <a:txBody>
                    <a:bodyPr/>
                    <a:lstStyle/>
                    <a:p>
                      <a:pPr marL="0" marR="0">
                        <a:lnSpc>
                          <a:spcPct val="115000"/>
                        </a:lnSpc>
                        <a:spcBef>
                          <a:spcPts val="0"/>
                        </a:spcBef>
                        <a:spcAft>
                          <a:spcPts val="0"/>
                        </a:spcAft>
                      </a:pPr>
                      <a:r>
                        <a:rPr lang="en-US" sz="1200" b="0">
                          <a:solidFill>
                            <a:srgbClr val="000000"/>
                          </a:solidFill>
                          <a:latin typeface="Book Antiqua" pitchFamily="18" charset="0"/>
                          <a:ea typeface="Calibri"/>
                          <a:cs typeface="Times New Roman"/>
                        </a:rPr>
                        <a:t>&lt;&lt;=, &gt;&gt;=, &gt;&gt;&gt;=</a:t>
                      </a:r>
                      <a:endParaRPr lang="en-US" sz="1200" b="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0" dirty="0">
                          <a:solidFill>
                            <a:srgbClr val="000000"/>
                          </a:solidFill>
                          <a:latin typeface="Book Antiqua" pitchFamily="18" charset="0"/>
                          <a:ea typeface="Calibri"/>
                          <a:cs typeface="Times New Roman"/>
                        </a:rPr>
                        <a:t>Shift operations and then assignment, e.g.</a:t>
                      </a:r>
                      <a:br>
                        <a:rPr lang="en-US" sz="1200" b="0" dirty="0">
                          <a:solidFill>
                            <a:srgbClr val="000000"/>
                          </a:solidFill>
                          <a:latin typeface="Book Antiqua" pitchFamily="18" charset="0"/>
                          <a:ea typeface="Calibri"/>
                          <a:cs typeface="Times New Roman"/>
                        </a:rPr>
                      </a:br>
                      <a:r>
                        <a:rPr lang="en-US" sz="1200" b="0" dirty="0">
                          <a:solidFill>
                            <a:srgbClr val="000000"/>
                          </a:solidFill>
                          <a:latin typeface="Book Antiqua" pitchFamily="18" charset="0"/>
                          <a:ea typeface="Calibri"/>
                          <a:cs typeface="Times New Roman"/>
                        </a:rPr>
                        <a:t>    x &lt;&lt;= n; </a:t>
                      </a:r>
                      <a:br>
                        <a:rPr lang="en-US" sz="1200" b="0" dirty="0">
                          <a:solidFill>
                            <a:srgbClr val="000000"/>
                          </a:solidFill>
                          <a:latin typeface="Book Antiqua" pitchFamily="18" charset="0"/>
                          <a:ea typeface="Calibri"/>
                          <a:cs typeface="Times New Roman"/>
                        </a:rPr>
                      </a:br>
                      <a:r>
                        <a:rPr lang="en-US" sz="1200" b="0" dirty="0">
                          <a:solidFill>
                            <a:srgbClr val="000000"/>
                          </a:solidFill>
                          <a:latin typeface="Book Antiqua" pitchFamily="18" charset="0"/>
                          <a:ea typeface="Calibri"/>
                          <a:cs typeface="Times New Roman"/>
                        </a:rPr>
                        <a:t>is equivalent to</a:t>
                      </a:r>
                      <a:br>
                        <a:rPr lang="en-US" sz="1200" b="0" dirty="0">
                          <a:solidFill>
                            <a:srgbClr val="000000"/>
                          </a:solidFill>
                          <a:latin typeface="Book Antiqua" pitchFamily="18" charset="0"/>
                          <a:ea typeface="Calibri"/>
                          <a:cs typeface="Times New Roman"/>
                        </a:rPr>
                      </a:br>
                      <a:r>
                        <a:rPr lang="en-US" sz="1200" b="0" dirty="0">
                          <a:solidFill>
                            <a:srgbClr val="000000"/>
                          </a:solidFill>
                          <a:latin typeface="Book Antiqua" pitchFamily="18" charset="0"/>
                          <a:ea typeface="Calibri"/>
                          <a:cs typeface="Times New Roman"/>
                        </a:rPr>
                        <a:t>    x = x &lt;&lt; n;</a:t>
                      </a:r>
                      <a:endParaRPr lang="en-US" sz="1200" b="0" dirty="0">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Relational Operator</a:t>
            </a:r>
          </a:p>
        </p:txBody>
      </p:sp>
      <p:graphicFrame>
        <p:nvGraphicFramePr>
          <p:cNvPr id="4" name="Table 3"/>
          <p:cNvGraphicFramePr>
            <a:graphicFrameLocks noGrp="1"/>
          </p:cNvGraphicFramePr>
          <p:nvPr/>
        </p:nvGraphicFramePr>
        <p:xfrm>
          <a:off x="457200" y="1295400"/>
          <a:ext cx="8001000" cy="4724400"/>
        </p:xfrm>
        <a:graphic>
          <a:graphicData uri="http://schemas.openxmlformats.org/drawingml/2006/table">
            <a:tbl>
              <a:tblPr/>
              <a:tblGrid>
                <a:gridCol w="3040380"/>
                <a:gridCol w="4960620"/>
              </a:tblGrid>
              <a:tr h="787400">
                <a:tc>
                  <a:txBody>
                    <a:bodyPr/>
                    <a:lstStyle/>
                    <a:p>
                      <a:pPr algn="ctr"/>
                      <a:r>
                        <a:rPr lang="en-US" sz="1600" dirty="0">
                          <a:latin typeface="Book Antiqua" pitchFamily="18" charset="0"/>
                        </a:rPr>
                        <a:t>x &lt;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600" dirty="0">
                          <a:latin typeface="Book Antiqua" pitchFamily="18" charset="0"/>
                        </a:rPr>
                        <a:t>Is x less than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87400">
                <a:tc>
                  <a:txBody>
                    <a:bodyPr/>
                    <a:lstStyle/>
                    <a:p>
                      <a:pPr algn="ctr"/>
                      <a:r>
                        <a:rPr lang="en-US" sz="1600" dirty="0">
                          <a:latin typeface="Book Antiqua" pitchFamily="18" charset="0"/>
                        </a:rPr>
                        <a:t>x &lt;=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600">
                          <a:latin typeface="Book Antiqua" pitchFamily="18" charset="0"/>
                        </a:rPr>
                        <a:t>Is x less than or equal to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87400">
                <a:tc>
                  <a:txBody>
                    <a:bodyPr/>
                    <a:lstStyle/>
                    <a:p>
                      <a:pPr algn="ctr"/>
                      <a:r>
                        <a:rPr lang="en-US" sz="1600">
                          <a:latin typeface="Book Antiqua" pitchFamily="18" charset="0"/>
                        </a:rPr>
                        <a:t>x &gt;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600" dirty="0">
                          <a:latin typeface="Book Antiqua" pitchFamily="18" charset="0"/>
                        </a:rPr>
                        <a:t>Is x greater than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87400">
                <a:tc>
                  <a:txBody>
                    <a:bodyPr/>
                    <a:lstStyle/>
                    <a:p>
                      <a:pPr algn="ctr"/>
                      <a:r>
                        <a:rPr lang="en-US" sz="1600" dirty="0">
                          <a:latin typeface="Book Antiqua" pitchFamily="18" charset="0"/>
                        </a:rPr>
                        <a:t>x &gt;=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en-US" sz="1600">
                          <a:latin typeface="Book Antiqua" pitchFamily="18" charset="0"/>
                        </a:rPr>
                        <a:t>Is x greater than or equal to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87400">
                <a:tc>
                  <a:txBody>
                    <a:bodyPr/>
                    <a:lstStyle/>
                    <a:p>
                      <a:pPr algn="ctr"/>
                      <a:r>
                        <a:rPr lang="en-US" sz="1600">
                          <a:latin typeface="Book Antiqua" pitchFamily="18" charset="0"/>
                        </a:rPr>
                        <a:t>x ==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600">
                          <a:latin typeface="Book Antiqua" pitchFamily="18" charset="0"/>
                        </a:rPr>
                        <a:t>Is x equal to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87400">
                <a:tc>
                  <a:txBody>
                    <a:bodyPr/>
                    <a:lstStyle/>
                    <a:p>
                      <a:pPr algn="ctr"/>
                      <a:r>
                        <a:rPr lang="en-US" sz="1600">
                          <a:latin typeface="Book Antiqua" pitchFamily="18" charset="0"/>
                        </a:rPr>
                        <a:t>x != y</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1600" dirty="0">
                          <a:latin typeface="Book Antiqua" pitchFamily="18" charset="0"/>
                        </a:rPr>
                        <a:t>Is x not equal to y ?</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5635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Class and Object Operators</a:t>
            </a:r>
          </a:p>
        </p:txBody>
      </p:sp>
      <p:graphicFrame>
        <p:nvGraphicFramePr>
          <p:cNvPr id="4" name="Table 3"/>
          <p:cNvGraphicFramePr>
            <a:graphicFrameLocks noGrp="1"/>
          </p:cNvGraphicFramePr>
          <p:nvPr/>
        </p:nvGraphicFramePr>
        <p:xfrm>
          <a:off x="533400" y="1066800"/>
          <a:ext cx="8153400" cy="5624513"/>
        </p:xfrm>
        <a:graphic>
          <a:graphicData uri="http://schemas.openxmlformats.org/drawingml/2006/table">
            <a:tbl>
              <a:tblPr/>
              <a:tblGrid>
                <a:gridCol w="2201418"/>
                <a:gridCol w="1386077"/>
                <a:gridCol w="4565905"/>
              </a:tblGrid>
              <a:tr h="166164">
                <a:tc gridSpan="3">
                  <a:txBody>
                    <a:bodyPr/>
                    <a:lstStyle/>
                    <a:p>
                      <a:pPr marL="0" marR="0" algn="ctr">
                        <a:lnSpc>
                          <a:spcPct val="115000"/>
                        </a:lnSpc>
                        <a:spcBef>
                          <a:spcPts val="0"/>
                        </a:spcBef>
                        <a:spcAft>
                          <a:spcPts val="0"/>
                        </a:spcAft>
                      </a:pP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726990">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x instanceof </a:t>
                      </a:r>
                      <a:r>
                        <a:rPr lang="en-US" sz="800" i="1">
                          <a:latin typeface="Book Antiqua" pitchFamily="18" charset="0"/>
                          <a:ea typeface="Times New Roman"/>
                          <a:cs typeface="Times New Roman"/>
                        </a:rPr>
                        <a:t>c</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dirty="0">
                          <a:latin typeface="Book Antiqua" pitchFamily="18" charset="0"/>
                          <a:ea typeface="Times New Roman"/>
                          <a:cs typeface="Times New Roman"/>
                        </a:rPr>
                        <a:t>Class Test Operator</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800" dirty="0">
                          <a:latin typeface="Book Antiqua" pitchFamily="18" charset="0"/>
                          <a:ea typeface="Times New Roman"/>
                          <a:cs typeface="Times New Roman"/>
                        </a:rPr>
                        <a:t>The first operand must be an object reference.</a:t>
                      </a:r>
                      <a:br>
                        <a:rPr lang="en-US" sz="800" dirty="0">
                          <a:latin typeface="Book Antiqua" pitchFamily="18" charset="0"/>
                          <a:ea typeface="Times New Roman"/>
                          <a:cs typeface="Times New Roman"/>
                        </a:rPr>
                      </a:br>
                      <a:r>
                        <a:rPr lang="en-US" sz="800" i="1" dirty="0">
                          <a:latin typeface="Book Antiqua" pitchFamily="18" charset="0"/>
                          <a:ea typeface="Times New Roman"/>
                          <a:cs typeface="Times New Roman"/>
                        </a:rPr>
                        <a:t>c</a:t>
                      </a:r>
                      <a:r>
                        <a:rPr lang="en-US" sz="800" dirty="0">
                          <a:latin typeface="Book Antiqua" pitchFamily="18" charset="0"/>
                          <a:ea typeface="Times New Roman"/>
                          <a:cs typeface="Times New Roman"/>
                        </a:rPr>
                        <a:t> is the name of a class or interface. </a:t>
                      </a:r>
                      <a:br>
                        <a:rPr lang="en-US" sz="800" dirty="0">
                          <a:latin typeface="Book Antiqua" pitchFamily="18" charset="0"/>
                          <a:ea typeface="Times New Roman"/>
                          <a:cs typeface="Times New Roman"/>
                        </a:rPr>
                      </a:br>
                      <a:r>
                        <a:rPr lang="en-US" sz="800" dirty="0">
                          <a:latin typeface="Book Antiqua" pitchFamily="18" charset="0"/>
                          <a:ea typeface="Times New Roman"/>
                          <a:cs typeface="Times New Roman"/>
                        </a:rPr>
                        <a:t>If x is an instance of type c or a subclass of c, then </a:t>
                      </a:r>
                      <a:r>
                        <a:rPr lang="en-US" sz="800" dirty="0" err="1">
                          <a:latin typeface="Book Antiqua" pitchFamily="18" charset="0"/>
                          <a:ea typeface="Times New Roman"/>
                          <a:cs typeface="Times New Roman"/>
                        </a:rPr>
                        <a:t>truereturned</a:t>
                      </a:r>
                      <a:r>
                        <a:rPr lang="en-US" sz="800" dirty="0">
                          <a:latin typeface="Book Antiqua" pitchFamily="18" charset="0"/>
                          <a:ea typeface="Times New Roman"/>
                          <a:cs typeface="Times New Roman"/>
                        </a:rPr>
                        <a:t>.</a:t>
                      </a:r>
                      <a:br>
                        <a:rPr lang="en-US" sz="800" dirty="0">
                          <a:latin typeface="Book Antiqua" pitchFamily="18" charset="0"/>
                          <a:ea typeface="Times New Roman"/>
                          <a:cs typeface="Times New Roman"/>
                        </a:rPr>
                      </a:br>
                      <a:r>
                        <a:rPr lang="en-US" sz="800" dirty="0">
                          <a:latin typeface="Book Antiqua" pitchFamily="18" charset="0"/>
                          <a:ea typeface="Times New Roman"/>
                          <a:cs typeface="Times New Roman"/>
                        </a:rPr>
                        <a:t>If x is an instance of interface type c or a sub-interface, </a:t>
                      </a:r>
                      <a:r>
                        <a:rPr lang="en-US" sz="800" dirty="0" err="1">
                          <a:latin typeface="Book Antiqua" pitchFamily="18" charset="0"/>
                          <a:ea typeface="Times New Roman"/>
                          <a:cs typeface="Times New Roman"/>
                        </a:rPr>
                        <a:t>thentrue</a:t>
                      </a:r>
                      <a:r>
                        <a:rPr lang="en-US" sz="800" dirty="0">
                          <a:latin typeface="Book Antiqua" pitchFamily="18" charset="0"/>
                          <a:ea typeface="Times New Roman"/>
                          <a:cs typeface="Times New Roman"/>
                        </a:rPr>
                        <a:t> is returned.</a:t>
                      </a:r>
                      <a:br>
                        <a:rPr lang="en-US" sz="800" dirty="0">
                          <a:latin typeface="Book Antiqua" pitchFamily="18" charset="0"/>
                          <a:ea typeface="Times New Roman"/>
                          <a:cs typeface="Times New Roman"/>
                        </a:rPr>
                      </a:br>
                      <a:r>
                        <a:rPr lang="en-US" sz="800" dirty="0">
                          <a:latin typeface="Book Antiqua" pitchFamily="18" charset="0"/>
                          <a:ea typeface="Times New Roman"/>
                          <a:cs typeface="Times New Roman"/>
                        </a:rPr>
                        <a:t>Otherwise, false is returned.</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6371">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   new c(args)</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Class</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Instantiation</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Book Antiqua" pitchFamily="18" charset="0"/>
                          <a:ea typeface="Times New Roman"/>
                          <a:cs typeface="Times New Roman"/>
                        </a:rPr>
                        <a:t>Create an instance of class c using constructor c(args)</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6577">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dirty="0">
                          <a:latin typeface="Book Antiqua" pitchFamily="18" charset="0"/>
                          <a:ea typeface="Times New Roman"/>
                          <a:cs typeface="Times New Roman"/>
                        </a:rPr>
                        <a:t>Class Member Access</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Book Antiqua" pitchFamily="18" charset="0"/>
                          <a:ea typeface="Times New Roman"/>
                          <a:cs typeface="Times New Roman"/>
                        </a:rPr>
                        <a:t>Access a method or field of a class or object :</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   o.f - field access for object o</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   o.m() - method access for object o</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6783">
                <a:tc>
                  <a:txBody>
                    <a:bodyPr/>
                    <a:lstStyle/>
                    <a:p>
                      <a:pPr marL="0" marR="0" algn="ctr">
                        <a:lnSpc>
                          <a:spcPct val="115000"/>
                        </a:lnSpc>
                        <a:spcBef>
                          <a:spcPts val="0"/>
                        </a:spcBef>
                        <a:spcAft>
                          <a:spcPts val="0"/>
                        </a:spcAft>
                      </a:pPr>
                      <a:r>
                        <a:rPr lang="en-US" sz="800" dirty="0">
                          <a:latin typeface="Book Antiqua" pitchFamily="18" charset="0"/>
                          <a:ea typeface="Times New Roman"/>
                          <a:cs typeface="Times New Roman"/>
                        </a:rPr>
                        <a:t>()</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Method Invocation</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Book Antiqua" pitchFamily="18" charset="0"/>
                          <a:ea typeface="Times New Roman"/>
                          <a:cs typeface="Times New Roman"/>
                        </a:rPr>
                        <a:t>Parentheses after a method name invokes</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(i.e. calls) the code for the method, e.g.</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   o.m()</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   o.m(x,y)</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6577">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(c)</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Object </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Cast</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Book Antiqua" pitchFamily="18" charset="0"/>
                          <a:ea typeface="Times New Roman"/>
                          <a:cs typeface="Times New Roman"/>
                        </a:rPr>
                        <a:t>Treat an object as the type of class or interface c:</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   c x=(c)y; </a:t>
                      </a:r>
                      <a:br>
                        <a:rPr lang="en-US" sz="800">
                          <a:latin typeface="Book Antiqua" pitchFamily="18" charset="0"/>
                          <a:ea typeface="Times New Roman"/>
                          <a:cs typeface="Times New Roman"/>
                        </a:rPr>
                      </a:br>
                      <a:r>
                        <a:rPr lang="en-US" sz="800">
                          <a:latin typeface="Book Antiqua" pitchFamily="18" charset="0"/>
                          <a:ea typeface="Times New Roman"/>
                          <a:cs typeface="Times New Roman"/>
                        </a:rPr>
                        <a:t>Treat y as an instance of class or interface c</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42395">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String Concatenation</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800" dirty="0">
                          <a:latin typeface="Book Antiqua" pitchFamily="18" charset="0"/>
                          <a:ea typeface="Times New Roman"/>
                          <a:cs typeface="Times New Roman"/>
                        </a:rPr>
                        <a:t>This binary operator will concatenate one string to another. E.g.</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  String str1 = "</a:t>
                      </a:r>
                      <a:r>
                        <a:rPr lang="en-US" sz="800" dirty="0" err="1">
                          <a:latin typeface="Book Antiqua" pitchFamily="18" charset="0"/>
                          <a:ea typeface="Times New Roman"/>
                          <a:cs typeface="Times New Roman"/>
                        </a:rPr>
                        <a:t>abc</a:t>
                      </a:r>
                      <a:r>
                        <a:rPr lang="en-US" sz="800" dirty="0" smtClean="0">
                          <a:latin typeface="Book Antiqua" pitchFamily="18" charset="0"/>
                          <a:ea typeface="Times New Roman"/>
                          <a:cs typeface="Times New Roman"/>
                        </a:rPr>
                        <a:t>"; </a:t>
                      </a:r>
                      <a:r>
                        <a:rPr lang="en-US" sz="800" dirty="0">
                          <a:latin typeface="Book Antiqua" pitchFamily="18" charset="0"/>
                          <a:ea typeface="Times New Roman"/>
                          <a:cs typeface="Times New Roman"/>
                        </a:rPr>
                        <a:t>  String str2 = "def</a:t>
                      </a:r>
                      <a:r>
                        <a:rPr lang="en-US" sz="800" dirty="0" smtClean="0">
                          <a:latin typeface="Book Antiqua" pitchFamily="18" charset="0"/>
                          <a:ea typeface="Times New Roman"/>
                          <a:cs typeface="Times New Roman"/>
                        </a:rPr>
                        <a:t>"; </a:t>
                      </a:r>
                      <a:r>
                        <a:rPr lang="en-US" sz="800" dirty="0">
                          <a:latin typeface="Book Antiqua" pitchFamily="18" charset="0"/>
                          <a:ea typeface="Times New Roman"/>
                          <a:cs typeface="Times New Roman"/>
                        </a:rPr>
                        <a:t>  String str3 = str1 + str2</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results in str3 holding "</a:t>
                      </a:r>
                      <a:r>
                        <a:rPr lang="en-US" sz="800" dirty="0" err="1">
                          <a:latin typeface="Book Antiqua" pitchFamily="18" charset="0"/>
                          <a:ea typeface="Times New Roman"/>
                          <a:cs typeface="Times New Roman"/>
                        </a:rPr>
                        <a:t>abcdef</a:t>
                      </a:r>
                      <a:r>
                        <a:rPr lang="en-US" sz="800" dirty="0">
                          <a:latin typeface="Book Antiqua" pitchFamily="18" charset="0"/>
                          <a:ea typeface="Times New Roman"/>
                          <a:cs typeface="Times New Roman"/>
                        </a:rPr>
                        <a:t>".</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For mixed operands, if either a or b in (a + b) is a string, concatenation to a string will occur. Primitives will be converted to strings and the </a:t>
                      </a:r>
                      <a:r>
                        <a:rPr lang="en-US" sz="800" dirty="0" err="1">
                          <a:latin typeface="Book Antiqua" pitchFamily="18" charset="0"/>
                          <a:ea typeface="Times New Roman"/>
                          <a:cs typeface="Times New Roman"/>
                        </a:rPr>
                        <a:t>toString</a:t>
                      </a:r>
                      <a:r>
                        <a:rPr lang="en-US" sz="800" dirty="0">
                          <a:latin typeface="Book Antiqua" pitchFamily="18" charset="0"/>
                          <a:ea typeface="Times New Roman"/>
                          <a:cs typeface="Times New Roman"/>
                        </a:rPr>
                        <a:t>() methods of objects will be called.</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(This is the only case of operator </a:t>
                      </a:r>
                      <a:r>
                        <a:rPr lang="en-US" sz="800" i="1" dirty="0">
                          <a:latin typeface="Book Antiqua" pitchFamily="18" charset="0"/>
                          <a:ea typeface="Times New Roman"/>
                          <a:cs typeface="Times New Roman"/>
                        </a:rPr>
                        <a:t>overloading</a:t>
                      </a:r>
                      <a:r>
                        <a:rPr lang="en-US" sz="800" dirty="0">
                          <a:latin typeface="Book Antiqua" pitchFamily="18" charset="0"/>
                          <a:ea typeface="Times New Roman"/>
                          <a:cs typeface="Times New Roman"/>
                        </a:rPr>
                        <a:t> in Java.)</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Note that the equivalence operator "+=" will also perform string concatenation.</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02656">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800">
                          <a:latin typeface="Book Antiqua" pitchFamily="18" charset="0"/>
                          <a:ea typeface="Times New Roman"/>
                          <a:cs typeface="Times New Roman"/>
                        </a:rPr>
                        <a:t>Array Element Access</a:t>
                      </a:r>
                      <a:endParaRPr lang="en-US" sz="80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800" dirty="0">
                          <a:latin typeface="Book Antiqua" pitchFamily="18" charset="0"/>
                          <a:ea typeface="Times New Roman"/>
                          <a:cs typeface="Times New Roman"/>
                        </a:rPr>
                        <a:t>In Java, arrays are classes. However, the bracket operators work essentially the same as in the C/C++.</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To access a given element of an array, place the number of the element as an </a:t>
                      </a:r>
                      <a:r>
                        <a:rPr lang="en-US" sz="800" dirty="0" err="1">
                          <a:latin typeface="Book Antiqua" pitchFamily="18" charset="0"/>
                          <a:ea typeface="Times New Roman"/>
                          <a:cs typeface="Times New Roman"/>
                        </a:rPr>
                        <a:t>int</a:t>
                      </a:r>
                      <a:r>
                        <a:rPr lang="en-US" sz="800" dirty="0">
                          <a:latin typeface="Book Antiqua" pitchFamily="18" charset="0"/>
                          <a:ea typeface="Times New Roman"/>
                          <a:cs typeface="Times New Roman"/>
                        </a:rPr>
                        <a:t> value (long values cannot be used in Java arrays) into the brackets, e.g.</a:t>
                      </a:r>
                      <a:endParaRPr lang="en-US" sz="800" dirty="0">
                        <a:latin typeface="Book Antiqua" pitchFamily="18" charset="0"/>
                        <a:ea typeface="Calibri"/>
                        <a:cs typeface="Times New Roman"/>
                      </a:endParaRPr>
                    </a:p>
                    <a:p>
                      <a:pPr marL="0" marR="0">
                        <a:lnSpc>
                          <a:spcPct val="115000"/>
                        </a:lnSpc>
                        <a:spcBef>
                          <a:spcPts val="0"/>
                        </a:spcBef>
                        <a:spcAft>
                          <a:spcPts val="1000"/>
                        </a:spcAft>
                      </a:pPr>
                      <a:r>
                        <a:rPr lang="en-US" sz="800" dirty="0">
                          <a:latin typeface="Book Antiqua" pitchFamily="18" charset="0"/>
                          <a:ea typeface="Times New Roman"/>
                          <a:cs typeface="Times New Roman"/>
                        </a:rPr>
                        <a:t>  float a = b[3</a:t>
                      </a:r>
                      <a:r>
                        <a:rPr lang="en-US" sz="800" dirty="0" smtClean="0">
                          <a:latin typeface="Book Antiqua" pitchFamily="18" charset="0"/>
                          <a:ea typeface="Times New Roman"/>
                          <a:cs typeface="Times New Roman"/>
                        </a:rPr>
                        <a:t>]; </a:t>
                      </a:r>
                      <a:r>
                        <a:rPr lang="en-US" sz="800" dirty="0">
                          <a:latin typeface="Book Antiqua" pitchFamily="18" charset="0"/>
                          <a:ea typeface="Times New Roman"/>
                          <a:cs typeface="Times New Roman"/>
                        </a:rPr>
                        <a:t>  </a:t>
                      </a:r>
                      <a:r>
                        <a:rPr lang="en-US" sz="800" dirty="0" err="1">
                          <a:latin typeface="Book Antiqua" pitchFamily="18" charset="0"/>
                          <a:ea typeface="Times New Roman"/>
                          <a:cs typeface="Times New Roman"/>
                        </a:rPr>
                        <a:t>int</a:t>
                      </a:r>
                      <a:r>
                        <a:rPr lang="en-US" sz="800" dirty="0">
                          <a:latin typeface="Book Antiqua" pitchFamily="18" charset="0"/>
                          <a:ea typeface="Times New Roman"/>
                          <a:cs typeface="Times New Roman"/>
                        </a:rPr>
                        <a:t> n = 5</a:t>
                      </a:r>
                      <a:r>
                        <a:rPr lang="en-US" sz="800" dirty="0" smtClean="0">
                          <a:latin typeface="Book Antiqua" pitchFamily="18" charset="0"/>
                          <a:ea typeface="Times New Roman"/>
                          <a:cs typeface="Times New Roman"/>
                        </a:rPr>
                        <a:t>; </a:t>
                      </a:r>
                      <a:r>
                        <a:rPr lang="en-US" sz="800" dirty="0">
                          <a:latin typeface="Book Antiqua" pitchFamily="18" charset="0"/>
                          <a:ea typeface="Times New Roman"/>
                          <a:cs typeface="Times New Roman"/>
                        </a:rPr>
                        <a:t>  char c=c[n</a:t>
                      </a:r>
                      <a:r>
                        <a:rPr lang="en-US" sz="800" dirty="0" smtClean="0">
                          <a:latin typeface="Book Antiqua" pitchFamily="18" charset="0"/>
                          <a:ea typeface="Times New Roman"/>
                          <a:cs typeface="Times New Roman"/>
                        </a:rPr>
                        <a:t>]; where</a:t>
                      </a:r>
                      <a:r>
                        <a:rPr lang="en-US" sz="800" dirty="0">
                          <a:latin typeface="Book Antiqua" pitchFamily="18" charset="0"/>
                          <a:ea typeface="Times New Roman"/>
                          <a:cs typeface="Times New Roman"/>
                        </a:rPr>
                        <a:t> b is a float array and c is a char array.</a:t>
                      </a:r>
                      <a:endParaRPr lang="en-US" sz="800" dirty="0">
                        <a:latin typeface="Book Antiqua" pitchFamily="18" charset="0"/>
                        <a:ea typeface="Calibri"/>
                        <a:cs typeface="Times New Roman"/>
                      </a:endParaRPr>
                    </a:p>
                  </a:txBody>
                  <a:tcPr marL="12983" marR="12983" marT="12979" marB="12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Other Operators</a:t>
            </a:r>
          </a:p>
        </p:txBody>
      </p:sp>
      <p:graphicFrame>
        <p:nvGraphicFramePr>
          <p:cNvPr id="5" name="Table 4"/>
          <p:cNvGraphicFramePr>
            <a:graphicFrameLocks noGrp="1"/>
          </p:cNvGraphicFramePr>
          <p:nvPr/>
        </p:nvGraphicFramePr>
        <p:xfrm>
          <a:off x="533400" y="1295400"/>
          <a:ext cx="8077200" cy="5181600"/>
        </p:xfrm>
        <a:graphic>
          <a:graphicData uri="http://schemas.openxmlformats.org/drawingml/2006/table">
            <a:tbl>
              <a:tblPr/>
              <a:tblGrid>
                <a:gridCol w="1938528"/>
                <a:gridCol w="1050036"/>
                <a:gridCol w="5088636"/>
              </a:tblGrid>
              <a:tr h="821994">
                <a:tc gridSpan="3">
                  <a:txBody>
                    <a:bodyPr/>
                    <a:lstStyle/>
                    <a:p>
                      <a:pPr marL="0" marR="0" algn="ctr">
                        <a:lnSpc>
                          <a:spcPct val="115000"/>
                        </a:lnSpc>
                        <a:spcBef>
                          <a:spcPts val="0"/>
                        </a:spcBef>
                        <a:spcAft>
                          <a:spcPts val="0"/>
                        </a:spcAft>
                      </a:pPr>
                      <a:r>
                        <a:rPr lang="en-US" sz="1200" b="1" dirty="0">
                          <a:solidFill>
                            <a:srgbClr val="660066"/>
                          </a:solidFill>
                          <a:latin typeface="Book Antiqua" pitchFamily="18" charset="0"/>
                          <a:ea typeface="Times New Roman"/>
                          <a:cs typeface="Times New Roman"/>
                        </a:rPr>
                        <a:t>Other Operators</a:t>
                      </a:r>
                      <a:endParaRPr lang="en-US" sz="1200" dirty="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2237647">
                <a:tc>
                  <a:txBody>
                    <a:bodyPr/>
                    <a:lstStyle/>
                    <a:p>
                      <a:pPr marL="0" marR="0">
                        <a:lnSpc>
                          <a:spcPct val="115000"/>
                        </a:lnSpc>
                        <a:spcBef>
                          <a:spcPts val="0"/>
                        </a:spcBef>
                        <a:spcAft>
                          <a:spcPts val="0"/>
                        </a:spcAft>
                      </a:pPr>
                      <a:r>
                        <a:rPr lang="en-US" sz="1200">
                          <a:latin typeface="Book Antiqua" pitchFamily="18" charset="0"/>
                          <a:ea typeface="Times New Roman"/>
                          <a:cs typeface="Times New Roman"/>
                        </a:rPr>
                        <a:t> x=</a:t>
                      </a:r>
                      <a:r>
                        <a:rPr lang="en-US" sz="1200" i="1">
                          <a:latin typeface="Book Antiqua" pitchFamily="18" charset="0"/>
                          <a:ea typeface="Times New Roman"/>
                          <a:cs typeface="Times New Roman"/>
                        </a:rPr>
                        <a:t>boolean</a:t>
                      </a:r>
                      <a:r>
                        <a:rPr lang="en-US" sz="1200">
                          <a:latin typeface="Book Antiqua" pitchFamily="18" charset="0"/>
                          <a:ea typeface="Times New Roman"/>
                          <a:cs typeface="Times New Roman"/>
                        </a:rPr>
                        <a:t>?y:x</a:t>
                      </a:r>
                      <a:endParaRPr lang="en-US" sz="120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dirty="0">
                          <a:latin typeface="Book Antiqua" pitchFamily="18" charset="0"/>
                          <a:ea typeface="Times New Roman"/>
                          <a:cs typeface="Times New Roman"/>
                        </a:rPr>
                        <a:t>Conditional </a:t>
                      </a:r>
                      <a:br>
                        <a:rPr lang="en-US" sz="1200" dirty="0">
                          <a:latin typeface="Book Antiqua" pitchFamily="18" charset="0"/>
                          <a:ea typeface="Times New Roman"/>
                          <a:cs typeface="Times New Roman"/>
                        </a:rPr>
                      </a:br>
                      <a:r>
                        <a:rPr lang="en-US" sz="1200" dirty="0">
                          <a:latin typeface="Book Antiqua" pitchFamily="18" charset="0"/>
                          <a:ea typeface="Times New Roman"/>
                          <a:cs typeface="Times New Roman"/>
                        </a:rPr>
                        <a:t>Operator</a:t>
                      </a:r>
                      <a:endParaRPr lang="en-US" sz="1200" dirty="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latin typeface="Book Antiqua" pitchFamily="18" charset="0"/>
                          <a:ea typeface="Times New Roman"/>
                          <a:cs typeface="Times New Roman"/>
                        </a:rPr>
                        <a:t>The first operand - </a:t>
                      </a:r>
                      <a:r>
                        <a:rPr lang="en-US" sz="1200" i="1">
                          <a:latin typeface="Book Antiqua" pitchFamily="18" charset="0"/>
                          <a:ea typeface="Times New Roman"/>
                          <a:cs typeface="Times New Roman"/>
                        </a:rPr>
                        <a:t>boolean</a:t>
                      </a:r>
                      <a:r>
                        <a:rPr lang="en-US" sz="1200">
                          <a:latin typeface="Book Antiqua" pitchFamily="18" charset="0"/>
                          <a:ea typeface="Times New Roman"/>
                          <a:cs typeface="Times New Roman"/>
                        </a:rPr>
                        <a:t> - is a boolean variable or expression. </a:t>
                      </a:r>
                      <a:br>
                        <a:rPr lang="en-US" sz="1200">
                          <a:latin typeface="Book Antiqua" pitchFamily="18" charset="0"/>
                          <a:ea typeface="Times New Roman"/>
                          <a:cs typeface="Times New Roman"/>
                        </a:rPr>
                      </a:br>
                      <a:r>
                        <a:rPr lang="en-US" sz="1200">
                          <a:latin typeface="Book Antiqua" pitchFamily="18" charset="0"/>
                          <a:ea typeface="Times New Roman"/>
                          <a:cs typeface="Times New Roman"/>
                        </a:rPr>
                        <a:t>First this boolean operand is evaluated. If it is true then the second operator evaluated and x is set to that value.</a:t>
                      </a:r>
                      <a:br>
                        <a:rPr lang="en-US" sz="1200">
                          <a:latin typeface="Book Antiqua" pitchFamily="18" charset="0"/>
                          <a:ea typeface="Times New Roman"/>
                          <a:cs typeface="Times New Roman"/>
                        </a:rPr>
                      </a:br>
                      <a:r>
                        <a:rPr lang="en-US" sz="1200">
                          <a:latin typeface="Book Antiqua" pitchFamily="18" charset="0"/>
                          <a:ea typeface="Times New Roman"/>
                          <a:cs typeface="Times New Roman"/>
                        </a:rPr>
                        <a:t>If the boolean operator is false, then the third operand is evaluated and x is set to that value.</a:t>
                      </a:r>
                      <a:endParaRPr lang="en-US" sz="120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121959">
                <a:tc>
                  <a:txBody>
                    <a:bodyPr/>
                    <a:lstStyle/>
                    <a:p>
                      <a:pPr marL="0" marR="0" algn="ctr">
                        <a:lnSpc>
                          <a:spcPct val="115000"/>
                        </a:lnSpc>
                        <a:spcBef>
                          <a:spcPts val="0"/>
                        </a:spcBef>
                        <a:spcAft>
                          <a:spcPts val="0"/>
                        </a:spcAft>
                      </a:pPr>
                      <a:r>
                        <a:rPr lang="en-US" sz="1200">
                          <a:latin typeface="Book Antiqua" pitchFamily="18" charset="0"/>
                          <a:ea typeface="Times New Roman"/>
                          <a:cs typeface="Times New Roman"/>
                        </a:rPr>
                        <a:t>(</a:t>
                      </a:r>
                      <a:r>
                        <a:rPr lang="en-US" sz="1200" i="1">
                          <a:latin typeface="Book Antiqua" pitchFamily="18" charset="0"/>
                          <a:ea typeface="Times New Roman"/>
                          <a:cs typeface="Times New Roman"/>
                        </a:rPr>
                        <a:t>primitive type</a:t>
                      </a:r>
                      <a:r>
                        <a:rPr lang="en-US" sz="1200">
                          <a:latin typeface="Book Antiqua" pitchFamily="18" charset="0"/>
                          <a:ea typeface="Times New Roman"/>
                          <a:cs typeface="Times New Roman"/>
                        </a:rPr>
                        <a:t>)</a:t>
                      </a:r>
                      <a:endParaRPr lang="en-US" sz="120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latin typeface="Book Antiqua" pitchFamily="18" charset="0"/>
                          <a:ea typeface="Times New Roman"/>
                          <a:cs typeface="Times New Roman"/>
                        </a:rPr>
                        <a:t>Type Cast</a:t>
                      </a:r>
                      <a:endParaRPr lang="en-US" sz="120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1000"/>
                        </a:spcAft>
                      </a:pPr>
                      <a:r>
                        <a:rPr lang="en-US" sz="1200" dirty="0">
                          <a:latin typeface="Book Antiqua" pitchFamily="18" charset="0"/>
                          <a:ea typeface="Times New Roman"/>
                          <a:cs typeface="Times New Roman"/>
                        </a:rPr>
                        <a:t>To assign a value of one primitive numeric type a more narrow type, e.g. long to </a:t>
                      </a:r>
                      <a:r>
                        <a:rPr lang="en-US" sz="1200" dirty="0" err="1">
                          <a:latin typeface="Book Antiqua" pitchFamily="18" charset="0"/>
                          <a:ea typeface="Times New Roman"/>
                          <a:cs typeface="Times New Roman"/>
                        </a:rPr>
                        <a:t>int</a:t>
                      </a:r>
                      <a:r>
                        <a:rPr lang="en-US" sz="1200" dirty="0">
                          <a:latin typeface="Book Antiqua" pitchFamily="18" charset="0"/>
                          <a:ea typeface="Times New Roman"/>
                          <a:cs typeface="Times New Roman"/>
                        </a:rPr>
                        <a:t>, an explicit cast operation is required, e.g.</a:t>
                      </a:r>
                      <a:endParaRPr lang="en-US" sz="1200" dirty="0">
                        <a:latin typeface="Book Antiqua" pitchFamily="18" charset="0"/>
                        <a:ea typeface="Calibri"/>
                        <a:cs typeface="Times New Roman"/>
                      </a:endParaRPr>
                    </a:p>
                    <a:p>
                      <a:pPr marL="0" marR="0">
                        <a:lnSpc>
                          <a:spcPct val="115000"/>
                        </a:lnSpc>
                        <a:spcBef>
                          <a:spcPts val="0"/>
                        </a:spcBef>
                        <a:spcAft>
                          <a:spcPts val="1000"/>
                        </a:spcAft>
                      </a:pPr>
                      <a:r>
                        <a:rPr lang="en-US" sz="1200" dirty="0">
                          <a:latin typeface="Book Antiqua" pitchFamily="18" charset="0"/>
                          <a:ea typeface="Times New Roman"/>
                          <a:cs typeface="Times New Roman"/>
                        </a:rPr>
                        <a:t>          long a = 5;</a:t>
                      </a:r>
                      <a:br>
                        <a:rPr lang="en-US" sz="1200" dirty="0">
                          <a:latin typeface="Book Antiqua" pitchFamily="18" charset="0"/>
                          <a:ea typeface="Times New Roman"/>
                          <a:cs typeface="Times New Roman"/>
                        </a:rPr>
                      </a:br>
                      <a:r>
                        <a:rPr lang="en-US" sz="1200" dirty="0">
                          <a:latin typeface="Book Antiqua" pitchFamily="18" charset="0"/>
                          <a:ea typeface="Times New Roman"/>
                          <a:cs typeface="Times New Roman"/>
                        </a:rPr>
                        <a:t>          </a:t>
                      </a:r>
                      <a:r>
                        <a:rPr lang="en-US" sz="1200" dirty="0" err="1">
                          <a:latin typeface="Book Antiqua" pitchFamily="18" charset="0"/>
                          <a:ea typeface="Times New Roman"/>
                          <a:cs typeface="Times New Roman"/>
                        </a:rPr>
                        <a:t>int</a:t>
                      </a:r>
                      <a:r>
                        <a:rPr lang="en-US" sz="1200" dirty="0">
                          <a:latin typeface="Book Antiqua" pitchFamily="18" charset="0"/>
                          <a:ea typeface="Times New Roman"/>
                          <a:cs typeface="Times New Roman"/>
                        </a:rPr>
                        <a:t> b = (</a:t>
                      </a:r>
                      <a:r>
                        <a:rPr lang="en-US" sz="1200" dirty="0" err="1">
                          <a:latin typeface="Book Antiqua" pitchFamily="18" charset="0"/>
                          <a:ea typeface="Times New Roman"/>
                          <a:cs typeface="Times New Roman"/>
                        </a:rPr>
                        <a:t>int</a:t>
                      </a:r>
                      <a:r>
                        <a:rPr lang="en-US" sz="1200" dirty="0">
                          <a:latin typeface="Book Antiqua" pitchFamily="18" charset="0"/>
                          <a:ea typeface="Times New Roman"/>
                          <a:cs typeface="Times New Roman"/>
                        </a:rPr>
                        <a:t>)a;</a:t>
                      </a:r>
                      <a:endParaRPr lang="en-US" sz="1200" dirty="0">
                        <a:latin typeface="Book Antiqua" pitchFamily="18" charset="0"/>
                        <a:ea typeface="Calibri"/>
                        <a:cs typeface="Times New Roman"/>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6099"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457200"/>
            <a:ext cx="8229600" cy="609600"/>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Flavours  in Java</a:t>
            </a:r>
          </a:p>
        </p:txBody>
      </p:sp>
      <p:sp>
        <p:nvSpPr>
          <p:cNvPr id="9219" name="Text Placeholder 2"/>
          <p:cNvSpPr>
            <a:spLocks noGrp="1"/>
          </p:cNvSpPr>
          <p:nvPr>
            <p:ph type="body" sz="quarter" idx="10"/>
          </p:nvPr>
        </p:nvSpPr>
        <p:spPr>
          <a:xfrm>
            <a:off x="381000" y="1447800"/>
            <a:ext cx="8305800" cy="4572000"/>
          </a:xfrm>
        </p:spPr>
        <p:txBody>
          <a:bodyPr/>
          <a:lstStyle/>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Java Standard Edition</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Used to develop standalone applications  using </a:t>
            </a:r>
            <a:r>
              <a:rPr lang="en-US" altLang="en-US" b="1" smtClean="0">
                <a:latin typeface="Book Antiqua" panose="02040602050305030304" pitchFamily="18" charset="0"/>
              </a:rPr>
              <a:t>applet</a:t>
            </a:r>
            <a:r>
              <a:rPr lang="en-US" altLang="en-US" smtClean="0">
                <a:latin typeface="Book Antiqua" panose="02040602050305030304" pitchFamily="18" charset="0"/>
              </a:rPr>
              <a:t> and </a:t>
            </a:r>
            <a:r>
              <a:rPr lang="en-US" altLang="en-US" b="1" smtClean="0">
                <a:latin typeface="Book Antiqua" panose="02040602050305030304" pitchFamily="18" charset="0"/>
              </a:rPr>
              <a:t>swings.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Java Enterprise Edition</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Used  to develop enterprise application using </a:t>
            </a:r>
            <a:r>
              <a:rPr lang="en-US" altLang="en-US" b="1" smtClean="0">
                <a:latin typeface="Book Antiqua" panose="02040602050305030304" pitchFamily="18" charset="0"/>
              </a:rPr>
              <a:t>Servlet, JSP, JDBC</a:t>
            </a:r>
            <a:r>
              <a:rPr lang="en-US" altLang="en-US"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Java Micro Edition</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Used to develop application for micro devices like mobile, set up boxes.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3213" y="1465263"/>
            <a:ext cx="8543925" cy="5011737"/>
          </a:xfrm>
        </p:spPr>
        <p:txBody>
          <a:bodyPr/>
          <a:lstStyle/>
          <a:p>
            <a:pPr marL="0" indent="0">
              <a:buFont typeface="Arial" panose="020B0604020202020204" pitchFamily="34" charset="0"/>
              <a:buNone/>
              <a:defRPr/>
            </a:pPr>
            <a:r>
              <a:rPr lang="en-US" sz="1400" b="1" dirty="0"/>
              <a:t>1. </a:t>
            </a:r>
            <a:r>
              <a:rPr lang="en-US" sz="1400" b="1" dirty="0" smtClean="0"/>
              <a:t> Which </a:t>
            </a:r>
            <a:r>
              <a:rPr lang="en-US" sz="1400" b="1" dirty="0"/>
              <a:t>one of these lists contains only Java programming language keywords?</a:t>
            </a:r>
          </a:p>
          <a:p>
            <a:pPr marL="0" indent="0">
              <a:buFont typeface="Arial" panose="020B0604020202020204" pitchFamily="34" charset="0"/>
              <a:buNone/>
              <a:defRPr/>
            </a:pPr>
            <a:endParaRPr lang="en-US" sz="1400" b="1" dirty="0"/>
          </a:p>
          <a:p>
            <a:pPr marL="0" indent="0">
              <a:buFont typeface="Arial" panose="020B0604020202020204" pitchFamily="34" charset="0"/>
              <a:buNone/>
              <a:defRPr/>
            </a:pPr>
            <a:r>
              <a:rPr lang="en-US" sz="1400" b="1" dirty="0" smtClean="0"/>
              <a:t>A. </a:t>
            </a:r>
            <a:r>
              <a:rPr lang="en-US" sz="1400" b="1" dirty="0" smtClean="0">
                <a:solidFill>
                  <a:srgbClr val="C00000"/>
                </a:solidFill>
              </a:rPr>
              <a:t>class</a:t>
            </a:r>
            <a:r>
              <a:rPr lang="en-US" sz="1400" b="1" dirty="0">
                <a:solidFill>
                  <a:srgbClr val="C00000"/>
                </a:solidFill>
              </a:rPr>
              <a:t>, if, void, long, </a:t>
            </a:r>
            <a:r>
              <a:rPr lang="en-US" sz="1400" b="1" dirty="0" err="1">
                <a:solidFill>
                  <a:srgbClr val="C00000"/>
                </a:solidFill>
              </a:rPr>
              <a:t>Int</a:t>
            </a:r>
            <a:r>
              <a:rPr lang="en-US" sz="1400" b="1" dirty="0">
                <a:solidFill>
                  <a:srgbClr val="C00000"/>
                </a:solidFill>
              </a:rPr>
              <a:t>, continue</a:t>
            </a:r>
          </a:p>
          <a:p>
            <a:pPr marL="0" indent="0">
              <a:buFont typeface="Arial" panose="020B0604020202020204" pitchFamily="34" charset="0"/>
              <a:buNone/>
              <a:defRPr/>
            </a:pPr>
            <a:r>
              <a:rPr lang="en-US" sz="1400" b="1" dirty="0" smtClean="0"/>
              <a:t>B. </a:t>
            </a:r>
            <a:r>
              <a:rPr lang="en-US" sz="1400" b="1" dirty="0" err="1" smtClean="0"/>
              <a:t>goto</a:t>
            </a:r>
            <a:r>
              <a:rPr lang="en-US" sz="1400" b="1" dirty="0"/>
              <a:t>, </a:t>
            </a:r>
            <a:r>
              <a:rPr lang="en-US" sz="1400" b="1" dirty="0" err="1"/>
              <a:t>instanceof</a:t>
            </a:r>
            <a:r>
              <a:rPr lang="en-US" sz="1400" b="1" dirty="0"/>
              <a:t>, native, finally, default, throws</a:t>
            </a:r>
          </a:p>
          <a:p>
            <a:pPr marL="0" indent="0">
              <a:buFont typeface="Arial" panose="020B0604020202020204" pitchFamily="34" charset="0"/>
              <a:buNone/>
              <a:defRPr/>
            </a:pPr>
            <a:r>
              <a:rPr lang="en-US" sz="1400" b="1" dirty="0" smtClean="0"/>
              <a:t>C. try</a:t>
            </a:r>
            <a:r>
              <a:rPr lang="en-US" sz="1400" b="1" dirty="0"/>
              <a:t>, virtual, throw, final, volatile, transient</a:t>
            </a:r>
          </a:p>
          <a:p>
            <a:pPr marL="0" indent="0">
              <a:buFont typeface="Arial" panose="020B0604020202020204" pitchFamily="34" charset="0"/>
              <a:buNone/>
              <a:defRPr/>
            </a:pPr>
            <a:r>
              <a:rPr lang="en-US" sz="1400" b="1" dirty="0" smtClean="0"/>
              <a:t>D. </a:t>
            </a:r>
            <a:r>
              <a:rPr lang="en-US" sz="1400" b="1" dirty="0" err="1" smtClean="0"/>
              <a:t>strictfp</a:t>
            </a:r>
            <a:r>
              <a:rPr lang="en-US" sz="1400" b="1" dirty="0"/>
              <a:t>, constant, super, implements, do</a:t>
            </a:r>
          </a:p>
          <a:p>
            <a:pPr>
              <a:buFont typeface="Arial" panose="020B0604020202020204" pitchFamily="34" charset="0"/>
              <a:buAutoNum type="alphaUcPeriod" startAt="5"/>
              <a:defRPr/>
            </a:pPr>
            <a:r>
              <a:rPr lang="en-US" sz="1400" b="1" dirty="0" smtClean="0"/>
              <a:t>byte</a:t>
            </a:r>
            <a:r>
              <a:rPr lang="en-US" sz="1400" b="1" dirty="0"/>
              <a:t>, break, assert, switch, </a:t>
            </a:r>
            <a:r>
              <a:rPr lang="en-US" sz="1400" b="1" dirty="0" smtClean="0"/>
              <a:t>include</a:t>
            </a:r>
          </a:p>
          <a:p>
            <a:pPr>
              <a:buFont typeface="Arial" panose="020B0604020202020204" pitchFamily="34" charset="0"/>
              <a:buAutoNum type="alphaUcPeriod" startAt="5"/>
              <a:defRPr/>
            </a:pPr>
            <a:endParaRPr lang="en-US" sz="1400" b="1" dirty="0"/>
          </a:p>
          <a:p>
            <a:pPr marL="0" indent="0">
              <a:buFont typeface="Arial" panose="020B0604020202020204" pitchFamily="34" charset="0"/>
              <a:buNone/>
              <a:defRPr/>
            </a:pPr>
            <a:r>
              <a:rPr lang="en-US" sz="1400" b="1" dirty="0" smtClean="0"/>
              <a:t>2</a:t>
            </a:r>
            <a:r>
              <a:rPr lang="en-US" sz="1400" b="1" dirty="0"/>
              <a:t>. </a:t>
            </a:r>
            <a:r>
              <a:rPr lang="en-US" sz="1400" b="1" dirty="0" smtClean="0"/>
              <a:t> Which </a:t>
            </a:r>
            <a:r>
              <a:rPr lang="en-US" sz="1400" b="1" dirty="0"/>
              <a:t>is a valid keyword in java?</a:t>
            </a:r>
          </a:p>
          <a:p>
            <a:pPr marL="0" indent="0">
              <a:buFont typeface="Arial" panose="020B0604020202020204" pitchFamily="34" charset="0"/>
              <a:buNone/>
              <a:defRPr/>
            </a:pPr>
            <a:endParaRPr lang="en-US" sz="1400" b="1" dirty="0"/>
          </a:p>
          <a:p>
            <a:pPr marL="0" indent="0">
              <a:buFont typeface="Arial" panose="020B0604020202020204" pitchFamily="34" charset="0"/>
              <a:buNone/>
              <a:defRPr/>
            </a:pPr>
            <a:r>
              <a:rPr lang="en-US" sz="1400" b="1" dirty="0" err="1" smtClean="0"/>
              <a:t>A.</a:t>
            </a:r>
            <a:r>
              <a:rPr lang="en-US" sz="1400" b="1" dirty="0" err="1" smtClean="0">
                <a:solidFill>
                  <a:srgbClr val="C00000"/>
                </a:solidFill>
              </a:rPr>
              <a:t>Interface</a:t>
            </a:r>
            <a:r>
              <a:rPr lang="en-US" sz="1400" b="1" dirty="0" smtClean="0"/>
              <a:t>  </a:t>
            </a:r>
            <a:r>
              <a:rPr lang="en-US" sz="1400" b="1" dirty="0" err="1" smtClean="0"/>
              <a:t>B.string</a:t>
            </a:r>
            <a:r>
              <a:rPr lang="en-US" sz="1400" b="1" dirty="0" smtClean="0"/>
              <a:t>  </a:t>
            </a:r>
            <a:r>
              <a:rPr lang="en-US" sz="1400" b="1" dirty="0" err="1" smtClean="0"/>
              <a:t>C.Float</a:t>
            </a:r>
            <a:r>
              <a:rPr lang="en-US" sz="1400" b="1" dirty="0" smtClean="0"/>
              <a:t>  </a:t>
            </a:r>
            <a:r>
              <a:rPr lang="en-US" sz="1400" b="1" dirty="0" err="1" smtClean="0"/>
              <a:t>D.unsigned</a:t>
            </a:r>
            <a:endParaRPr lang="en-US" sz="1400" b="1" dirty="0" smtClean="0"/>
          </a:p>
          <a:p>
            <a:pPr marL="0" indent="0">
              <a:buFont typeface="Arial" panose="020B0604020202020204" pitchFamily="34" charset="0"/>
              <a:buNone/>
              <a:defRPr/>
            </a:pPr>
            <a:endParaRPr lang="en-US" sz="1400" b="1" dirty="0"/>
          </a:p>
          <a:p>
            <a:pPr marL="0" indent="0">
              <a:buFont typeface="Arial" panose="020B0604020202020204" pitchFamily="34" charset="0"/>
              <a:buNone/>
              <a:defRPr/>
            </a:pPr>
            <a:r>
              <a:rPr lang="en-US" sz="1400" b="1" dirty="0"/>
              <a:t>3. Which one is a valid declaration of a </a:t>
            </a:r>
            <a:r>
              <a:rPr lang="en-US" sz="1400" b="1" dirty="0" err="1"/>
              <a:t>boolean</a:t>
            </a:r>
            <a:r>
              <a:rPr lang="en-US" sz="1400" b="1" dirty="0"/>
              <a:t>?</a:t>
            </a:r>
          </a:p>
          <a:p>
            <a:pPr marL="0" indent="0">
              <a:buFont typeface="Arial" panose="020B0604020202020204" pitchFamily="34" charset="0"/>
              <a:buNone/>
              <a:defRPr/>
            </a:pPr>
            <a:endParaRPr lang="en-US" sz="1400" b="1" dirty="0"/>
          </a:p>
          <a:p>
            <a:pPr marL="0" indent="0">
              <a:buFont typeface="Arial" panose="020B0604020202020204" pitchFamily="34" charset="0"/>
              <a:buNone/>
              <a:defRPr/>
            </a:pPr>
            <a:r>
              <a:rPr lang="en-US" sz="1400" b="1" dirty="0"/>
              <a:t>A.	</a:t>
            </a:r>
            <a:r>
              <a:rPr lang="en-US" sz="1400" b="1" dirty="0" err="1"/>
              <a:t>boolean</a:t>
            </a:r>
            <a:r>
              <a:rPr lang="en-US" sz="1400" b="1" dirty="0"/>
              <a:t> b1 = 0;</a:t>
            </a:r>
          </a:p>
          <a:p>
            <a:pPr marL="0" indent="0">
              <a:buFont typeface="Arial" panose="020B0604020202020204" pitchFamily="34" charset="0"/>
              <a:buNone/>
              <a:defRPr/>
            </a:pPr>
            <a:r>
              <a:rPr lang="en-US" sz="1400" b="1" dirty="0"/>
              <a:t>B.	</a:t>
            </a:r>
            <a:r>
              <a:rPr lang="en-US" sz="1400" b="1" dirty="0" err="1"/>
              <a:t>boolean</a:t>
            </a:r>
            <a:r>
              <a:rPr lang="en-US" sz="1400" b="1" dirty="0"/>
              <a:t> b2 = 'false';</a:t>
            </a:r>
          </a:p>
          <a:p>
            <a:pPr marL="0" indent="0">
              <a:buFont typeface="Arial" panose="020B0604020202020204" pitchFamily="34" charset="0"/>
              <a:buNone/>
              <a:defRPr/>
            </a:pPr>
            <a:r>
              <a:rPr lang="en-US" sz="1400" b="1" dirty="0"/>
              <a:t>C.	</a:t>
            </a:r>
            <a:r>
              <a:rPr lang="en-US" sz="1400" b="1" dirty="0" err="1"/>
              <a:t>boolean</a:t>
            </a:r>
            <a:r>
              <a:rPr lang="en-US" sz="1400" b="1" dirty="0"/>
              <a:t> b3 = false;</a:t>
            </a:r>
          </a:p>
          <a:p>
            <a:pPr marL="0" indent="0">
              <a:buFont typeface="Arial" panose="020B0604020202020204" pitchFamily="34" charset="0"/>
              <a:buNone/>
              <a:defRPr/>
            </a:pPr>
            <a:r>
              <a:rPr lang="en-US" sz="1400" b="1" dirty="0"/>
              <a:t>D.	</a:t>
            </a:r>
            <a:r>
              <a:rPr lang="en-US" sz="1400" b="1" dirty="0" err="1"/>
              <a:t>boolean</a:t>
            </a:r>
            <a:r>
              <a:rPr lang="en-US" sz="1400" b="1" dirty="0"/>
              <a:t> b4 = </a:t>
            </a:r>
            <a:r>
              <a:rPr lang="en-US" sz="1400" b="1" dirty="0" err="1"/>
              <a:t>Boolean.false</a:t>
            </a:r>
            <a:r>
              <a:rPr lang="en-US" sz="1400" b="1" dirty="0"/>
              <a:t>();</a:t>
            </a:r>
          </a:p>
          <a:p>
            <a:pPr marL="0" indent="0">
              <a:buFont typeface="Arial" panose="020B0604020202020204" pitchFamily="34" charset="0"/>
              <a:buNone/>
              <a:defRPr/>
            </a:pPr>
            <a:r>
              <a:rPr lang="en-US" sz="1400" b="1" dirty="0"/>
              <a:t>E.	</a:t>
            </a:r>
            <a:r>
              <a:rPr lang="en-US" sz="1400" b="1" dirty="0" err="1"/>
              <a:t>boolean</a:t>
            </a:r>
            <a:r>
              <a:rPr lang="en-US" sz="1400" b="1" dirty="0"/>
              <a:t> b5 = no</a:t>
            </a:r>
            <a:endParaRPr lang="en-US" sz="1400" b="1" dirty="0" smtClean="0"/>
          </a:p>
          <a:p>
            <a:pPr marL="0" indent="0">
              <a:buFont typeface="Arial" panose="020B0604020202020204" pitchFamily="34" charset="0"/>
              <a:buNone/>
              <a:defRPr/>
            </a:pPr>
            <a:endParaRPr lang="en-US" sz="1400" b="1" dirty="0"/>
          </a:p>
        </p:txBody>
      </p:sp>
      <p:sp>
        <p:nvSpPr>
          <p:cNvPr id="47107"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Quiz</a:t>
            </a:r>
          </a:p>
        </p:txBody>
      </p:sp>
    </p:spTree>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1447800"/>
            <a:ext cx="5868988" cy="4859338"/>
          </a:xfrm>
        </p:spPr>
        <p:txBody>
          <a:bodyPr/>
          <a:lstStyle/>
          <a:p>
            <a:pPr marL="0" indent="0">
              <a:buFont typeface="Arial" panose="020B0604020202020204" pitchFamily="34" charset="0"/>
              <a:buNone/>
              <a:defRPr/>
            </a:pPr>
            <a:r>
              <a:rPr lang="en-US" sz="1600" dirty="0"/>
              <a:t>4. </a:t>
            </a:r>
            <a:r>
              <a:rPr lang="en-US" sz="1600" b="1" dirty="0">
                <a:solidFill>
                  <a:srgbClr val="C00000"/>
                </a:solidFill>
              </a:rPr>
              <a:t>Which is a valid declarations of a String?</a:t>
            </a:r>
          </a:p>
          <a:p>
            <a:pPr marL="0" indent="0">
              <a:buFont typeface="Arial" panose="020B0604020202020204" pitchFamily="34" charset="0"/>
              <a:buNone/>
              <a:defRPr/>
            </a:pPr>
            <a:endParaRPr lang="en-US" sz="1600" b="1" dirty="0">
              <a:solidFill>
                <a:srgbClr val="C00000"/>
              </a:solidFill>
            </a:endParaRPr>
          </a:p>
          <a:p>
            <a:pPr marL="0" indent="0">
              <a:buFont typeface="Arial" panose="020B0604020202020204" pitchFamily="34" charset="0"/>
              <a:buNone/>
              <a:defRPr/>
            </a:pPr>
            <a:r>
              <a:rPr lang="en-US" sz="1600" b="1" dirty="0">
                <a:solidFill>
                  <a:srgbClr val="C00000"/>
                </a:solidFill>
              </a:rPr>
              <a:t>A.	String s1 = null;</a:t>
            </a:r>
          </a:p>
          <a:p>
            <a:pPr marL="0" indent="0">
              <a:buFont typeface="Arial" panose="020B0604020202020204" pitchFamily="34" charset="0"/>
              <a:buNone/>
              <a:defRPr/>
            </a:pPr>
            <a:r>
              <a:rPr lang="en-US" sz="1600" b="1" dirty="0">
                <a:solidFill>
                  <a:srgbClr val="C00000"/>
                </a:solidFill>
              </a:rPr>
              <a:t>B.	String s2 = 'null</a:t>
            </a:r>
            <a:r>
              <a:rPr lang="en-US" sz="1600" b="1" dirty="0" smtClean="0">
                <a:solidFill>
                  <a:srgbClr val="C00000"/>
                </a:solidFill>
              </a:rPr>
              <a:t>';</a:t>
            </a:r>
            <a:endParaRPr lang="en-US" sz="1600" b="1" dirty="0">
              <a:solidFill>
                <a:srgbClr val="C00000"/>
              </a:solidFill>
            </a:endParaRPr>
          </a:p>
          <a:p>
            <a:pPr marL="0" indent="0">
              <a:buFont typeface="Arial" panose="020B0604020202020204" pitchFamily="34" charset="0"/>
              <a:buNone/>
              <a:defRPr/>
            </a:pPr>
            <a:r>
              <a:rPr lang="en-US" sz="1600" b="1" dirty="0">
                <a:solidFill>
                  <a:srgbClr val="C00000"/>
                </a:solidFill>
              </a:rPr>
              <a:t>C.	String s3 = (String) '</a:t>
            </a:r>
            <a:r>
              <a:rPr lang="en-US" sz="1600" b="1" dirty="0" err="1">
                <a:solidFill>
                  <a:srgbClr val="C00000"/>
                </a:solidFill>
              </a:rPr>
              <a:t>abc</a:t>
            </a:r>
            <a:r>
              <a:rPr lang="en-US" sz="1600" b="1" dirty="0">
                <a:solidFill>
                  <a:srgbClr val="C00000"/>
                </a:solidFill>
              </a:rPr>
              <a:t>';</a:t>
            </a:r>
          </a:p>
          <a:p>
            <a:pPr>
              <a:buFont typeface="Arial" panose="020B0604020202020204" pitchFamily="34" charset="0"/>
              <a:buAutoNum type="alphaUcPeriod" startAt="4"/>
              <a:defRPr/>
            </a:pPr>
            <a:r>
              <a:rPr lang="en-US" sz="1600" b="1" dirty="0" smtClean="0">
                <a:solidFill>
                  <a:srgbClr val="C00000"/>
                </a:solidFill>
              </a:rPr>
              <a:t>          String </a:t>
            </a:r>
            <a:r>
              <a:rPr lang="en-US" sz="1600" b="1" dirty="0">
                <a:solidFill>
                  <a:srgbClr val="C00000"/>
                </a:solidFill>
              </a:rPr>
              <a:t>s4 = (String) '\</a:t>
            </a:r>
            <a:r>
              <a:rPr lang="en-US" sz="1600" b="1" dirty="0" err="1" smtClean="0">
                <a:solidFill>
                  <a:srgbClr val="C00000"/>
                </a:solidFill>
              </a:rPr>
              <a:t>ufeed</a:t>
            </a:r>
            <a:endParaRPr lang="en-US" sz="1600" b="1" dirty="0" smtClean="0">
              <a:solidFill>
                <a:srgbClr val="C00000"/>
              </a:solidFill>
            </a:endParaRPr>
          </a:p>
          <a:p>
            <a:pPr marL="0" indent="0">
              <a:buFont typeface="Arial" panose="020B0604020202020204" pitchFamily="34" charset="0"/>
              <a:buNone/>
              <a:defRPr/>
            </a:pPr>
            <a:endParaRPr lang="en-US" sz="1600" b="1" dirty="0" smtClean="0">
              <a:solidFill>
                <a:srgbClr val="C00000"/>
              </a:solidFill>
            </a:endParaRPr>
          </a:p>
          <a:p>
            <a:pPr marL="0" indent="0">
              <a:buFont typeface="Arial" panose="020B0604020202020204" pitchFamily="34" charset="0"/>
              <a:buNone/>
              <a:defRPr/>
            </a:pPr>
            <a:endParaRPr lang="en-US" sz="1600" b="1" dirty="0">
              <a:solidFill>
                <a:srgbClr val="C00000"/>
              </a:solidFill>
            </a:endParaRPr>
          </a:p>
          <a:p>
            <a:pPr marL="0" indent="0">
              <a:buFont typeface="Arial" panose="020B0604020202020204" pitchFamily="34" charset="0"/>
              <a:buNone/>
              <a:defRPr/>
            </a:pPr>
            <a:endParaRPr lang="en-US" sz="1600" b="1" dirty="0">
              <a:solidFill>
                <a:srgbClr val="C00000"/>
              </a:solidFill>
            </a:endParaRPr>
          </a:p>
          <a:p>
            <a:pPr marL="0" indent="0">
              <a:buFont typeface="Arial" panose="020B0604020202020204" pitchFamily="34" charset="0"/>
              <a:buNone/>
              <a:defRPr/>
            </a:pPr>
            <a:r>
              <a:rPr lang="en-US" sz="1600" b="1" dirty="0">
                <a:solidFill>
                  <a:srgbClr val="C00000"/>
                </a:solidFill>
              </a:rPr>
              <a:t>5. What is the numerical range of a char?</a:t>
            </a:r>
          </a:p>
          <a:p>
            <a:pPr marL="0" indent="0">
              <a:buFont typeface="Arial" panose="020B0604020202020204" pitchFamily="34" charset="0"/>
              <a:buNone/>
              <a:defRPr/>
            </a:pPr>
            <a:endParaRPr lang="en-US" sz="1600" b="1" dirty="0">
              <a:solidFill>
                <a:srgbClr val="C00000"/>
              </a:solidFill>
            </a:endParaRPr>
          </a:p>
          <a:p>
            <a:pPr marL="0" indent="0">
              <a:buFont typeface="Arial" panose="020B0604020202020204" pitchFamily="34" charset="0"/>
              <a:buNone/>
              <a:defRPr/>
            </a:pPr>
            <a:r>
              <a:rPr lang="en-US" sz="1600" b="1" dirty="0">
                <a:solidFill>
                  <a:srgbClr val="C00000"/>
                </a:solidFill>
              </a:rPr>
              <a:t>A.	-128 to 127	B.	-(215) to (215) - 1</a:t>
            </a:r>
          </a:p>
          <a:p>
            <a:pPr marL="0" indent="0">
              <a:buFont typeface="Arial" panose="020B0604020202020204" pitchFamily="34" charset="0"/>
              <a:buNone/>
              <a:defRPr/>
            </a:pPr>
            <a:r>
              <a:rPr lang="en-US" sz="1600" b="1" dirty="0">
                <a:solidFill>
                  <a:srgbClr val="C00000"/>
                </a:solidFill>
              </a:rPr>
              <a:t>C.	0 to 32767	D.	0 to 65535</a:t>
            </a:r>
          </a:p>
        </p:txBody>
      </p:sp>
      <p:sp>
        <p:nvSpPr>
          <p:cNvPr id="48131" name="Rectangle 3"/>
          <p:cNvSpPr>
            <a:spLocks noChangeArrowheads="1"/>
          </p:cNvSpPr>
          <p:nvPr/>
        </p:nvSpPr>
        <p:spPr bwMode="auto">
          <a:xfrm>
            <a:off x="6477000" y="2690813"/>
            <a:ext cx="22098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en-US" sz="1600">
                <a:latin typeface="Arial" panose="020B0604020202020204" pitchFamily="34" charset="0"/>
              </a:rPr>
              <a:t>1.B</a:t>
            </a:r>
          </a:p>
          <a:p>
            <a:pPr eaLnBrk="1" hangingPunct="1">
              <a:spcBef>
                <a:spcPct val="0"/>
              </a:spcBef>
              <a:buFontTx/>
              <a:buNone/>
            </a:pPr>
            <a:r>
              <a:rPr lang="pt-BR" altLang="en-US" sz="1600">
                <a:latin typeface="Arial" panose="020B0604020202020204" pitchFamily="34" charset="0"/>
              </a:rPr>
              <a:t>2.A</a:t>
            </a:r>
          </a:p>
          <a:p>
            <a:pPr eaLnBrk="1" hangingPunct="1">
              <a:spcBef>
                <a:spcPct val="0"/>
              </a:spcBef>
              <a:buFontTx/>
              <a:buNone/>
            </a:pPr>
            <a:r>
              <a:rPr lang="pt-BR" altLang="en-US" sz="1600">
                <a:latin typeface="Arial" panose="020B0604020202020204" pitchFamily="34" charset="0"/>
              </a:rPr>
              <a:t>3.C</a:t>
            </a:r>
          </a:p>
          <a:p>
            <a:pPr eaLnBrk="1" hangingPunct="1">
              <a:spcBef>
                <a:spcPct val="0"/>
              </a:spcBef>
              <a:buFontTx/>
              <a:buNone/>
            </a:pPr>
            <a:r>
              <a:rPr lang="pt-BR" altLang="en-US" sz="1600">
                <a:latin typeface="Arial" panose="020B0604020202020204" pitchFamily="34" charset="0"/>
              </a:rPr>
              <a:t>4.A</a:t>
            </a:r>
          </a:p>
          <a:p>
            <a:pPr eaLnBrk="1" hangingPunct="1">
              <a:spcBef>
                <a:spcPct val="0"/>
              </a:spcBef>
              <a:buFontTx/>
              <a:buNone/>
            </a:pPr>
            <a:r>
              <a:rPr lang="pt-BR" altLang="en-US" sz="1600">
                <a:latin typeface="Arial" panose="020B0604020202020204" pitchFamily="34" charset="0"/>
              </a:rPr>
              <a:t>5.D</a:t>
            </a:r>
            <a:endParaRPr lang="en-US" altLang="en-US" sz="1600">
              <a:latin typeface="Arial" panose="020B0604020202020204" pitchFamily="34" charset="0"/>
            </a:endParaRPr>
          </a:p>
        </p:txBody>
      </p:sp>
      <p:sp>
        <p:nvSpPr>
          <p:cNvPr id="4813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Quiz</a:t>
            </a:r>
          </a:p>
        </p:txBody>
      </p:sp>
    </p:spTree>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533400" y="533400"/>
            <a:ext cx="8077200" cy="5867400"/>
          </a:xfrm>
          <a:solidFill>
            <a:srgbClr val="00B050"/>
          </a:solidFill>
        </p:spPr>
        <p:txBody>
          <a:bodyPr/>
          <a:lstStyle/>
          <a:p>
            <a:pPr eaLnBrk="1" hangingPunct="1"/>
            <a:r>
              <a:rPr lang="en-US" altLang="en-US" smtClean="0">
                <a:latin typeface="Book Antiqua" panose="02040602050305030304" pitchFamily="18" charset="0"/>
              </a:rPr>
              <a:t>Control Structures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74638"/>
            <a:ext cx="8229600" cy="792162"/>
          </a:xfrm>
          <a:solidFill>
            <a:srgbClr val="C00000"/>
          </a:solidFill>
        </p:spPr>
        <p:txBody>
          <a:bodyPr/>
          <a:lstStyle/>
          <a:p>
            <a:r>
              <a:rPr lang="en-US" altLang="en-US" sz="2800" smtClean="0">
                <a:solidFill>
                  <a:schemeClr val="bg1"/>
                </a:solidFill>
                <a:latin typeface="Book Antiqua" panose="02040602050305030304" pitchFamily="18" charset="0"/>
              </a:rPr>
              <a:t>Introduction</a:t>
            </a:r>
          </a:p>
        </p:txBody>
      </p:sp>
      <p:sp>
        <p:nvSpPr>
          <p:cNvPr id="51203" name="Text Placeholder 2"/>
          <p:cNvSpPr>
            <a:spLocks noGrp="1"/>
          </p:cNvSpPr>
          <p:nvPr>
            <p:ph type="body" sz="quarter" idx="10"/>
          </p:nvPr>
        </p:nvSpPr>
        <p:spPr>
          <a:xfrm>
            <a:off x="457200" y="1465263"/>
            <a:ext cx="8229600" cy="3259137"/>
          </a:xfrm>
        </p:spPr>
        <p:txBody>
          <a:bodyPr/>
          <a:lstStyle/>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There are two types of Control structures in Java</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pPr>
            <a:r>
              <a:rPr lang="en-US" altLang="en-US" smtClean="0">
                <a:latin typeface="Book Antiqua" panose="02040602050305030304" pitchFamily="18" charset="0"/>
              </a:rPr>
              <a:t>	Decision Making Statements</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pPr>
            <a:r>
              <a:rPr lang="en-US" altLang="en-US" smtClean="0">
                <a:latin typeface="Book Antiqua" panose="02040602050305030304" pitchFamily="18" charset="0"/>
              </a:rPr>
              <a:t>	Looping /Repetitive Statement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868362"/>
          </a:xfrm>
          <a:solidFill>
            <a:srgbClr val="C00000"/>
          </a:solidFill>
        </p:spPr>
        <p:txBody>
          <a:bodyPr/>
          <a:lstStyle/>
          <a:p>
            <a:r>
              <a:rPr lang="en-US" altLang="en-US" sz="2800" b="1" smtClean="0">
                <a:solidFill>
                  <a:schemeClr val="bg1"/>
                </a:solidFill>
              </a:rPr>
              <a:t>Decision Making Statements</a:t>
            </a:r>
          </a:p>
        </p:txBody>
      </p:sp>
      <p:sp>
        <p:nvSpPr>
          <p:cNvPr id="52227" name="Text Placeholder 2"/>
          <p:cNvSpPr>
            <a:spLocks noGrp="1"/>
          </p:cNvSpPr>
          <p:nvPr>
            <p:ph type="body" sz="quarter" idx="10"/>
          </p:nvPr>
        </p:nvSpPr>
        <p:spPr>
          <a:xfrm>
            <a:off x="303213" y="1465263"/>
            <a:ext cx="8543925" cy="1662112"/>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There are two types of decision making statements in Java. They are:</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buFont typeface="Wingdings" panose="05000000000000000000" pitchFamily="2" charset="2"/>
              <a:buChar char="Ø"/>
            </a:pPr>
            <a:r>
              <a:rPr lang="en-US" altLang="en-US" smtClean="0">
                <a:latin typeface="Book Antiqua" panose="02040602050305030304" pitchFamily="18" charset="0"/>
              </a:rPr>
              <a:t>if statements</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buFont typeface="Wingdings" panose="05000000000000000000" pitchFamily="2" charset="2"/>
              <a:buChar char="Ø"/>
            </a:pPr>
            <a:r>
              <a:rPr lang="en-US" altLang="en-US" smtClean="0">
                <a:latin typeface="Book Antiqua" panose="02040602050305030304" pitchFamily="18" charset="0"/>
              </a:rPr>
              <a:t>switch statements</a:t>
            </a:r>
          </a:p>
          <a:p>
            <a:pPr>
              <a:spcBef>
                <a:spcPct val="0"/>
              </a:spcBef>
              <a:spcAft>
                <a:spcPct val="0"/>
              </a:spcAft>
            </a:pPr>
            <a:endParaRPr lang="en-US" alt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533400"/>
            <a:ext cx="8539163" cy="614363"/>
          </a:xfrm>
          <a:solidFill>
            <a:srgbClr val="C00000"/>
          </a:solidFill>
        </p:spPr>
        <p:txBody>
          <a:bodyPr/>
          <a:lstStyle/>
          <a:p>
            <a:r>
              <a:rPr lang="en-US" altLang="en-US" sz="2800" b="1" smtClean="0">
                <a:latin typeface="Book Antiqua" panose="02040602050305030304" pitchFamily="18" charset="0"/>
              </a:rPr>
              <a:t> </a:t>
            </a:r>
            <a:br>
              <a:rPr lang="en-US" altLang="en-US" sz="2800" b="1" smtClean="0">
                <a:latin typeface="Book Antiqua" panose="02040602050305030304" pitchFamily="18" charset="0"/>
              </a:rPr>
            </a:br>
            <a:r>
              <a:rPr lang="en-US" altLang="en-US" sz="2800" b="1" smtClean="0">
                <a:solidFill>
                  <a:schemeClr val="bg1"/>
                </a:solidFill>
                <a:latin typeface="Book Antiqua" panose="02040602050305030304" pitchFamily="18" charset="0"/>
              </a:rPr>
              <a:t>if Statement</a:t>
            </a:r>
            <a:r>
              <a:rPr lang="en-US" altLang="en-US" sz="2800" b="1" smtClean="0">
                <a:latin typeface="Book Antiqua" panose="02040602050305030304" pitchFamily="18" charset="0"/>
              </a:rPr>
              <a:t/>
            </a:r>
            <a:br>
              <a:rPr lang="en-US" altLang="en-US" sz="2800" b="1" smtClean="0">
                <a:latin typeface="Book Antiqua" panose="02040602050305030304" pitchFamily="18" charset="0"/>
              </a:rPr>
            </a:br>
            <a:endParaRPr lang="en-US" altLang="en-US" sz="2800" b="1" smtClean="0">
              <a:latin typeface="Book Antiqua" panose="02040602050305030304" pitchFamily="18" charset="0"/>
            </a:endParaRPr>
          </a:p>
        </p:txBody>
      </p:sp>
      <p:sp>
        <p:nvSpPr>
          <p:cNvPr id="8195" name="Text Placeholder 2"/>
          <p:cNvSpPr>
            <a:spLocks noGrp="1"/>
          </p:cNvSpPr>
          <p:nvPr>
            <p:ph type="body" sz="quarter" idx="10"/>
          </p:nvPr>
        </p:nvSpPr>
        <p:spPr>
          <a:xfrm>
            <a:off x="303213" y="1465263"/>
            <a:ext cx="8543925" cy="4783137"/>
          </a:xfrm>
        </p:spPr>
        <p:txBody>
          <a:bodyPr/>
          <a:lstStyle/>
          <a:p>
            <a:pPr>
              <a:spcBef>
                <a:spcPct val="0"/>
              </a:spcBef>
              <a:spcAft>
                <a:spcPct val="0"/>
              </a:spcAft>
              <a:buFont typeface="Wingdings" pitchFamily="2" charset="2"/>
              <a:buChar char="§"/>
              <a:defRPr/>
            </a:pPr>
            <a:r>
              <a:rPr dirty="0" smtClean="0">
                <a:latin typeface="Book Antiqua" pitchFamily="18" charset="0"/>
              </a:rPr>
              <a:t>An if statement consists of a Boolean expression followed by one or more statements.</a:t>
            </a: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b="1" dirty="0" smtClean="0">
                <a:solidFill>
                  <a:srgbClr val="C00000"/>
                </a:solidFill>
                <a:latin typeface="Book Antiqua" pitchFamily="18" charset="0"/>
              </a:rPr>
              <a:t>Syntax:</a:t>
            </a:r>
            <a:endParaRPr lang="en-US" b="1" dirty="0" smtClean="0">
              <a:solidFill>
                <a:srgbClr val="C00000"/>
              </a:solidFill>
              <a:latin typeface="Book Antiqua" pitchFamily="18" charset="0"/>
            </a:endParaRPr>
          </a:p>
          <a:p>
            <a:pPr>
              <a:spcBef>
                <a:spcPct val="0"/>
              </a:spcBef>
              <a:spcAft>
                <a:spcPct val="0"/>
              </a:spcAft>
              <a:buFont typeface="Arial" charset="0"/>
              <a:buNone/>
              <a:defRPr/>
            </a:pPr>
            <a:endParaRPr dirty="0" smtClean="0">
              <a:solidFill>
                <a:srgbClr val="0066FF"/>
              </a:solidFill>
              <a:latin typeface="Book Antiqua" pitchFamily="18" charset="0"/>
            </a:endParaRPr>
          </a:p>
          <a:p>
            <a:pPr>
              <a:spcBef>
                <a:spcPct val="0"/>
              </a:spcBef>
              <a:spcAft>
                <a:spcPct val="0"/>
              </a:spcAft>
              <a:buFont typeface="Arial" charset="0"/>
              <a:buNone/>
              <a:defRPr/>
            </a:pPr>
            <a:r>
              <a:rPr dirty="0" smtClean="0">
                <a:latin typeface="Book Antiqua" pitchFamily="18" charset="0"/>
              </a:rPr>
              <a:t>       if(</a:t>
            </a:r>
            <a:r>
              <a:rPr dirty="0" err="1" smtClean="0">
                <a:latin typeface="Book Antiqua" pitchFamily="18" charset="0"/>
              </a:rPr>
              <a:t>Boolean_expression</a:t>
            </a:r>
            <a:r>
              <a:rPr dirty="0" smtClean="0">
                <a:latin typeface="Book Antiqua" pitchFamily="18" charset="0"/>
              </a:rPr>
              <a:t>) { </a:t>
            </a: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dirty="0" smtClean="0">
                <a:latin typeface="Book Antiqua" pitchFamily="18" charset="0"/>
              </a:rPr>
              <a:t>       //Statements will execute if the Boolean expression is true </a:t>
            </a:r>
            <a:endParaRPr lang="en-US" dirty="0" smtClean="0">
              <a:latin typeface="Book Antiqua" pitchFamily="18" charset="0"/>
            </a:endParaRP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dirty="0" smtClean="0">
                <a:latin typeface="Book Antiqua" pitchFamily="18" charset="0"/>
              </a:rPr>
              <a:t>       }</a:t>
            </a:r>
          </a:p>
          <a:p>
            <a:pPr>
              <a:spcBef>
                <a:spcPct val="0"/>
              </a:spcBef>
              <a:spcAft>
                <a:spcPct val="0"/>
              </a:spcAft>
              <a:buFont typeface="Arial" charset="0"/>
              <a:buNone/>
              <a:defRPr/>
            </a:pPr>
            <a:endParaRPr lang="en-US" dirty="0" smtClean="0">
              <a:latin typeface="Book Antiqua" pitchFamily="18" charset="0"/>
            </a:endParaRP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b="1" dirty="0" smtClean="0">
                <a:solidFill>
                  <a:srgbClr val="C00000"/>
                </a:solidFill>
                <a:latin typeface="Book Antiqua" pitchFamily="18" charset="0"/>
              </a:rPr>
              <a:t>Works:</a:t>
            </a:r>
            <a:endParaRPr lang="en-US" b="1" dirty="0" smtClean="0">
              <a:solidFill>
                <a:srgbClr val="C00000"/>
              </a:solidFill>
              <a:latin typeface="Book Antiqua" pitchFamily="18" charset="0"/>
            </a:endParaRPr>
          </a:p>
          <a:p>
            <a:pPr>
              <a:spcBef>
                <a:spcPct val="0"/>
              </a:spcBef>
              <a:spcAft>
                <a:spcPct val="0"/>
              </a:spcAft>
              <a:buFont typeface="Arial" charset="0"/>
              <a:buNone/>
              <a:defRPr/>
            </a:pPr>
            <a:endParaRPr dirty="0" smtClean="0">
              <a:solidFill>
                <a:srgbClr val="0066FF"/>
              </a:solidFill>
              <a:latin typeface="Book Antiqua" pitchFamily="18" charset="0"/>
            </a:endParaRPr>
          </a:p>
          <a:p>
            <a:pPr marL="0" indent="0">
              <a:spcBef>
                <a:spcPct val="0"/>
              </a:spcBef>
              <a:spcAft>
                <a:spcPct val="0"/>
              </a:spcAft>
              <a:buFont typeface="Arial" charset="0"/>
              <a:buNone/>
              <a:defRPr/>
            </a:pPr>
            <a:r>
              <a:rPr dirty="0" smtClean="0">
                <a:latin typeface="Book Antiqua" pitchFamily="18" charset="0"/>
              </a:rPr>
              <a:t>If  the </a:t>
            </a:r>
            <a:r>
              <a:rPr dirty="0" err="1" smtClean="0">
                <a:latin typeface="Book Antiqua" pitchFamily="18" charset="0"/>
              </a:rPr>
              <a:t>boolean</a:t>
            </a:r>
            <a:r>
              <a:rPr dirty="0" smtClean="0">
                <a:latin typeface="Book Antiqua" pitchFamily="18" charset="0"/>
              </a:rPr>
              <a:t> expression evaluates to true then the block of code inside the if statement will be executed. If not the first set of code after the end of the if statement(after the closing curly brace) will be executed</a:t>
            </a:r>
          </a:p>
          <a:p>
            <a:pPr>
              <a:spcBef>
                <a:spcPct val="0"/>
              </a:spcBef>
              <a:spcAft>
                <a:spcPct val="0"/>
              </a:spcAft>
              <a:buFont typeface="Arial" charset="0"/>
              <a:buNone/>
              <a:defRPr/>
            </a:pPr>
            <a:endParaRPr dirty="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381000"/>
            <a:ext cx="8229600" cy="792163"/>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54275" name="Text Placeholder 2"/>
          <p:cNvSpPr>
            <a:spLocks noGrp="1"/>
          </p:cNvSpPr>
          <p:nvPr>
            <p:ph type="body" sz="quarter" idx="10"/>
          </p:nvPr>
        </p:nvSpPr>
        <p:spPr>
          <a:xfrm>
            <a:off x="303213" y="1465263"/>
            <a:ext cx="8543925" cy="4097337"/>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10;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if( x &lt; 20 ){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System.out.print("This is if statement");</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7030A0"/>
                </a:solidFill>
                <a:latin typeface="Book Antiqua" panose="02040602050305030304" pitchFamily="18" charset="0"/>
              </a:rPr>
              <a:t>Output:</a:t>
            </a:r>
          </a:p>
          <a:p>
            <a:pPr>
              <a:spcBef>
                <a:spcPct val="0"/>
              </a:spcBef>
              <a:spcAft>
                <a:spcPct val="0"/>
              </a:spcAft>
              <a:buFont typeface="Arial" panose="020B0604020202020204" pitchFamily="34" charset="0"/>
              <a:buNone/>
            </a:pPr>
            <a:r>
              <a:rPr lang="en-US" altLang="en-US" b="1" smtClean="0">
                <a:solidFill>
                  <a:srgbClr val="7030A0"/>
                </a:solidFill>
                <a:latin typeface="Book Antiqua" panose="02040602050305030304" pitchFamily="18" charset="0"/>
              </a:rPr>
              <a:t>             This is if statement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04800" y="469900"/>
            <a:ext cx="8539163" cy="596900"/>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 if...else Statement</a:t>
            </a:r>
            <a:r>
              <a:rPr lang="en-US" altLang="en-US" smtClean="0"/>
              <a:t/>
            </a:r>
            <a:br>
              <a:rPr lang="en-US" altLang="en-US" smtClean="0"/>
            </a:br>
            <a:endParaRPr lang="en-US" altLang="en-US" smtClean="0"/>
          </a:p>
        </p:txBody>
      </p:sp>
      <p:sp>
        <p:nvSpPr>
          <p:cNvPr id="10243" name="Text Placeholder 2"/>
          <p:cNvSpPr>
            <a:spLocks noGrp="1"/>
          </p:cNvSpPr>
          <p:nvPr>
            <p:ph type="body" sz="quarter" idx="10"/>
          </p:nvPr>
        </p:nvSpPr>
        <p:spPr>
          <a:xfrm>
            <a:off x="303213" y="1465263"/>
            <a:ext cx="8543925" cy="4859337"/>
          </a:xfrm>
        </p:spPr>
        <p:txBody>
          <a:bodyPr/>
          <a:lstStyle/>
          <a:p>
            <a:pPr marL="0" indent="0">
              <a:spcBef>
                <a:spcPct val="0"/>
              </a:spcBef>
              <a:spcAft>
                <a:spcPct val="0"/>
              </a:spcAft>
              <a:buFont typeface="Arial" charset="0"/>
              <a:buNone/>
              <a:defRPr/>
            </a:pPr>
            <a:r>
              <a:rPr dirty="0" smtClean="0">
                <a:latin typeface="Book Antiqua" pitchFamily="18" charset="0"/>
              </a:rPr>
              <a:t>An if statement can be followed by an optional </a:t>
            </a:r>
            <a:r>
              <a:rPr i="1" dirty="0" smtClean="0">
                <a:latin typeface="Book Antiqua" pitchFamily="18" charset="0"/>
              </a:rPr>
              <a:t>else</a:t>
            </a:r>
            <a:r>
              <a:rPr dirty="0" smtClean="0">
                <a:latin typeface="Book Antiqua" pitchFamily="18" charset="0"/>
              </a:rPr>
              <a:t> statement, which executes when the Boolean expression is false.</a:t>
            </a: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b="1" dirty="0" smtClean="0">
                <a:solidFill>
                  <a:srgbClr val="002060"/>
                </a:solidFill>
                <a:latin typeface="Book Antiqua" pitchFamily="18" charset="0"/>
              </a:rPr>
              <a:t>Syntax:</a:t>
            </a:r>
          </a:p>
          <a:p>
            <a:pPr>
              <a:spcBef>
                <a:spcPct val="0"/>
              </a:spcBef>
              <a:spcAft>
                <a:spcPct val="0"/>
              </a:spcAft>
              <a:buFont typeface="Arial" charset="0"/>
              <a:buNone/>
              <a:defRPr/>
            </a:pPr>
            <a:r>
              <a:rPr dirty="0" smtClean="0">
                <a:latin typeface="Book Antiqua" pitchFamily="18" charset="0"/>
              </a:rPr>
              <a:t>	</a:t>
            </a:r>
            <a:endParaRPr lang="en-US" dirty="0" smtClean="0">
              <a:latin typeface="Book Antiqua" pitchFamily="18" charset="0"/>
            </a:endParaRPr>
          </a:p>
          <a:p>
            <a:pPr>
              <a:spcBef>
                <a:spcPct val="0"/>
              </a:spcBef>
              <a:spcAft>
                <a:spcPct val="0"/>
              </a:spcAft>
              <a:buFont typeface="Arial" charset="0"/>
              <a:buNone/>
              <a:defRPr/>
            </a:pPr>
            <a:r>
              <a:rPr lang="en-US" dirty="0" smtClean="0">
                <a:latin typeface="Book Antiqua" pitchFamily="18" charset="0"/>
              </a:rPr>
              <a:t>	</a:t>
            </a:r>
            <a:r>
              <a:rPr dirty="0" smtClean="0">
                <a:latin typeface="Book Antiqua" pitchFamily="18" charset="0"/>
              </a:rPr>
              <a:t>if(</a:t>
            </a:r>
            <a:r>
              <a:rPr dirty="0" err="1" smtClean="0">
                <a:latin typeface="Book Antiqua" pitchFamily="18" charset="0"/>
              </a:rPr>
              <a:t>Boolean_expression</a:t>
            </a:r>
            <a:r>
              <a:rPr dirty="0" smtClean="0">
                <a:latin typeface="Book Antiqua" pitchFamily="18" charset="0"/>
              </a:rPr>
              <a:t>){ </a:t>
            </a:r>
          </a:p>
          <a:p>
            <a:pPr>
              <a:spcBef>
                <a:spcPct val="0"/>
              </a:spcBef>
              <a:spcAft>
                <a:spcPct val="0"/>
              </a:spcAft>
              <a:buFont typeface="Arial" charset="0"/>
              <a:buNone/>
              <a:defRPr/>
            </a:pPr>
            <a:r>
              <a:rPr dirty="0" smtClean="0">
                <a:latin typeface="Book Antiqua" pitchFamily="18" charset="0"/>
              </a:rPr>
              <a:t>                  </a:t>
            </a:r>
            <a:endParaRPr lang="en-US" dirty="0" smtClean="0">
              <a:latin typeface="Book Antiqua" pitchFamily="18" charset="0"/>
            </a:endParaRPr>
          </a:p>
          <a:p>
            <a:pPr>
              <a:spcBef>
                <a:spcPct val="0"/>
              </a:spcBef>
              <a:spcAft>
                <a:spcPct val="0"/>
              </a:spcAft>
              <a:buFont typeface="Arial" charset="0"/>
              <a:buNone/>
              <a:defRPr/>
            </a:pPr>
            <a:r>
              <a:rPr lang="en-US" dirty="0" smtClean="0">
                <a:latin typeface="Book Antiqua" pitchFamily="18" charset="0"/>
              </a:rPr>
              <a:t>       </a:t>
            </a:r>
            <a:r>
              <a:rPr dirty="0" smtClean="0">
                <a:latin typeface="Book Antiqua" pitchFamily="18" charset="0"/>
              </a:rPr>
              <a:t>Executes when the Boolean expression is true</a:t>
            </a:r>
          </a:p>
          <a:p>
            <a:pPr>
              <a:spcBef>
                <a:spcPct val="0"/>
              </a:spcBef>
              <a:spcAft>
                <a:spcPct val="0"/>
              </a:spcAft>
              <a:buFont typeface="Arial" charset="0"/>
              <a:buNone/>
              <a:defRPr/>
            </a:pPr>
            <a:r>
              <a:rPr dirty="0" smtClean="0">
                <a:latin typeface="Book Antiqua" pitchFamily="18" charset="0"/>
              </a:rPr>
              <a:t>       </a:t>
            </a:r>
            <a:endParaRPr lang="en-US" dirty="0" smtClean="0">
              <a:latin typeface="Book Antiqua" pitchFamily="18" charset="0"/>
            </a:endParaRPr>
          </a:p>
          <a:p>
            <a:pPr>
              <a:spcBef>
                <a:spcPct val="0"/>
              </a:spcBef>
              <a:spcAft>
                <a:spcPct val="0"/>
              </a:spcAft>
              <a:buFont typeface="Arial" charset="0"/>
              <a:buNone/>
              <a:defRPr/>
            </a:pPr>
            <a:r>
              <a:rPr dirty="0" smtClean="0">
                <a:latin typeface="Book Antiqua" pitchFamily="18" charset="0"/>
              </a:rPr>
              <a:t>        }</a:t>
            </a:r>
          </a:p>
          <a:p>
            <a:pPr>
              <a:spcBef>
                <a:spcPct val="0"/>
              </a:spcBef>
              <a:spcAft>
                <a:spcPct val="0"/>
              </a:spcAft>
              <a:buFont typeface="Arial" charset="0"/>
              <a:buNone/>
              <a:defRPr/>
            </a:pPr>
            <a:endParaRPr dirty="0" smtClean="0">
              <a:latin typeface="Book Antiqua" pitchFamily="18" charset="0"/>
            </a:endParaRPr>
          </a:p>
          <a:p>
            <a:pPr>
              <a:spcBef>
                <a:spcPct val="0"/>
              </a:spcBef>
              <a:spcAft>
                <a:spcPct val="0"/>
              </a:spcAft>
              <a:buFont typeface="Arial" charset="0"/>
              <a:buNone/>
              <a:defRPr/>
            </a:pPr>
            <a:r>
              <a:rPr dirty="0" smtClean="0">
                <a:latin typeface="Book Antiqua" pitchFamily="18" charset="0"/>
              </a:rPr>
              <a:t>       else</a:t>
            </a:r>
          </a:p>
          <a:p>
            <a:pPr>
              <a:spcBef>
                <a:spcPct val="0"/>
              </a:spcBef>
              <a:spcAft>
                <a:spcPct val="0"/>
              </a:spcAft>
              <a:buFont typeface="Arial" charset="0"/>
              <a:buNone/>
              <a:defRPr/>
            </a:pPr>
            <a:r>
              <a:rPr dirty="0" smtClean="0">
                <a:latin typeface="Book Antiqua" pitchFamily="18" charset="0"/>
              </a:rPr>
              <a:t>       { </a:t>
            </a:r>
          </a:p>
          <a:p>
            <a:pPr>
              <a:spcBef>
                <a:spcPct val="0"/>
              </a:spcBef>
              <a:spcAft>
                <a:spcPct val="0"/>
              </a:spcAft>
              <a:buFont typeface="Arial" charset="0"/>
              <a:buNone/>
              <a:defRPr/>
            </a:pPr>
            <a:r>
              <a:rPr dirty="0" smtClean="0">
                <a:latin typeface="Book Antiqua" pitchFamily="18" charset="0"/>
              </a:rPr>
              <a:t>       </a:t>
            </a:r>
            <a:endParaRPr lang="en-US" dirty="0" smtClean="0">
              <a:latin typeface="Book Antiqua" pitchFamily="18" charset="0"/>
            </a:endParaRPr>
          </a:p>
          <a:p>
            <a:pPr>
              <a:spcBef>
                <a:spcPct val="0"/>
              </a:spcBef>
              <a:spcAft>
                <a:spcPct val="0"/>
              </a:spcAft>
              <a:buFont typeface="Arial" charset="0"/>
              <a:buNone/>
              <a:defRPr/>
            </a:pPr>
            <a:r>
              <a:rPr lang="en-US" dirty="0" smtClean="0">
                <a:latin typeface="Book Antiqua" pitchFamily="18" charset="0"/>
              </a:rPr>
              <a:t>        E</a:t>
            </a:r>
            <a:r>
              <a:rPr dirty="0" smtClean="0">
                <a:latin typeface="Book Antiqua" pitchFamily="18" charset="0"/>
              </a:rPr>
              <a:t>xecutes when the Boolean expression is false</a:t>
            </a:r>
          </a:p>
          <a:p>
            <a:pPr>
              <a:spcBef>
                <a:spcPct val="0"/>
              </a:spcBef>
              <a:spcAft>
                <a:spcPct val="0"/>
              </a:spcAft>
              <a:buFont typeface="Arial" charset="0"/>
              <a:buNone/>
              <a:defRPr/>
            </a:pPr>
            <a:r>
              <a:rPr dirty="0" smtClean="0">
                <a:latin typeface="Book Antiqua" pitchFamily="18" charset="0"/>
              </a:rPr>
              <a:t>       </a:t>
            </a:r>
            <a:endParaRPr lang="en-US" dirty="0" smtClean="0">
              <a:latin typeface="Book Antiqua" pitchFamily="18" charset="0"/>
            </a:endParaRPr>
          </a:p>
          <a:p>
            <a:pPr>
              <a:spcBef>
                <a:spcPct val="0"/>
              </a:spcBef>
              <a:spcAft>
                <a:spcPct val="0"/>
              </a:spcAft>
              <a:buFont typeface="Arial" charset="0"/>
              <a:buNone/>
              <a:defRPr/>
            </a:pPr>
            <a:r>
              <a:rPr lang="en-US" dirty="0" smtClean="0">
                <a:latin typeface="Book Antiqua" pitchFamily="18" charset="0"/>
              </a:rPr>
              <a:t>       </a:t>
            </a:r>
            <a:r>
              <a:rPr dirty="0" smtClean="0">
                <a:latin typeface="Book Antiqua" pitchFamily="18" charset="0"/>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381000"/>
            <a:ext cx="8229600" cy="838200"/>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56323" name="Text Placeholder 2"/>
          <p:cNvSpPr>
            <a:spLocks noGrp="1"/>
          </p:cNvSpPr>
          <p:nvPr>
            <p:ph type="body" sz="quarter" idx="10"/>
          </p:nvPr>
        </p:nvSpPr>
        <p:spPr>
          <a:xfrm>
            <a:off x="303213" y="1465263"/>
            <a:ext cx="8543925" cy="4859337"/>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30;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if( x &lt; 20 ){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System.out.print("This is if statement");</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else{</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System.out.print("This is else statement");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             This is else statement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04800" y="469900"/>
            <a:ext cx="8539163" cy="677863"/>
          </a:xfrm>
          <a:solidFill>
            <a:srgbClr val="C00000"/>
          </a:solidFill>
        </p:spPr>
        <p:txBody>
          <a:bodyPr/>
          <a:lstStyle/>
          <a:p>
            <a:r>
              <a:rPr lang="en-US" altLang="en-US" smtClean="0"/>
              <a:t>  </a:t>
            </a:r>
            <a:r>
              <a:rPr lang="en-US" altLang="en-US" sz="2800" b="1" smtClean="0">
                <a:solidFill>
                  <a:schemeClr val="bg1"/>
                </a:solidFill>
                <a:latin typeface="Book Antiqua" panose="02040602050305030304" pitchFamily="18" charset="0"/>
              </a:rPr>
              <a:t>if...else if...else Statement</a:t>
            </a:r>
            <a:br>
              <a:rPr lang="en-US" altLang="en-US" sz="2800" b="1" smtClean="0">
                <a:solidFill>
                  <a:schemeClr val="bg1"/>
                </a:solidFill>
                <a:latin typeface="Book Antiqua" panose="02040602050305030304" pitchFamily="18" charset="0"/>
              </a:rPr>
            </a:br>
            <a:endParaRPr lang="en-US" altLang="en-US" sz="2800" b="1" smtClean="0">
              <a:solidFill>
                <a:schemeClr val="bg1"/>
              </a:solidFill>
              <a:latin typeface="Book Antiqua" panose="02040602050305030304" pitchFamily="18" charset="0"/>
            </a:endParaRPr>
          </a:p>
        </p:txBody>
      </p:sp>
      <p:sp>
        <p:nvSpPr>
          <p:cNvPr id="57347" name="Text Placeholder 2"/>
          <p:cNvSpPr>
            <a:spLocks noGrp="1"/>
          </p:cNvSpPr>
          <p:nvPr>
            <p:ph type="body" sz="quarter" idx="10"/>
          </p:nvPr>
        </p:nvSpPr>
        <p:spPr>
          <a:xfrm>
            <a:off x="303213" y="1465263"/>
            <a:ext cx="8543925" cy="4706937"/>
          </a:xfrm>
        </p:spPr>
        <p:txBody>
          <a:bodyPr/>
          <a:lstStyle/>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An if statement can be followed by an optional </a:t>
            </a:r>
            <a:r>
              <a:rPr lang="en-US" altLang="en-US" i="1" smtClean="0">
                <a:latin typeface="Book Antiqua" panose="02040602050305030304" pitchFamily="18" charset="0"/>
              </a:rPr>
              <a:t>else if...else</a:t>
            </a:r>
            <a:r>
              <a:rPr lang="en-US" altLang="en-US" smtClean="0">
                <a:latin typeface="Book Antiqua" panose="02040602050305030304" pitchFamily="18" charset="0"/>
              </a:rPr>
              <a:t> statement, which is very usefull to test various conditions using single if...else if statement.</a:t>
            </a:r>
          </a:p>
          <a:p>
            <a:pPr marL="90488"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90488"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 if(Boolean_expression 1){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	//Executes when the Boolean expression 1 is true</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else if(Boolean_expression 2){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	//Executes when the Boolean expression 2 is true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else if(Boolean_expression 3){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//Executes when the Boolean expression 3 is true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else { </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//Executes when the none of the above condition is true.</a:t>
            </a:r>
          </a:p>
          <a:p>
            <a:pPr marL="90488"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4873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Features of Java Language</a:t>
            </a:r>
          </a:p>
        </p:txBody>
      </p:sp>
      <p:sp>
        <p:nvSpPr>
          <p:cNvPr id="8195" name="Text Placeholder 2"/>
          <p:cNvSpPr>
            <a:spLocks noGrp="1"/>
          </p:cNvSpPr>
          <p:nvPr>
            <p:ph type="body" sz="quarter" idx="10"/>
          </p:nvPr>
        </p:nvSpPr>
        <p:spPr>
          <a:xfrm>
            <a:off x="303213" y="1676400"/>
            <a:ext cx="8543925" cy="2971800"/>
          </a:xfrm>
        </p:spPr>
        <p:txBody>
          <a:bodyPr rtlCol="0">
            <a:normAutofit lnSpcReduction="10000"/>
          </a:bodyPr>
          <a:lstStyle/>
          <a:p>
            <a:pPr eaLnBrk="1" fontAlgn="auto" hangingPunct="1">
              <a:spcBef>
                <a:spcPct val="0"/>
              </a:spcBef>
              <a:spcAft>
                <a:spcPct val="0"/>
              </a:spcAft>
              <a:buFont typeface="Wingdings" pitchFamily="2" charset="2"/>
              <a:buChar char="Ø"/>
              <a:defRPr/>
            </a:pPr>
            <a:r>
              <a:rPr dirty="0" smtClean="0">
                <a:latin typeface="Book Antiqua" pitchFamily="18" charset="0"/>
                <a:cs typeface="Arial" charset="0"/>
              </a:rPr>
              <a:t>Simple language as it is similar to </a:t>
            </a:r>
            <a:r>
              <a:rPr b="1" dirty="0" smtClean="0">
                <a:latin typeface="Book Antiqua" pitchFamily="18" charset="0"/>
                <a:cs typeface="Arial" charset="0"/>
              </a:rPr>
              <a:t>C </a:t>
            </a:r>
            <a:r>
              <a:rPr dirty="0" smtClean="0">
                <a:latin typeface="Book Antiqua" pitchFamily="18" charset="0"/>
                <a:cs typeface="Arial" charset="0"/>
              </a:rPr>
              <a:t>and </a:t>
            </a:r>
            <a:r>
              <a:rPr b="1" dirty="0" smtClean="0">
                <a:latin typeface="Book Antiqua" pitchFamily="18" charset="0"/>
                <a:cs typeface="Arial" charset="0"/>
              </a:rPr>
              <a:t>C++.</a:t>
            </a:r>
          </a:p>
          <a:p>
            <a:pPr eaLnBrk="1" fontAlgn="auto" hangingPunct="1">
              <a:spcBef>
                <a:spcPct val="0"/>
              </a:spcBef>
              <a:spcAft>
                <a:spcPct val="0"/>
              </a:spcAft>
              <a:buFont typeface="Wingdings" pitchFamily="2" charset="2"/>
              <a:buChar char="Ø"/>
              <a:defRPr/>
            </a:pP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r>
              <a:rPr b="1" dirty="0" smtClean="0">
                <a:latin typeface="Book Antiqua" pitchFamily="18" charset="0"/>
                <a:cs typeface="Arial" charset="0"/>
              </a:rPr>
              <a:t>Multithreading</a:t>
            </a:r>
            <a:r>
              <a:rPr dirty="0" smtClean="0">
                <a:latin typeface="Book Antiqua" pitchFamily="18" charset="0"/>
                <a:cs typeface="Arial" charset="0"/>
              </a:rPr>
              <a:t>- can run multiple application at a time</a:t>
            </a:r>
            <a:r>
              <a:rPr lang="en-US" dirty="0" smtClean="0">
                <a:latin typeface="Book Antiqua" pitchFamily="18" charset="0"/>
                <a:cs typeface="Arial" charset="0"/>
              </a:rPr>
              <a:t>.</a:t>
            </a: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r>
              <a:rPr dirty="0" smtClean="0">
                <a:latin typeface="Book Antiqua" pitchFamily="18" charset="0"/>
                <a:cs typeface="Arial" charset="0"/>
              </a:rPr>
              <a:t>Portability(</a:t>
            </a:r>
            <a:r>
              <a:rPr b="1" dirty="0" smtClean="0">
                <a:latin typeface="Book Antiqua" pitchFamily="18" charset="0"/>
                <a:cs typeface="Arial" charset="0"/>
              </a:rPr>
              <a:t>platform independence- </a:t>
            </a:r>
            <a:r>
              <a:rPr dirty="0" smtClean="0">
                <a:latin typeface="Book Antiqua" pitchFamily="18" charset="0"/>
                <a:cs typeface="Arial" charset="0"/>
              </a:rPr>
              <a:t>run on different OS)</a:t>
            </a:r>
          </a:p>
          <a:p>
            <a:pPr eaLnBrk="1" fontAlgn="auto" hangingPunct="1">
              <a:spcBef>
                <a:spcPct val="0"/>
              </a:spcBef>
              <a:spcAft>
                <a:spcPct val="0"/>
              </a:spcAft>
              <a:buFont typeface="Wingdings" pitchFamily="2" charset="2"/>
              <a:buChar char="Ø"/>
              <a:defRPr/>
            </a:pP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r>
              <a:rPr b="1" dirty="0" smtClean="0">
                <a:latin typeface="Book Antiqua" pitchFamily="18" charset="0"/>
                <a:cs typeface="Arial" charset="0"/>
              </a:rPr>
              <a:t>Automated Memory management</a:t>
            </a:r>
            <a:r>
              <a:rPr dirty="0" smtClean="0">
                <a:latin typeface="Book Antiqua" pitchFamily="18" charset="0"/>
                <a:cs typeface="Arial" charset="0"/>
              </a:rPr>
              <a:t>(reclaim the memory of unused objects).</a:t>
            </a:r>
          </a:p>
          <a:p>
            <a:pPr eaLnBrk="1" fontAlgn="auto" hangingPunct="1">
              <a:spcBef>
                <a:spcPct val="0"/>
              </a:spcBef>
              <a:spcAft>
                <a:spcPct val="0"/>
              </a:spcAft>
              <a:buFont typeface="Wingdings" pitchFamily="2" charset="2"/>
              <a:buChar char="Ø"/>
              <a:defRPr/>
            </a:pP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r>
              <a:rPr b="1" dirty="0" smtClean="0">
                <a:latin typeface="Book Antiqua" pitchFamily="18" charset="0"/>
                <a:cs typeface="Arial" charset="0"/>
              </a:rPr>
              <a:t>Exception Handling</a:t>
            </a:r>
            <a:r>
              <a:rPr dirty="0" smtClean="0">
                <a:latin typeface="Book Antiqua" pitchFamily="18" charset="0"/>
                <a:cs typeface="Arial" charset="0"/>
              </a:rPr>
              <a:t>(To handle errors in java)</a:t>
            </a:r>
          </a:p>
          <a:p>
            <a:pPr eaLnBrk="1" fontAlgn="auto" hangingPunct="1">
              <a:spcBef>
                <a:spcPct val="0"/>
              </a:spcBef>
              <a:spcAft>
                <a:spcPct val="0"/>
              </a:spcAft>
              <a:buFont typeface="Wingdings" pitchFamily="2" charset="2"/>
              <a:buChar char="Ø"/>
              <a:defRPr/>
            </a:pPr>
            <a:endParaRPr dirty="0" smtClean="0">
              <a:latin typeface="Book Antiqua" pitchFamily="18" charset="0"/>
              <a:cs typeface="Arial" charset="0"/>
            </a:endParaRPr>
          </a:p>
          <a:p>
            <a:pPr eaLnBrk="1" fontAlgn="auto" hangingPunct="1">
              <a:spcBef>
                <a:spcPct val="0"/>
              </a:spcBef>
              <a:spcAft>
                <a:spcPct val="0"/>
              </a:spcAft>
              <a:buFont typeface="Wingdings" pitchFamily="2" charset="2"/>
              <a:buChar char="Ø"/>
              <a:defRPr/>
            </a:pPr>
            <a:r>
              <a:rPr dirty="0" smtClean="0">
                <a:latin typeface="Book Antiqua" pitchFamily="18" charset="0"/>
                <a:cs typeface="Arial" charset="0"/>
              </a:rPr>
              <a:t>Write once and run </a:t>
            </a:r>
            <a:r>
              <a:rPr b="1" dirty="0" smtClean="0">
                <a:latin typeface="Book Antiqua" pitchFamily="18" charset="0"/>
                <a:cs typeface="Arial" charset="0"/>
              </a:rPr>
              <a:t>anywhere(WORA)</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8683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58371" name="Text Placeholder 2"/>
          <p:cNvSpPr>
            <a:spLocks noGrp="1"/>
          </p:cNvSpPr>
          <p:nvPr>
            <p:ph type="body" sz="quarter" idx="10"/>
          </p:nvPr>
        </p:nvSpPr>
        <p:spPr>
          <a:xfrm>
            <a:off x="303213" y="1371600"/>
            <a:ext cx="8543925" cy="5029200"/>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30;</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if( x == 10 ){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System.out.println("Value of X is 10");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}else if( x == 20 ){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System.out.println("Value of X is 20");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}else if( x == 30 ){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System.out.println("Value of X is 30");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}else{</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System.out.println("This is else statement");</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Value of X is 30</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04800" y="469900"/>
            <a:ext cx="8539163" cy="673100"/>
          </a:xfrm>
          <a:solidFill>
            <a:srgbClr val="C00000"/>
          </a:solidFill>
        </p:spPr>
        <p:txBody>
          <a:bodyPr/>
          <a:lstStyle/>
          <a:p>
            <a:r>
              <a:rPr lang="en-US" altLang="en-US" sz="2800" b="1" smtClean="0">
                <a:solidFill>
                  <a:schemeClr val="bg1"/>
                </a:solidFill>
                <a:latin typeface="Book Antiqua" panose="02040602050305030304" pitchFamily="18" charset="0"/>
              </a:rPr>
              <a:t/>
            </a:r>
            <a:br>
              <a:rPr lang="en-US" altLang="en-US" sz="2800" b="1" smtClean="0">
                <a:solidFill>
                  <a:schemeClr val="bg1"/>
                </a:solidFill>
                <a:latin typeface="Book Antiqua" panose="02040602050305030304" pitchFamily="18" charset="0"/>
              </a:rPr>
            </a:br>
            <a:r>
              <a:rPr lang="en-US" altLang="en-US" sz="2800" b="1" smtClean="0">
                <a:solidFill>
                  <a:schemeClr val="bg1"/>
                </a:solidFill>
                <a:latin typeface="Book Antiqua" panose="02040602050305030304" pitchFamily="18" charset="0"/>
              </a:rPr>
              <a:t>Nested if...else Statement</a:t>
            </a:r>
            <a:br>
              <a:rPr lang="en-US" altLang="en-US" sz="2800" b="1" smtClean="0">
                <a:solidFill>
                  <a:schemeClr val="bg1"/>
                </a:solidFill>
                <a:latin typeface="Book Antiqua" panose="02040602050305030304" pitchFamily="18" charset="0"/>
              </a:rPr>
            </a:br>
            <a:endParaRPr lang="en-US" altLang="en-US" sz="2800" b="1" smtClean="0">
              <a:solidFill>
                <a:schemeClr val="bg1"/>
              </a:solidFill>
              <a:latin typeface="Book Antiqua" panose="02040602050305030304" pitchFamily="18" charset="0"/>
            </a:endParaRPr>
          </a:p>
        </p:txBody>
      </p:sp>
      <p:sp>
        <p:nvSpPr>
          <p:cNvPr id="59395" name="Text Placeholder 2"/>
          <p:cNvSpPr>
            <a:spLocks noGrp="1"/>
          </p:cNvSpPr>
          <p:nvPr>
            <p:ph type="body" sz="quarter" idx="10"/>
          </p:nvPr>
        </p:nvSpPr>
        <p:spPr>
          <a:xfrm>
            <a:off x="303213" y="1465263"/>
            <a:ext cx="8543925" cy="3868737"/>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It is always legal to nest if-else statements, which means you can use one if or else if statement inside another if or else if statement.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endParaRPr lang="en-US" altLang="en-US" b="1" smtClean="0">
              <a:solidFill>
                <a:srgbClr val="002060"/>
              </a:solidFill>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if(Boolean_expression 1){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Executes when the Boolean expression 1 is true </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if(Boolean_expression 2){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Executes when the Boolean expression 2 is true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9445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60419" name="Text Placeholder 2"/>
          <p:cNvSpPr>
            <a:spLocks noGrp="1"/>
          </p:cNvSpPr>
          <p:nvPr>
            <p:ph type="body" sz="quarter" idx="10"/>
          </p:nvPr>
        </p:nvSpPr>
        <p:spPr>
          <a:xfrm>
            <a:off x="303213" y="1465263"/>
            <a:ext cx="8543925" cy="3878262"/>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30;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y = 10;</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if( x == 30 ){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if( y == 10 ){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System.out.print("X = 30 and Y = 10");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X = 30 and Y = 10</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04800" y="381000"/>
            <a:ext cx="8539163" cy="762000"/>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 switch Statement</a:t>
            </a:r>
            <a:r>
              <a:rPr lang="en-US" altLang="en-US" smtClean="0"/>
              <a:t/>
            </a:r>
            <a:br>
              <a:rPr lang="en-US" altLang="en-US" smtClean="0"/>
            </a:br>
            <a:endParaRPr lang="en-US" altLang="en-US" smtClean="0"/>
          </a:p>
        </p:txBody>
      </p:sp>
      <p:sp>
        <p:nvSpPr>
          <p:cNvPr id="61443" name="Text Placeholder 2"/>
          <p:cNvSpPr>
            <a:spLocks noGrp="1"/>
          </p:cNvSpPr>
          <p:nvPr>
            <p:ph type="body" sz="quarter" idx="10"/>
          </p:nvPr>
        </p:nvSpPr>
        <p:spPr>
          <a:xfrm>
            <a:off x="303213" y="1465263"/>
            <a:ext cx="8543925" cy="5240337"/>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 </a:t>
            </a:r>
            <a:r>
              <a:rPr lang="en-US" altLang="en-US" i="1" smtClean="0">
                <a:latin typeface="Book Antiqua" panose="02040602050305030304" pitchFamily="18" charset="0"/>
              </a:rPr>
              <a:t>switch</a:t>
            </a:r>
            <a:r>
              <a:rPr lang="en-US" altLang="en-US" smtClean="0">
                <a:latin typeface="Book Antiqua" panose="02040602050305030304" pitchFamily="18" charset="0"/>
              </a:rPr>
              <a:t> statement allows a variable to be tested for equality against a list of values. Each value is called a case, and the variable being switched on is checked for each case.</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switch(expression){</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case value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break; //optional</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case value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break; //optional</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You can have any number of case statements.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default :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//Optional</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04800" y="152400"/>
            <a:ext cx="8539163" cy="655638"/>
          </a:xfrm>
          <a:solidFill>
            <a:srgbClr val="C00000"/>
          </a:solidFill>
        </p:spPr>
        <p:txBody>
          <a:bodyPr/>
          <a:lstStyle/>
          <a:p>
            <a:r>
              <a:rPr lang="en-US" altLang="en-US" sz="2800" smtClean="0">
                <a:solidFill>
                  <a:schemeClr val="bg1"/>
                </a:solidFill>
                <a:latin typeface="Book Antiqua" panose="02040602050305030304" pitchFamily="18" charset="0"/>
              </a:rPr>
              <a:t>Program</a:t>
            </a:r>
          </a:p>
        </p:txBody>
      </p:sp>
      <p:sp>
        <p:nvSpPr>
          <p:cNvPr id="62467" name="Text Placeholder 2"/>
          <p:cNvSpPr>
            <a:spLocks noGrp="1"/>
          </p:cNvSpPr>
          <p:nvPr>
            <p:ph type="body" sz="quarter" idx="10"/>
          </p:nvPr>
        </p:nvSpPr>
        <p:spPr>
          <a:xfrm>
            <a:off x="228600" y="685800"/>
            <a:ext cx="8543925" cy="6019800"/>
          </a:xfrm>
        </p:spPr>
        <p:txBody>
          <a:bodyPr/>
          <a:lstStyle/>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public class Test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public static void main(String args[]){</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char grade = 'A';</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switch(grade)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case 'A'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System.out.println("Excellent!");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break;</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case 'B'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case 'C'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System.out.println("Well done");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break;</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case 'D'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System.out.println("You passed");</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case 'F'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System.out.println("Better try again");</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break;</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default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System.out.println("Invalid grade");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System.out.println("Your grade is " + grade);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274638"/>
            <a:ext cx="8229600" cy="792162"/>
          </a:xfrm>
          <a:solidFill>
            <a:srgbClr val="C00000"/>
          </a:solidFill>
        </p:spPr>
        <p:txBody>
          <a:bodyPr/>
          <a:lstStyle/>
          <a:p>
            <a:r>
              <a:rPr lang="en-US" altLang="en-US" sz="2800" b="1" smtClean="0">
                <a:solidFill>
                  <a:schemeClr val="bg1"/>
                </a:solidFill>
                <a:latin typeface="Book Antiqua" panose="02040602050305030304" pitchFamily="18" charset="0"/>
              </a:rPr>
              <a:t>Introduction to Loops in Java</a:t>
            </a:r>
          </a:p>
        </p:txBody>
      </p:sp>
      <p:sp>
        <p:nvSpPr>
          <p:cNvPr id="63491" name="Text Placeholder 2"/>
          <p:cNvSpPr>
            <a:spLocks noGrp="1"/>
          </p:cNvSpPr>
          <p:nvPr>
            <p:ph type="body" sz="quarter" idx="10"/>
          </p:nvPr>
        </p:nvSpPr>
        <p:spPr>
          <a:xfrm>
            <a:off x="303213" y="1465263"/>
            <a:ext cx="8543925" cy="2770187"/>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There may be a situation when we need to execute a block of code several number of times, and is often referred to as a loop. </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Java has very flexible three looping mechanisms. You can use one of the following three loops: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1714500" lvl="4" indent="0">
              <a:spcBef>
                <a:spcPct val="0"/>
              </a:spcBef>
              <a:spcAft>
                <a:spcPct val="0"/>
              </a:spcAft>
              <a:buFont typeface="Wingdings" panose="05000000000000000000" pitchFamily="2" charset="2"/>
              <a:buChar char="§"/>
            </a:pPr>
            <a:r>
              <a:rPr lang="en-US" altLang="en-US" smtClean="0">
                <a:latin typeface="Book Antiqua" panose="02040602050305030304" pitchFamily="18" charset="0"/>
              </a:rPr>
              <a:t>	    while Loop</a:t>
            </a:r>
          </a:p>
          <a:p>
            <a:pPr marL="1714500" lvl="4" indent="0">
              <a:spcBef>
                <a:spcPct val="0"/>
              </a:spcBef>
              <a:spcAft>
                <a:spcPct val="0"/>
              </a:spcAft>
              <a:buFont typeface="Wingdings" panose="05000000000000000000" pitchFamily="2" charset="2"/>
              <a:buChar char="§"/>
            </a:pPr>
            <a:r>
              <a:rPr lang="en-US" altLang="en-US" smtClean="0">
                <a:latin typeface="Book Antiqua" panose="02040602050305030304" pitchFamily="18" charset="0"/>
              </a:rPr>
              <a:t>	    do...while Loop</a:t>
            </a:r>
          </a:p>
          <a:p>
            <a:pPr marL="1714500" lvl="4" indent="0">
              <a:spcBef>
                <a:spcPct val="0"/>
              </a:spcBef>
              <a:spcAft>
                <a:spcPct val="0"/>
              </a:spcAft>
              <a:buFont typeface="Wingdings" panose="05000000000000000000" pitchFamily="2" charset="2"/>
              <a:buChar char="§"/>
            </a:pPr>
            <a:r>
              <a:rPr lang="en-US" altLang="en-US" smtClean="0">
                <a:latin typeface="Book Antiqua" panose="02040602050305030304" pitchFamily="18" charset="0"/>
              </a:rPr>
              <a:t>     for Loop</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304800" y="469900"/>
            <a:ext cx="8539163" cy="677863"/>
          </a:xfrm>
          <a:solidFill>
            <a:srgbClr val="C00000"/>
          </a:solidFill>
        </p:spPr>
        <p:txBody>
          <a:bodyPr/>
          <a:lstStyle/>
          <a:p>
            <a:r>
              <a:rPr lang="en-US" altLang="en-US" smtClean="0"/>
              <a:t/>
            </a:r>
            <a:br>
              <a:rPr lang="en-US" altLang="en-US" smtClean="0"/>
            </a:br>
            <a:r>
              <a:rPr lang="en-US" altLang="en-US" smtClean="0"/>
              <a:t> </a:t>
            </a:r>
            <a:r>
              <a:rPr lang="en-US" altLang="en-US" sz="2800" b="1" smtClean="0">
                <a:solidFill>
                  <a:schemeClr val="bg1"/>
                </a:solidFill>
                <a:latin typeface="Book Antiqua" panose="02040602050305030304" pitchFamily="18" charset="0"/>
              </a:rPr>
              <a:t>while Loop</a:t>
            </a:r>
            <a:r>
              <a:rPr lang="en-US" altLang="en-US" smtClean="0"/>
              <a:t/>
            </a:r>
            <a:br>
              <a:rPr lang="en-US" altLang="en-US" smtClean="0"/>
            </a:br>
            <a:endParaRPr lang="en-US" altLang="en-US" smtClean="0"/>
          </a:p>
        </p:txBody>
      </p:sp>
      <p:sp>
        <p:nvSpPr>
          <p:cNvPr id="64515" name="Text Placeholder 2"/>
          <p:cNvSpPr>
            <a:spLocks noGrp="1"/>
          </p:cNvSpPr>
          <p:nvPr>
            <p:ph type="body" sz="quarter" idx="10"/>
          </p:nvPr>
        </p:nvSpPr>
        <p:spPr>
          <a:xfrm>
            <a:off x="303213" y="1465263"/>
            <a:ext cx="8543925" cy="3878262"/>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 while loop is a control structure that allows you to repeat a task a certain number of times.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while(Boolean_expression)</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Working Procedure:</a:t>
            </a:r>
          </a:p>
          <a:p>
            <a:pPr marL="0" indent="0">
              <a:spcBef>
                <a:spcPct val="0"/>
              </a:spcBef>
              <a:spcAft>
                <a:spcPct val="0"/>
              </a:spcAft>
              <a:buFont typeface="Arial" panose="020B0604020202020204" pitchFamily="34" charset="0"/>
              <a:buNone/>
            </a:pPr>
            <a:endParaRPr lang="en-US" altLang="en-US" b="1" smtClean="0">
              <a:solidFill>
                <a:srgbClr val="002060"/>
              </a:solidFill>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When executing, if the </a:t>
            </a:r>
            <a:r>
              <a:rPr lang="en-US" altLang="en-US" i="1" smtClean="0">
                <a:latin typeface="Book Antiqua" panose="02040602050305030304" pitchFamily="18" charset="0"/>
              </a:rPr>
              <a:t>boolean_expression</a:t>
            </a:r>
            <a:r>
              <a:rPr lang="en-US" altLang="en-US" smtClean="0">
                <a:latin typeface="Book Antiqua" panose="02040602050305030304" pitchFamily="18" charset="0"/>
              </a:rPr>
              <a:t> result is true then the actions inside the loop will be executed. This will continue as long as the expression result is true.</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305800" cy="7159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65539" name="Text Placeholder 2"/>
          <p:cNvSpPr>
            <a:spLocks noGrp="1"/>
          </p:cNvSpPr>
          <p:nvPr>
            <p:ph type="body" sz="quarter" idx="10"/>
          </p:nvPr>
        </p:nvSpPr>
        <p:spPr>
          <a:xfrm>
            <a:off x="457200" y="1143000"/>
            <a:ext cx="8389938" cy="5033963"/>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10;</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while( x &lt; =15 )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System.out.print("value of x : " + x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x++;</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System.out.print("\n");</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10 </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11 </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12 </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13</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14 </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15</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04800" y="469900"/>
            <a:ext cx="8539163" cy="677863"/>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do...while Loop</a:t>
            </a:r>
            <a:r>
              <a:rPr lang="en-US" altLang="en-US" smtClean="0"/>
              <a:t/>
            </a:r>
            <a:br>
              <a:rPr lang="en-US" altLang="en-US" smtClean="0"/>
            </a:br>
            <a:endParaRPr lang="en-US" altLang="en-US" smtClean="0"/>
          </a:p>
        </p:txBody>
      </p:sp>
      <p:sp>
        <p:nvSpPr>
          <p:cNvPr id="66563" name="Text Placeholder 2"/>
          <p:cNvSpPr>
            <a:spLocks noGrp="1"/>
          </p:cNvSpPr>
          <p:nvPr>
            <p:ph type="body" sz="quarter" idx="10"/>
          </p:nvPr>
        </p:nvSpPr>
        <p:spPr>
          <a:xfrm>
            <a:off x="303213" y="1465263"/>
            <a:ext cx="8543925" cy="4021137"/>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do...while loop is similar to a while loop, except that a do...while loop is guaranteed to execute at least one time.</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do{</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}while(Boolean_expression);</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Note:</a:t>
            </a:r>
          </a:p>
          <a:p>
            <a:pPr marL="0" indent="0">
              <a:spcBef>
                <a:spcPct val="0"/>
              </a:spcBef>
              <a:spcAft>
                <a:spcPct val="0"/>
              </a:spcAft>
              <a:buFont typeface="Arial" panose="020B0604020202020204" pitchFamily="34" charset="0"/>
              <a:buNone/>
            </a:pPr>
            <a:endParaRPr lang="en-US" altLang="en-US" b="1" smtClean="0">
              <a:solidFill>
                <a:srgbClr val="002060"/>
              </a:solidFill>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Notice that the Boolean expression appears at the end of the loop, so the statements in the loop execute once before the Boolean is tested.</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274638"/>
            <a:ext cx="8229600" cy="7921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67587" name="Text Placeholder 2"/>
          <p:cNvSpPr>
            <a:spLocks noGrp="1"/>
          </p:cNvSpPr>
          <p:nvPr>
            <p:ph type="body" sz="quarter" idx="10"/>
          </p:nvPr>
        </p:nvSpPr>
        <p:spPr>
          <a:xfrm>
            <a:off x="303213" y="1143000"/>
            <a:ext cx="8543925" cy="5334000"/>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x = 10;</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do{</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System.out.print("value of x : " + x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x++;</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System.out.print("\n");</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}while( x &lt; 15 );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10 </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11</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12</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13</a:t>
            </a: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14</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8683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What is Compiler?</a:t>
            </a:r>
          </a:p>
        </p:txBody>
      </p:sp>
      <p:sp>
        <p:nvSpPr>
          <p:cNvPr id="11267" name="Text Placeholder 2"/>
          <p:cNvSpPr>
            <a:spLocks noGrp="1"/>
          </p:cNvSpPr>
          <p:nvPr>
            <p:ph type="body" sz="quarter" idx="10"/>
          </p:nvPr>
        </p:nvSpPr>
        <p:spPr>
          <a:xfrm>
            <a:off x="304800" y="1371600"/>
            <a:ext cx="8543925" cy="5029200"/>
          </a:xfrm>
        </p:spPr>
        <p:txBody>
          <a:bodyPr/>
          <a:lstStyle/>
          <a:p>
            <a:pPr eaLnBrk="1" hangingPunct="1">
              <a:spcBef>
                <a:spcPct val="0"/>
              </a:spcBef>
              <a:spcAft>
                <a:spcPct val="0"/>
              </a:spcAft>
            </a:pPr>
            <a:r>
              <a:rPr lang="en-US" altLang="en-US" smtClean="0">
                <a:latin typeface="Book Antiqua" panose="02040602050305030304" pitchFamily="18" charset="0"/>
              </a:rPr>
              <a:t>Translates the </a:t>
            </a:r>
            <a:r>
              <a:rPr lang="en-US" altLang="en-US" b="1" smtClean="0">
                <a:solidFill>
                  <a:srgbClr val="0033CC"/>
                </a:solidFill>
                <a:latin typeface="Book Antiqua" panose="02040602050305030304" pitchFamily="18" charset="0"/>
              </a:rPr>
              <a:t>source code(java program)</a:t>
            </a:r>
            <a:r>
              <a:rPr lang="en-US" altLang="en-US" smtClean="0">
                <a:solidFill>
                  <a:srgbClr val="0033CC"/>
                </a:solidFill>
                <a:latin typeface="Book Antiqua" panose="02040602050305030304" pitchFamily="18" charset="0"/>
              </a:rPr>
              <a:t> </a:t>
            </a:r>
            <a:r>
              <a:rPr lang="en-US" altLang="en-US" smtClean="0">
                <a:latin typeface="Book Antiqua" panose="02040602050305030304" pitchFamily="18" charset="0"/>
              </a:rPr>
              <a:t>into java </a:t>
            </a:r>
            <a:r>
              <a:rPr lang="en-US" altLang="en-US" b="1" smtClean="0">
                <a:solidFill>
                  <a:srgbClr val="0033CC"/>
                </a:solidFill>
                <a:latin typeface="Book Antiqua" panose="02040602050305030304" pitchFamily="18" charset="0"/>
              </a:rPr>
              <a:t>class file(byte code).</a:t>
            </a:r>
          </a:p>
          <a:p>
            <a:pPr eaLnBrk="1" hangingPunct="1">
              <a:spcBef>
                <a:spcPct val="0"/>
              </a:spcBef>
              <a:spcAft>
                <a:spcPct val="0"/>
              </a:spcAft>
            </a:pPr>
            <a:endParaRPr lang="en-US" altLang="en-US" b="1"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Checks the syntactical or grammatical errors of the program</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 The Compiler we use in java is</a:t>
            </a:r>
            <a:r>
              <a:rPr lang="en-US" altLang="en-US" smtClean="0">
                <a:solidFill>
                  <a:srgbClr val="FF0000"/>
                </a:solidFill>
                <a:latin typeface="Book Antiqua" panose="02040602050305030304" pitchFamily="18" charset="0"/>
              </a:rPr>
              <a:t> </a:t>
            </a:r>
            <a:r>
              <a:rPr lang="en-US" altLang="en-US" b="1" smtClean="0">
                <a:latin typeface="Book Antiqua" panose="02040602050305030304" pitchFamily="18" charset="0"/>
              </a:rPr>
              <a:t>javac </a:t>
            </a:r>
            <a:r>
              <a:rPr lang="en-US" altLang="en-US" smtClean="0">
                <a:solidFill>
                  <a:srgbClr val="FF0000"/>
                </a:solidFill>
                <a:latin typeface="Book Antiqua" panose="02040602050305030304" pitchFamily="18" charset="0"/>
              </a:rPr>
              <a:t> </a:t>
            </a:r>
            <a:r>
              <a:rPr lang="en-US" altLang="en-US" smtClean="0">
                <a:latin typeface="Book Antiqua" panose="02040602050305030304" pitchFamily="18" charset="0"/>
              </a:rPr>
              <a:t>developed by Sun Microsystems.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lvl="4"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pPr>
            <a:endParaRPr lang="en-US" altLang="en-US" b="1"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Most Common Java Compilers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javac(Sun Microsystems)</a:t>
            </a:r>
          </a:p>
          <a:p>
            <a:pPr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JikesIBM's open Source Compiler)</a:t>
            </a:r>
          </a:p>
          <a:p>
            <a:pPr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ECJ(Eclipse Compiler for java)</a:t>
            </a:r>
          </a:p>
          <a:p>
            <a:pPr eaLnBrk="1" hangingPunct="1">
              <a:spcBef>
                <a:spcPct val="0"/>
              </a:spcBef>
              <a:spcAft>
                <a:spcPct val="0"/>
              </a:spcAft>
            </a:pPr>
            <a:endParaRPr lang="en-US" altLang="en-US" smtClean="0"/>
          </a:p>
          <a:p>
            <a:pPr eaLnBrk="1" hangingPunct="1">
              <a:spcBef>
                <a:spcPct val="0"/>
              </a:spcBef>
              <a:spcAft>
                <a:spcPct val="0"/>
              </a:spcAft>
            </a:pPr>
            <a:endParaRPr lang="en-US" altLang="en-US" smtClean="0"/>
          </a:p>
          <a:p>
            <a:pPr eaLnBrk="1" hangingPunct="1">
              <a:spcBef>
                <a:spcPct val="0"/>
              </a:spcBef>
              <a:spcAft>
                <a:spcPct val="0"/>
              </a:spcAft>
            </a:pPr>
            <a:endParaRPr lang="en-US" altLang="en-US" smtClean="0"/>
          </a:p>
          <a:p>
            <a:pPr eaLnBrk="1" hangingPunct="1">
              <a:spcBef>
                <a:spcPct val="0"/>
              </a:spcBef>
              <a:spcAft>
                <a:spcPct val="0"/>
              </a:spcAft>
            </a:pPr>
            <a:endParaRPr lang="en-US" altLang="en-US" smtClean="0"/>
          </a:p>
          <a:p>
            <a:pPr eaLnBrk="1" hangingPunct="1">
              <a:spcBef>
                <a:spcPct val="0"/>
              </a:spcBef>
              <a:spcAft>
                <a:spcPct val="0"/>
              </a:spcAft>
            </a:pPr>
            <a:endParaRPr lang="en-US" altLang="en-US" smtClean="0"/>
          </a:p>
        </p:txBody>
      </p:sp>
      <p:pic>
        <p:nvPicPr>
          <p:cNvPr id="11268" name="Picture 9" descr="C:\Documents and Settings\ps111476\Desktop\pic5.jpg"/>
          <p:cNvPicPr>
            <a:picLocks noChangeAspect="1" noChangeArrowheads="1"/>
          </p:cNvPicPr>
          <p:nvPr/>
        </p:nvPicPr>
        <p:blipFill>
          <a:blip r:embed="rId2">
            <a:extLst>
              <a:ext uri="{28A0092B-C50C-407E-A947-70E740481C1C}">
                <a14:useLocalDpi xmlns:a14="http://schemas.microsoft.com/office/drawing/2010/main" val="0"/>
              </a:ext>
            </a:extLst>
          </a:blip>
          <a:srcRect b="23334"/>
          <a:stretch>
            <a:fillRect/>
          </a:stretch>
        </p:blipFill>
        <p:spPr bwMode="auto">
          <a:xfrm>
            <a:off x="1905000" y="3048000"/>
            <a:ext cx="487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304800" y="469900"/>
            <a:ext cx="8539163" cy="673100"/>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for Loop</a:t>
            </a:r>
            <a:r>
              <a:rPr lang="en-US" altLang="en-US" smtClean="0"/>
              <a:t/>
            </a:r>
            <a:br>
              <a:rPr lang="en-US" altLang="en-US" smtClean="0"/>
            </a:br>
            <a:endParaRPr lang="en-US" altLang="en-US" smtClean="0"/>
          </a:p>
        </p:txBody>
      </p:sp>
      <p:sp>
        <p:nvSpPr>
          <p:cNvPr id="68611" name="Text Placeholder 2"/>
          <p:cNvSpPr>
            <a:spLocks noGrp="1"/>
          </p:cNvSpPr>
          <p:nvPr>
            <p:ph type="body" sz="quarter" idx="10"/>
          </p:nvPr>
        </p:nvSpPr>
        <p:spPr>
          <a:xfrm>
            <a:off x="228600" y="1447800"/>
            <a:ext cx="8543925" cy="3657600"/>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 for loop is a repetition control structure that allows you to efficiently write a loop that needs to execute a specific number of times.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endParaRPr lang="en-US" altLang="en-US" b="1" smtClean="0">
              <a:solidFill>
                <a:srgbClr val="002060"/>
              </a:solidFill>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for(initialization; Boolean_expression; update)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Statements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8683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69635" name="Text Placeholder 2"/>
          <p:cNvSpPr>
            <a:spLocks noGrp="1"/>
          </p:cNvSpPr>
          <p:nvPr>
            <p:ph type="body" sz="quarter" idx="10"/>
          </p:nvPr>
        </p:nvSpPr>
        <p:spPr>
          <a:xfrm>
            <a:off x="304800" y="1143000"/>
            <a:ext cx="8543925" cy="5181600"/>
          </a:xfrm>
        </p:spPr>
        <p:txBody>
          <a:bodyPr/>
          <a:lstStyle/>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public class Test {</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 {</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for(int x = 10; x &lt; 15; x = x+1)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System.out.print("value of x : " + x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System.out.print("\n");</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10 </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11</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12 </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13 </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value of x : 14</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4800" y="469900"/>
            <a:ext cx="8539163" cy="444500"/>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break Keyword</a:t>
            </a:r>
            <a:r>
              <a:rPr lang="en-US" altLang="en-US" smtClean="0"/>
              <a:t/>
            </a:r>
            <a:br>
              <a:rPr lang="en-US" altLang="en-US" smtClean="0"/>
            </a:br>
            <a:endParaRPr lang="en-US" altLang="en-US" smtClean="0"/>
          </a:p>
        </p:txBody>
      </p:sp>
      <p:sp>
        <p:nvSpPr>
          <p:cNvPr id="25603" name="Text Placeholder 2"/>
          <p:cNvSpPr>
            <a:spLocks noGrp="1"/>
          </p:cNvSpPr>
          <p:nvPr>
            <p:ph type="body" sz="quarter" idx="10"/>
          </p:nvPr>
        </p:nvSpPr>
        <p:spPr>
          <a:xfrm>
            <a:off x="303213" y="990600"/>
            <a:ext cx="8543925" cy="1662113"/>
          </a:xfrm>
        </p:spPr>
        <p:txBody>
          <a:bodyPr/>
          <a:lstStyle/>
          <a:p>
            <a:pPr marL="0" indent="0">
              <a:spcBef>
                <a:spcPct val="0"/>
              </a:spcBef>
              <a:spcAft>
                <a:spcPct val="0"/>
              </a:spcAft>
              <a:buFont typeface="Arial" charset="0"/>
              <a:buNone/>
              <a:defRPr/>
            </a:pPr>
            <a:endParaRPr lang="en-US" dirty="0" smtClean="0">
              <a:latin typeface="Book Antiqua" pitchFamily="18" charset="0"/>
            </a:endParaRPr>
          </a:p>
          <a:p>
            <a:pPr marL="0" indent="0">
              <a:spcBef>
                <a:spcPct val="0"/>
              </a:spcBef>
              <a:spcAft>
                <a:spcPct val="0"/>
              </a:spcAft>
              <a:buFont typeface="Arial" charset="0"/>
              <a:buNone/>
              <a:defRPr/>
            </a:pPr>
            <a:r>
              <a:rPr dirty="0" smtClean="0">
                <a:latin typeface="Book Antiqua" pitchFamily="18" charset="0"/>
              </a:rPr>
              <a:t>The </a:t>
            </a:r>
            <a:r>
              <a:rPr i="1" dirty="0" smtClean="0">
                <a:latin typeface="Book Antiqua" pitchFamily="18" charset="0"/>
              </a:rPr>
              <a:t>break</a:t>
            </a:r>
            <a:r>
              <a:rPr dirty="0" smtClean="0">
                <a:latin typeface="Book Antiqua" pitchFamily="18" charset="0"/>
              </a:rPr>
              <a:t> keyword is used to stop the entire loop. The break keyword must be used inside any loop or a switch statement.</a:t>
            </a:r>
          </a:p>
          <a:p>
            <a:pPr marL="0" indent="0">
              <a:spcBef>
                <a:spcPct val="0"/>
              </a:spcBef>
              <a:spcAft>
                <a:spcPct val="0"/>
              </a:spcAft>
              <a:buFont typeface="Arial" charset="0"/>
              <a:buNone/>
              <a:defRPr/>
            </a:pPr>
            <a:endParaRPr dirty="0" smtClean="0">
              <a:latin typeface="Book Antiqua" pitchFamily="18" charset="0"/>
            </a:endParaRPr>
          </a:p>
          <a:p>
            <a:pPr marL="0" indent="0">
              <a:spcBef>
                <a:spcPct val="0"/>
              </a:spcBef>
              <a:spcAft>
                <a:spcPct val="0"/>
              </a:spcAft>
              <a:buFont typeface="Arial" charset="0"/>
              <a:buNone/>
              <a:defRPr/>
            </a:pPr>
            <a:r>
              <a:rPr b="1" dirty="0" smtClean="0">
                <a:solidFill>
                  <a:srgbClr val="002060"/>
                </a:solidFill>
                <a:latin typeface="Book Antiqua" pitchFamily="18" charset="0"/>
              </a:rPr>
              <a:t>Syntax:</a:t>
            </a:r>
          </a:p>
          <a:p>
            <a:pPr marL="0" indent="0">
              <a:spcBef>
                <a:spcPct val="0"/>
              </a:spcBef>
              <a:spcAft>
                <a:spcPct val="0"/>
              </a:spcAft>
              <a:buFont typeface="Arial" charset="0"/>
              <a:buNone/>
              <a:defRPr/>
            </a:pPr>
            <a:r>
              <a:rPr dirty="0" smtClean="0">
                <a:latin typeface="Book Antiqua" pitchFamily="18" charset="0"/>
              </a:rPr>
              <a:t>	break;</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public class Test {</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   public static void main(String </a:t>
            </a:r>
            <a:r>
              <a:rPr lang="en-US" sz="1600" dirty="0" err="1" smtClean="0">
                <a:latin typeface="Book Antiqua" pitchFamily="18" charset="0"/>
              </a:rPr>
              <a:t>args</a:t>
            </a: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int</a:t>
            </a:r>
            <a:r>
              <a:rPr lang="en-US" sz="1600" dirty="0" smtClean="0">
                <a:latin typeface="Book Antiqua" pitchFamily="18" charset="0"/>
              </a:rPr>
              <a:t> [ ] numbers = {10, 20, 30, 40, 50};</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      for(</a:t>
            </a:r>
            <a:r>
              <a:rPr lang="en-US" sz="1600" dirty="0" err="1" smtClean="0">
                <a:latin typeface="Book Antiqua" pitchFamily="18" charset="0"/>
              </a:rPr>
              <a:t>int</a:t>
            </a:r>
            <a:r>
              <a:rPr lang="en-US" sz="1600" dirty="0" smtClean="0">
                <a:latin typeface="Book Antiqua" pitchFamily="18" charset="0"/>
              </a:rPr>
              <a:t> x : numbers ) {</a:t>
            </a:r>
          </a:p>
          <a:p>
            <a:pPr>
              <a:spcBef>
                <a:spcPct val="0"/>
              </a:spcBef>
              <a:spcAft>
                <a:spcPct val="0"/>
              </a:spcAft>
              <a:buFont typeface="Arial" charset="0"/>
              <a:buNone/>
              <a:defRPr/>
            </a:pPr>
            <a:r>
              <a:rPr lang="en-US" sz="1600" dirty="0" smtClean="0">
                <a:latin typeface="Book Antiqua" pitchFamily="18" charset="0"/>
              </a:rPr>
              <a:t>         if( x == 30 ) {</a:t>
            </a:r>
          </a:p>
          <a:p>
            <a:pPr>
              <a:spcBef>
                <a:spcPct val="0"/>
              </a:spcBef>
              <a:spcAft>
                <a:spcPct val="0"/>
              </a:spcAft>
              <a:buFont typeface="Arial" charset="0"/>
              <a:buNone/>
              <a:defRPr/>
            </a:pPr>
            <a:r>
              <a:rPr lang="en-US" sz="1600" dirty="0" smtClean="0">
                <a:latin typeface="Book Antiqua" pitchFamily="18" charset="0"/>
              </a:rPr>
              <a:t>	      break;</a:t>
            </a: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System.out.print</a:t>
            </a:r>
            <a:r>
              <a:rPr lang="en-US" sz="1600" dirty="0" smtClean="0">
                <a:latin typeface="Book Antiqua" pitchFamily="18" charset="0"/>
              </a:rPr>
              <a:t>( x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System.out.print</a:t>
            </a:r>
            <a:r>
              <a:rPr lang="en-US" sz="1600" dirty="0" smtClean="0">
                <a:latin typeface="Book Antiqua" pitchFamily="18" charset="0"/>
              </a:rPr>
              <a:t>("\n");</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a:t>
            </a:r>
          </a:p>
          <a:p>
            <a:pPr>
              <a:spcBef>
                <a:spcPct val="0"/>
              </a:spcBef>
              <a:spcAft>
                <a:spcPct val="0"/>
              </a:spcAft>
              <a:buFont typeface="Arial" charset="0"/>
              <a:buNone/>
              <a:defRPr/>
            </a:pPr>
            <a:endParaRPr lang="en-US" dirty="0" smtClean="0"/>
          </a:p>
          <a:p>
            <a:pPr>
              <a:spcBef>
                <a:spcPct val="0"/>
              </a:spcBef>
              <a:spcAft>
                <a:spcPct val="0"/>
              </a:spcAft>
              <a:buFont typeface="Arial" charset="0"/>
              <a:buNone/>
              <a:defRPr/>
            </a:pPr>
            <a:endParaRPr lang="en-US" dirty="0" smtClean="0"/>
          </a:p>
          <a:p>
            <a:pPr marL="0" indent="0">
              <a:spcBef>
                <a:spcPct val="0"/>
              </a:spcBef>
              <a:spcAft>
                <a:spcPct val="0"/>
              </a:spcAft>
              <a:buFont typeface="Arial" charset="0"/>
              <a:buNone/>
              <a:defRPr/>
            </a:pPr>
            <a:endParaRPr dirty="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04800" y="469900"/>
            <a:ext cx="8539163" cy="444500"/>
          </a:xfrm>
          <a:solidFill>
            <a:srgbClr val="C00000"/>
          </a:solidFill>
        </p:spPr>
        <p:txBody>
          <a:bodyPr/>
          <a:lstStyle/>
          <a:p>
            <a:r>
              <a:rPr lang="en-US" altLang="en-US" smtClean="0"/>
              <a:t/>
            </a:r>
            <a:br>
              <a:rPr lang="en-US" altLang="en-US" smtClean="0"/>
            </a:br>
            <a:r>
              <a:rPr lang="en-US" altLang="en-US" sz="2800" b="1" smtClean="0">
                <a:solidFill>
                  <a:schemeClr val="bg1"/>
                </a:solidFill>
                <a:latin typeface="Book Antiqua" panose="02040602050305030304" pitchFamily="18" charset="0"/>
              </a:rPr>
              <a:t>continue Keyword</a:t>
            </a:r>
            <a:r>
              <a:rPr lang="en-US" altLang="en-US" smtClean="0"/>
              <a:t/>
            </a:r>
            <a:br>
              <a:rPr lang="en-US" altLang="en-US" smtClean="0"/>
            </a:br>
            <a:endParaRPr lang="en-US" altLang="en-US" smtClean="0"/>
          </a:p>
        </p:txBody>
      </p:sp>
      <p:sp>
        <p:nvSpPr>
          <p:cNvPr id="27651" name="Text Placeholder 2"/>
          <p:cNvSpPr>
            <a:spLocks noGrp="1"/>
          </p:cNvSpPr>
          <p:nvPr>
            <p:ph type="body" sz="quarter" idx="10"/>
          </p:nvPr>
        </p:nvSpPr>
        <p:spPr>
          <a:xfrm>
            <a:off x="303213" y="1465263"/>
            <a:ext cx="8543925" cy="5087937"/>
          </a:xfrm>
        </p:spPr>
        <p:txBody>
          <a:bodyPr/>
          <a:lstStyle/>
          <a:p>
            <a:pPr marL="0" indent="0">
              <a:spcBef>
                <a:spcPct val="0"/>
              </a:spcBef>
              <a:spcAft>
                <a:spcPct val="0"/>
              </a:spcAft>
              <a:buFont typeface="Arial" charset="0"/>
              <a:buNone/>
              <a:defRPr/>
            </a:pPr>
            <a:r>
              <a:rPr dirty="0" smtClean="0">
                <a:latin typeface="Book Antiqua" pitchFamily="18" charset="0"/>
              </a:rPr>
              <a:t>The </a:t>
            </a:r>
            <a:r>
              <a:rPr i="1" dirty="0" smtClean="0">
                <a:latin typeface="Book Antiqua" pitchFamily="18" charset="0"/>
              </a:rPr>
              <a:t>continue</a:t>
            </a:r>
            <a:r>
              <a:rPr dirty="0" smtClean="0">
                <a:latin typeface="Book Antiqua" pitchFamily="18" charset="0"/>
              </a:rPr>
              <a:t> keyword can be used in any of the loop control structures. It causes the loop to immediately jump to the next iteration of the loop.</a:t>
            </a:r>
          </a:p>
          <a:p>
            <a:pPr marL="0" indent="0">
              <a:spcBef>
                <a:spcPct val="0"/>
              </a:spcBef>
              <a:spcAft>
                <a:spcPct val="0"/>
              </a:spcAft>
              <a:buFont typeface="Arial" charset="0"/>
              <a:buNone/>
              <a:defRPr/>
            </a:pPr>
            <a:endParaRPr dirty="0" smtClean="0">
              <a:latin typeface="Book Antiqua" pitchFamily="18" charset="0"/>
            </a:endParaRPr>
          </a:p>
          <a:p>
            <a:pPr marL="0" indent="0">
              <a:spcBef>
                <a:spcPct val="0"/>
              </a:spcBef>
              <a:spcAft>
                <a:spcPct val="0"/>
              </a:spcAft>
              <a:buFont typeface="Arial" charset="0"/>
              <a:buNone/>
              <a:defRPr/>
            </a:pPr>
            <a:r>
              <a:rPr b="1" dirty="0" smtClean="0">
                <a:solidFill>
                  <a:srgbClr val="002060"/>
                </a:solidFill>
                <a:latin typeface="Book Antiqua" pitchFamily="18" charset="0"/>
              </a:rPr>
              <a:t>Syntax:</a:t>
            </a:r>
          </a:p>
          <a:p>
            <a:pPr marL="0" indent="0">
              <a:spcBef>
                <a:spcPct val="0"/>
              </a:spcBef>
              <a:spcAft>
                <a:spcPct val="0"/>
              </a:spcAft>
              <a:buFont typeface="Arial" charset="0"/>
              <a:buNone/>
              <a:defRPr/>
            </a:pPr>
            <a:r>
              <a:rPr dirty="0" smtClean="0">
                <a:latin typeface="Book Antiqua" pitchFamily="18" charset="0"/>
              </a:rPr>
              <a:t>	continue;</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public class Test {</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   public static void main(String </a:t>
            </a:r>
            <a:r>
              <a:rPr lang="en-US" sz="1600" dirty="0" err="1" smtClean="0">
                <a:latin typeface="Book Antiqua" pitchFamily="18" charset="0"/>
              </a:rPr>
              <a:t>args</a:t>
            </a: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int</a:t>
            </a:r>
            <a:r>
              <a:rPr lang="en-US" sz="1600" dirty="0" smtClean="0">
                <a:latin typeface="Book Antiqua" pitchFamily="18" charset="0"/>
              </a:rPr>
              <a:t> [] numbers = {10, 20, 30, 40, 50};</a:t>
            </a:r>
          </a:p>
          <a:p>
            <a:pPr>
              <a:spcBef>
                <a:spcPct val="0"/>
              </a:spcBef>
              <a:spcAft>
                <a:spcPct val="0"/>
              </a:spcAft>
              <a:buFont typeface="Arial" charset="0"/>
              <a:buNone/>
              <a:defRPr/>
            </a:pPr>
            <a:endParaRPr lang="en-US" sz="1600" dirty="0" smtClean="0">
              <a:latin typeface="Book Antiqua" pitchFamily="18" charset="0"/>
            </a:endParaRPr>
          </a:p>
          <a:p>
            <a:pPr>
              <a:spcBef>
                <a:spcPct val="0"/>
              </a:spcBef>
              <a:spcAft>
                <a:spcPct val="0"/>
              </a:spcAft>
              <a:buFont typeface="Arial" charset="0"/>
              <a:buNone/>
              <a:defRPr/>
            </a:pPr>
            <a:r>
              <a:rPr lang="en-US" sz="1600" dirty="0" smtClean="0">
                <a:latin typeface="Book Antiqua" pitchFamily="18" charset="0"/>
              </a:rPr>
              <a:t>      for(</a:t>
            </a:r>
            <a:r>
              <a:rPr lang="en-US" sz="1600" dirty="0" err="1" smtClean="0">
                <a:latin typeface="Book Antiqua" pitchFamily="18" charset="0"/>
              </a:rPr>
              <a:t>int</a:t>
            </a:r>
            <a:r>
              <a:rPr lang="en-US" sz="1600" dirty="0" smtClean="0">
                <a:latin typeface="Book Antiqua" pitchFamily="18" charset="0"/>
              </a:rPr>
              <a:t> x : numbers ) {</a:t>
            </a:r>
          </a:p>
          <a:p>
            <a:pPr>
              <a:spcBef>
                <a:spcPct val="0"/>
              </a:spcBef>
              <a:spcAft>
                <a:spcPct val="0"/>
              </a:spcAft>
              <a:buFont typeface="Arial" charset="0"/>
              <a:buNone/>
              <a:defRPr/>
            </a:pPr>
            <a:r>
              <a:rPr lang="en-US" sz="1600" dirty="0" smtClean="0">
                <a:latin typeface="Book Antiqua" pitchFamily="18" charset="0"/>
              </a:rPr>
              <a:t>         if( x == 30 ) {</a:t>
            </a:r>
          </a:p>
          <a:p>
            <a:pPr>
              <a:spcBef>
                <a:spcPct val="0"/>
              </a:spcBef>
              <a:spcAft>
                <a:spcPct val="0"/>
              </a:spcAft>
              <a:buFont typeface="Arial" charset="0"/>
              <a:buNone/>
              <a:defRPr/>
            </a:pPr>
            <a:r>
              <a:rPr lang="en-US" sz="1600" dirty="0" smtClean="0">
                <a:latin typeface="Book Antiqua" pitchFamily="18" charset="0"/>
              </a:rPr>
              <a:t>	      continue;</a:t>
            </a: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System.out.print</a:t>
            </a:r>
            <a:r>
              <a:rPr lang="en-US" sz="1600" dirty="0" smtClean="0">
                <a:latin typeface="Book Antiqua" pitchFamily="18" charset="0"/>
              </a:rPr>
              <a:t>( x );</a:t>
            </a:r>
          </a:p>
          <a:p>
            <a:pPr>
              <a:spcBef>
                <a:spcPct val="0"/>
              </a:spcBef>
              <a:spcAft>
                <a:spcPct val="0"/>
              </a:spcAft>
              <a:buFont typeface="Arial" charset="0"/>
              <a:buNone/>
              <a:defRPr/>
            </a:pPr>
            <a:r>
              <a:rPr lang="en-US" sz="1600" dirty="0" smtClean="0">
                <a:latin typeface="Book Antiqua" pitchFamily="18" charset="0"/>
              </a:rPr>
              <a:t>         </a:t>
            </a:r>
            <a:r>
              <a:rPr lang="en-US" sz="1600" dirty="0" err="1" smtClean="0">
                <a:latin typeface="Book Antiqua" pitchFamily="18" charset="0"/>
              </a:rPr>
              <a:t>System.out.print</a:t>
            </a:r>
            <a:r>
              <a:rPr lang="en-US" sz="1600" dirty="0" smtClean="0">
                <a:latin typeface="Book Antiqua" pitchFamily="18" charset="0"/>
              </a:rPr>
              <a:t>("\n");</a:t>
            </a: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   }</a:t>
            </a:r>
          </a:p>
          <a:p>
            <a:pPr>
              <a:spcBef>
                <a:spcPct val="0"/>
              </a:spcBef>
              <a:spcAft>
                <a:spcPct val="0"/>
              </a:spcAft>
              <a:buFont typeface="Arial" charset="0"/>
              <a:buNone/>
              <a:defRPr/>
            </a:pPr>
            <a:r>
              <a:rPr lang="en-US" sz="1600" dirty="0" smtClean="0">
                <a:latin typeface="Book Antiqua" pitchFamily="18" charset="0"/>
              </a:rPr>
              <a:t>}</a:t>
            </a:r>
          </a:p>
          <a:p>
            <a:pPr marL="0" indent="0">
              <a:spcBef>
                <a:spcPct val="0"/>
              </a:spcBef>
              <a:spcAft>
                <a:spcPct val="0"/>
              </a:spcAft>
              <a:buFont typeface="Arial" charset="0"/>
              <a:buNone/>
              <a:defRPr/>
            </a:pPr>
            <a:endParaRPr dirty="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274638"/>
            <a:ext cx="8229600" cy="715962"/>
          </a:xfrm>
          <a:solidFill>
            <a:srgbClr val="C00000"/>
          </a:solidFill>
        </p:spPr>
        <p:txBody>
          <a:bodyPr/>
          <a:lstStyle/>
          <a:p>
            <a:r>
              <a:rPr lang="en-US" altLang="en-US" sz="2800" b="1" smtClean="0">
                <a:solidFill>
                  <a:schemeClr val="bg1"/>
                </a:solidFill>
                <a:latin typeface="Book Antiqua" panose="02040602050305030304" pitchFamily="18" charset="0"/>
              </a:rPr>
              <a:t>Arrays </a:t>
            </a:r>
          </a:p>
        </p:txBody>
      </p:sp>
      <p:sp>
        <p:nvSpPr>
          <p:cNvPr id="72707" name="Text Placeholder 2"/>
          <p:cNvSpPr>
            <a:spLocks noGrp="1"/>
          </p:cNvSpPr>
          <p:nvPr>
            <p:ph type="body" sz="quarter" idx="10"/>
          </p:nvPr>
        </p:nvSpPr>
        <p:spPr>
          <a:xfrm>
            <a:off x="303213" y="990600"/>
            <a:ext cx="8543925" cy="5867400"/>
          </a:xfrm>
        </p:spPr>
        <p:txBody>
          <a:bodyPr/>
          <a:lstStyle/>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Array is a collection of similar type of elements of same data type.</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Class B{</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a[]=new int[5];          //declaration and instantiation of array.</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a[0]=10;                    //initialization of array</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a[1]=20;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a[2]=30;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a[3]=40;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a[4]=50;</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//Printing array elements</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for(int i=0;i&lt;a.length;i++){</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System.out.println(a[i]);</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10 20 30 40 50</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74638"/>
            <a:ext cx="8229600" cy="792162"/>
          </a:xfrm>
          <a:solidFill>
            <a:srgbClr val="C00000"/>
          </a:solidFill>
        </p:spPr>
        <p:txBody>
          <a:bodyPr/>
          <a:lstStyle/>
          <a:p>
            <a:r>
              <a:rPr lang="en-US" altLang="en-US" sz="2800" b="1" smtClean="0">
                <a:solidFill>
                  <a:schemeClr val="bg1"/>
                </a:solidFill>
                <a:latin typeface="Book Antiqua" panose="02040602050305030304" pitchFamily="18" charset="0"/>
              </a:rPr>
              <a:t>Declaration, instantiation, initialization of Array</a:t>
            </a:r>
          </a:p>
        </p:txBody>
      </p:sp>
      <p:sp>
        <p:nvSpPr>
          <p:cNvPr id="73731" name="Text Placeholder 2"/>
          <p:cNvSpPr>
            <a:spLocks noGrp="1"/>
          </p:cNvSpPr>
          <p:nvPr>
            <p:ph type="body" sz="quarter" idx="10"/>
          </p:nvPr>
        </p:nvSpPr>
        <p:spPr>
          <a:xfrm>
            <a:off x="381000" y="1295400"/>
            <a:ext cx="8466138" cy="4602163"/>
          </a:xfrm>
        </p:spPr>
        <p:txBody>
          <a:bodyPr/>
          <a:lstStyle/>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int a[]={10,20,40,50,60};</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Example: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Class B{</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int a[]={33,44,55};// declaration, instantiation and initialization of array</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//Printing array elements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for(int i=0;i&lt;a.length;i++){</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System.out.println(a[i]);</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33 44 55</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792162"/>
          </a:xfrm>
          <a:solidFill>
            <a:srgbClr val="C00000"/>
          </a:solidFill>
        </p:spPr>
        <p:txBody>
          <a:bodyPr/>
          <a:lstStyle/>
          <a:p>
            <a:r>
              <a:rPr lang="en-US" altLang="en-US" sz="2800" b="1" smtClean="0">
                <a:solidFill>
                  <a:schemeClr val="bg1"/>
                </a:solidFill>
                <a:latin typeface="Book Antiqua" panose="02040602050305030304" pitchFamily="18" charset="0"/>
              </a:rPr>
              <a:t>Multidimenstional array</a:t>
            </a:r>
          </a:p>
        </p:txBody>
      </p:sp>
      <p:sp>
        <p:nvSpPr>
          <p:cNvPr id="74755" name="Text Placeholder 2"/>
          <p:cNvSpPr>
            <a:spLocks noGrp="1"/>
          </p:cNvSpPr>
          <p:nvPr>
            <p:ph type="body" sz="quarter" idx="10"/>
          </p:nvPr>
        </p:nvSpPr>
        <p:spPr>
          <a:xfrm>
            <a:off x="303213" y="1465263"/>
            <a:ext cx="8543925" cy="3048000"/>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To store the data in rows and Columns.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Syntax:</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datatype[][]=new int[rows][columns];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Example:</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int a[][]=new int[3][3];</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74638"/>
            <a:ext cx="8229600" cy="868362"/>
          </a:xfrm>
          <a:solidFill>
            <a:srgbClr val="C00000"/>
          </a:solidFill>
        </p:spPr>
        <p:txBody>
          <a:bodyPr/>
          <a:lstStyle/>
          <a:p>
            <a:r>
              <a:rPr lang="en-US" altLang="en-US" sz="2800" b="1" smtClean="0">
                <a:solidFill>
                  <a:schemeClr val="bg1"/>
                </a:solidFill>
                <a:latin typeface="Book Antiqua" panose="02040602050305030304" pitchFamily="18" charset="0"/>
              </a:rPr>
              <a:t>Program</a:t>
            </a:r>
          </a:p>
        </p:txBody>
      </p:sp>
      <p:sp>
        <p:nvSpPr>
          <p:cNvPr id="75779" name="Text Placeholder 2"/>
          <p:cNvSpPr>
            <a:spLocks noGrp="1"/>
          </p:cNvSpPr>
          <p:nvPr>
            <p:ph type="body" sz="quarter" idx="10"/>
          </p:nvPr>
        </p:nvSpPr>
        <p:spPr>
          <a:xfrm>
            <a:off x="303213" y="1465263"/>
            <a:ext cx="8543925" cy="5240337"/>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Class B{</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int a[][]={{1,2,3},{2,4,5},{4,4,5}};//declaration and instantiation of array.</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//Printing 2d array elements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for(int i=0;i&lt;3;i++){</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for(int j=0;j&lt;3;j++){</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System.out.print(a[i][j]);</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               1 2 3</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               2 4 5</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               4 4 5</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8229600" cy="792162"/>
          </a:xfrm>
          <a:solidFill>
            <a:srgbClr val="C00000"/>
          </a:solidFill>
        </p:spPr>
        <p:txBody>
          <a:bodyPr/>
          <a:lstStyle/>
          <a:p>
            <a:r>
              <a:rPr lang="en-US" altLang="en-US" sz="2800" b="1" smtClean="0">
                <a:solidFill>
                  <a:schemeClr val="bg1"/>
                </a:solidFill>
                <a:latin typeface="Book Antiqua" panose="02040602050305030304" pitchFamily="18" charset="0"/>
              </a:rPr>
              <a:t>Strings</a:t>
            </a:r>
            <a:r>
              <a:rPr lang="en-US" altLang="en-US" smtClean="0"/>
              <a:t> </a:t>
            </a:r>
          </a:p>
        </p:txBody>
      </p:sp>
      <p:sp>
        <p:nvSpPr>
          <p:cNvPr id="76803" name="Text Placeholder 2"/>
          <p:cNvSpPr>
            <a:spLocks noGrp="1"/>
          </p:cNvSpPr>
          <p:nvPr>
            <p:ph type="body" sz="quarter" idx="10"/>
          </p:nvPr>
        </p:nvSpPr>
        <p:spPr>
          <a:xfrm>
            <a:off x="457200" y="1295400"/>
            <a:ext cx="8389938" cy="5257800"/>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String is a sequence of characters enclosed in double quotes.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Example: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String s1=“Welcome to Java Programming”;</a:t>
            </a: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Note: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Here String is nothing but it’s a class.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Program</a:t>
            </a:r>
          </a:p>
          <a:p>
            <a:pPr marL="0" indent="0">
              <a:spcBef>
                <a:spcPct val="0"/>
              </a:spcBef>
              <a:spcAft>
                <a:spcPct val="0"/>
              </a:spcAft>
              <a:buFont typeface="Arial" panose="020B0604020202020204" pitchFamily="34" charset="0"/>
              <a:buNone/>
            </a:pPr>
            <a:endParaRPr lang="en-US" altLang="en-US" smtClean="0">
              <a:solidFill>
                <a:srgbClr val="0066FF"/>
              </a:solidFill>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class Test{</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public static void main(String[] args){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String s1=“welcome to Java Programming”;</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System.out.println(s1);</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smtClean="0">
                <a:solidFill>
                  <a:srgbClr val="002060"/>
                </a:solidFill>
                <a:latin typeface="Book Antiqua" panose="02040602050305030304" pitchFamily="18" charset="0"/>
              </a:rPr>
              <a:t>Output: Welcome to java Programming</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Placeholder 2"/>
          <p:cNvSpPr>
            <a:spLocks noGrp="1"/>
          </p:cNvSpPr>
          <p:nvPr>
            <p:ph type="body" sz="quarter" idx="10"/>
          </p:nvPr>
        </p:nvSpPr>
        <p:spPr>
          <a:xfrm>
            <a:off x="303213" y="1465263"/>
            <a:ext cx="8543925" cy="5087937"/>
          </a:xfrm>
        </p:spPr>
        <p:txBody>
          <a:bodyPr/>
          <a:lstStyle/>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1.public void test(int x)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int odd = 1;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if(odd) /* Line 4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System.out.println("odd");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else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System.out.println("even");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    } </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Which statement is true?</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A. Compilation fails.</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B. "odd" will always be output.</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C. "even" will always be output.</a:t>
            </a: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D."odd" will be output for odd values of x, and "even" for even values.</a:t>
            </a:r>
          </a:p>
          <a:p>
            <a:pPr marL="0" indent="0">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z="1400" smtClean="0">
                <a:latin typeface="Book Antiqua" panose="02040602050305030304" pitchFamily="18" charset="0"/>
              </a:rPr>
              <a:t>Ans: The compiler will complain because of incompatible types (line 4), the if expects a boolean but it gets an integer.</a:t>
            </a:r>
          </a:p>
        </p:txBody>
      </p:sp>
      <p:sp>
        <p:nvSpPr>
          <p:cNvPr id="77827" name="Title 1"/>
          <p:cNvSpPr>
            <a:spLocks noGrp="1"/>
          </p:cNvSpPr>
          <p:nvPr>
            <p:ph type="title"/>
          </p:nvPr>
        </p:nvSpPr>
        <p:spPr>
          <a:xfrm>
            <a:off x="381000" y="228600"/>
            <a:ext cx="8229600" cy="792163"/>
          </a:xfrm>
          <a:solidFill>
            <a:srgbClr val="C00000"/>
          </a:solidFill>
        </p:spPr>
        <p:txBody>
          <a:bodyPr/>
          <a:lstStyle/>
          <a:p>
            <a:r>
              <a:rPr lang="en-US" altLang="en-US" sz="2800" b="1" smtClean="0">
                <a:solidFill>
                  <a:schemeClr val="bg1"/>
                </a:solidFill>
                <a:latin typeface="Book Antiqua" panose="02040602050305030304" pitchFamily="18" charset="0"/>
              </a:rPr>
              <a:t>Quiz</a:t>
            </a:r>
            <a:r>
              <a:rPr lang="en-US" altLang="en-US" smtClean="0"/>
              <a:t> </a:t>
            </a:r>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3213" y="1465263"/>
            <a:ext cx="8543925" cy="4554537"/>
          </a:xfrm>
        </p:spPr>
        <p:txBody>
          <a:bodyPr/>
          <a:lstStyle/>
          <a:p>
            <a:pPr>
              <a:defRPr/>
            </a:pPr>
            <a:r>
              <a:rPr lang="en-US" dirty="0"/>
              <a:t>Desktop Applications such as acrobat reader, media player, antivirus etc.</a:t>
            </a:r>
          </a:p>
          <a:p>
            <a:pPr>
              <a:defRPr/>
            </a:pPr>
            <a:endParaRPr lang="en-US" dirty="0"/>
          </a:p>
          <a:p>
            <a:pPr>
              <a:defRPr/>
            </a:pPr>
            <a:r>
              <a:rPr lang="en-US" dirty="0"/>
              <a:t>Web Applications such as irctc.co.in etc.</a:t>
            </a:r>
          </a:p>
          <a:p>
            <a:pPr>
              <a:defRPr/>
            </a:pPr>
            <a:endParaRPr lang="en-US" dirty="0"/>
          </a:p>
          <a:p>
            <a:pPr>
              <a:defRPr/>
            </a:pPr>
            <a:r>
              <a:rPr lang="en-US" dirty="0"/>
              <a:t>Enterprise Applications such as banking applications.</a:t>
            </a:r>
          </a:p>
          <a:p>
            <a:pPr>
              <a:defRPr/>
            </a:pPr>
            <a:endParaRPr lang="en-US" dirty="0"/>
          </a:p>
          <a:p>
            <a:pPr>
              <a:defRPr/>
            </a:pPr>
            <a:r>
              <a:rPr lang="en-US" dirty="0"/>
              <a:t>Mobile Application</a:t>
            </a:r>
          </a:p>
          <a:p>
            <a:pPr>
              <a:defRPr/>
            </a:pPr>
            <a:endParaRPr lang="en-US" dirty="0"/>
          </a:p>
          <a:p>
            <a:pPr>
              <a:defRPr/>
            </a:pPr>
            <a:r>
              <a:rPr lang="en-US" dirty="0"/>
              <a:t>Embedded System</a:t>
            </a:r>
          </a:p>
          <a:p>
            <a:pPr>
              <a:defRPr/>
            </a:pPr>
            <a:endParaRPr lang="en-US" dirty="0"/>
          </a:p>
          <a:p>
            <a:pPr>
              <a:defRPr/>
            </a:pPr>
            <a:r>
              <a:rPr lang="en-US" dirty="0"/>
              <a:t>Smart Card</a:t>
            </a:r>
          </a:p>
          <a:p>
            <a:pPr>
              <a:defRPr/>
            </a:pPr>
            <a:endParaRPr lang="en-US" dirty="0"/>
          </a:p>
          <a:p>
            <a:pPr>
              <a:defRPr/>
            </a:pPr>
            <a:r>
              <a:rPr lang="en-US" dirty="0"/>
              <a:t>Robotics</a:t>
            </a:r>
          </a:p>
          <a:p>
            <a:pPr>
              <a:defRPr/>
            </a:pPr>
            <a:endParaRPr lang="en-US" dirty="0"/>
          </a:p>
          <a:p>
            <a:pPr>
              <a:defRPr/>
            </a:pPr>
            <a:r>
              <a:rPr lang="en-US" dirty="0"/>
              <a:t>Games </a:t>
            </a:r>
          </a:p>
          <a:p>
            <a:pPr marL="0" indent="0">
              <a:buFont typeface="Arial" panose="020B0604020202020204" pitchFamily="34" charset="0"/>
              <a:buNone/>
              <a:defRPr/>
            </a:pPr>
            <a:endParaRPr lang="en-US" dirty="0"/>
          </a:p>
          <a:p>
            <a:pPr>
              <a:defRPr/>
            </a:pPr>
            <a:endParaRPr lang="en-US" dirty="0"/>
          </a:p>
          <a:p>
            <a:pPr marL="0" indent="0">
              <a:buFont typeface="Arial" panose="020B0604020202020204" pitchFamily="34" charset="0"/>
              <a:buNone/>
              <a:defRPr/>
            </a:pPr>
            <a:endParaRPr lang="en-US" dirty="0"/>
          </a:p>
        </p:txBody>
      </p:sp>
      <p:sp>
        <p:nvSpPr>
          <p:cNvPr id="12291" name="Title 1"/>
          <p:cNvSpPr>
            <a:spLocks noGrp="1"/>
          </p:cNvSpPr>
          <p:nvPr>
            <p:ph type="title"/>
          </p:nvPr>
        </p:nvSpPr>
        <p:spPr>
          <a:xfrm>
            <a:off x="457200" y="274638"/>
            <a:ext cx="8229600" cy="4873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Application of Java</a:t>
            </a:r>
          </a:p>
        </p:txBody>
      </p:sp>
    </p:spTree>
  </p:cSld>
  <p:clrMapOvr>
    <a:masterClrMapping/>
  </p:clrMapOvr>
  <p:transition>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3213" y="1465263"/>
            <a:ext cx="8543925" cy="4935537"/>
          </a:xfrm>
        </p:spPr>
        <p:txBody>
          <a:bodyPr/>
          <a:lstStyle/>
          <a:p>
            <a:pPr marL="0" indent="0">
              <a:buFont typeface="Arial" panose="020B0604020202020204" pitchFamily="34" charset="0"/>
              <a:buNone/>
              <a:defRPr/>
            </a:pPr>
            <a:r>
              <a:rPr lang="en-US" sz="1400" dirty="0" smtClean="0">
                <a:latin typeface="Book Antiqua" pitchFamily="18" charset="0"/>
              </a:rPr>
              <a:t>2. public </a:t>
            </a:r>
            <a:r>
              <a:rPr lang="en-US" sz="1400" dirty="0">
                <a:latin typeface="Book Antiqua" pitchFamily="18" charset="0"/>
              </a:rPr>
              <a:t>class While </a:t>
            </a:r>
          </a:p>
          <a:p>
            <a:pPr marL="0" indent="0">
              <a:buFont typeface="Arial" panose="020B0604020202020204" pitchFamily="34" charset="0"/>
              <a:buNone/>
              <a:defRPr/>
            </a:pPr>
            <a:r>
              <a:rPr lang="en-US" sz="1400" dirty="0">
                <a:latin typeface="Book Antiqua" pitchFamily="18" charset="0"/>
              </a:rPr>
              <a:t>{</a:t>
            </a:r>
          </a:p>
          <a:p>
            <a:pPr marL="0" indent="0">
              <a:buFont typeface="Arial" panose="020B0604020202020204" pitchFamily="34" charset="0"/>
              <a:buNone/>
              <a:defRPr/>
            </a:pPr>
            <a:r>
              <a:rPr lang="en-US" sz="1400" dirty="0">
                <a:latin typeface="Book Antiqua" pitchFamily="18" charset="0"/>
              </a:rPr>
              <a:t>    public void loop() </a:t>
            </a:r>
          </a:p>
          <a:p>
            <a:pPr marL="0" indent="0">
              <a:buFont typeface="Arial" panose="020B0604020202020204" pitchFamily="34" charset="0"/>
              <a:buNone/>
              <a:defRPr/>
            </a:pPr>
            <a:r>
              <a:rPr lang="en-US" sz="1400" dirty="0">
                <a:latin typeface="Book Antiqua" pitchFamily="18" charset="0"/>
              </a:rPr>
              <a:t>    {</a:t>
            </a:r>
          </a:p>
          <a:p>
            <a:pPr marL="0" indent="0">
              <a:buFont typeface="Arial" panose="020B0604020202020204" pitchFamily="34" charset="0"/>
              <a:buNone/>
              <a:defRPr/>
            </a:pPr>
            <a:r>
              <a:rPr lang="en-US" sz="1400" dirty="0">
                <a:latin typeface="Book Antiqua" pitchFamily="18" charset="0"/>
              </a:rPr>
              <a:t>        </a:t>
            </a:r>
            <a:r>
              <a:rPr lang="en-US" sz="1400" dirty="0" err="1">
                <a:latin typeface="Book Antiqua" pitchFamily="18" charset="0"/>
              </a:rPr>
              <a:t>int</a:t>
            </a:r>
            <a:r>
              <a:rPr lang="en-US" sz="1400" dirty="0">
                <a:latin typeface="Book Antiqua" pitchFamily="18" charset="0"/>
              </a:rPr>
              <a:t> x= 0;</a:t>
            </a:r>
          </a:p>
          <a:p>
            <a:pPr marL="0" indent="0">
              <a:buFont typeface="Arial" panose="020B0604020202020204" pitchFamily="34" charset="0"/>
              <a:buNone/>
              <a:defRPr/>
            </a:pPr>
            <a:r>
              <a:rPr lang="en-US" sz="1400" dirty="0">
                <a:latin typeface="Book Antiqua" pitchFamily="18" charset="0"/>
              </a:rPr>
              <a:t>        while ( 1 ) /* Line 6 */</a:t>
            </a:r>
          </a:p>
          <a:p>
            <a:pPr marL="0" indent="0">
              <a:buFont typeface="Arial" panose="020B0604020202020204" pitchFamily="34" charset="0"/>
              <a:buNone/>
              <a:defRPr/>
            </a:pPr>
            <a:r>
              <a:rPr lang="en-US" sz="1400" dirty="0">
                <a:latin typeface="Book Antiqua" pitchFamily="18" charset="0"/>
              </a:rPr>
              <a:t>        {</a:t>
            </a:r>
          </a:p>
          <a:p>
            <a:pPr marL="0" indent="0">
              <a:buFont typeface="Arial" panose="020B0604020202020204" pitchFamily="34" charset="0"/>
              <a:buNone/>
              <a:defRPr/>
            </a:pPr>
            <a:r>
              <a:rPr lang="en-US" sz="1400" dirty="0">
                <a:latin typeface="Book Antiqua" pitchFamily="18" charset="0"/>
              </a:rPr>
              <a:t>            </a:t>
            </a:r>
            <a:r>
              <a:rPr lang="en-US" sz="1400" dirty="0" err="1">
                <a:latin typeface="Book Antiqua" pitchFamily="18" charset="0"/>
              </a:rPr>
              <a:t>System.out.print</a:t>
            </a:r>
            <a:r>
              <a:rPr lang="en-US" sz="1400" dirty="0">
                <a:latin typeface="Book Antiqua" pitchFamily="18" charset="0"/>
              </a:rPr>
              <a:t>("x plus one is " + (x + 1)); /* Line 8 */</a:t>
            </a:r>
          </a:p>
          <a:p>
            <a:pPr marL="0" indent="0">
              <a:buFont typeface="Arial" panose="020B0604020202020204" pitchFamily="34" charset="0"/>
              <a:buNone/>
              <a:defRPr/>
            </a:pPr>
            <a:r>
              <a:rPr lang="en-US" sz="1400" dirty="0">
                <a:latin typeface="Book Antiqua" pitchFamily="18" charset="0"/>
              </a:rPr>
              <a:t>        }</a:t>
            </a:r>
          </a:p>
          <a:p>
            <a:pPr marL="0" indent="0">
              <a:buFont typeface="Arial" panose="020B0604020202020204" pitchFamily="34" charset="0"/>
              <a:buNone/>
              <a:defRPr/>
            </a:pPr>
            <a:r>
              <a:rPr lang="en-US" sz="1400" dirty="0">
                <a:latin typeface="Book Antiqua" pitchFamily="18" charset="0"/>
              </a:rPr>
              <a:t>    }</a:t>
            </a:r>
          </a:p>
          <a:p>
            <a:pPr marL="0" indent="0">
              <a:buFont typeface="Arial" panose="020B0604020202020204" pitchFamily="34" charset="0"/>
              <a:buNone/>
              <a:defRPr/>
            </a:pPr>
            <a:r>
              <a:rPr lang="en-US" sz="1400" dirty="0" smtClean="0">
                <a:latin typeface="Book Antiqua" pitchFamily="18" charset="0"/>
              </a:rPr>
              <a:t>}</a:t>
            </a:r>
          </a:p>
          <a:p>
            <a:pPr marL="0" indent="0">
              <a:buFont typeface="Arial" panose="020B0604020202020204" pitchFamily="34" charset="0"/>
              <a:buNone/>
              <a:defRPr/>
            </a:pPr>
            <a:endParaRPr lang="en-US" sz="1400" dirty="0">
              <a:latin typeface="Book Antiqua" pitchFamily="18" charset="0"/>
            </a:endParaRPr>
          </a:p>
          <a:p>
            <a:pPr marL="0" indent="0">
              <a:buFont typeface="Arial" panose="020B0604020202020204" pitchFamily="34" charset="0"/>
              <a:buNone/>
              <a:defRPr/>
            </a:pPr>
            <a:r>
              <a:rPr lang="en-US" sz="1400" dirty="0">
                <a:latin typeface="Book Antiqua" pitchFamily="18" charset="0"/>
              </a:rPr>
              <a:t>Which statement is true?</a:t>
            </a:r>
          </a:p>
          <a:p>
            <a:pPr marL="0" indent="0">
              <a:buFont typeface="Arial" panose="020B0604020202020204" pitchFamily="34" charset="0"/>
              <a:buNone/>
              <a:defRPr/>
            </a:pPr>
            <a:r>
              <a:rPr lang="en-US" sz="1400" dirty="0">
                <a:latin typeface="Book Antiqua" pitchFamily="18" charset="0"/>
              </a:rPr>
              <a:t>A.	There is a syntax error on line 1.</a:t>
            </a:r>
          </a:p>
          <a:p>
            <a:pPr marL="0" indent="0">
              <a:buFont typeface="Arial" panose="020B0604020202020204" pitchFamily="34" charset="0"/>
              <a:buNone/>
              <a:defRPr/>
            </a:pPr>
            <a:r>
              <a:rPr lang="en-US" sz="1400" dirty="0">
                <a:latin typeface="Book Antiqua" pitchFamily="18" charset="0"/>
              </a:rPr>
              <a:t>B.	There are syntax errors on lines 1 and 6.</a:t>
            </a:r>
          </a:p>
          <a:p>
            <a:pPr marL="0" indent="0">
              <a:buFont typeface="Arial" panose="020B0604020202020204" pitchFamily="34" charset="0"/>
              <a:buNone/>
              <a:defRPr/>
            </a:pPr>
            <a:r>
              <a:rPr lang="en-US" sz="1400" dirty="0">
                <a:latin typeface="Book Antiqua" pitchFamily="18" charset="0"/>
              </a:rPr>
              <a:t>C.	There are syntax errors on lines 1, 6, and 8.</a:t>
            </a:r>
          </a:p>
          <a:p>
            <a:pPr>
              <a:buFont typeface="Arial" panose="020B0604020202020204" pitchFamily="34" charset="0"/>
              <a:buAutoNum type="alphaUcPeriod" startAt="4"/>
              <a:defRPr/>
            </a:pPr>
            <a:r>
              <a:rPr lang="en-US" sz="1400" dirty="0" smtClean="0">
                <a:latin typeface="Book Antiqua" pitchFamily="18" charset="0"/>
              </a:rPr>
              <a:t>             There </a:t>
            </a:r>
            <a:r>
              <a:rPr lang="en-US" sz="1400" dirty="0">
                <a:latin typeface="Book Antiqua" pitchFamily="18" charset="0"/>
              </a:rPr>
              <a:t>is a syntax error on line 6</a:t>
            </a:r>
            <a:r>
              <a:rPr lang="en-US" sz="1400" dirty="0" smtClean="0">
                <a:latin typeface="Book Antiqua" pitchFamily="18" charset="0"/>
              </a:rPr>
              <a:t>.</a:t>
            </a:r>
          </a:p>
          <a:p>
            <a:pPr>
              <a:buFont typeface="Arial" panose="020B0604020202020204" pitchFamily="34" charset="0"/>
              <a:buAutoNum type="alphaUcPeriod" startAt="4"/>
              <a:defRPr/>
            </a:pPr>
            <a:endParaRPr lang="en-US" sz="1400" dirty="0">
              <a:latin typeface="Book Antiqua" pitchFamily="18" charset="0"/>
            </a:endParaRPr>
          </a:p>
          <a:p>
            <a:pPr marL="0" indent="0">
              <a:buFont typeface="Arial" panose="020B0604020202020204" pitchFamily="34" charset="0"/>
              <a:buNone/>
              <a:defRPr/>
            </a:pPr>
            <a:r>
              <a:rPr lang="en-US" sz="1400" dirty="0" smtClean="0">
                <a:latin typeface="Book Antiqua" pitchFamily="18" charset="0"/>
              </a:rPr>
              <a:t>Explanation</a:t>
            </a:r>
          </a:p>
          <a:p>
            <a:pPr marL="0" indent="0">
              <a:buFont typeface="Arial" panose="020B0604020202020204" pitchFamily="34" charset="0"/>
              <a:buNone/>
              <a:defRPr/>
            </a:pPr>
            <a:r>
              <a:rPr lang="en-US" sz="1400" dirty="0">
                <a:latin typeface="Book Antiqua" pitchFamily="18" charset="0"/>
              </a:rPr>
              <a:t>Using the integer 1 in the while statement, or any other looping or conditional construct for that matter, will result in a compiler error. This is old C Program syntax, not valid Java.</a:t>
            </a:r>
            <a:endParaRPr lang="en-US" sz="1400" dirty="0" smtClean="0">
              <a:latin typeface="Book Antiqua" pitchFamily="18" charset="0"/>
            </a:endParaRPr>
          </a:p>
          <a:p>
            <a:pPr>
              <a:buFont typeface="Arial" panose="020B0604020202020204" pitchFamily="34" charset="0"/>
              <a:buAutoNum type="alphaUcPeriod" startAt="4"/>
              <a:defRPr/>
            </a:pPr>
            <a:endParaRPr lang="en-US" sz="1400" dirty="0">
              <a:latin typeface="Book Antiqua" pitchFamily="18" charset="0"/>
            </a:endParaRPr>
          </a:p>
          <a:p>
            <a:pPr marL="0" indent="0">
              <a:buFont typeface="Arial" panose="020B0604020202020204" pitchFamily="34" charset="0"/>
              <a:buNone/>
              <a:defRPr/>
            </a:pPr>
            <a:endParaRPr lang="en-US" sz="1400" dirty="0">
              <a:latin typeface="Book Antiqua" pitchFamily="18" charset="0"/>
            </a:endParaRPr>
          </a:p>
        </p:txBody>
      </p:sp>
      <p:sp>
        <p:nvSpPr>
          <p:cNvPr id="78851" name="Title 1"/>
          <p:cNvSpPr>
            <a:spLocks noGrp="1"/>
          </p:cNvSpPr>
          <p:nvPr>
            <p:ph type="title"/>
          </p:nvPr>
        </p:nvSpPr>
        <p:spPr>
          <a:xfrm>
            <a:off x="381000" y="228600"/>
            <a:ext cx="8229600" cy="792163"/>
          </a:xfrm>
          <a:solidFill>
            <a:srgbClr val="C00000"/>
          </a:solidFill>
        </p:spPr>
        <p:txBody>
          <a:bodyPr/>
          <a:lstStyle/>
          <a:p>
            <a:r>
              <a:rPr lang="en-US" altLang="en-US" sz="2800" b="1" smtClean="0">
                <a:solidFill>
                  <a:schemeClr val="bg1"/>
                </a:solidFill>
                <a:latin typeface="Book Antiqua" panose="02040602050305030304" pitchFamily="18" charset="0"/>
              </a:rPr>
              <a:t>Quiz</a:t>
            </a:r>
            <a:r>
              <a:rPr lang="en-US" altLang="en-US" smtClean="0"/>
              <a:t> </a:t>
            </a:r>
          </a:p>
        </p:txBody>
      </p:sp>
    </p:spTree>
  </p:cSld>
  <p:clrMapOvr>
    <a:masterClrMapping/>
  </p:clrMapOvr>
  <p:transition>
    <p:pull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3213" y="1465263"/>
            <a:ext cx="8543925" cy="5164137"/>
          </a:xfrm>
        </p:spPr>
        <p:txBody>
          <a:bodyPr/>
          <a:lstStyle/>
          <a:p>
            <a:pPr marL="0" indent="0">
              <a:buFont typeface="Arial" panose="020B0604020202020204" pitchFamily="34" charset="0"/>
              <a:buNone/>
              <a:defRPr/>
            </a:pPr>
            <a:r>
              <a:rPr lang="en-US" sz="1400" dirty="0" smtClean="0">
                <a:latin typeface="Book Antiqua" pitchFamily="18" charset="0"/>
              </a:rPr>
              <a:t>switch(x</a:t>
            </a:r>
            <a:r>
              <a:rPr lang="en-US" sz="1400" dirty="0">
                <a:latin typeface="Book Antiqua" pitchFamily="18" charset="0"/>
              </a:rPr>
              <a:t>) </a:t>
            </a:r>
          </a:p>
          <a:p>
            <a:pPr marL="0" indent="0">
              <a:buFont typeface="Arial" panose="020B0604020202020204" pitchFamily="34" charset="0"/>
              <a:buNone/>
              <a:defRPr/>
            </a:pPr>
            <a:r>
              <a:rPr lang="en-US" sz="1400" dirty="0">
                <a:latin typeface="Book Antiqua" pitchFamily="18" charset="0"/>
              </a:rPr>
              <a:t>{ </a:t>
            </a:r>
          </a:p>
          <a:p>
            <a:pPr marL="0" indent="0">
              <a:buFont typeface="Arial" panose="020B0604020202020204" pitchFamily="34" charset="0"/>
              <a:buNone/>
              <a:defRPr/>
            </a:pPr>
            <a:r>
              <a:rPr lang="en-US" sz="1400" dirty="0">
                <a:latin typeface="Book Antiqua" pitchFamily="18" charset="0"/>
              </a:rPr>
              <a:t>    default:  </a:t>
            </a:r>
          </a:p>
          <a:p>
            <a:pPr marL="0" indent="0">
              <a:buFont typeface="Arial" panose="020B0604020202020204" pitchFamily="34" charset="0"/>
              <a:buNone/>
              <a:defRPr/>
            </a:pPr>
            <a:r>
              <a:rPr lang="en-US" sz="1400" dirty="0">
                <a:latin typeface="Book Antiqua" pitchFamily="18" charset="0"/>
              </a:rPr>
              <a:t>        </a:t>
            </a:r>
            <a:r>
              <a:rPr lang="en-US" sz="1400" dirty="0" err="1">
                <a:latin typeface="Book Antiqua" pitchFamily="18" charset="0"/>
              </a:rPr>
              <a:t>System.out.println</a:t>
            </a:r>
            <a:r>
              <a:rPr lang="en-US" sz="1400" dirty="0">
                <a:latin typeface="Book Antiqua" pitchFamily="18" charset="0"/>
              </a:rPr>
              <a:t>("Hello"); </a:t>
            </a:r>
          </a:p>
          <a:p>
            <a:pPr marL="0" indent="0">
              <a:buFont typeface="Arial" panose="020B0604020202020204" pitchFamily="34" charset="0"/>
              <a:buNone/>
              <a:defRPr/>
            </a:pPr>
            <a:r>
              <a:rPr lang="en-US" sz="1400" dirty="0">
                <a:latin typeface="Book Antiqua" pitchFamily="18" charset="0"/>
              </a:rPr>
              <a:t>}</a:t>
            </a:r>
          </a:p>
          <a:p>
            <a:pPr marL="0" indent="0">
              <a:buFont typeface="Arial" panose="020B0604020202020204" pitchFamily="34" charset="0"/>
              <a:buNone/>
              <a:defRPr/>
            </a:pPr>
            <a:r>
              <a:rPr lang="en-US" sz="1400" dirty="0">
                <a:latin typeface="Book Antiqua" pitchFamily="18" charset="0"/>
              </a:rPr>
              <a:t>Which two are acceptable types for x?</a:t>
            </a:r>
          </a:p>
          <a:p>
            <a:pPr>
              <a:buFont typeface="Arial" panose="020B0604020202020204" pitchFamily="34" charset="0"/>
              <a:buAutoNum type="alphaLcParenR"/>
              <a:defRPr/>
            </a:pPr>
            <a:r>
              <a:rPr lang="en-US" sz="1400" dirty="0" smtClean="0">
                <a:latin typeface="Book Antiqua" pitchFamily="18" charset="0"/>
              </a:rPr>
              <a:t>Byte b) long c) char d) float e) Short f) Long</a:t>
            </a:r>
          </a:p>
          <a:p>
            <a:pPr>
              <a:buFont typeface="Arial" panose="020B0604020202020204" pitchFamily="34" charset="0"/>
              <a:buAutoNum type="alphaLcParenR"/>
              <a:defRPr/>
            </a:pPr>
            <a:endParaRPr lang="en-US" sz="1400" dirty="0">
              <a:latin typeface="Book Antiqua" pitchFamily="18" charset="0"/>
            </a:endParaRPr>
          </a:p>
          <a:p>
            <a:pPr marL="0" indent="0">
              <a:buFont typeface="Arial" panose="020B0604020202020204" pitchFamily="34" charset="0"/>
              <a:buNone/>
              <a:defRPr/>
            </a:pPr>
            <a:r>
              <a:rPr lang="en-US" sz="1400" dirty="0">
                <a:latin typeface="Book Antiqua" pitchFamily="18" charset="0"/>
              </a:rPr>
              <a:t>A.	1 and 3	B.	2 and 4</a:t>
            </a:r>
          </a:p>
          <a:p>
            <a:pPr marL="0" indent="0">
              <a:buFont typeface="Arial" panose="020B0604020202020204" pitchFamily="34" charset="0"/>
              <a:buNone/>
              <a:defRPr/>
            </a:pPr>
            <a:r>
              <a:rPr lang="en-US" sz="1400" dirty="0">
                <a:latin typeface="Book Antiqua" pitchFamily="18" charset="0"/>
              </a:rPr>
              <a:t>C.	3 and 5	D.	4 and 6</a:t>
            </a:r>
          </a:p>
          <a:p>
            <a:pPr marL="0" indent="0">
              <a:buFont typeface="Arial" panose="020B0604020202020204" pitchFamily="34" charset="0"/>
              <a:buNone/>
              <a:defRPr/>
            </a:pPr>
            <a:endParaRPr lang="en-US" sz="1400" dirty="0">
              <a:latin typeface="Book Antiqua" pitchFamily="18" charset="0"/>
            </a:endParaRPr>
          </a:p>
          <a:p>
            <a:pPr marL="0" indent="0">
              <a:buFont typeface="Arial" panose="020B0604020202020204" pitchFamily="34" charset="0"/>
              <a:buNone/>
              <a:defRPr/>
            </a:pPr>
            <a:endParaRPr lang="en-US" sz="1400" dirty="0">
              <a:latin typeface="Book Antiqua" pitchFamily="18" charset="0"/>
            </a:endParaRPr>
          </a:p>
          <a:p>
            <a:pPr marL="0" indent="0">
              <a:buFont typeface="Arial" panose="020B0604020202020204" pitchFamily="34" charset="0"/>
              <a:buNone/>
              <a:defRPr/>
            </a:pPr>
            <a:r>
              <a:rPr lang="en-US" sz="1400" dirty="0">
                <a:latin typeface="Book Antiqua" pitchFamily="18" charset="0"/>
              </a:rPr>
              <a:t>Explanation</a:t>
            </a:r>
          </a:p>
          <a:p>
            <a:pPr marL="0" indent="0">
              <a:buFont typeface="Arial" panose="020B0604020202020204" pitchFamily="34" charset="0"/>
              <a:buNone/>
              <a:defRPr/>
            </a:pPr>
            <a:r>
              <a:rPr lang="en-US" sz="1400" dirty="0" smtClean="0">
                <a:latin typeface="Book Antiqua" pitchFamily="18" charset="0"/>
              </a:rPr>
              <a:t>Switch </a:t>
            </a:r>
            <a:r>
              <a:rPr lang="en-US" sz="1400" dirty="0">
                <a:latin typeface="Book Antiqua" pitchFamily="18" charset="0"/>
              </a:rPr>
              <a:t>statements are based on integer expressions and since both bytes and chars can implicitly be widened to an integer, these can also be used. Also shorts can be used. Short and Long are wrapper classes and </a:t>
            </a:r>
            <a:r>
              <a:rPr lang="en-US" sz="1400" dirty="0" smtClean="0">
                <a:latin typeface="Book Antiqua" pitchFamily="18" charset="0"/>
              </a:rPr>
              <a:t>reference </a:t>
            </a:r>
            <a:r>
              <a:rPr lang="en-US" sz="1400" dirty="0">
                <a:latin typeface="Book Antiqua" pitchFamily="18" charset="0"/>
              </a:rPr>
              <a:t>types can not be used as variables</a:t>
            </a:r>
          </a:p>
        </p:txBody>
      </p:sp>
      <p:sp>
        <p:nvSpPr>
          <p:cNvPr id="79875" name="Title 1"/>
          <p:cNvSpPr>
            <a:spLocks noGrp="1"/>
          </p:cNvSpPr>
          <p:nvPr>
            <p:ph type="title"/>
          </p:nvPr>
        </p:nvSpPr>
        <p:spPr>
          <a:xfrm>
            <a:off x="381000" y="228600"/>
            <a:ext cx="8229600" cy="792163"/>
          </a:xfrm>
          <a:solidFill>
            <a:srgbClr val="C00000"/>
          </a:solidFill>
        </p:spPr>
        <p:txBody>
          <a:bodyPr/>
          <a:lstStyle/>
          <a:p>
            <a:r>
              <a:rPr lang="en-US" altLang="en-US" sz="2800" b="1" smtClean="0">
                <a:solidFill>
                  <a:schemeClr val="bg1"/>
                </a:solidFill>
                <a:latin typeface="Book Antiqua" panose="02040602050305030304" pitchFamily="18" charset="0"/>
              </a:rPr>
              <a:t>Quiz</a:t>
            </a:r>
            <a:r>
              <a:rPr lang="en-US" altLang="en-US" smtClean="0"/>
              <a:t> </a:t>
            </a:r>
          </a:p>
        </p:txBody>
      </p:sp>
    </p:spTree>
  </p:cSld>
  <p:clrMapOvr>
    <a:masterClrMapping/>
  </p:clrMapOvr>
  <p:transition>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533400" y="533400"/>
            <a:ext cx="8077200" cy="5867400"/>
          </a:xfrm>
          <a:solidFill>
            <a:srgbClr val="00B050"/>
          </a:solidFill>
        </p:spPr>
        <p:txBody>
          <a:bodyPr/>
          <a:lstStyle/>
          <a:p>
            <a:pPr eaLnBrk="1" hangingPunct="1"/>
            <a:r>
              <a:rPr lang="en-US" altLang="en-US" smtClean="0">
                <a:latin typeface="Book Antiqua" panose="02040602050305030304" pitchFamily="18" charset="0"/>
              </a:rPr>
              <a:t>OOPS </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274638"/>
            <a:ext cx="8229600" cy="715962"/>
          </a:xfrm>
          <a:solidFill>
            <a:srgbClr val="C00000"/>
          </a:solidFill>
        </p:spPr>
        <p:txBody>
          <a:bodyPr/>
          <a:lstStyle/>
          <a:p>
            <a:r>
              <a:rPr lang="en-US" altLang="en-US" sz="2800" b="1" smtClean="0">
                <a:solidFill>
                  <a:schemeClr val="bg1"/>
                </a:solidFill>
                <a:latin typeface="Book Antiqua" panose="02040602050305030304" pitchFamily="18" charset="0"/>
              </a:rPr>
              <a:t>OOPS</a:t>
            </a:r>
          </a:p>
        </p:txBody>
      </p:sp>
      <p:pic>
        <p:nvPicPr>
          <p:cNvPr id="82947" name="Picture 2" descr="Object oriented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239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Class and Objects </a:t>
            </a:r>
          </a:p>
        </p:txBody>
      </p:sp>
      <p:sp>
        <p:nvSpPr>
          <p:cNvPr id="78851" name="Text Placeholder 2"/>
          <p:cNvSpPr>
            <a:spLocks noGrp="1"/>
          </p:cNvSpPr>
          <p:nvPr>
            <p:ph type="body" sz="quarter" idx="10"/>
          </p:nvPr>
        </p:nvSpPr>
        <p:spPr>
          <a:xfrm>
            <a:off x="304800" y="1447800"/>
            <a:ext cx="8542338" cy="5105400"/>
          </a:xfrm>
        </p:spPr>
        <p:txBody>
          <a:bodyPr/>
          <a:lstStyle/>
          <a:p>
            <a:pPr eaLnBrk="1" hangingPunct="1">
              <a:spcBef>
                <a:spcPct val="0"/>
              </a:spcBef>
              <a:spcAft>
                <a:spcPct val="0"/>
              </a:spcAft>
              <a:buFont typeface="Wingdings" pitchFamily="2" charset="2"/>
              <a:buChar char="§"/>
              <a:defRPr/>
            </a:pPr>
            <a:r>
              <a:rPr lang="en-US" dirty="0" smtClean="0">
                <a:latin typeface="Book Antiqua" pitchFamily="18" charset="0"/>
              </a:rPr>
              <a:t>A class is an expanded concept of a structure. </a:t>
            </a:r>
            <a:r>
              <a:rPr lang="en-US" dirty="0" err="1" smtClean="0">
                <a:latin typeface="Book Antiqua" pitchFamily="18" charset="0"/>
              </a:rPr>
              <a:t>i.e</a:t>
            </a:r>
            <a:r>
              <a:rPr lang="en-US" dirty="0" smtClean="0">
                <a:latin typeface="Book Antiqua" pitchFamily="18" charset="0"/>
              </a:rPr>
              <a:t>:  instead of holding only data; class can hold both data and functions.</a:t>
            </a:r>
          </a:p>
          <a:p>
            <a:pPr eaLnBrk="1" hangingPunct="1">
              <a:spcBef>
                <a:spcPct val="0"/>
              </a:spcBef>
              <a:spcAft>
                <a:spcPct val="0"/>
              </a:spcAft>
              <a:buFont typeface="Wingdings" pitchFamily="2" charset="2"/>
              <a:buChar char="§"/>
              <a:defRPr/>
            </a:pPr>
            <a:r>
              <a:rPr lang="en-US" dirty="0" smtClean="0">
                <a:latin typeface="Book Antiqua" pitchFamily="18" charset="0"/>
              </a:rPr>
              <a:t>Class contains logical description of real world entity in terms of State and </a:t>
            </a:r>
            <a:r>
              <a:rPr lang="en-US" dirty="0" err="1" smtClean="0">
                <a:latin typeface="Book Antiqua" pitchFamily="18" charset="0"/>
              </a:rPr>
              <a:t>Behaviour</a:t>
            </a:r>
            <a:r>
              <a:rPr lang="en-US" dirty="0" smtClean="0">
                <a:latin typeface="Book Antiqua" pitchFamily="18" charset="0"/>
              </a:rPr>
              <a:t>.</a:t>
            </a:r>
          </a:p>
          <a:p>
            <a:pPr marL="0" indent="0" eaLnBrk="1" hangingPunct="1">
              <a:spcBef>
                <a:spcPct val="0"/>
              </a:spcBef>
              <a:spcAft>
                <a:spcPct val="0"/>
              </a:spcAft>
              <a:buFont typeface="Arial" panose="020B0604020202020204" pitchFamily="34" charset="0"/>
              <a:buNone/>
              <a:defRPr/>
            </a:pPr>
            <a:r>
              <a:rPr lang="en-US" b="1" dirty="0" smtClean="0">
                <a:latin typeface="Book Antiqua" pitchFamily="18" charset="0"/>
              </a:rPr>
              <a:t>                                       </a:t>
            </a:r>
            <a:r>
              <a:rPr lang="en-US" b="1" dirty="0" smtClean="0">
                <a:solidFill>
                  <a:srgbClr val="7030A0"/>
                </a:solidFill>
                <a:latin typeface="Book Antiqua" pitchFamily="18" charset="0"/>
              </a:rPr>
              <a:t>Class= State + </a:t>
            </a:r>
            <a:r>
              <a:rPr lang="en-US" b="1" dirty="0" err="1" smtClean="0">
                <a:solidFill>
                  <a:srgbClr val="7030A0"/>
                </a:solidFill>
                <a:latin typeface="Book Antiqua" pitchFamily="18" charset="0"/>
              </a:rPr>
              <a:t>Behaviour</a:t>
            </a:r>
            <a:endParaRPr lang="en-US" b="1" dirty="0" smtClean="0">
              <a:solidFill>
                <a:srgbClr val="7030A0"/>
              </a:solidFill>
              <a:latin typeface="Book Antiqua" pitchFamily="18" charset="0"/>
            </a:endParaRPr>
          </a:p>
          <a:p>
            <a:pPr marL="0" indent="0" eaLnBrk="1" hangingPunct="1">
              <a:spcBef>
                <a:spcPct val="0"/>
              </a:spcBef>
              <a:spcAft>
                <a:spcPct val="0"/>
              </a:spcAft>
              <a:buFont typeface="Arial" panose="020B0604020202020204" pitchFamily="34" charset="0"/>
              <a:buNone/>
              <a:defRPr/>
            </a:pPr>
            <a:endParaRPr lang="en-US" b="1" dirty="0" smtClean="0">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dirty="0" smtClean="0">
                <a:latin typeface="Book Antiqua" pitchFamily="18" charset="0"/>
              </a:rPr>
              <a:t>Class is a prototype or template or pattern or blueprint of Object’s State and </a:t>
            </a:r>
            <a:r>
              <a:rPr lang="en-US" dirty="0" err="1">
                <a:latin typeface="Book Antiqua" pitchFamily="18" charset="0"/>
              </a:rPr>
              <a:t>b</a:t>
            </a:r>
            <a:r>
              <a:rPr lang="en-US" dirty="0" err="1" smtClean="0">
                <a:latin typeface="Book Antiqua" pitchFamily="18" charset="0"/>
              </a:rPr>
              <a:t>ehaviour</a:t>
            </a:r>
            <a:r>
              <a:rPr lang="en-US" dirty="0" smtClean="0">
                <a:latin typeface="Book Antiqua" pitchFamily="18" charset="0"/>
              </a:rPr>
              <a:t>.</a:t>
            </a: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b="1" dirty="0" smtClean="0">
                <a:solidFill>
                  <a:srgbClr val="C00000"/>
                </a:solidFill>
                <a:latin typeface="Book Antiqua" pitchFamily="18" charset="0"/>
              </a:rPr>
              <a:t>Syntax:</a:t>
            </a: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dirty="0" smtClean="0">
                <a:latin typeface="Book Antiqua" pitchFamily="18" charset="0"/>
              </a:rPr>
              <a:t>	</a:t>
            </a:r>
            <a:r>
              <a:rPr lang="en-US" b="1" dirty="0" smtClean="0">
                <a:solidFill>
                  <a:srgbClr val="000099"/>
                </a:solidFill>
                <a:latin typeface="Book Antiqua" pitchFamily="18" charset="0"/>
              </a:rPr>
              <a:t>[modifier]class &lt;</a:t>
            </a:r>
            <a:r>
              <a:rPr lang="en-US" b="1" dirty="0" err="1" smtClean="0">
                <a:solidFill>
                  <a:srgbClr val="000099"/>
                </a:solidFill>
                <a:latin typeface="Book Antiqua" pitchFamily="18" charset="0"/>
              </a:rPr>
              <a:t>classname</a:t>
            </a:r>
            <a:r>
              <a:rPr lang="en-US" b="1" dirty="0" smtClean="0">
                <a:solidFill>
                  <a:srgbClr val="000099"/>
                </a:solidFill>
                <a:latin typeface="Book Antiqua" pitchFamily="18" charset="0"/>
              </a:rPr>
              <a:t>&gt;</a:t>
            </a:r>
          </a:p>
          <a:p>
            <a:pPr marL="0" indent="0" eaLnBrk="1" hangingPunct="1">
              <a:spcBef>
                <a:spcPct val="0"/>
              </a:spcBef>
              <a:spcAft>
                <a:spcPct val="0"/>
              </a:spcAft>
              <a:buFont typeface="Arial" panose="020B0604020202020204" pitchFamily="34" charset="0"/>
              <a:buNone/>
              <a:defRPr/>
            </a:pPr>
            <a:r>
              <a:rPr lang="en-US" b="1" dirty="0" smtClean="0">
                <a:solidFill>
                  <a:srgbClr val="000099"/>
                </a:solidFill>
                <a:latin typeface="Book Antiqua" pitchFamily="18" charset="0"/>
              </a:rPr>
              <a:t>	{</a:t>
            </a:r>
          </a:p>
          <a:p>
            <a:pPr marL="0" indent="0" eaLnBrk="1" hangingPunct="1">
              <a:spcBef>
                <a:spcPct val="0"/>
              </a:spcBef>
              <a:spcAft>
                <a:spcPct val="0"/>
              </a:spcAft>
              <a:buFont typeface="Arial" panose="020B0604020202020204" pitchFamily="34" charset="0"/>
              <a:buNone/>
              <a:defRPr/>
            </a:pPr>
            <a:r>
              <a:rPr lang="en-US" b="1" dirty="0" smtClean="0">
                <a:solidFill>
                  <a:srgbClr val="000099"/>
                </a:solidFill>
                <a:latin typeface="Book Antiqua" pitchFamily="18" charset="0"/>
              </a:rPr>
              <a:t>	 // Members of class</a:t>
            </a:r>
          </a:p>
          <a:p>
            <a:pPr marL="0" indent="0" eaLnBrk="1" hangingPunct="1">
              <a:spcBef>
                <a:spcPct val="0"/>
              </a:spcBef>
              <a:spcAft>
                <a:spcPct val="0"/>
              </a:spcAft>
              <a:buFont typeface="Arial" panose="020B0604020202020204" pitchFamily="34" charset="0"/>
              <a:buNone/>
              <a:defRPr/>
            </a:pPr>
            <a:r>
              <a:rPr lang="en-US" b="1" dirty="0" smtClean="0">
                <a:solidFill>
                  <a:srgbClr val="000099"/>
                </a:solidFill>
                <a:latin typeface="Book Antiqua" pitchFamily="18" charset="0"/>
              </a:rPr>
              <a:t>	}</a:t>
            </a:r>
          </a:p>
        </p:txBody>
      </p:sp>
      <p:sp>
        <p:nvSpPr>
          <p:cNvPr id="4" name="Rounded Rectangle 3"/>
          <p:cNvSpPr/>
          <p:nvPr/>
        </p:nvSpPr>
        <p:spPr>
          <a:xfrm>
            <a:off x="5105400" y="3733800"/>
            <a:ext cx="3200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lvl="1" algn="just" eaLnBrk="1" hangingPunct="1">
              <a:defRPr/>
            </a:pPr>
            <a:r>
              <a:rPr lang="en-US" sz="1600" b="1" dirty="0">
                <a:solidFill>
                  <a:srgbClr val="C00000"/>
                </a:solidFill>
                <a:latin typeface="Book Antiqua" pitchFamily="18" charset="0"/>
              </a:rPr>
              <a:t>class customer{</a:t>
            </a:r>
          </a:p>
          <a:p>
            <a:pPr lvl="1" algn="just" eaLnBrk="1" hangingPunct="1">
              <a:defRPr/>
            </a:pPr>
            <a:r>
              <a:rPr lang="en-US" sz="1600" b="1" dirty="0" err="1">
                <a:solidFill>
                  <a:srgbClr val="C00000"/>
                </a:solidFill>
                <a:latin typeface="Book Antiqua" pitchFamily="18" charset="0"/>
              </a:rPr>
              <a:t>int</a:t>
            </a:r>
            <a:r>
              <a:rPr lang="en-US" sz="1600" b="1" dirty="0">
                <a:solidFill>
                  <a:srgbClr val="C00000"/>
                </a:solidFill>
                <a:latin typeface="Book Antiqua" pitchFamily="18" charset="0"/>
              </a:rPr>
              <a:t> cid;</a:t>
            </a:r>
          </a:p>
          <a:p>
            <a:pPr lvl="1" algn="just" eaLnBrk="1" hangingPunct="1">
              <a:defRPr/>
            </a:pPr>
            <a:r>
              <a:rPr lang="en-US" sz="1600" b="1" dirty="0">
                <a:solidFill>
                  <a:srgbClr val="C00000"/>
                </a:solidFill>
                <a:latin typeface="Book Antiqua" pitchFamily="18" charset="0"/>
              </a:rPr>
              <a:t>string </a:t>
            </a:r>
            <a:r>
              <a:rPr lang="en-US" sz="1600" b="1" dirty="0" err="1">
                <a:solidFill>
                  <a:srgbClr val="C00000"/>
                </a:solidFill>
                <a:latin typeface="Book Antiqua" pitchFamily="18" charset="0"/>
              </a:rPr>
              <a:t>cname</a:t>
            </a:r>
            <a:r>
              <a:rPr lang="en-US" sz="1600" b="1" dirty="0">
                <a:solidFill>
                  <a:srgbClr val="C00000"/>
                </a:solidFill>
                <a:latin typeface="Book Antiqua" pitchFamily="18" charset="0"/>
              </a:rPr>
              <a:t>;</a:t>
            </a:r>
          </a:p>
          <a:p>
            <a:pPr lvl="1" algn="just" eaLnBrk="1" hangingPunct="1">
              <a:defRPr/>
            </a:pPr>
            <a:r>
              <a:rPr lang="en-US" sz="1600" b="1" dirty="0">
                <a:solidFill>
                  <a:srgbClr val="C00000"/>
                </a:solidFill>
                <a:latin typeface="Book Antiqua" pitchFamily="18" charset="0"/>
              </a:rPr>
              <a:t>long phone;</a:t>
            </a:r>
          </a:p>
          <a:p>
            <a:pPr lvl="1" algn="just" eaLnBrk="1" hangingPunct="1">
              <a:defRPr/>
            </a:pPr>
            <a:r>
              <a:rPr lang="en-US" sz="1600" b="1" dirty="0">
                <a:solidFill>
                  <a:srgbClr val="C00000"/>
                </a:solidFill>
                <a:latin typeface="Book Antiqua" pitchFamily="18" charset="0"/>
              </a:rPr>
              <a:t>void show()</a:t>
            </a:r>
          </a:p>
          <a:p>
            <a:pPr lvl="1" algn="just" eaLnBrk="1" hangingPunct="1">
              <a:defRPr/>
            </a:pPr>
            <a:r>
              <a:rPr lang="en-US" sz="1600" b="1" dirty="0">
                <a:solidFill>
                  <a:srgbClr val="C00000"/>
                </a:solidFill>
                <a:latin typeface="Book Antiqua" pitchFamily="18" charset="0"/>
              </a:rPr>
              <a:t>    {</a:t>
            </a:r>
          </a:p>
          <a:p>
            <a:pPr lvl="1" algn="just" eaLnBrk="1" hangingPunct="1">
              <a:defRPr/>
            </a:pPr>
            <a:r>
              <a:rPr lang="en-US" sz="1600" b="1" dirty="0">
                <a:solidFill>
                  <a:srgbClr val="C00000"/>
                </a:solidFill>
                <a:latin typeface="Book Antiqua" pitchFamily="18" charset="0"/>
              </a:rPr>
              <a:t>       - -</a:t>
            </a:r>
          </a:p>
          <a:p>
            <a:pPr lvl="1" algn="just" eaLnBrk="1" hangingPunct="1">
              <a:defRPr/>
            </a:pPr>
            <a:r>
              <a:rPr lang="en-US" sz="1600" b="1" dirty="0">
                <a:solidFill>
                  <a:srgbClr val="C00000"/>
                </a:solidFill>
                <a:latin typeface="Book Antiqua" pitchFamily="18" charset="0"/>
              </a:rPr>
              <a:t>    }</a:t>
            </a:r>
          </a:p>
          <a:p>
            <a:pPr lvl="1" algn="just" eaLnBrk="1" hangingPunct="1">
              <a:defRPr/>
            </a:pPr>
            <a:r>
              <a:rPr lang="en-US" sz="1600" b="1" dirty="0">
                <a:solidFill>
                  <a:srgbClr val="C00000"/>
                </a:solidFill>
                <a:latin typeface="Book Antiqua" pitchFamily="18"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Class  continued…</a:t>
            </a:r>
          </a:p>
        </p:txBody>
      </p:sp>
      <p:sp>
        <p:nvSpPr>
          <p:cNvPr id="79875" name="Text Placeholder 2"/>
          <p:cNvSpPr>
            <a:spLocks noGrp="1"/>
          </p:cNvSpPr>
          <p:nvPr>
            <p:ph type="body" sz="quarter" idx="10"/>
          </p:nvPr>
        </p:nvSpPr>
        <p:spPr>
          <a:xfrm>
            <a:off x="304800" y="1371600"/>
            <a:ext cx="8542338" cy="5105400"/>
          </a:xfrm>
        </p:spPr>
        <p:txBody>
          <a:bodyPr/>
          <a:lstStyle/>
          <a:p>
            <a:pPr eaLnBrk="1" hangingPunct="1">
              <a:spcBef>
                <a:spcPct val="0"/>
              </a:spcBef>
              <a:spcAft>
                <a:spcPct val="0"/>
              </a:spcAft>
              <a:buFont typeface="Wingdings" pitchFamily="2" charset="2"/>
              <a:buChar char="§"/>
              <a:defRPr/>
            </a:pPr>
            <a:r>
              <a:rPr lang="en-US" b="1" i="1" dirty="0" smtClean="0">
                <a:latin typeface="Book Antiqua" pitchFamily="18" charset="0"/>
              </a:rPr>
              <a:t>Class</a:t>
            </a:r>
            <a:r>
              <a:rPr lang="en-US" dirty="0" smtClean="0">
                <a:latin typeface="Book Antiqua" pitchFamily="18" charset="0"/>
              </a:rPr>
              <a:t> is a keyword and class name is used for creating objects.</a:t>
            </a:r>
          </a:p>
          <a:p>
            <a:pPr eaLnBrk="1" hangingPunct="1">
              <a:spcBef>
                <a:spcPct val="0"/>
              </a:spcBef>
              <a:spcAft>
                <a:spcPct val="0"/>
              </a:spcAft>
              <a:buFont typeface="Wingdings" pitchFamily="2" charset="2"/>
              <a:buChar char="§"/>
              <a:defRPr/>
            </a:pPr>
            <a:r>
              <a:rPr lang="en-US" dirty="0" smtClean="0">
                <a:latin typeface="Book Antiqua" pitchFamily="18" charset="0"/>
              </a:rPr>
              <a:t>Class contains two parts  </a:t>
            </a:r>
            <a:r>
              <a:rPr lang="en-US" b="1" i="1" dirty="0" smtClean="0">
                <a:latin typeface="Book Antiqua" pitchFamily="18" charset="0"/>
              </a:rPr>
              <a:t>variable declaration </a:t>
            </a:r>
            <a:r>
              <a:rPr lang="en-US" dirty="0" smtClean="0">
                <a:latin typeface="Book Antiqua" pitchFamily="18" charset="0"/>
              </a:rPr>
              <a:t>and </a:t>
            </a:r>
            <a:r>
              <a:rPr lang="en-US" b="1" i="1" dirty="0" smtClean="0">
                <a:latin typeface="Book Antiqua" pitchFamily="18" charset="0"/>
              </a:rPr>
              <a:t>method declaration.</a:t>
            </a:r>
          </a:p>
          <a:p>
            <a:pPr eaLnBrk="1" hangingPunct="1">
              <a:spcBef>
                <a:spcPct val="0"/>
              </a:spcBef>
              <a:spcAft>
                <a:spcPct val="0"/>
              </a:spcAft>
              <a:buFont typeface="Wingdings" pitchFamily="2" charset="2"/>
              <a:buChar char="§"/>
              <a:defRPr/>
            </a:pPr>
            <a:r>
              <a:rPr lang="en-US" dirty="0" smtClean="0">
                <a:latin typeface="Book Antiqua" pitchFamily="18" charset="0"/>
              </a:rPr>
              <a:t>variable declaration  represents what type of data members we use as part of the class.</a:t>
            </a:r>
          </a:p>
          <a:p>
            <a:pPr eaLnBrk="1" hangingPunct="1">
              <a:spcBef>
                <a:spcPct val="0"/>
              </a:spcBef>
              <a:spcAft>
                <a:spcPct val="0"/>
              </a:spcAft>
              <a:buFont typeface="Wingdings" pitchFamily="2" charset="2"/>
              <a:buChar char="§"/>
              <a:defRPr/>
            </a:pPr>
            <a:r>
              <a:rPr lang="en-US" dirty="0" smtClean="0">
                <a:latin typeface="Book Antiqua" pitchFamily="18" charset="0"/>
              </a:rPr>
              <a:t>Method declaration represents  the type of methods which we use as part of the class to perform operations.</a:t>
            </a: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dirty="0" smtClean="0">
                <a:latin typeface="Book Antiqua" pitchFamily="18" charset="0"/>
              </a:rPr>
              <a:t>There are two types of methods inside the class  </a:t>
            </a:r>
            <a:r>
              <a:rPr lang="en-US" b="1" dirty="0" smtClean="0">
                <a:solidFill>
                  <a:srgbClr val="FF0066"/>
                </a:solidFill>
                <a:latin typeface="Book Antiqua" pitchFamily="18" charset="0"/>
              </a:rPr>
              <a:t>Member meth</a:t>
            </a:r>
            <a:r>
              <a:rPr lang="en-US" b="1" i="1" dirty="0" smtClean="0">
                <a:solidFill>
                  <a:srgbClr val="FF0066"/>
                </a:solidFill>
                <a:latin typeface="Book Antiqua" pitchFamily="18" charset="0"/>
              </a:rPr>
              <a:t>od</a:t>
            </a:r>
            <a:r>
              <a:rPr lang="en-US" b="1" dirty="0" smtClean="0">
                <a:solidFill>
                  <a:srgbClr val="FF0066"/>
                </a:solidFill>
                <a:latin typeface="Book Antiqua" pitchFamily="18" charset="0"/>
              </a:rPr>
              <a:t> </a:t>
            </a:r>
            <a:r>
              <a:rPr lang="en-US" dirty="0" smtClean="0">
                <a:latin typeface="Book Antiqua" pitchFamily="18" charset="0"/>
              </a:rPr>
              <a:t>and  </a:t>
            </a:r>
            <a:r>
              <a:rPr lang="en-US" b="1" i="1" dirty="0" smtClean="0">
                <a:solidFill>
                  <a:srgbClr val="FF0066"/>
                </a:solidFill>
                <a:latin typeface="Book Antiqua" pitchFamily="18" charset="0"/>
              </a:rPr>
              <a:t>Non- </a:t>
            </a:r>
            <a:r>
              <a:rPr lang="en-US" b="1" dirty="0" smtClean="0">
                <a:solidFill>
                  <a:srgbClr val="FF0066"/>
                </a:solidFill>
                <a:latin typeface="Book Antiqua" pitchFamily="18" charset="0"/>
              </a:rPr>
              <a:t>member methods.</a:t>
            </a:r>
          </a:p>
          <a:p>
            <a:pPr marL="0" indent="0" eaLnBrk="1" hangingPunct="1">
              <a:spcBef>
                <a:spcPct val="0"/>
              </a:spcBef>
              <a:spcAft>
                <a:spcPct val="0"/>
              </a:spcAft>
              <a:buFont typeface="Arial" panose="020B0604020202020204" pitchFamily="34" charset="0"/>
              <a:buNone/>
              <a:defRPr/>
            </a:pPr>
            <a:endParaRPr lang="en-US" dirty="0" smtClean="0">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b="1" dirty="0" smtClean="0">
                <a:solidFill>
                  <a:srgbClr val="0033CC"/>
                </a:solidFill>
                <a:latin typeface="Book Antiqua" pitchFamily="18" charset="0"/>
              </a:rPr>
              <a:t>Member methods</a:t>
            </a:r>
          </a:p>
          <a:p>
            <a:pPr marL="0" indent="0" eaLnBrk="1" hangingPunct="1">
              <a:spcBef>
                <a:spcPct val="0"/>
              </a:spcBef>
              <a:spcAft>
                <a:spcPct val="0"/>
              </a:spcAft>
              <a:buFont typeface="Arial" panose="020B0604020202020204" pitchFamily="34" charset="0"/>
              <a:buNone/>
              <a:defRPr/>
            </a:pPr>
            <a:r>
              <a:rPr lang="en-US" dirty="0" smtClean="0">
                <a:latin typeface="Book Antiqua" pitchFamily="18" charset="0"/>
              </a:rPr>
              <a:t>	It comes under the scope of the class in java. We use only member methods inside a java class.</a:t>
            </a:r>
          </a:p>
          <a:p>
            <a:pPr marL="0" indent="0" eaLnBrk="1" hangingPunct="1">
              <a:spcBef>
                <a:spcPct val="0"/>
              </a:spcBef>
              <a:spcAft>
                <a:spcPct val="0"/>
              </a:spcAft>
              <a:buFont typeface="Arial" panose="020B0604020202020204" pitchFamily="34" charset="0"/>
              <a:buNone/>
              <a:defRPr/>
            </a:pPr>
            <a:endParaRPr lang="en-US" b="1" dirty="0" smtClean="0">
              <a:solidFill>
                <a:srgbClr val="0033CC"/>
              </a:solidFill>
              <a:latin typeface="Book Antiqua" pitchFamily="18" charset="0"/>
            </a:endParaRPr>
          </a:p>
          <a:p>
            <a:pPr marL="0" indent="0" eaLnBrk="1" hangingPunct="1">
              <a:spcBef>
                <a:spcPct val="0"/>
              </a:spcBef>
              <a:spcAft>
                <a:spcPct val="0"/>
              </a:spcAft>
              <a:buFont typeface="Arial" panose="020B0604020202020204" pitchFamily="34" charset="0"/>
              <a:buNone/>
              <a:defRPr/>
            </a:pPr>
            <a:r>
              <a:rPr lang="en-US" b="1" dirty="0" smtClean="0">
                <a:solidFill>
                  <a:srgbClr val="0033CC"/>
                </a:solidFill>
                <a:latin typeface="Book Antiqua" pitchFamily="18" charset="0"/>
              </a:rPr>
              <a:t>Non  member methods</a:t>
            </a:r>
          </a:p>
          <a:p>
            <a:pPr marL="0" indent="0" eaLnBrk="1" hangingPunct="1">
              <a:spcBef>
                <a:spcPct val="0"/>
              </a:spcBef>
              <a:spcAft>
                <a:spcPct val="0"/>
              </a:spcAft>
              <a:buFont typeface="Arial" panose="020B0604020202020204" pitchFamily="34" charset="0"/>
              <a:buNone/>
              <a:defRPr/>
            </a:pPr>
            <a:r>
              <a:rPr lang="en-US" dirty="0" smtClean="0">
                <a:latin typeface="Book Antiqua" pitchFamily="18" charset="0"/>
              </a:rPr>
              <a:t>	These methods does not comes under the scope of the class .Java does not</a:t>
            </a:r>
          </a:p>
          <a:p>
            <a:pPr marL="0" indent="0" eaLnBrk="1" hangingPunct="1">
              <a:spcBef>
                <a:spcPct val="0"/>
              </a:spcBef>
              <a:spcAft>
                <a:spcPct val="0"/>
              </a:spcAft>
              <a:buFont typeface="Arial" panose="020B0604020202020204" pitchFamily="34" charset="0"/>
              <a:buNone/>
              <a:defRPr/>
            </a:pPr>
            <a:r>
              <a:rPr lang="en-US" dirty="0">
                <a:latin typeface="Book Antiqua" pitchFamily="18" charset="0"/>
              </a:rPr>
              <a:t>a</a:t>
            </a:r>
            <a:r>
              <a:rPr lang="en-US" dirty="0" smtClean="0">
                <a:latin typeface="Book Antiqua" pitchFamily="18" charset="0"/>
              </a:rPr>
              <a:t>llow non-members at all.</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Class  continued…</a:t>
            </a:r>
          </a:p>
        </p:txBody>
      </p:sp>
      <p:sp>
        <p:nvSpPr>
          <p:cNvPr id="86019" name="Text Placeholder 2"/>
          <p:cNvSpPr>
            <a:spLocks noGrp="1"/>
          </p:cNvSpPr>
          <p:nvPr>
            <p:ph type="body" sz="quarter" idx="10"/>
          </p:nvPr>
        </p:nvSpPr>
        <p:spPr>
          <a:xfrm>
            <a:off x="304800" y="1371600"/>
            <a:ext cx="8542338" cy="5105400"/>
          </a:xfrm>
        </p:spPr>
        <p:txBody>
          <a:bodyPr/>
          <a:lstStyle/>
          <a:p>
            <a:pPr marL="0" indent="0" eaLnBrk="1" hangingPunct="1">
              <a:spcBef>
                <a:spcPct val="0"/>
              </a:spcBef>
              <a:spcAft>
                <a:spcPct val="0"/>
              </a:spcAft>
              <a:buFont typeface="Arial" panose="020B0604020202020204" pitchFamily="34" charset="0"/>
              <a:buNone/>
            </a:pPr>
            <a:r>
              <a:rPr lang="en-US" altLang="en-US" u="sng" smtClean="0">
                <a:latin typeface="Book Antiqua" panose="02040602050305030304" pitchFamily="18" charset="0"/>
              </a:rPr>
              <a:t>Note:</a:t>
            </a:r>
          </a:p>
          <a:p>
            <a:pPr marL="0" indent="0"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p>
          <a:p>
            <a:pPr marL="0" indent="0"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  In  JAVA  memory space for the data members will be creating on </a:t>
            </a:r>
            <a:r>
              <a:rPr lang="en-US" altLang="en-US" b="1" smtClean="0">
                <a:solidFill>
                  <a:srgbClr val="FF0066"/>
                </a:solidFill>
                <a:latin typeface="Book Antiqua" panose="02040602050305030304" pitchFamily="18" charset="0"/>
              </a:rPr>
              <a:t>heap memory (Dynamic  memory).</a:t>
            </a:r>
          </a:p>
          <a:p>
            <a:pPr marL="0" indent="0"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  Memory space for</a:t>
            </a:r>
            <a:r>
              <a:rPr lang="en-US" altLang="en-US" b="1" smtClean="0">
                <a:latin typeface="Book Antiqua" panose="02040602050305030304" pitchFamily="18" charset="0"/>
              </a:rPr>
              <a:t> </a:t>
            </a:r>
            <a:r>
              <a:rPr lang="en-US" altLang="en-US" b="1" smtClean="0">
                <a:solidFill>
                  <a:srgbClr val="FF0066"/>
                </a:solidFill>
                <a:latin typeface="Book Antiqua" panose="02040602050305030304" pitchFamily="18" charset="0"/>
              </a:rPr>
              <a:t>method</a:t>
            </a:r>
            <a:r>
              <a:rPr lang="en-US" altLang="en-US" b="1" smtClean="0">
                <a:latin typeface="Book Antiqua" panose="02040602050305030304" pitchFamily="18" charset="0"/>
              </a:rPr>
              <a:t>s </a:t>
            </a:r>
            <a:r>
              <a:rPr lang="en-US" altLang="en-US" smtClean="0">
                <a:latin typeface="Book Antiqua" panose="02040602050305030304" pitchFamily="18" charset="0"/>
              </a:rPr>
              <a:t>will be creating on </a:t>
            </a:r>
            <a:r>
              <a:rPr lang="en-US" altLang="en-US" b="1" smtClean="0">
                <a:solidFill>
                  <a:srgbClr val="FF0066"/>
                </a:solidFill>
                <a:latin typeface="Book Antiqua" panose="02040602050305030304" pitchFamily="18" charset="0"/>
              </a:rPr>
              <a:t>stack memory </a:t>
            </a:r>
            <a:r>
              <a:rPr lang="en-US" altLang="en-US" smtClean="0">
                <a:latin typeface="Book Antiqua" panose="02040602050305030304" pitchFamily="18" charset="0"/>
              </a:rPr>
              <a:t>(that too when we call the  methods).</a:t>
            </a:r>
          </a:p>
          <a:p>
            <a:pPr marL="0" indent="0"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  </a:t>
            </a:r>
            <a:r>
              <a:rPr lang="en-US" altLang="en-US" b="1" smtClean="0">
                <a:solidFill>
                  <a:srgbClr val="FF0066"/>
                </a:solidFill>
                <a:latin typeface="Book Antiqua" panose="02040602050305030304" pitchFamily="18" charset="0"/>
              </a:rPr>
              <a:t>constants </a:t>
            </a:r>
            <a:r>
              <a:rPr lang="en-US" altLang="en-US" smtClean="0">
                <a:latin typeface="Book Antiqua" panose="02040602050305030304" pitchFamily="18" charset="0"/>
              </a:rPr>
              <a:t>of any JAVA program is available in </a:t>
            </a:r>
            <a:r>
              <a:rPr lang="en-US" altLang="en-US" b="1" smtClean="0">
                <a:solidFill>
                  <a:srgbClr val="FF0066"/>
                </a:solidFill>
                <a:latin typeface="Book Antiqua" panose="02040602050305030304" pitchFamily="18" charset="0"/>
              </a:rPr>
              <a:t>associative memory </a:t>
            </a:r>
            <a:r>
              <a:rPr lang="en-US" altLang="en-US" smtClean="0">
                <a:latin typeface="Book Antiqua" panose="02040602050305030304" pitchFamily="18" charset="0"/>
              </a:rPr>
              <a:t>(retrieving data from  associative memory is negligible).</a:t>
            </a:r>
          </a:p>
          <a:p>
            <a:pPr marL="0" indent="0" eaLnBrk="1" hangingPunct="1">
              <a:lnSpc>
                <a:spcPct val="150000"/>
              </a:lnSpc>
              <a:spcBef>
                <a:spcPct val="0"/>
              </a:spcBef>
              <a:spcAft>
                <a:spcPct val="0"/>
              </a:spcAft>
              <a:buFont typeface="Wingdings" panose="05000000000000000000" pitchFamily="2" charset="2"/>
              <a:buChar char="§"/>
            </a:pPr>
            <a:r>
              <a:rPr lang="en-US" altLang="en-US" smtClean="0">
                <a:latin typeface="Book Antiqua" panose="02040602050305030304" pitchFamily="18" charset="0"/>
              </a:rPr>
              <a:t>  The class definition exists </a:t>
            </a:r>
            <a:r>
              <a:rPr lang="en-US" altLang="en-US" b="1" smtClean="0">
                <a:solidFill>
                  <a:srgbClr val="FF0066"/>
                </a:solidFill>
                <a:latin typeface="Book Antiqua" panose="02040602050305030304" pitchFamily="18" charset="0"/>
              </a:rPr>
              <a:t>only one time </a:t>
            </a:r>
            <a:r>
              <a:rPr lang="en-US" altLang="en-US" smtClean="0">
                <a:latin typeface="Book Antiqua" panose="02040602050305030304" pitchFamily="18" charset="0"/>
              </a:rPr>
              <a:t>but whose objects can exists many number of times  i.e., a class is acting as a formula form.</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Object</a:t>
            </a:r>
          </a:p>
        </p:txBody>
      </p:sp>
      <p:sp>
        <p:nvSpPr>
          <p:cNvPr id="41987" name="Text Placeholder 2"/>
          <p:cNvSpPr>
            <a:spLocks noGrp="1"/>
          </p:cNvSpPr>
          <p:nvPr>
            <p:ph type="body" sz="quarter" idx="10"/>
          </p:nvPr>
        </p:nvSpPr>
        <p:spPr>
          <a:xfrm>
            <a:off x="381000" y="1143000"/>
            <a:ext cx="8466138" cy="5486400"/>
          </a:xfrm>
        </p:spPr>
        <p:txBody>
          <a:bodyPr/>
          <a:lstStyle/>
          <a:p>
            <a:pPr marL="91440" indent="0" eaLnBrk="1" hangingPunct="1">
              <a:spcBef>
                <a:spcPct val="0"/>
              </a:spcBef>
              <a:spcAft>
                <a:spcPct val="0"/>
              </a:spcAft>
              <a:buFont typeface="Wingdings" pitchFamily="2" charset="2"/>
              <a:buChar char="§"/>
              <a:defRPr/>
            </a:pPr>
            <a:r>
              <a:rPr lang="en-US" dirty="0" smtClean="0">
                <a:latin typeface="Book Antiqua" pitchFamily="18" charset="0"/>
                <a:cs typeface="Arial" charset="0"/>
              </a:rPr>
              <a:t>In order to store the data for the data members of the class we must create an object.</a:t>
            </a:r>
          </a:p>
          <a:p>
            <a:pPr marL="91440" indent="0" eaLnBrk="1" hangingPunct="1">
              <a:spcBef>
                <a:spcPct val="0"/>
              </a:spcBef>
              <a:spcAft>
                <a:spcPct val="0"/>
              </a:spcAft>
              <a:buFont typeface="Wingdings" pitchFamily="2" charset="2"/>
              <a:buChar char="§"/>
              <a:defRPr/>
            </a:pPr>
            <a:r>
              <a:rPr lang="en-US" dirty="0" smtClean="0">
                <a:latin typeface="Book Antiqua" pitchFamily="18" charset="0"/>
                <a:cs typeface="Arial" charset="0"/>
              </a:rPr>
              <a:t>Instance(instance is a mechanism of allocating sufficient memory space for data members of a class) called object.</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r>
              <a:rPr lang="en-US" b="1" dirty="0" smtClean="0">
                <a:solidFill>
                  <a:srgbClr val="C00000"/>
                </a:solidFill>
                <a:latin typeface="Book Antiqua" pitchFamily="18" charset="0"/>
                <a:cs typeface="Arial" charset="0"/>
              </a:rPr>
              <a:t>Syntax:</a:t>
            </a:r>
          </a:p>
          <a:p>
            <a:pPr eaLnBrk="1" hangingPunct="1">
              <a:spcBef>
                <a:spcPct val="0"/>
              </a:spcBef>
              <a:spcAft>
                <a:spcPct val="0"/>
              </a:spcAft>
              <a:buFont typeface="Arial" charset="0"/>
              <a:buNone/>
              <a:defRPr/>
            </a:pPr>
            <a:endParaRPr lang="en-US" b="1" dirty="0" smtClean="0">
              <a:solidFill>
                <a:srgbClr val="C00000"/>
              </a:solidFill>
              <a:latin typeface="Book Antiqua" pitchFamily="18" charset="0"/>
              <a:cs typeface="Arial" charset="0"/>
            </a:endParaRPr>
          </a:p>
          <a:p>
            <a:pPr eaLnBrk="1" hangingPunct="1">
              <a:spcBef>
                <a:spcPct val="0"/>
              </a:spcBef>
              <a:spcAft>
                <a:spcPct val="0"/>
              </a:spcAft>
              <a:buFont typeface="Arial" charset="0"/>
              <a:buNone/>
              <a:defRPr/>
            </a:pPr>
            <a:r>
              <a:rPr lang="en-US" b="1" dirty="0" smtClean="0">
                <a:solidFill>
                  <a:srgbClr val="000099"/>
                </a:solidFill>
                <a:latin typeface="Book Antiqua" pitchFamily="18" charset="0"/>
                <a:cs typeface="Arial" charset="0"/>
              </a:rPr>
              <a:t>&lt;</a:t>
            </a:r>
            <a:r>
              <a:rPr lang="en-US" b="1" dirty="0" err="1" smtClean="0">
                <a:solidFill>
                  <a:srgbClr val="000099"/>
                </a:solidFill>
                <a:latin typeface="Book Antiqua" pitchFamily="18" charset="0"/>
                <a:cs typeface="Arial" charset="0"/>
              </a:rPr>
              <a:t>className</a:t>
            </a:r>
            <a:r>
              <a:rPr lang="en-US" b="1" dirty="0" smtClean="0">
                <a:solidFill>
                  <a:srgbClr val="000099"/>
                </a:solidFill>
                <a:latin typeface="Book Antiqua" pitchFamily="18" charset="0"/>
                <a:cs typeface="Arial" charset="0"/>
              </a:rPr>
              <a:t>&gt;&lt;</a:t>
            </a:r>
            <a:r>
              <a:rPr lang="en-US" b="1" dirty="0" err="1" smtClean="0">
                <a:solidFill>
                  <a:srgbClr val="000099"/>
                </a:solidFill>
                <a:latin typeface="Book Antiqua" pitchFamily="18" charset="0"/>
                <a:cs typeface="Arial" charset="0"/>
              </a:rPr>
              <a:t>refVarName</a:t>
            </a:r>
            <a:r>
              <a:rPr lang="en-US" b="1" dirty="0" smtClean="0">
                <a:solidFill>
                  <a:srgbClr val="000099"/>
                </a:solidFill>
                <a:latin typeface="Book Antiqua" pitchFamily="18" charset="0"/>
                <a:cs typeface="Arial" charset="0"/>
              </a:rPr>
              <a:t>&gt;= new &lt;</a:t>
            </a:r>
            <a:r>
              <a:rPr lang="en-US" b="1" dirty="0" err="1" smtClean="0">
                <a:solidFill>
                  <a:srgbClr val="000099"/>
                </a:solidFill>
                <a:latin typeface="Book Antiqua" pitchFamily="18" charset="0"/>
                <a:cs typeface="Arial" charset="0"/>
              </a:rPr>
              <a:t>className</a:t>
            </a:r>
            <a:r>
              <a:rPr lang="en-US" b="1" dirty="0" smtClean="0">
                <a:solidFill>
                  <a:srgbClr val="000099"/>
                </a:solidFill>
                <a:latin typeface="Book Antiqua" pitchFamily="18" charset="0"/>
                <a:cs typeface="Arial" charset="0"/>
              </a:rPr>
              <a:t>&gt;();</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r>
              <a:rPr lang="en-US" b="1" dirty="0" smtClean="0">
                <a:solidFill>
                  <a:srgbClr val="002060"/>
                </a:solidFill>
                <a:latin typeface="Book Antiqua" pitchFamily="18" charset="0"/>
                <a:cs typeface="Arial" charset="0"/>
              </a:rPr>
              <a:t>Ex:</a:t>
            </a:r>
          </a:p>
          <a:p>
            <a:pPr eaLnBrk="1" hangingPunct="1">
              <a:spcBef>
                <a:spcPct val="0"/>
              </a:spcBef>
              <a:spcAft>
                <a:spcPct val="0"/>
              </a:spcAft>
              <a:buFont typeface="Arial" charset="0"/>
              <a:buNone/>
              <a:defRPr/>
            </a:pPr>
            <a:r>
              <a:rPr lang="en-US" dirty="0" smtClean="0">
                <a:latin typeface="Book Antiqua" pitchFamily="18" charset="0"/>
                <a:cs typeface="Arial" charset="0"/>
              </a:rPr>
              <a:t>Customer c1=new Customer();</a:t>
            </a:r>
          </a:p>
          <a:p>
            <a:pPr eaLnBrk="1" hangingPunct="1">
              <a:spcBef>
                <a:spcPct val="0"/>
              </a:spcBef>
              <a:spcAft>
                <a:spcPct val="0"/>
              </a:spcAft>
              <a:buFont typeface="Arial" charset="0"/>
              <a:buNone/>
              <a:defRPr/>
            </a:pPr>
            <a:r>
              <a:rPr lang="en-US" dirty="0" smtClean="0">
                <a:latin typeface="Book Antiqua" pitchFamily="18" charset="0"/>
                <a:cs typeface="Arial" charset="0"/>
              </a:rPr>
              <a:t>Customer c2=new Customer();</a:t>
            </a:r>
          </a:p>
          <a:p>
            <a:pPr eaLnBrk="1" hangingPunct="1">
              <a:spcBef>
                <a:spcPct val="0"/>
              </a:spcBef>
              <a:spcAft>
                <a:spcPct val="0"/>
              </a:spcAft>
              <a:buFont typeface="Arial" charset="0"/>
              <a:buNone/>
              <a:defRPr/>
            </a:pPr>
            <a:r>
              <a:rPr lang="en-US" dirty="0" smtClean="0">
                <a:latin typeface="Book Antiqua" pitchFamily="18" charset="0"/>
                <a:cs typeface="Arial" charset="0"/>
              </a:rPr>
              <a:t>Customer c3=new Customer();</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Arial" charset="0"/>
              <a:buNone/>
              <a:defRPr/>
            </a:pPr>
            <a:r>
              <a:rPr lang="en-US" b="1" u="sng" dirty="0" smtClean="0">
                <a:solidFill>
                  <a:srgbClr val="C00000"/>
                </a:solidFill>
                <a:latin typeface="Book Antiqua" pitchFamily="18" charset="0"/>
                <a:cs typeface="Arial" charset="0"/>
              </a:rPr>
              <a:t>Note:</a:t>
            </a:r>
          </a:p>
          <a:p>
            <a:pPr eaLnBrk="1" hangingPunct="1">
              <a:spcBef>
                <a:spcPct val="0"/>
              </a:spcBef>
              <a:spcAft>
                <a:spcPct val="0"/>
              </a:spcAft>
              <a:defRPr/>
            </a:pPr>
            <a:r>
              <a:rPr lang="en-US" dirty="0" smtClean="0">
                <a:latin typeface="Book Antiqua" pitchFamily="18" charset="0"/>
                <a:cs typeface="Arial" charset="0"/>
              </a:rPr>
              <a:t>JAVA allows dynamic memory allocation. In order to create memory space in JAVA we must use an operator  new .This operator is called dynamic  allocation operator. </a:t>
            </a:r>
          </a:p>
          <a:p>
            <a:pPr eaLnBrk="1" hangingPunct="1">
              <a:spcBef>
                <a:spcPct val="0"/>
              </a:spcBef>
              <a:spcAft>
                <a:spcPct val="0"/>
              </a:spcAft>
              <a:defRPr/>
            </a:pPr>
            <a:r>
              <a:rPr lang="en-US" dirty="0" err="1" smtClean="0">
                <a:latin typeface="Book Antiqua" pitchFamily="18" charset="0"/>
                <a:cs typeface="Arial" charset="0"/>
              </a:rPr>
              <a:t>Classname</a:t>
            </a:r>
            <a:r>
              <a:rPr lang="en-US" dirty="0" smtClean="0">
                <a:latin typeface="Book Antiqua" pitchFamily="18" charset="0"/>
                <a:cs typeface="Arial" charset="0"/>
              </a:rPr>
              <a:t>() represents constructor.</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Object  continued…</a:t>
            </a:r>
          </a:p>
        </p:txBody>
      </p:sp>
      <p:sp>
        <p:nvSpPr>
          <p:cNvPr id="4" name="Rounded Rectangle 3"/>
          <p:cNvSpPr/>
          <p:nvPr/>
        </p:nvSpPr>
        <p:spPr>
          <a:xfrm>
            <a:off x="304800" y="2571750"/>
            <a:ext cx="3200400" cy="2590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lvl="1" algn="just" eaLnBrk="1" hangingPunct="1">
              <a:defRPr/>
            </a:pPr>
            <a:r>
              <a:rPr lang="en-US" sz="1600" b="1" dirty="0">
                <a:solidFill>
                  <a:srgbClr val="C00000"/>
                </a:solidFill>
                <a:latin typeface="Book Antiqua" pitchFamily="18" charset="0"/>
              </a:rPr>
              <a:t>class customer{</a:t>
            </a:r>
          </a:p>
          <a:p>
            <a:pPr lvl="1" algn="just" eaLnBrk="1" hangingPunct="1">
              <a:defRPr/>
            </a:pPr>
            <a:r>
              <a:rPr lang="en-US" sz="1600" b="1" dirty="0" err="1">
                <a:solidFill>
                  <a:srgbClr val="C00000"/>
                </a:solidFill>
                <a:latin typeface="Book Antiqua" pitchFamily="18" charset="0"/>
              </a:rPr>
              <a:t>int</a:t>
            </a:r>
            <a:r>
              <a:rPr lang="en-US" sz="1600" b="1" dirty="0">
                <a:solidFill>
                  <a:srgbClr val="C00000"/>
                </a:solidFill>
                <a:latin typeface="Book Antiqua" pitchFamily="18" charset="0"/>
              </a:rPr>
              <a:t> cid;</a:t>
            </a:r>
          </a:p>
          <a:p>
            <a:pPr lvl="1" algn="just" eaLnBrk="1" hangingPunct="1">
              <a:defRPr/>
            </a:pPr>
            <a:r>
              <a:rPr lang="en-US" sz="1600" b="1" dirty="0">
                <a:solidFill>
                  <a:srgbClr val="C00000"/>
                </a:solidFill>
                <a:latin typeface="Book Antiqua" pitchFamily="18" charset="0"/>
              </a:rPr>
              <a:t>string </a:t>
            </a:r>
            <a:r>
              <a:rPr lang="en-US" sz="1600" b="1" dirty="0" err="1">
                <a:solidFill>
                  <a:srgbClr val="C00000"/>
                </a:solidFill>
                <a:latin typeface="Book Antiqua" pitchFamily="18" charset="0"/>
              </a:rPr>
              <a:t>cname</a:t>
            </a:r>
            <a:r>
              <a:rPr lang="en-US" sz="1600" b="1" dirty="0">
                <a:solidFill>
                  <a:srgbClr val="C00000"/>
                </a:solidFill>
                <a:latin typeface="Book Antiqua" pitchFamily="18" charset="0"/>
              </a:rPr>
              <a:t>;</a:t>
            </a:r>
          </a:p>
          <a:p>
            <a:pPr lvl="1" algn="just" eaLnBrk="1" hangingPunct="1">
              <a:defRPr/>
            </a:pPr>
            <a:r>
              <a:rPr lang="en-US" sz="1600" b="1" dirty="0">
                <a:solidFill>
                  <a:srgbClr val="C00000"/>
                </a:solidFill>
                <a:latin typeface="Book Antiqua" pitchFamily="18" charset="0"/>
              </a:rPr>
              <a:t>long phone;</a:t>
            </a:r>
          </a:p>
          <a:p>
            <a:pPr lvl="1" algn="just" eaLnBrk="1" hangingPunct="1">
              <a:defRPr/>
            </a:pPr>
            <a:r>
              <a:rPr lang="en-US" sz="1600" b="1" dirty="0">
                <a:solidFill>
                  <a:srgbClr val="C00000"/>
                </a:solidFill>
                <a:latin typeface="Book Antiqua" pitchFamily="18" charset="0"/>
              </a:rPr>
              <a:t>void show()</a:t>
            </a:r>
          </a:p>
          <a:p>
            <a:pPr lvl="1" algn="just" eaLnBrk="1" hangingPunct="1">
              <a:defRPr/>
            </a:pPr>
            <a:r>
              <a:rPr lang="en-US" sz="1600" b="1" dirty="0">
                <a:solidFill>
                  <a:srgbClr val="C00000"/>
                </a:solidFill>
                <a:latin typeface="Book Antiqua" pitchFamily="18" charset="0"/>
              </a:rPr>
              <a:t>    {</a:t>
            </a:r>
          </a:p>
          <a:p>
            <a:pPr lvl="1" algn="just" eaLnBrk="1" hangingPunct="1">
              <a:defRPr/>
            </a:pPr>
            <a:r>
              <a:rPr lang="en-US" sz="1600" b="1" dirty="0">
                <a:solidFill>
                  <a:srgbClr val="C00000"/>
                </a:solidFill>
                <a:latin typeface="Book Antiqua" pitchFamily="18" charset="0"/>
              </a:rPr>
              <a:t>       - -</a:t>
            </a:r>
          </a:p>
          <a:p>
            <a:pPr lvl="1" algn="just" eaLnBrk="1" hangingPunct="1">
              <a:defRPr/>
            </a:pPr>
            <a:r>
              <a:rPr lang="en-US" sz="1600" b="1" dirty="0">
                <a:solidFill>
                  <a:srgbClr val="C00000"/>
                </a:solidFill>
                <a:latin typeface="Book Antiqua" pitchFamily="18" charset="0"/>
              </a:rPr>
              <a:t>    }</a:t>
            </a:r>
          </a:p>
          <a:p>
            <a:pPr lvl="1" algn="just" eaLnBrk="1" hangingPunct="1">
              <a:defRPr/>
            </a:pPr>
            <a:r>
              <a:rPr lang="en-US" sz="1600" b="1" dirty="0">
                <a:solidFill>
                  <a:srgbClr val="C00000"/>
                </a:solidFill>
                <a:latin typeface="Book Antiqua" pitchFamily="18" charset="0"/>
              </a:rPr>
              <a:t>}</a:t>
            </a:r>
          </a:p>
        </p:txBody>
      </p:sp>
      <p:sp>
        <p:nvSpPr>
          <p:cNvPr id="5" name="Oval 4"/>
          <p:cNvSpPr/>
          <p:nvPr/>
        </p:nvSpPr>
        <p:spPr>
          <a:xfrm>
            <a:off x="5638800" y="1752600"/>
            <a:ext cx="2438400" cy="8382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b="1" dirty="0">
                <a:solidFill>
                  <a:srgbClr val="FF0000"/>
                </a:solidFill>
                <a:latin typeface="Book Antiqua" pitchFamily="18" charset="0"/>
              </a:rPr>
              <a:t>c1</a:t>
            </a:r>
          </a:p>
        </p:txBody>
      </p:sp>
      <p:sp>
        <p:nvSpPr>
          <p:cNvPr id="6" name="Oval 5"/>
          <p:cNvSpPr/>
          <p:nvPr/>
        </p:nvSpPr>
        <p:spPr>
          <a:xfrm>
            <a:off x="5638800" y="3429000"/>
            <a:ext cx="2514600" cy="8382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b="1" dirty="0">
                <a:solidFill>
                  <a:srgbClr val="FF0000"/>
                </a:solidFill>
                <a:latin typeface="Book Antiqua" pitchFamily="18" charset="0"/>
              </a:rPr>
              <a:t>c2</a:t>
            </a:r>
          </a:p>
        </p:txBody>
      </p:sp>
      <p:sp>
        <p:nvSpPr>
          <p:cNvPr id="7" name="Oval 6"/>
          <p:cNvSpPr/>
          <p:nvPr/>
        </p:nvSpPr>
        <p:spPr>
          <a:xfrm>
            <a:off x="5715000" y="5257800"/>
            <a:ext cx="2438400" cy="762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b="1" dirty="0">
                <a:solidFill>
                  <a:srgbClr val="FF0000"/>
                </a:solidFill>
                <a:latin typeface="Book Antiqua" pitchFamily="18" charset="0"/>
              </a:rPr>
              <a:t>c3</a:t>
            </a:r>
          </a:p>
        </p:txBody>
      </p:sp>
      <p:cxnSp>
        <p:nvCxnSpPr>
          <p:cNvPr id="9" name="Straight Arrow Connector 8"/>
          <p:cNvCxnSpPr>
            <a:stCxn id="4" idx="3"/>
            <a:endCxn id="5" idx="2"/>
          </p:cNvCxnSpPr>
          <p:nvPr/>
        </p:nvCxnSpPr>
        <p:spPr>
          <a:xfrm flipV="1">
            <a:off x="3505200" y="2171700"/>
            <a:ext cx="2133600" cy="169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6" idx="2"/>
          </p:cNvCxnSpPr>
          <p:nvPr/>
        </p:nvCxnSpPr>
        <p:spPr>
          <a:xfrm flipV="1">
            <a:off x="3505200" y="3848100"/>
            <a:ext cx="21336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7" idx="2"/>
          </p:cNvCxnSpPr>
          <p:nvPr/>
        </p:nvCxnSpPr>
        <p:spPr>
          <a:xfrm>
            <a:off x="3505200" y="3867150"/>
            <a:ext cx="2209800" cy="177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Contined…</a:t>
            </a:r>
          </a:p>
        </p:txBody>
      </p:sp>
      <p:sp>
        <p:nvSpPr>
          <p:cNvPr id="89091" name="Text Placeholder 2"/>
          <p:cNvSpPr>
            <a:spLocks noGrp="1"/>
          </p:cNvSpPr>
          <p:nvPr>
            <p:ph type="body" sz="quarter" idx="10"/>
          </p:nvPr>
        </p:nvSpPr>
        <p:spPr>
          <a:xfrm>
            <a:off x="381000" y="1371600"/>
            <a:ext cx="8153400" cy="1524000"/>
          </a:xfrm>
        </p:spPr>
        <p:txBody>
          <a:bodyPr/>
          <a:lstStyle/>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What happens inside JVM when an Object is created.</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Customer c1=new Customer();</a:t>
            </a: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1.</a:t>
            </a:r>
            <a:r>
              <a:rPr lang="en-US" altLang="en-US" b="1" smtClean="0">
                <a:solidFill>
                  <a:srgbClr val="FF0066"/>
                </a:solidFill>
                <a:latin typeface="Book Antiqua" panose="02040602050305030304" pitchFamily="18" charset="0"/>
              </a:rPr>
              <a:t>Allocated 8 bytes of memory </a:t>
            </a:r>
            <a:r>
              <a:rPr lang="en-US" altLang="en-US" smtClean="0">
                <a:latin typeface="Book Antiqua" panose="02040602050305030304" pitchFamily="18" charset="0"/>
              </a:rPr>
              <a:t>for the reference variable and initializes to null.</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a:t>
            </a:r>
            <a:endParaRPr lang="en-US" altLang="en-US" smtClean="0"/>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p:txBody>
      </p:sp>
      <p:sp>
        <p:nvSpPr>
          <p:cNvPr id="89092" name="AutoShape 5"/>
          <p:cNvSpPr>
            <a:spLocks noChangeArrowheads="1"/>
          </p:cNvSpPr>
          <p:nvPr/>
        </p:nvSpPr>
        <p:spPr bwMode="auto">
          <a:xfrm>
            <a:off x="2895600" y="3276600"/>
            <a:ext cx="1181100" cy="419100"/>
          </a:xfrm>
          <a:prstGeom prst="roundRect">
            <a:avLst>
              <a:gd name="adj" fmla="val 16667"/>
            </a:avLst>
          </a:prstGeom>
          <a:solidFill>
            <a:srgbClr val="FFFFFF"/>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spcAft>
                <a:spcPts val="1000"/>
              </a:spcAft>
              <a:buFontTx/>
              <a:buNone/>
            </a:pPr>
            <a:r>
              <a:rPr lang="en-US" altLang="en-US" sz="1400">
                <a:latin typeface="Book Antiqua" panose="02040602050305030304" pitchFamily="18" charset="0"/>
              </a:rPr>
              <a:t>null</a:t>
            </a:r>
            <a:endParaRPr lang="en-US" altLang="en-US" sz="1800">
              <a:latin typeface="Arial" panose="020B0604020202020204" pitchFamily="34" charset="0"/>
            </a:endParaRPr>
          </a:p>
        </p:txBody>
      </p:sp>
      <p:sp>
        <p:nvSpPr>
          <p:cNvPr id="89093" name="TextBox 7"/>
          <p:cNvSpPr txBox="1">
            <a:spLocks noChangeArrowheads="1"/>
          </p:cNvSpPr>
          <p:nvPr/>
        </p:nvSpPr>
        <p:spPr bwMode="auto">
          <a:xfrm>
            <a:off x="3048000" y="2895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Book Antiqua" panose="02040602050305030304" pitchFamily="18" charset="0"/>
              </a:rPr>
              <a:t>c1</a:t>
            </a:r>
          </a:p>
        </p:txBody>
      </p:sp>
      <p:sp>
        <p:nvSpPr>
          <p:cNvPr id="89094" name="TextBox 8"/>
          <p:cNvSpPr txBox="1">
            <a:spLocks noChangeArrowheads="1"/>
          </p:cNvSpPr>
          <p:nvPr/>
        </p:nvSpPr>
        <p:spPr bwMode="auto">
          <a:xfrm>
            <a:off x="533400" y="38862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Book Antiqua" panose="02040602050305030304" pitchFamily="18" charset="0"/>
              </a:rPr>
              <a:t>2. Verifies whether is class loaded or not  and loads the class initializes the class.</a:t>
            </a:r>
          </a:p>
          <a:p>
            <a:pPr eaLnBrk="1" hangingPunct="1">
              <a:spcBef>
                <a:spcPct val="0"/>
              </a:spcBef>
              <a:buFontTx/>
              <a:buNone/>
            </a:pPr>
            <a:endParaRPr lang="en-US" altLang="en-US" sz="1800">
              <a:latin typeface="Book Antiqua" panose="02040602050305030304" pitchFamily="18" charset="0"/>
            </a:endParaRPr>
          </a:p>
          <a:p>
            <a:pPr eaLnBrk="1" hangingPunct="1">
              <a:spcBef>
                <a:spcPct val="0"/>
              </a:spcBef>
              <a:buFontTx/>
              <a:buNone/>
            </a:pPr>
            <a:r>
              <a:rPr lang="en-US" altLang="en-US" sz="1800">
                <a:latin typeface="Book Antiqua" panose="02040602050305030304" pitchFamily="18" charset="0"/>
              </a:rPr>
              <a:t>3. Creates an object and initializes the instance variable with default values.</a:t>
            </a:r>
          </a:p>
          <a:p>
            <a:pPr eaLnBrk="1" hangingPunct="1">
              <a:spcBef>
                <a:spcPct val="0"/>
              </a:spcBef>
              <a:buFontTx/>
              <a:buNone/>
            </a:pPr>
            <a:endParaRPr lang="en-US" altLang="en-US" sz="1800">
              <a:latin typeface="Book Antiqua" panose="02040602050305030304" pitchFamily="18" charset="0"/>
            </a:endParaRPr>
          </a:p>
        </p:txBody>
      </p:sp>
      <p:sp>
        <p:nvSpPr>
          <p:cNvPr id="10" name="Rectangle 9"/>
          <p:cNvSpPr/>
          <p:nvPr/>
        </p:nvSpPr>
        <p:spPr>
          <a:xfrm>
            <a:off x="3810000" y="5410200"/>
            <a:ext cx="4572000" cy="1295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p>
        </p:txBody>
      </p:sp>
      <p:sp>
        <p:nvSpPr>
          <p:cNvPr id="11" name="Rectangle 10"/>
          <p:cNvSpPr/>
          <p:nvPr/>
        </p:nvSpPr>
        <p:spPr>
          <a:xfrm>
            <a:off x="4191000" y="5791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a:t>
            </a:r>
          </a:p>
          <a:p>
            <a:pPr algn="ctr" eaLnBrk="1" hangingPunct="1">
              <a:defRPr/>
            </a:pPr>
            <a:r>
              <a:rPr lang="en-US" dirty="0"/>
              <a:t>   0	</a:t>
            </a:r>
          </a:p>
        </p:txBody>
      </p:sp>
      <p:sp>
        <p:nvSpPr>
          <p:cNvPr id="12" name="Rectangle 11"/>
          <p:cNvSpPr/>
          <p:nvPr/>
        </p:nvSpPr>
        <p:spPr>
          <a:xfrm>
            <a:off x="5410200" y="5791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null</a:t>
            </a:r>
          </a:p>
        </p:txBody>
      </p:sp>
      <p:sp>
        <p:nvSpPr>
          <p:cNvPr id="13" name="Rectangle 12"/>
          <p:cNvSpPr/>
          <p:nvPr/>
        </p:nvSpPr>
        <p:spPr>
          <a:xfrm>
            <a:off x="6858000" y="57912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0</a:t>
            </a:r>
          </a:p>
        </p:txBody>
      </p:sp>
      <p:sp>
        <p:nvSpPr>
          <p:cNvPr id="89099" name="TextBox 13"/>
          <p:cNvSpPr txBox="1">
            <a:spLocks noChangeArrowheads="1"/>
          </p:cNvSpPr>
          <p:nvPr/>
        </p:nvSpPr>
        <p:spPr bwMode="auto">
          <a:xfrm>
            <a:off x="4419600" y="5486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   cid</a:t>
            </a:r>
          </a:p>
        </p:txBody>
      </p:sp>
      <p:sp>
        <p:nvSpPr>
          <p:cNvPr id="89100" name="TextBox 14"/>
          <p:cNvSpPr txBox="1">
            <a:spLocks noChangeArrowheads="1"/>
          </p:cNvSpPr>
          <p:nvPr/>
        </p:nvSpPr>
        <p:spPr bwMode="auto">
          <a:xfrm>
            <a:off x="5562600" y="54102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cname</a:t>
            </a:r>
          </a:p>
        </p:txBody>
      </p:sp>
      <p:sp>
        <p:nvSpPr>
          <p:cNvPr id="89101" name="TextBox 15"/>
          <p:cNvSpPr txBox="1">
            <a:spLocks noChangeArrowheads="1"/>
          </p:cNvSpPr>
          <p:nvPr/>
        </p:nvSpPr>
        <p:spPr bwMode="auto">
          <a:xfrm>
            <a:off x="7086600" y="5410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phone</a:t>
            </a:r>
          </a:p>
        </p:txBody>
      </p:sp>
      <p:sp>
        <p:nvSpPr>
          <p:cNvPr id="89102" name="AutoShape 5"/>
          <p:cNvSpPr>
            <a:spLocks noChangeArrowheads="1"/>
          </p:cNvSpPr>
          <p:nvPr/>
        </p:nvSpPr>
        <p:spPr bwMode="auto">
          <a:xfrm>
            <a:off x="762000" y="5715000"/>
            <a:ext cx="1828800" cy="609600"/>
          </a:xfrm>
          <a:prstGeom prst="roundRect">
            <a:avLst>
              <a:gd name="adj" fmla="val 16667"/>
            </a:avLst>
          </a:prstGeom>
          <a:solidFill>
            <a:srgbClr val="FFFFFF"/>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spcAft>
                <a:spcPts val="1000"/>
              </a:spcAft>
              <a:buFontTx/>
              <a:buNone/>
            </a:pPr>
            <a:r>
              <a:rPr lang="en-US" altLang="en-US" sz="1400">
                <a:latin typeface="Book Antiqua" panose="02040602050305030304" pitchFamily="18" charset="0"/>
              </a:rPr>
              <a:t>99723</a:t>
            </a:r>
            <a:endParaRPr lang="en-US" altLang="en-US" sz="1800">
              <a:latin typeface="Arial" panose="020B0604020202020204" pitchFamily="34" charset="0"/>
            </a:endParaRPr>
          </a:p>
        </p:txBody>
      </p:sp>
      <p:sp>
        <p:nvSpPr>
          <p:cNvPr id="89103" name="TextBox 19"/>
          <p:cNvSpPr txBox="1">
            <a:spLocks noChangeArrowheads="1"/>
          </p:cNvSpPr>
          <p:nvPr/>
        </p:nvSpPr>
        <p:spPr bwMode="auto">
          <a:xfrm>
            <a:off x="1295400" y="53340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c1</a:t>
            </a:r>
          </a:p>
        </p:txBody>
      </p:sp>
      <p:sp>
        <p:nvSpPr>
          <p:cNvPr id="89104" name="TextBox 20"/>
          <p:cNvSpPr txBox="1">
            <a:spLocks noChangeArrowheads="1"/>
          </p:cNvSpPr>
          <p:nvPr/>
        </p:nvSpPr>
        <p:spPr bwMode="auto">
          <a:xfrm>
            <a:off x="3810000" y="5105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99723</a:t>
            </a:r>
          </a:p>
        </p:txBody>
      </p:sp>
      <p:cxnSp>
        <p:nvCxnSpPr>
          <p:cNvPr id="23" name="Straight Arrow Connector 22"/>
          <p:cNvCxnSpPr>
            <a:endCxn id="89104" idx="1"/>
          </p:cNvCxnSpPr>
          <p:nvPr/>
        </p:nvCxnSpPr>
        <p:spPr>
          <a:xfrm flipV="1">
            <a:off x="2590800" y="5289550"/>
            <a:ext cx="1219200"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8683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Byte Code vs Interpreter</a:t>
            </a:r>
          </a:p>
        </p:txBody>
      </p:sp>
      <p:sp>
        <p:nvSpPr>
          <p:cNvPr id="13315" name="Text Placeholder 2"/>
          <p:cNvSpPr>
            <a:spLocks noGrp="1"/>
          </p:cNvSpPr>
          <p:nvPr>
            <p:ph type="body" sz="quarter" idx="10"/>
          </p:nvPr>
        </p:nvSpPr>
        <p:spPr>
          <a:xfrm>
            <a:off x="304800" y="1371600"/>
            <a:ext cx="8543925" cy="5029200"/>
          </a:xfrm>
        </p:spPr>
        <p:txBody>
          <a:bodyPr/>
          <a:lstStyle/>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Byte Code</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JVM understandable code generated by java compiler.</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Interpreter</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Java interpreter is a program developed in c or c++ programming language with the name java.</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It is responsible for  the following  tasks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It will converts byte code in to native code line by line.</a:t>
            </a: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It will execute the native code.</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Continued…</a:t>
            </a:r>
          </a:p>
        </p:txBody>
      </p:sp>
      <p:graphicFrame>
        <p:nvGraphicFramePr>
          <p:cNvPr id="4" name="Table 3"/>
          <p:cNvGraphicFramePr>
            <a:graphicFrameLocks noGrp="1"/>
          </p:cNvGraphicFramePr>
          <p:nvPr/>
        </p:nvGraphicFramePr>
        <p:xfrm>
          <a:off x="381000" y="1836738"/>
          <a:ext cx="8153400" cy="3084512"/>
        </p:xfrm>
        <a:graphic>
          <a:graphicData uri="http://schemas.openxmlformats.org/drawingml/2006/table">
            <a:tbl>
              <a:tblPr/>
              <a:tblGrid>
                <a:gridCol w="4144963"/>
                <a:gridCol w="4008437"/>
              </a:tblGrid>
              <a:tr h="28041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Book Antiqua" pitchFamily="18" charset="0"/>
                          <a:ea typeface="Times New Roman" pitchFamily="18" charset="0"/>
                          <a:cs typeface="TTE19499A0t00"/>
                        </a:rPr>
                        <a:t>Class</a:t>
                      </a:r>
                      <a:endParaRPr kumimoji="0" lang="en-US" sz="1600" b="0" i="0" u="none" strike="noStrike" cap="none" normalizeH="0" baseline="0" dirty="0" smtClean="0">
                        <a:ln>
                          <a:noFill/>
                        </a:ln>
                        <a:solidFill>
                          <a:schemeClr val="tx1"/>
                        </a:solidFill>
                        <a:effectLst/>
                        <a:latin typeface="Book Antiqua" pitchFamily="18" charset="0"/>
                        <a:ea typeface="Times New Roman" pitchFamily="18" charset="0"/>
                        <a:cs typeface="TTE19499A0t0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Book Antiqua" pitchFamily="18" charset="0"/>
                          <a:ea typeface="Times New Roman" pitchFamily="18" charset="0"/>
                          <a:cs typeface="TTE19499A0t00"/>
                        </a:rPr>
                        <a:t>Object</a:t>
                      </a:r>
                      <a:endParaRPr kumimoji="0" lang="en-US" sz="1600" b="0" i="0" u="none" strike="noStrike" cap="none" normalizeH="0" baseline="0" smtClean="0">
                        <a:ln>
                          <a:noFill/>
                        </a:ln>
                        <a:solidFill>
                          <a:schemeClr val="tx1"/>
                        </a:solidFill>
                        <a:effectLst/>
                        <a:latin typeface="Book Antiqua" pitchFamily="18" charset="0"/>
                        <a:ea typeface="Times New Roman" pitchFamily="18" charset="0"/>
                        <a:cs typeface="TTE19499A0t0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82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A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class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is a way of binding the data and  associated methods in a single unit.</a:t>
                      </a:r>
                      <a:endParaRPr kumimoji="0" lang="en-US" sz="1600" b="0" i="0" u="none" strike="noStrike" cap="none" normalizeH="0" baseline="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Class variable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is known as an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object</a:t>
                      </a:r>
                      <a:endParaRPr kumimoji="0" lang="en-US" sz="1600" b="0" i="0" u="none" strike="noStrike" cap="none" normalizeH="0" baseline="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0205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8BD8t00"/>
                        </a:rPr>
                        <a:t>Whenever we start executing a JAVA  program, the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94D0t00"/>
                        </a:rPr>
                        <a:t>class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8BD8t00"/>
                        </a:rPr>
                        <a:t>will be loaded into main memory with the help of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99A0t00"/>
                        </a:rPr>
                        <a:t>class</a:t>
                      </a:r>
                      <a:endParaRPr kumimoji="0" lang="en-US" sz="16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ook Antiqua" pitchFamily="18" charset="0"/>
                          <a:cs typeface="Times New Roman" pitchFamily="18" charset="0"/>
                        </a:rPr>
                        <a:t>   loader subsystem (a part of JVM) only  once.</a:t>
                      </a:r>
                      <a:endParaRPr kumimoji="0" lang="en-US" sz="1600" b="0" i="0" u="none" strike="noStrike" cap="none" normalizeH="0" baseline="0" dirty="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After loading the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class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into main  memory,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objects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can be created in n  number</a:t>
                      </a:r>
                      <a:endParaRPr kumimoji="0" lang="en-US" sz="1600" b="0" i="0" u="none" strike="noStrike" cap="none" normalizeH="0" baseline="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123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When the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class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id defined there is no  memory space for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data members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8BD8t00"/>
                        </a:rPr>
                        <a:t>of a  </a:t>
                      </a:r>
                      <a:r>
                        <a:rPr kumimoji="0" lang="en-US" sz="1600" b="0" i="0" u="none" strike="noStrike" cap="none" normalizeH="0" baseline="0" smtClean="0">
                          <a:ln>
                            <a:noFill/>
                          </a:ln>
                          <a:solidFill>
                            <a:srgbClr val="000000"/>
                          </a:solidFill>
                          <a:effectLst/>
                          <a:latin typeface="Book Antiqua" pitchFamily="18" charset="0"/>
                          <a:ea typeface="Times New Roman" pitchFamily="18" charset="0"/>
                          <a:cs typeface="TTE19494D0t00"/>
                        </a:rPr>
                        <a:t>class.</a:t>
                      </a:r>
                      <a:endParaRPr kumimoji="0" lang="en-US" sz="1600" b="0" i="0" u="none" strike="noStrike" cap="none" normalizeH="0" baseline="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8BD8t00"/>
                        </a:rPr>
                        <a:t>When an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94D0t00"/>
                        </a:rPr>
                        <a:t>object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8BD8t00"/>
                        </a:rPr>
                        <a:t>is created we get the memory space for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94D0t00"/>
                        </a:rPr>
                        <a:t>data members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8BD8t00"/>
                        </a:rPr>
                        <a:t>of the  </a:t>
                      </a:r>
                      <a:r>
                        <a:rPr kumimoji="0" lang="en-US" sz="1600" b="0" i="0" u="none" strike="noStrike" cap="none" normalizeH="0" baseline="0" dirty="0" smtClean="0">
                          <a:ln>
                            <a:noFill/>
                          </a:ln>
                          <a:solidFill>
                            <a:srgbClr val="000000"/>
                          </a:solidFill>
                          <a:effectLst/>
                          <a:latin typeface="Book Antiqua" pitchFamily="18" charset="0"/>
                          <a:ea typeface="Times New Roman" pitchFamily="18" charset="0"/>
                          <a:cs typeface="TTE19494D0t00"/>
                        </a:rPr>
                        <a:t>class.</a:t>
                      </a:r>
                      <a:endParaRPr kumimoji="0" lang="en-US" sz="1600" b="0" i="0" u="none" strike="noStrike" cap="none" normalizeH="0" baseline="0" dirty="0" smtClean="0">
                        <a:ln>
                          <a:noFill/>
                        </a:ln>
                        <a:solidFill>
                          <a:schemeClr val="tx1"/>
                        </a:solidFill>
                        <a:effectLst/>
                        <a:latin typeface="Book Antiqua" pitchFamily="18" charset="0"/>
                        <a:cs typeface="Times New Roman" pitchFamily="18" charset="0"/>
                      </a:endParaRPr>
                    </a:p>
                  </a:txBody>
                  <a:tcPr marL="67608" marR="6760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Encapsulation</a:t>
            </a:r>
          </a:p>
        </p:txBody>
      </p:sp>
      <p:sp>
        <p:nvSpPr>
          <p:cNvPr id="46083" name="Text Placeholder 2"/>
          <p:cNvSpPr>
            <a:spLocks noGrp="1"/>
          </p:cNvSpPr>
          <p:nvPr>
            <p:ph type="body" sz="quarter" idx="10"/>
          </p:nvPr>
        </p:nvSpPr>
        <p:spPr>
          <a:xfrm>
            <a:off x="457200" y="1371600"/>
            <a:ext cx="8389938" cy="4343400"/>
          </a:xfrm>
        </p:spPr>
        <p:txBody>
          <a:bodyPr/>
          <a:lstStyle/>
          <a:p>
            <a:pPr marL="0" indent="0" eaLnBrk="1" hangingPunct="1">
              <a:spcBef>
                <a:spcPct val="0"/>
              </a:spcBef>
              <a:spcAft>
                <a:spcPct val="0"/>
              </a:spcAft>
              <a:buFont typeface="Arial" charset="0"/>
              <a:buNone/>
              <a:defRPr/>
            </a:pPr>
            <a:r>
              <a:rPr lang="en-US" dirty="0" smtClean="0">
                <a:latin typeface="Book Antiqua" pitchFamily="18" charset="0"/>
                <a:cs typeface="Arial" charset="0"/>
              </a:rPr>
              <a:t>“Data encapsulation is the process of wrapping up on data and associated methods in a single unit”.</a:t>
            </a:r>
          </a:p>
          <a:p>
            <a:pPr marL="0" indent="0" eaLnBrk="1" hangingPunct="1">
              <a:spcBef>
                <a:spcPct val="0"/>
              </a:spcBef>
              <a:spcAft>
                <a:spcPct val="0"/>
              </a:spcAft>
              <a:buFont typeface="Arial" charset="0"/>
              <a:buNone/>
              <a:defRPr/>
            </a:pPr>
            <a:endParaRPr lang="en-US" dirty="0">
              <a:latin typeface="Book Antiqua" pitchFamily="18" charset="0"/>
              <a:cs typeface="Arial" charset="0"/>
            </a:endParaRPr>
          </a:p>
          <a:p>
            <a:pPr eaLnBrk="1" hangingPunct="1">
              <a:spcBef>
                <a:spcPct val="0"/>
              </a:spcBef>
              <a:spcAft>
                <a:spcPct val="0"/>
              </a:spcAft>
              <a:defRPr/>
            </a:pPr>
            <a:r>
              <a:rPr lang="en-US" dirty="0" smtClean="0">
                <a:latin typeface="Book Antiqua" pitchFamily="18" charset="0"/>
                <a:cs typeface="Arial" charset="0"/>
              </a:rPr>
              <a:t>Data encapsulation is basically used for achieving data/information hiding </a:t>
            </a:r>
            <a:r>
              <a:rPr lang="en-US" dirty="0" err="1" smtClean="0">
                <a:latin typeface="Book Antiqua" pitchFamily="18" charset="0"/>
                <a:cs typeface="Arial" charset="0"/>
              </a:rPr>
              <a:t>i.e.security</a:t>
            </a:r>
            <a:r>
              <a:rPr lang="en-US" dirty="0" smtClean="0">
                <a:latin typeface="Book Antiqua" pitchFamily="18" charset="0"/>
                <a:cs typeface="Arial" charset="0"/>
              </a:rPr>
              <a:t>.</a:t>
            </a:r>
          </a:p>
          <a:p>
            <a:pPr eaLnBrk="1" hangingPunct="1">
              <a:spcBef>
                <a:spcPct val="0"/>
              </a:spcBef>
              <a:spcAft>
                <a:spcPct val="0"/>
              </a:spcAft>
              <a:defRPr/>
            </a:pPr>
            <a:endParaRPr lang="en-US" dirty="0">
              <a:latin typeface="Book Antiqua" pitchFamily="18" charset="0"/>
              <a:cs typeface="Arial" charset="0"/>
            </a:endParaRPr>
          </a:p>
          <a:p>
            <a:pPr eaLnBrk="1" hangingPunct="1">
              <a:spcBef>
                <a:spcPct val="0"/>
              </a:spcBef>
              <a:spcAft>
                <a:spcPct val="0"/>
              </a:spcAft>
              <a:defRPr/>
            </a:pPr>
            <a:r>
              <a:rPr lang="en-US" dirty="0" smtClean="0">
                <a:latin typeface="Book Antiqua" pitchFamily="18" charset="0"/>
                <a:cs typeface="Arial" charset="0"/>
              </a:rPr>
              <a:t>When we want to send the data from client to the server we must always send in the form of JAVA object only. Since, by default the JAVA object is in encrypted form (we should not send the data from client to the server in the form of fundamental data).</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Inheritance</a:t>
            </a:r>
          </a:p>
        </p:txBody>
      </p:sp>
      <p:sp>
        <p:nvSpPr>
          <p:cNvPr id="92163" name="Text Placeholder 2"/>
          <p:cNvSpPr>
            <a:spLocks noGrp="1"/>
          </p:cNvSpPr>
          <p:nvPr>
            <p:ph type="body" sz="quarter" idx="10"/>
          </p:nvPr>
        </p:nvSpPr>
        <p:spPr>
          <a:xfrm>
            <a:off x="457200" y="1371600"/>
            <a:ext cx="8305800" cy="4343400"/>
          </a:xfrm>
        </p:spPr>
        <p:txBody>
          <a:bodyPr/>
          <a:lstStyle/>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 Inheritance is the process of taking the features(data members+methods) from one class to another class.</a:t>
            </a:r>
          </a:p>
          <a:p>
            <a:pPr marL="0" lvl="1">
              <a:spcBef>
                <a:spcPct val="0"/>
              </a:spcBef>
              <a:spcAft>
                <a:spcPct val="0"/>
              </a:spcAft>
              <a:buFont typeface="Wingdings" panose="05000000000000000000" pitchFamily="2" charset="2"/>
              <a:buChar char="§"/>
            </a:pPr>
            <a:endParaRPr lang="en-US" altLang="en-US" smtClean="0">
              <a:latin typeface="Book Antiqua" panose="02040602050305030304" pitchFamily="18" charset="0"/>
            </a:endParaRPr>
          </a:p>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The existing class is called the </a:t>
            </a:r>
            <a:r>
              <a:rPr lang="en-US" altLang="en-US" b="1" i="1" smtClean="0">
                <a:solidFill>
                  <a:srgbClr val="C00000"/>
                </a:solidFill>
                <a:latin typeface="Book Antiqua" panose="02040602050305030304" pitchFamily="18" charset="0"/>
              </a:rPr>
              <a:t>parent/super/base class</a:t>
            </a:r>
          </a:p>
          <a:p>
            <a:pPr marL="0" lvl="1">
              <a:spcBef>
                <a:spcPct val="0"/>
              </a:spcBef>
              <a:spcAft>
                <a:spcPct val="0"/>
              </a:spcAft>
              <a:buFont typeface="Wingdings" panose="05000000000000000000" pitchFamily="2" charset="2"/>
              <a:buChar char="§"/>
            </a:pPr>
            <a:endParaRPr lang="en-US" altLang="en-US" i="1" smtClean="0">
              <a:solidFill>
                <a:srgbClr val="FF3300"/>
              </a:solidFill>
              <a:latin typeface="Book Antiqua" panose="02040602050305030304" pitchFamily="18" charset="0"/>
            </a:endParaRPr>
          </a:p>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The derived class is called the </a:t>
            </a:r>
            <a:r>
              <a:rPr lang="en-US" altLang="en-US" b="1" i="1" smtClean="0">
                <a:solidFill>
                  <a:srgbClr val="C00000"/>
                </a:solidFill>
                <a:latin typeface="Book Antiqua" panose="02040602050305030304" pitchFamily="18" charset="0"/>
              </a:rPr>
              <a:t>child/sub /derived class</a:t>
            </a:r>
          </a:p>
          <a:p>
            <a:pPr marL="0" lvl="1">
              <a:spcBef>
                <a:spcPct val="0"/>
              </a:spcBef>
              <a:spcAft>
                <a:spcPct val="0"/>
              </a:spcAft>
              <a:buFont typeface="Wingdings" panose="05000000000000000000" pitchFamily="2" charset="2"/>
              <a:buChar char="§"/>
            </a:pPr>
            <a:endParaRPr lang="en-US" altLang="en-US" i="1" smtClean="0">
              <a:solidFill>
                <a:srgbClr val="FF3300"/>
              </a:solidFill>
              <a:latin typeface="Book Antiqua" panose="02040602050305030304" pitchFamily="18" charset="0"/>
            </a:endParaRPr>
          </a:p>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The child inherits characteristics, i.e. the methods and data defined from the parent class.</a:t>
            </a:r>
          </a:p>
          <a:p>
            <a:pPr marL="0" lvl="1">
              <a:spcBef>
                <a:spcPct val="0"/>
              </a:spcBef>
              <a:spcAft>
                <a:spcPct val="0"/>
              </a:spcAft>
              <a:buFont typeface="Wingdings" panose="05000000000000000000" pitchFamily="2" charset="2"/>
              <a:buChar char="§"/>
            </a:pPr>
            <a:endParaRPr lang="en-US" altLang="en-US" smtClean="0">
              <a:latin typeface="Book Antiqua" panose="02040602050305030304" pitchFamily="18" charset="0"/>
            </a:endParaRPr>
          </a:p>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A class can only extend one base class.</a:t>
            </a:r>
          </a:p>
          <a:p>
            <a:pPr marL="0" lvl="1">
              <a:spcBef>
                <a:spcPct val="0"/>
              </a:spcBef>
              <a:spcAft>
                <a:spcPct val="0"/>
              </a:spcAft>
              <a:buFont typeface="Wingdings" panose="05000000000000000000" pitchFamily="2" charset="2"/>
              <a:buChar char="§"/>
            </a:pPr>
            <a:endParaRPr lang="en-US" altLang="en-US" smtClean="0">
              <a:solidFill>
                <a:srgbClr val="FF3300"/>
              </a:solidFill>
              <a:latin typeface="Book Antiqua" panose="02040602050305030304" pitchFamily="18" charset="0"/>
            </a:endParaRPr>
          </a:p>
          <a:p>
            <a:pPr marL="0" lvl="1">
              <a:spcBef>
                <a:spcPct val="0"/>
              </a:spcBef>
              <a:spcAft>
                <a:spcPct val="0"/>
              </a:spcAft>
              <a:buFont typeface="Wingdings" panose="05000000000000000000" pitchFamily="2" charset="2"/>
              <a:buChar char="§"/>
            </a:pPr>
            <a:r>
              <a:rPr lang="en-US" altLang="en-US" smtClean="0">
                <a:latin typeface="Book Antiqua" panose="02040602050305030304" pitchFamily="18" charset="0"/>
              </a:rPr>
              <a:t>All Java classes are extended from a common base class (</a:t>
            </a:r>
            <a:r>
              <a:rPr lang="en-US" altLang="en-US" b="1" smtClean="0">
                <a:solidFill>
                  <a:srgbClr val="C00000"/>
                </a:solidFill>
                <a:latin typeface="Book Antiqua" panose="02040602050305030304" pitchFamily="18" charset="0"/>
              </a:rPr>
              <a:t>java.lang.Object)</a:t>
            </a:r>
            <a:r>
              <a:rPr lang="en-US" altLang="en-US" smtClean="0">
                <a:latin typeface="Book Antiqua" panose="02040602050305030304" pitchFamily="18" charset="0"/>
              </a:rPr>
              <a:t> automatically.</a:t>
            </a:r>
          </a:p>
          <a:p>
            <a:pPr marL="0">
              <a:spcBef>
                <a:spcPct val="0"/>
              </a:spcBef>
              <a:spcAft>
                <a:spcPct val="0"/>
              </a:spcAft>
            </a:pPr>
            <a:endParaRPr lang="en-US" altLang="en-US" smtClean="0">
              <a:latin typeface="Book Antiqua" panose="02040602050305030304" pitchFamily="18" charset="0"/>
            </a:endParaRPr>
          </a:p>
          <a:p>
            <a:pPr marL="0"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Data abstraction</a:t>
            </a:r>
          </a:p>
        </p:txBody>
      </p:sp>
      <p:sp>
        <p:nvSpPr>
          <p:cNvPr id="93187" name="Text Placeholder 2"/>
          <p:cNvSpPr>
            <a:spLocks noGrp="1"/>
          </p:cNvSpPr>
          <p:nvPr>
            <p:ph type="body" sz="quarter" idx="10"/>
          </p:nvPr>
        </p:nvSpPr>
        <p:spPr>
          <a:xfrm>
            <a:off x="381000" y="1143000"/>
            <a:ext cx="8305800" cy="1828800"/>
          </a:xfrm>
        </p:spPr>
        <p:txBody>
          <a:bodyPr/>
          <a:lstStyle/>
          <a:p>
            <a:pPr marL="0" indent="0"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Data abstraction is a mechanism of retrieving essential details without dealing with  background details.</a:t>
            </a:r>
          </a:p>
          <a:p>
            <a:pPr marL="0" indent="0" eaLnBrk="1" hangingPunct="1">
              <a:spcBef>
                <a:spcPct val="0"/>
              </a:spcBef>
              <a:spcAft>
                <a:spcPct val="0"/>
              </a:spcAft>
              <a:buFont typeface="Arial" panose="020B0604020202020204" pitchFamily="34" charset="0"/>
              <a:buNone/>
            </a:pPr>
            <a:r>
              <a:rPr lang="en-US" altLang="en-US" sz="1600" smtClean="0">
                <a:latin typeface="Book Antiqua" panose="02040602050305030304" pitchFamily="18" charset="0"/>
              </a:rPr>
              <a:t>In real world we have three levels of abstractions. They are physical level abstraction, conceptual/logical level abstraction and view level abstraction.</a:t>
            </a:r>
          </a:p>
          <a:p>
            <a:pPr marL="0" indent="0" eaLnBrk="1" hangingPunct="1">
              <a:spcBef>
                <a:spcPct val="0"/>
              </a:spcBef>
              <a:spcAft>
                <a:spcPct val="0"/>
              </a:spcAft>
              <a:buFont typeface="Wingdings" panose="05000000000000000000" pitchFamily="2" charset="2"/>
              <a:buChar char="§"/>
            </a:pPr>
            <a:r>
              <a:rPr lang="en-US" altLang="en-US" sz="1600" smtClean="0">
                <a:latin typeface="Book Antiqua" panose="02040602050305030304" pitchFamily="18" charset="0"/>
              </a:rPr>
              <a:t>  Physical level abstraction is one; it always deals with physical organization architecture of the application. For example in real world an application designing of any problem comes under physical level abstraction.eg: EmpTable</a:t>
            </a:r>
          </a:p>
        </p:txBody>
      </p:sp>
      <p:graphicFrame>
        <p:nvGraphicFramePr>
          <p:cNvPr id="4" name="Table 3"/>
          <p:cNvGraphicFramePr>
            <a:graphicFrameLocks noGrp="1"/>
          </p:cNvGraphicFramePr>
          <p:nvPr/>
        </p:nvGraphicFramePr>
        <p:xfrm>
          <a:off x="914400" y="3048000"/>
          <a:ext cx="6705600" cy="609600"/>
        </p:xfrm>
        <a:graphic>
          <a:graphicData uri="http://schemas.openxmlformats.org/drawingml/2006/table">
            <a:tbl>
              <a:tblPr/>
              <a:tblGrid>
                <a:gridCol w="2235200"/>
                <a:gridCol w="2235200"/>
                <a:gridCol w="2235200"/>
              </a:tblGrid>
              <a:tr h="304800">
                <a:tc>
                  <a:txBody>
                    <a:bodyPr/>
                    <a:lstStyle/>
                    <a:p>
                      <a:pPr marL="0" marR="0" algn="ctr">
                        <a:lnSpc>
                          <a:spcPct val="115000"/>
                        </a:lnSpc>
                        <a:spcBef>
                          <a:spcPts val="0"/>
                        </a:spcBef>
                        <a:spcAft>
                          <a:spcPts val="0"/>
                        </a:spcAft>
                      </a:pPr>
                      <a:r>
                        <a:rPr lang="en-US" sz="1200" dirty="0" err="1">
                          <a:latin typeface="Book Antiqua"/>
                          <a:ea typeface="Times New Roman"/>
                          <a:cs typeface="Times New Roman"/>
                        </a:rPr>
                        <a:t>Empno</a:t>
                      </a:r>
                      <a:endParaRPr lang="en-US" sz="1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err="1">
                          <a:latin typeface="Book Antiqua"/>
                          <a:ea typeface="Times New Roman"/>
                          <a:cs typeface="Times New Roman"/>
                        </a:rPr>
                        <a:t>Empname</a:t>
                      </a:r>
                      <a:endParaRPr lang="en-US" sz="1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Book Antiqua"/>
                          <a:ea typeface="Times New Roman"/>
                          <a:cs typeface="Times New Roman"/>
                        </a:rPr>
                        <a:t>sal</a:t>
                      </a:r>
                      <a:endParaRPr lang="en-US" sz="1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ctr">
                        <a:lnSpc>
                          <a:spcPct val="115000"/>
                        </a:lnSpc>
                        <a:spcBef>
                          <a:spcPts val="0"/>
                        </a:spcBef>
                        <a:spcAft>
                          <a:spcPts val="0"/>
                        </a:spcAft>
                      </a:pPr>
                      <a:endParaRPr lang="en-US" sz="1200" dirty="0" smtClean="0">
                        <a:latin typeface="Book Antiqu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dirty="0" smtClean="0">
                        <a:latin typeface="Book Antiqu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dirty="0" smtClean="0">
                        <a:latin typeface="Book Antiqu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202" name="TextBox 4"/>
          <p:cNvSpPr txBox="1">
            <a:spLocks noChangeArrowheads="1"/>
          </p:cNvSpPr>
          <p:nvPr/>
        </p:nvSpPr>
        <p:spPr bwMode="auto">
          <a:xfrm>
            <a:off x="533400" y="3886200"/>
            <a:ext cx="7924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Book Antiqua" panose="02040602050305030304" pitchFamily="18" charset="0"/>
              </a:rPr>
              <a:t>Conceptual/logical level abstraction is one it always deals with what kind of data we are entering without dealing with physical architecture of the application. For example, entering the data into the database, writing the coding and applying testing principle comes under conceptual level abstraction.</a:t>
            </a:r>
          </a:p>
          <a:p>
            <a:pPr eaLnBrk="1" hangingPunct="1">
              <a:spcBef>
                <a:spcPct val="0"/>
              </a:spcBef>
              <a:buFontTx/>
              <a:buNone/>
            </a:pPr>
            <a:endParaRPr lang="en-US" altLang="en-US" sz="1600">
              <a:latin typeface="Book Antiqua" panose="02040602050305030304" pitchFamily="18" charset="0"/>
            </a:endParaRPr>
          </a:p>
          <a:p>
            <a:pPr eaLnBrk="1" hangingPunct="1">
              <a:spcBef>
                <a:spcPct val="0"/>
              </a:spcBef>
              <a:buFontTx/>
              <a:buNone/>
            </a:pPr>
            <a:r>
              <a:rPr lang="en-US" altLang="en-US" sz="1600">
                <a:latin typeface="Book Antiqua" panose="02040602050305030304" pitchFamily="18" charset="0"/>
              </a:rPr>
              <a:t>View level abstraction deals with what kind of data we are retrieving without dealing with both conceptual level abstraction and physical level abstraction. For example retrieving data from the data base in various combinations. All internet users come under view level abstraction.</a:t>
            </a:r>
          </a:p>
          <a:p>
            <a:pPr eaLnBrk="1" hangingPunct="1">
              <a:spcBef>
                <a:spcPct val="0"/>
              </a:spcBef>
              <a:buFontTx/>
              <a:buNone/>
            </a:pPr>
            <a:endParaRPr lang="en-US" altLang="en-US" sz="1600">
              <a:latin typeface="Book Antiqua" panose="02040602050305030304" pitchFamily="18" charset="0"/>
            </a:endParaRPr>
          </a:p>
          <a:p>
            <a:pPr eaLnBrk="1" hangingPunct="1">
              <a:spcBef>
                <a:spcPct val="0"/>
              </a:spcBef>
              <a:buFontTx/>
              <a:buNone/>
            </a:pPr>
            <a:endParaRPr lang="en-US" altLang="en-US" sz="1600">
              <a:latin typeface="Book Antiqua" panose="02040602050305030304" pitchFamily="18" charset="0"/>
            </a:endParaRPr>
          </a:p>
          <a:p>
            <a:pPr eaLnBrk="1" hangingPunct="1">
              <a:spcBef>
                <a:spcPct val="0"/>
              </a:spcBef>
              <a:buFontTx/>
              <a:buNone/>
            </a:pPr>
            <a:endParaRPr lang="en-US" altLang="en-US" sz="160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Polymorphism</a:t>
            </a:r>
          </a:p>
        </p:txBody>
      </p:sp>
      <p:sp>
        <p:nvSpPr>
          <p:cNvPr id="49155" name="Text Placeholder 2"/>
          <p:cNvSpPr>
            <a:spLocks noGrp="1"/>
          </p:cNvSpPr>
          <p:nvPr>
            <p:ph type="body" sz="quarter" idx="10"/>
          </p:nvPr>
        </p:nvSpPr>
        <p:spPr>
          <a:xfrm>
            <a:off x="457200" y="1447800"/>
            <a:ext cx="8389938" cy="4267200"/>
          </a:xfrm>
        </p:spPr>
        <p:txBody>
          <a:bodyPr/>
          <a:lstStyle/>
          <a:p>
            <a:pPr eaLnBrk="1" hangingPunct="1">
              <a:spcBef>
                <a:spcPct val="0"/>
              </a:spcBef>
              <a:spcAft>
                <a:spcPct val="0"/>
              </a:spcAft>
              <a:buFont typeface="Arial" charset="0"/>
              <a:buNone/>
              <a:defRPr/>
            </a:pPr>
            <a:r>
              <a:rPr lang="en-US" dirty="0" smtClean="0">
                <a:latin typeface="Book Antiqua" pitchFamily="18" charset="0"/>
                <a:cs typeface="Arial" charset="0"/>
              </a:rPr>
              <a:t>Polymorphism is a process of representing </a:t>
            </a:r>
            <a:r>
              <a:rPr lang="en-US" b="1" dirty="0" smtClean="0">
                <a:solidFill>
                  <a:srgbClr val="FF66CC"/>
                </a:solidFill>
                <a:latin typeface="Book Antiqua" pitchFamily="18" charset="0"/>
                <a:cs typeface="Arial" charset="0"/>
              </a:rPr>
              <a:t>"one form in many forms".</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marL="0" indent="0" eaLnBrk="1" hangingPunct="1">
              <a:spcBef>
                <a:spcPct val="0"/>
              </a:spcBef>
              <a:spcAft>
                <a:spcPct val="0"/>
              </a:spcAft>
              <a:buFont typeface="Arial" charset="0"/>
              <a:buNone/>
              <a:defRPr/>
            </a:pPr>
            <a:r>
              <a:rPr lang="en-US" dirty="0" smtClean="0">
                <a:latin typeface="Book Antiqua" pitchFamily="18" charset="0"/>
                <a:cs typeface="Arial" charset="0"/>
              </a:rPr>
              <a:t> In object oriented programming’s we have two types of polymorphism </a:t>
            </a:r>
          </a:p>
          <a:p>
            <a:pPr marL="0" indent="0" eaLnBrk="1" hangingPunct="1">
              <a:spcBef>
                <a:spcPct val="0"/>
              </a:spcBef>
              <a:spcAft>
                <a:spcPct val="0"/>
              </a:spcAft>
              <a:buFont typeface="Arial" charset="0"/>
              <a:buNone/>
              <a:defRPr/>
            </a:pPr>
            <a:r>
              <a:rPr lang="en-US" dirty="0" smtClean="0">
                <a:latin typeface="Book Antiqua" pitchFamily="18" charset="0"/>
                <a:cs typeface="Arial" charset="0"/>
              </a:rPr>
              <a:t>They are </a:t>
            </a:r>
          </a:p>
          <a:p>
            <a:pPr marL="0" indent="0" eaLnBrk="1" hangingPunct="1">
              <a:spcBef>
                <a:spcPct val="0"/>
              </a:spcBef>
              <a:spcAft>
                <a:spcPct val="0"/>
              </a:spcAft>
              <a:buFont typeface="Arial" charset="0"/>
              <a:buNone/>
              <a:defRPr/>
            </a:pPr>
            <a:endParaRPr lang="en-US" dirty="0" smtClean="0">
              <a:latin typeface="Book Antiqua" pitchFamily="18" charset="0"/>
              <a:cs typeface="Arial" charset="0"/>
            </a:endParaRPr>
          </a:p>
          <a:p>
            <a:pPr lvl="4" eaLnBrk="1" hangingPunct="1">
              <a:spcBef>
                <a:spcPct val="0"/>
              </a:spcBef>
              <a:spcAft>
                <a:spcPct val="0"/>
              </a:spcAft>
              <a:buFont typeface="Arial" panose="020B0604020202020204" pitchFamily="34" charset="0"/>
              <a:buChar char="•"/>
              <a:defRPr/>
            </a:pPr>
            <a:r>
              <a:rPr lang="en-US" dirty="0" smtClean="0">
                <a:latin typeface="Book Antiqua" pitchFamily="18" charset="0"/>
                <a:cs typeface="Arial" charset="0"/>
              </a:rPr>
              <a:t> Compile time polymorphism </a:t>
            </a:r>
          </a:p>
          <a:p>
            <a:pPr marL="1828800" lvl="4" indent="0" eaLnBrk="1" hangingPunct="1">
              <a:spcBef>
                <a:spcPct val="0"/>
              </a:spcBef>
              <a:spcAft>
                <a:spcPct val="0"/>
              </a:spcAft>
              <a:buFont typeface="Arial" panose="020B0604020202020204" pitchFamily="34" charset="0"/>
              <a:buNone/>
              <a:defRPr/>
            </a:pPr>
            <a:endParaRPr lang="en-US" dirty="0" smtClean="0">
              <a:latin typeface="Book Antiqua" pitchFamily="18" charset="0"/>
              <a:cs typeface="Arial" charset="0"/>
            </a:endParaRPr>
          </a:p>
          <a:p>
            <a:pPr lvl="4" eaLnBrk="1" hangingPunct="1">
              <a:spcBef>
                <a:spcPct val="0"/>
              </a:spcBef>
              <a:spcAft>
                <a:spcPct val="0"/>
              </a:spcAft>
              <a:buFont typeface="Arial" panose="020B0604020202020204" pitchFamily="34" charset="0"/>
              <a:buChar char="•"/>
              <a:defRPr/>
            </a:pPr>
            <a:r>
              <a:rPr lang="en-US" dirty="0" smtClean="0">
                <a:latin typeface="Book Antiqua" pitchFamily="18" charset="0"/>
                <a:cs typeface="Arial" charset="0"/>
              </a:rPr>
              <a:t> Run time polymorphism.</a:t>
            </a:r>
          </a:p>
          <a:p>
            <a:pPr eaLnBrk="1" hangingPunct="1">
              <a:spcBef>
                <a:spcPct val="0"/>
              </a:spcBef>
              <a:spcAft>
                <a:spcPct val="0"/>
              </a:spcAft>
              <a:buFont typeface="Arial" charset="0"/>
              <a:buNone/>
              <a:defRPr/>
            </a:pPr>
            <a:endParaRPr lang="en-US" dirty="0" smtClean="0">
              <a:latin typeface="Book Antiqua" pitchFamily="18" charset="0"/>
              <a:cs typeface="Arial" charset="0"/>
            </a:endParaRPr>
          </a:p>
          <a:p>
            <a:pPr eaLnBrk="1" hangingPunct="1">
              <a:spcBef>
                <a:spcPct val="0"/>
              </a:spcBef>
              <a:spcAft>
                <a:spcPct val="0"/>
              </a:spcAft>
              <a:buFont typeface="Wingdings" pitchFamily="2" charset="2"/>
              <a:buChar char="§"/>
              <a:defRPr/>
            </a:pPr>
            <a:r>
              <a:rPr lang="en-US" dirty="0" smtClean="0">
                <a:latin typeface="Book Antiqua" pitchFamily="18" charset="0"/>
                <a:cs typeface="Arial" charset="0"/>
              </a:rPr>
              <a:t>JAVA does not support </a:t>
            </a:r>
            <a:r>
              <a:rPr lang="en-US" b="1" dirty="0" smtClean="0">
                <a:solidFill>
                  <a:srgbClr val="FF66CC"/>
                </a:solidFill>
                <a:latin typeface="Book Antiqua" pitchFamily="18" charset="0"/>
                <a:cs typeface="Arial" charset="0"/>
              </a:rPr>
              <a:t>compile time polymorphism(method overloading) </a:t>
            </a:r>
            <a:endParaRPr lang="en-US" b="1" dirty="0">
              <a:solidFill>
                <a:srgbClr val="FF66CC"/>
              </a:solidFill>
              <a:latin typeface="Book Antiqua" pitchFamily="18" charset="0"/>
              <a:cs typeface="Arial" charset="0"/>
            </a:endParaRPr>
          </a:p>
          <a:p>
            <a:pPr eaLnBrk="1" hangingPunct="1">
              <a:spcBef>
                <a:spcPct val="0"/>
              </a:spcBef>
              <a:spcAft>
                <a:spcPct val="0"/>
              </a:spcAft>
              <a:buFont typeface="Wingdings" pitchFamily="2" charset="2"/>
              <a:buChar char="§"/>
              <a:defRPr/>
            </a:pPr>
            <a:endParaRPr lang="en-US" dirty="0" smtClean="0">
              <a:latin typeface="Book Antiqua" pitchFamily="18" charset="0"/>
              <a:cs typeface="Arial" charset="0"/>
            </a:endParaRPr>
          </a:p>
          <a:p>
            <a:pPr eaLnBrk="1" hangingPunct="1">
              <a:spcBef>
                <a:spcPct val="0"/>
              </a:spcBef>
              <a:spcAft>
                <a:spcPct val="0"/>
              </a:spcAft>
              <a:buFont typeface="Wingdings" pitchFamily="2" charset="2"/>
              <a:buChar char="§"/>
              <a:defRPr/>
            </a:pPr>
            <a:r>
              <a:rPr lang="en-US" dirty="0" smtClean="0">
                <a:latin typeface="Book Antiqua" pitchFamily="18" charset="0"/>
                <a:cs typeface="Arial" charset="0"/>
              </a:rPr>
              <a:t>JAVA supports only run time </a:t>
            </a:r>
            <a:r>
              <a:rPr lang="en-US" b="1" dirty="0" smtClean="0">
                <a:solidFill>
                  <a:srgbClr val="FF66CC"/>
                </a:solidFill>
                <a:latin typeface="Book Antiqua" pitchFamily="18" charset="0"/>
                <a:cs typeface="Arial" charset="0"/>
              </a:rPr>
              <a:t>polymorphism(method overriding)</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Members of Class</a:t>
            </a:r>
          </a:p>
        </p:txBody>
      </p:sp>
      <p:sp>
        <p:nvSpPr>
          <p:cNvPr id="95235" name="Text Placeholder 2"/>
          <p:cNvSpPr>
            <a:spLocks noGrp="1"/>
          </p:cNvSpPr>
          <p:nvPr>
            <p:ph type="body" sz="quarter" idx="10"/>
          </p:nvPr>
        </p:nvSpPr>
        <p:spPr>
          <a:xfrm>
            <a:off x="457200" y="1295400"/>
            <a:ext cx="8389938" cy="44196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Following  members can be defined in a class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1)  Variables (static  or instance )</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2)   Blocks( static or instance)</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3)   Constructors</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4)   Methods (static  or instance )</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		5)    Inner Classes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Static Block </a:t>
            </a:r>
          </a:p>
        </p:txBody>
      </p:sp>
      <p:sp>
        <p:nvSpPr>
          <p:cNvPr id="53251" name="Text Placeholder 2"/>
          <p:cNvSpPr>
            <a:spLocks noGrp="1"/>
          </p:cNvSpPr>
          <p:nvPr>
            <p:ph type="body" sz="quarter" idx="10"/>
          </p:nvPr>
        </p:nvSpPr>
        <p:spPr>
          <a:xfrm>
            <a:off x="381000" y="1143000"/>
            <a:ext cx="8466138" cy="5486400"/>
          </a:xfrm>
        </p:spPr>
        <p:txBody>
          <a:bodyPr/>
          <a:lstStyle/>
          <a:p>
            <a:pPr marL="0" indent="0" eaLnBrk="1" hangingPunct="1">
              <a:lnSpc>
                <a:spcPct val="150000"/>
              </a:lnSpc>
              <a:spcBef>
                <a:spcPct val="0"/>
              </a:spcBef>
              <a:spcAft>
                <a:spcPct val="0"/>
              </a:spcAft>
              <a:defRPr/>
            </a:pPr>
            <a:r>
              <a:rPr lang="en-US" sz="1200" dirty="0" smtClean="0">
                <a:latin typeface="Book Antiqua" pitchFamily="18" charset="0"/>
                <a:cs typeface="Arial" charset="0"/>
              </a:rPr>
              <a:t>Static blocks are called as static initialization block(SIB).</a:t>
            </a:r>
          </a:p>
          <a:p>
            <a:pPr marL="0" indent="0" eaLnBrk="1" hangingPunct="1">
              <a:lnSpc>
                <a:spcPct val="150000"/>
              </a:lnSpc>
              <a:spcBef>
                <a:spcPct val="0"/>
              </a:spcBef>
              <a:spcAft>
                <a:spcPct val="0"/>
              </a:spcAft>
              <a:defRPr/>
            </a:pPr>
            <a:r>
              <a:rPr lang="en-US" sz="1200" dirty="0" smtClean="0">
                <a:latin typeface="Book Antiqua" pitchFamily="18" charset="0"/>
                <a:cs typeface="Arial" charset="0"/>
              </a:rPr>
              <a:t>Static block is  a block of code enclosed in {  } and preceded by static keyword.</a:t>
            </a:r>
          </a:p>
          <a:p>
            <a:pPr marL="0" indent="0" eaLnBrk="1" hangingPunct="1">
              <a:lnSpc>
                <a:spcPct val="150000"/>
              </a:lnSpc>
              <a:spcBef>
                <a:spcPct val="0"/>
              </a:spcBef>
              <a:spcAft>
                <a:spcPct val="0"/>
              </a:spcAft>
              <a:defRPr/>
            </a:pPr>
            <a:r>
              <a:rPr lang="en-US" sz="1200" dirty="0" smtClean="0">
                <a:latin typeface="Book Antiqua" pitchFamily="18" charset="0"/>
              </a:rPr>
              <a:t>A class can have any number of static initialization blocks, and they can appear anywhere in the class body.</a:t>
            </a:r>
          </a:p>
          <a:p>
            <a:pPr marL="0" indent="0" eaLnBrk="1" hangingPunct="1">
              <a:lnSpc>
                <a:spcPct val="150000"/>
              </a:lnSpc>
              <a:spcBef>
                <a:spcPct val="0"/>
              </a:spcBef>
              <a:spcAft>
                <a:spcPct val="0"/>
              </a:spcAft>
              <a:defRPr/>
            </a:pPr>
            <a:r>
              <a:rPr lang="en-US" sz="1200" dirty="0" smtClean="0">
                <a:latin typeface="Book Antiqua" pitchFamily="18" charset="0"/>
              </a:rPr>
              <a:t>This block gets executed when the class is loaded in the memory by JVM.</a:t>
            </a:r>
          </a:p>
          <a:p>
            <a:pPr marL="0" indent="0" eaLnBrk="1" hangingPunct="1">
              <a:lnSpc>
                <a:spcPct val="150000"/>
              </a:lnSpc>
              <a:spcBef>
                <a:spcPct val="0"/>
              </a:spcBef>
              <a:spcAft>
                <a:spcPct val="0"/>
              </a:spcAft>
              <a:defRPr/>
            </a:pPr>
            <a:r>
              <a:rPr lang="en-US" sz="1200" dirty="0" smtClean="0">
                <a:latin typeface="Book Antiqua" pitchFamily="18" charset="0"/>
              </a:rPr>
              <a:t>A class can have multiple Static blocks, which will execute in the same sequence in which they have been written into the program.</a:t>
            </a:r>
            <a:endParaRPr lang="en-US" sz="1200" dirty="0" smtClean="0">
              <a:latin typeface="Book Antiqua" pitchFamily="18" charset="0"/>
              <a:cs typeface="Arial" charset="0"/>
            </a:endParaRPr>
          </a:p>
          <a:p>
            <a:pPr marL="0" indent="0" eaLnBrk="1" hangingPunct="1">
              <a:lnSpc>
                <a:spcPct val="150000"/>
              </a:lnSpc>
              <a:spcBef>
                <a:spcPct val="0"/>
              </a:spcBef>
              <a:spcAft>
                <a:spcPct val="0"/>
              </a:spcAft>
              <a:buFont typeface="Arial" charset="0"/>
              <a:buNone/>
              <a:defRPr/>
            </a:pPr>
            <a:r>
              <a:rPr lang="en-US" sz="1200" b="1" u="sng" dirty="0" smtClean="0">
                <a:latin typeface="Book Antiqua" pitchFamily="18" charset="0"/>
                <a:cs typeface="Arial" charset="0"/>
              </a:rPr>
              <a:t>Program</a:t>
            </a:r>
          </a:p>
          <a:p>
            <a:pPr marL="0" indent="0">
              <a:spcBef>
                <a:spcPct val="0"/>
              </a:spcBef>
              <a:spcAft>
                <a:spcPct val="0"/>
              </a:spcAft>
              <a:buFont typeface="Arial" charset="0"/>
              <a:buNone/>
              <a:defRPr/>
            </a:pPr>
            <a:endParaRPr lang="en-US" sz="1200" dirty="0" smtClean="0">
              <a:latin typeface="Book Antiqua" pitchFamily="18" charset="0"/>
            </a:endParaRPr>
          </a:p>
          <a:p>
            <a:pPr marL="0" indent="0">
              <a:spcBef>
                <a:spcPct val="0"/>
              </a:spcBef>
              <a:spcAft>
                <a:spcPct val="0"/>
              </a:spcAft>
              <a:buFont typeface="Arial" charset="0"/>
              <a:buNone/>
              <a:defRPr/>
            </a:pPr>
            <a:r>
              <a:rPr lang="en-US" sz="1200" dirty="0" smtClean="0">
                <a:latin typeface="Book Antiqua" pitchFamily="18" charset="0"/>
              </a:rPr>
              <a:t>Class A{</a:t>
            </a:r>
          </a:p>
          <a:p>
            <a:pPr marL="0" indent="0">
              <a:spcBef>
                <a:spcPct val="0"/>
              </a:spcBef>
              <a:spcAft>
                <a:spcPct val="0"/>
              </a:spcAft>
              <a:buFont typeface="Arial" charset="0"/>
              <a:buNone/>
              <a:defRPr/>
            </a:pPr>
            <a:r>
              <a:rPr lang="en-US" sz="1200" dirty="0" smtClean="0">
                <a:latin typeface="Book Antiqua" pitchFamily="18" charset="0"/>
              </a:rPr>
              <a:t>  </a:t>
            </a:r>
          </a:p>
          <a:p>
            <a:pPr marL="0" indent="0">
              <a:spcBef>
                <a:spcPct val="0"/>
              </a:spcBef>
              <a:spcAft>
                <a:spcPct val="0"/>
              </a:spcAft>
              <a:buFont typeface="Arial" charset="0"/>
              <a:buNone/>
              <a:defRPr/>
            </a:pPr>
            <a:r>
              <a:rPr lang="en-US" sz="1200" dirty="0" smtClean="0">
                <a:latin typeface="Book Antiqua" pitchFamily="18" charset="0"/>
              </a:rPr>
              <a:t>        A()</a:t>
            </a:r>
          </a:p>
          <a:p>
            <a:pPr marL="0" indent="0">
              <a:spcBef>
                <a:spcPct val="0"/>
              </a:spcBef>
              <a:spcAft>
                <a:spcPct val="0"/>
              </a:spcAft>
              <a:buFont typeface="Arial" charset="0"/>
              <a:buNone/>
              <a:defRPr/>
            </a:pPr>
            <a:r>
              <a:rPr lang="en-US" sz="1200" dirty="0" smtClean="0">
                <a:latin typeface="Book Antiqua" pitchFamily="18" charset="0"/>
              </a:rPr>
              <a:t>        { </a:t>
            </a:r>
          </a:p>
          <a:p>
            <a:pPr marL="0" indent="0">
              <a:spcBef>
                <a:spcPct val="0"/>
              </a:spcBef>
              <a:spcAft>
                <a:spcPct val="0"/>
              </a:spcAft>
              <a:buFont typeface="Arial" charset="0"/>
              <a:buNone/>
              <a:defRPr/>
            </a:pPr>
            <a:r>
              <a:rPr lang="en-US" sz="1200" dirty="0" smtClean="0">
                <a:latin typeface="Book Antiqua" pitchFamily="18" charset="0"/>
              </a:rPr>
              <a:t>	</a:t>
            </a:r>
            <a:r>
              <a:rPr lang="en-US" sz="1200" b="1" dirty="0" err="1" smtClean="0">
                <a:solidFill>
                  <a:srgbClr val="00B050"/>
                </a:solidFill>
                <a:latin typeface="Book Antiqua" pitchFamily="18" charset="0"/>
              </a:rPr>
              <a:t>System.out.println</a:t>
            </a:r>
            <a:r>
              <a:rPr lang="en-US" sz="1200" b="1" dirty="0" smtClean="0">
                <a:solidFill>
                  <a:srgbClr val="00B050"/>
                </a:solidFill>
                <a:latin typeface="Book Antiqua" pitchFamily="18" charset="0"/>
              </a:rPr>
              <a:t>(“Constructor is invoked”); </a:t>
            </a:r>
            <a:r>
              <a:rPr lang="en-US" sz="1200" b="1" dirty="0" smtClean="0">
                <a:solidFill>
                  <a:srgbClr val="00B050"/>
                </a:solidFill>
                <a:latin typeface="Book Antiqua" pitchFamily="18" charset="0"/>
                <a:sym typeface="Wingdings" pitchFamily="2" charset="2"/>
              </a:rPr>
              <a:t>3</a:t>
            </a:r>
            <a:endParaRPr lang="en-US" sz="1200" b="1" dirty="0" smtClean="0">
              <a:solidFill>
                <a:srgbClr val="00B050"/>
              </a:solidFill>
              <a:latin typeface="Book Antiqua" pitchFamily="18" charset="0"/>
            </a:endParaRPr>
          </a:p>
          <a:p>
            <a:pPr marL="0" indent="0">
              <a:spcBef>
                <a:spcPct val="0"/>
              </a:spcBef>
              <a:spcAft>
                <a:spcPct val="0"/>
              </a:spcAft>
              <a:buFont typeface="Arial" charset="0"/>
              <a:buNone/>
              <a:defRPr/>
            </a:pPr>
            <a:r>
              <a:rPr lang="en-US" sz="1200" dirty="0" smtClean="0">
                <a:latin typeface="Book Antiqua" pitchFamily="18" charset="0"/>
              </a:rPr>
              <a:t>        }</a:t>
            </a:r>
          </a:p>
          <a:p>
            <a:pPr marL="0" indent="0">
              <a:spcBef>
                <a:spcPct val="0"/>
              </a:spcBef>
              <a:spcAft>
                <a:spcPct val="0"/>
              </a:spcAft>
              <a:buFont typeface="Arial" charset="0"/>
              <a:buNone/>
              <a:defRPr/>
            </a:pPr>
            <a:endParaRPr lang="en-US" sz="1200" dirty="0" smtClean="0">
              <a:latin typeface="Book Antiqua" pitchFamily="18" charset="0"/>
            </a:endParaRPr>
          </a:p>
          <a:p>
            <a:pPr marL="0" indent="0">
              <a:spcBef>
                <a:spcPct val="0"/>
              </a:spcBef>
              <a:spcAft>
                <a:spcPct val="0"/>
              </a:spcAft>
              <a:buFont typeface="Arial" charset="0"/>
              <a:buNone/>
              <a:defRPr/>
            </a:pPr>
            <a:r>
              <a:rPr lang="en-US" sz="1200" b="1" dirty="0" smtClean="0">
                <a:solidFill>
                  <a:srgbClr val="000099"/>
                </a:solidFill>
                <a:latin typeface="Book Antiqua" pitchFamily="18" charset="0"/>
              </a:rPr>
              <a:t>static{</a:t>
            </a:r>
          </a:p>
          <a:p>
            <a:pPr marL="0" indent="0">
              <a:spcBef>
                <a:spcPct val="0"/>
              </a:spcBef>
              <a:spcAft>
                <a:spcPct val="0"/>
              </a:spcAft>
              <a:buFont typeface="Arial" charset="0"/>
              <a:buNone/>
              <a:defRPr/>
            </a:pPr>
            <a:r>
              <a:rPr lang="en-US" sz="1200" b="1" dirty="0" smtClean="0">
                <a:solidFill>
                  <a:srgbClr val="000099"/>
                </a:solidFill>
                <a:latin typeface="Book Antiqua" pitchFamily="18" charset="0"/>
              </a:rPr>
              <a:t>	</a:t>
            </a:r>
            <a:r>
              <a:rPr lang="en-US" sz="1200" b="1" dirty="0" err="1" smtClean="0">
                <a:solidFill>
                  <a:srgbClr val="000099"/>
                </a:solidFill>
                <a:latin typeface="Book Antiqua" pitchFamily="18" charset="0"/>
              </a:rPr>
              <a:t>System.out.println</a:t>
            </a:r>
            <a:r>
              <a:rPr lang="en-US" sz="1200" b="1" dirty="0" smtClean="0">
                <a:solidFill>
                  <a:srgbClr val="000099"/>
                </a:solidFill>
                <a:latin typeface="Book Antiqua" pitchFamily="18" charset="0"/>
              </a:rPr>
              <a:t>(“Static block is involved”);</a:t>
            </a:r>
            <a:r>
              <a:rPr lang="en-US" sz="1200" b="1" dirty="0" smtClean="0">
                <a:solidFill>
                  <a:srgbClr val="000099"/>
                </a:solidFill>
                <a:latin typeface="Book Antiqua" pitchFamily="18" charset="0"/>
                <a:sym typeface="Wingdings" pitchFamily="2" charset="2"/>
              </a:rPr>
              <a:t>1</a:t>
            </a:r>
            <a:endParaRPr lang="en-US" sz="1200" b="1" dirty="0" smtClean="0">
              <a:solidFill>
                <a:srgbClr val="000099"/>
              </a:solidFill>
              <a:latin typeface="Book Antiqua" pitchFamily="18" charset="0"/>
            </a:endParaRPr>
          </a:p>
          <a:p>
            <a:pPr marL="0" indent="0">
              <a:spcBef>
                <a:spcPct val="0"/>
              </a:spcBef>
              <a:spcAft>
                <a:spcPct val="0"/>
              </a:spcAft>
              <a:buFont typeface="Arial" charset="0"/>
              <a:buNone/>
              <a:defRPr/>
            </a:pPr>
            <a:r>
              <a:rPr lang="en-US" sz="1200" b="1" dirty="0" smtClean="0">
                <a:solidFill>
                  <a:srgbClr val="000099"/>
                </a:solidFill>
                <a:latin typeface="Book Antiqua" pitchFamily="18" charset="0"/>
              </a:rPr>
              <a:t>          }</a:t>
            </a:r>
          </a:p>
          <a:p>
            <a:pPr marL="0" indent="0">
              <a:spcBef>
                <a:spcPct val="0"/>
              </a:spcBef>
              <a:spcAft>
                <a:spcPct val="0"/>
              </a:spcAft>
              <a:buFont typeface="Arial" charset="0"/>
              <a:buNone/>
              <a:defRPr/>
            </a:pPr>
            <a:endParaRPr lang="en-US" sz="1200" dirty="0" smtClean="0">
              <a:latin typeface="Book Antiqua" pitchFamily="18" charset="0"/>
            </a:endParaRPr>
          </a:p>
          <a:p>
            <a:pPr marL="0" indent="0">
              <a:spcBef>
                <a:spcPct val="0"/>
              </a:spcBef>
              <a:spcAft>
                <a:spcPct val="0"/>
              </a:spcAft>
              <a:buFont typeface="Arial" charset="0"/>
              <a:buNone/>
              <a:defRPr/>
            </a:pPr>
            <a:r>
              <a:rPr lang="en-US" sz="1200" dirty="0" smtClean="0">
                <a:latin typeface="Book Antiqua" pitchFamily="18" charset="0"/>
              </a:rPr>
              <a:t>Public static void main(String[] </a:t>
            </a:r>
            <a:r>
              <a:rPr lang="en-US" sz="1200" dirty="0" err="1" smtClean="0">
                <a:latin typeface="Book Antiqua" pitchFamily="18" charset="0"/>
              </a:rPr>
              <a:t>args</a:t>
            </a:r>
            <a:r>
              <a:rPr lang="en-US" sz="1200" dirty="0" smtClean="0">
                <a:latin typeface="Book Antiqua" pitchFamily="18" charset="0"/>
              </a:rPr>
              <a:t>){</a:t>
            </a:r>
          </a:p>
          <a:p>
            <a:pPr marL="0" indent="0">
              <a:spcBef>
                <a:spcPct val="0"/>
              </a:spcBef>
              <a:spcAft>
                <a:spcPct val="0"/>
              </a:spcAft>
              <a:buFont typeface="Arial" charset="0"/>
              <a:buNone/>
              <a:defRPr/>
            </a:pPr>
            <a:endParaRPr lang="en-US" sz="1200" dirty="0" smtClean="0">
              <a:latin typeface="Book Antiqua" pitchFamily="18" charset="0"/>
            </a:endParaRPr>
          </a:p>
          <a:p>
            <a:pPr marL="0" indent="0">
              <a:spcBef>
                <a:spcPct val="0"/>
              </a:spcBef>
              <a:spcAft>
                <a:spcPct val="0"/>
              </a:spcAft>
              <a:buFont typeface="Arial" charset="0"/>
              <a:buNone/>
              <a:defRPr/>
            </a:pPr>
            <a:r>
              <a:rPr lang="en-US" sz="1200" b="1" dirty="0" err="1" smtClean="0">
                <a:solidFill>
                  <a:srgbClr val="FF0066"/>
                </a:solidFill>
                <a:latin typeface="Book Antiqua" pitchFamily="18" charset="0"/>
              </a:rPr>
              <a:t>System.out.println</a:t>
            </a:r>
            <a:r>
              <a:rPr lang="en-US" sz="1200" b="1" dirty="0" smtClean="0">
                <a:solidFill>
                  <a:srgbClr val="FF0066"/>
                </a:solidFill>
                <a:latin typeface="Book Antiqua" pitchFamily="18" charset="0"/>
              </a:rPr>
              <a:t>(“Hello main”);  </a:t>
            </a:r>
            <a:r>
              <a:rPr lang="en-US" sz="1200" b="1" dirty="0" smtClean="0">
                <a:solidFill>
                  <a:srgbClr val="FF0066"/>
                </a:solidFill>
                <a:latin typeface="Book Antiqua" pitchFamily="18" charset="0"/>
                <a:sym typeface="Wingdings" pitchFamily="2" charset="2"/>
              </a:rPr>
              <a:t>2</a:t>
            </a:r>
          </a:p>
          <a:p>
            <a:pPr marL="0" indent="0">
              <a:spcBef>
                <a:spcPct val="0"/>
              </a:spcBef>
              <a:spcAft>
                <a:spcPct val="0"/>
              </a:spcAft>
              <a:buFont typeface="Arial" charset="0"/>
              <a:buNone/>
              <a:defRPr/>
            </a:pPr>
            <a:endParaRPr lang="en-US" sz="1200" dirty="0" smtClean="0">
              <a:latin typeface="Book Antiqua" pitchFamily="18" charset="0"/>
              <a:sym typeface="Wingdings" pitchFamily="2" charset="2"/>
            </a:endParaRPr>
          </a:p>
          <a:p>
            <a:pPr marL="0" indent="0">
              <a:spcBef>
                <a:spcPct val="0"/>
              </a:spcBef>
              <a:spcAft>
                <a:spcPct val="0"/>
              </a:spcAft>
              <a:buFont typeface="Arial" charset="0"/>
              <a:buNone/>
              <a:defRPr/>
            </a:pPr>
            <a:r>
              <a:rPr lang="en-US" sz="1200" dirty="0" smtClean="0">
                <a:latin typeface="Book Antiqua" pitchFamily="18" charset="0"/>
                <a:sym typeface="Wingdings" pitchFamily="2" charset="2"/>
              </a:rPr>
              <a:t>A </a:t>
            </a:r>
            <a:r>
              <a:rPr lang="en-US" sz="1200" dirty="0" err="1" smtClean="0">
                <a:latin typeface="Book Antiqua" pitchFamily="18" charset="0"/>
                <a:sym typeface="Wingdings" pitchFamily="2" charset="2"/>
              </a:rPr>
              <a:t>obj</a:t>
            </a:r>
            <a:r>
              <a:rPr lang="en-US" sz="1200" dirty="0" smtClean="0">
                <a:latin typeface="Book Antiqua" pitchFamily="18" charset="0"/>
                <a:sym typeface="Wingdings" pitchFamily="2" charset="2"/>
              </a:rPr>
              <a:t>=new A();</a:t>
            </a:r>
            <a:endParaRPr lang="en-US" sz="1200" dirty="0" smtClean="0">
              <a:latin typeface="Book Antiqua" pitchFamily="18" charset="0"/>
            </a:endParaRPr>
          </a:p>
          <a:p>
            <a:pPr marL="0" indent="0">
              <a:spcBef>
                <a:spcPct val="0"/>
              </a:spcBef>
              <a:spcAft>
                <a:spcPct val="0"/>
              </a:spcAft>
              <a:buFont typeface="Arial" charset="0"/>
              <a:buNone/>
              <a:defRPr/>
            </a:pPr>
            <a:r>
              <a:rPr lang="en-US" sz="1200" dirty="0" smtClean="0">
                <a:latin typeface="Book Antiqua" pitchFamily="18" charset="0"/>
              </a:rPr>
              <a:t>}</a:t>
            </a:r>
          </a:p>
          <a:p>
            <a:pPr marL="0" indent="0">
              <a:spcBef>
                <a:spcPct val="0"/>
              </a:spcBef>
              <a:spcAft>
                <a:spcPct val="0"/>
              </a:spcAft>
              <a:buFont typeface="Arial" charset="0"/>
              <a:buNone/>
              <a:defRPr/>
            </a:pPr>
            <a:r>
              <a:rPr lang="en-US" sz="1200" dirty="0" smtClean="0">
                <a:latin typeface="Book Antiqua" pitchFamily="18" charset="0"/>
              </a:rPr>
              <a:t>}</a:t>
            </a:r>
          </a:p>
          <a:p>
            <a:pPr marL="0" indent="0">
              <a:spcBef>
                <a:spcPct val="0"/>
              </a:spcBef>
              <a:spcAft>
                <a:spcPct val="0"/>
              </a:spcAft>
              <a:buFont typeface="Arial" charset="0"/>
              <a:buNone/>
              <a:defRPr/>
            </a:pPr>
            <a:endParaRPr lang="en-US" sz="1200" dirty="0" smtClean="0">
              <a:latin typeface="Book Antiqua" pitchFamily="18" charset="0"/>
            </a:endParaRPr>
          </a:p>
          <a:p>
            <a:pPr>
              <a:spcBef>
                <a:spcPct val="0"/>
              </a:spcBef>
              <a:spcAft>
                <a:spcPct val="0"/>
              </a:spcAft>
              <a:buFont typeface="Arial" charset="0"/>
              <a:buChar char="•"/>
              <a:defRPr/>
            </a:pPr>
            <a:endParaRPr lang="en-US" sz="1200" dirty="0" smtClean="0">
              <a:latin typeface="Book Antiqua" pitchFamily="18" charset="0"/>
            </a:endParaRPr>
          </a:p>
          <a:p>
            <a:pPr marL="0" indent="0" eaLnBrk="1" hangingPunct="1">
              <a:lnSpc>
                <a:spcPct val="150000"/>
              </a:lnSpc>
              <a:spcBef>
                <a:spcPct val="0"/>
              </a:spcBef>
              <a:spcAft>
                <a:spcPct val="0"/>
              </a:spcAft>
              <a:buFont typeface="Arial" charset="0"/>
              <a:buNone/>
              <a:defRPr/>
            </a:pPr>
            <a:endParaRPr lang="en-US" sz="1200" dirty="0" smtClean="0">
              <a:latin typeface="Book Antiqua" pitchFamily="18" charset="0"/>
              <a:cs typeface="Arial"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Instance initilization Block(IIB)</a:t>
            </a:r>
          </a:p>
        </p:txBody>
      </p:sp>
      <p:sp>
        <p:nvSpPr>
          <p:cNvPr id="97283" name="Text Placeholder 2"/>
          <p:cNvSpPr>
            <a:spLocks noGrp="1"/>
          </p:cNvSpPr>
          <p:nvPr>
            <p:ph type="body" sz="quarter" idx="10"/>
          </p:nvPr>
        </p:nvSpPr>
        <p:spPr>
          <a:xfrm>
            <a:off x="381000" y="1143000"/>
            <a:ext cx="8382000" cy="4572000"/>
          </a:xfrm>
        </p:spPr>
        <p:txBody>
          <a:bodyPr/>
          <a:lstStyle/>
          <a:p>
            <a:pPr eaLnBrk="1" hangingPunct="1">
              <a:spcBef>
                <a:spcPct val="0"/>
              </a:spcBef>
              <a:spcAft>
                <a:spcPct val="0"/>
              </a:spcAft>
            </a:pPr>
            <a:r>
              <a:rPr lang="en-US" altLang="en-US" smtClean="0">
                <a:latin typeface="Book Antiqua" panose="02040602050305030304" pitchFamily="18" charset="0"/>
              </a:rPr>
              <a:t>Block defined inside the class directly without static modifier is called as instance initialization block and used to initialize instance data member.</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An instance initialization block runs once every time a new instance is created.</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 Execution order depends on the order you declare them.</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When you have multiple constructors or overloaded constructors in your class, And you have certain common operation or initialization in each constructor then you can write those common operations in instance initialization block.</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r>
              <a:rPr lang="en-US" altLang="en-US" smtClean="0">
                <a:latin typeface="Book Antiqua" panose="02040602050305030304" pitchFamily="18" charset="0"/>
              </a:rPr>
              <a:t>Instance init blocks executes before the constructor of that class invoked</a:t>
            </a: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endParaRPr lang="en-US" altLang="en-US" smtClean="0">
              <a:latin typeface="Book Antiqua" panose="02040602050305030304" pitchFamily="18" charset="0"/>
            </a:endParaRPr>
          </a:p>
          <a:p>
            <a:pPr eaLnBrk="1" hangingPunct="1">
              <a:spcBef>
                <a:spcPct val="0"/>
              </a:spcBef>
              <a:spcAft>
                <a:spcPct val="0"/>
              </a:spcAft>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Program</a:t>
            </a:r>
          </a:p>
        </p:txBody>
      </p:sp>
      <p:sp>
        <p:nvSpPr>
          <p:cNvPr id="98307" name="Text Placeholder 2"/>
          <p:cNvSpPr>
            <a:spLocks noGrp="1"/>
          </p:cNvSpPr>
          <p:nvPr>
            <p:ph type="body" sz="quarter" idx="10"/>
          </p:nvPr>
        </p:nvSpPr>
        <p:spPr>
          <a:xfrm>
            <a:off x="381000" y="1295400"/>
            <a:ext cx="6096000" cy="4419600"/>
          </a:xfrm>
        </p:spPr>
        <p:txBody>
          <a:bodyPr/>
          <a:lstStyle/>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class InitBlock</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InitBlock(int x){System.out.println(“1 Arg Constructor”);}</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InitBlock(){System.out.println(“0 Arg Constructor”);}</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static{System.out.println(“1st Static Init Block”);}</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{System.out.println(“1st Instance Init Block”);}</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{System.out.println(“2nd Instance Init Block”);}</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static{System.out.println(“2nd Static Init Block”);}</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public static void main(String[] args)</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new InitBlock();</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new InitBlock(2);</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r>
              <a:rPr lang="en-US" altLang="en-US" smtClean="0">
                <a:latin typeface="Book Antiqua" panose="02040602050305030304" pitchFamily="18" charset="0"/>
              </a:rPr>
              <a:t>}</a:t>
            </a:r>
          </a:p>
        </p:txBody>
      </p:sp>
      <p:sp>
        <p:nvSpPr>
          <p:cNvPr id="4" name="Rectangle 3"/>
          <p:cNvSpPr/>
          <p:nvPr/>
        </p:nvSpPr>
        <p:spPr>
          <a:xfrm>
            <a:off x="6172200" y="2274888"/>
            <a:ext cx="2438400" cy="3232150"/>
          </a:xfrm>
          <a:prstGeom prst="rect">
            <a:avLst/>
          </a:prstGeom>
          <a:solidFill>
            <a:schemeClr val="accent4">
              <a:lumMod val="60000"/>
              <a:lumOff val="40000"/>
            </a:schemeClr>
          </a:solidFill>
        </p:spPr>
        <p:txBody>
          <a:bodyPr>
            <a:spAutoFit/>
          </a:bodyPr>
          <a:lstStyle/>
          <a:p>
            <a:pPr eaLnBrk="1" hangingPunct="1">
              <a:defRPr/>
            </a:pPr>
            <a:r>
              <a:rPr lang="en-US" sz="1200" b="1" dirty="0">
                <a:latin typeface="Book Antiqua" pitchFamily="18" charset="0"/>
                <a:cs typeface="Arial" charset="0"/>
              </a:rPr>
              <a:t>Output</a:t>
            </a:r>
          </a:p>
          <a:p>
            <a:pPr eaLnBrk="1" hangingPunct="1">
              <a:defRPr/>
            </a:pPr>
            <a:endParaRPr lang="en-US" sz="1200" dirty="0">
              <a:latin typeface="Book Antiqua" pitchFamily="18" charset="0"/>
              <a:cs typeface="Arial" charset="0"/>
            </a:endParaRPr>
          </a:p>
          <a:p>
            <a:pPr eaLnBrk="1" hangingPunct="1">
              <a:defRPr/>
            </a:pPr>
            <a:r>
              <a:rPr lang="en-US" sz="1200" dirty="0">
                <a:latin typeface="Book Antiqua" pitchFamily="18" charset="0"/>
                <a:cs typeface="Arial" charset="0"/>
              </a:rPr>
              <a:t>1st Static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2nd Static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1st Instance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2nd Instance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0 </a:t>
            </a:r>
            <a:r>
              <a:rPr lang="en-US" sz="1200" dirty="0" err="1">
                <a:latin typeface="Book Antiqua" pitchFamily="18" charset="0"/>
                <a:cs typeface="Arial" charset="0"/>
              </a:rPr>
              <a:t>Arg</a:t>
            </a:r>
            <a:r>
              <a:rPr lang="en-US" sz="1200" dirty="0">
                <a:latin typeface="Book Antiqua" pitchFamily="18" charset="0"/>
                <a:cs typeface="Arial" charset="0"/>
              </a:rPr>
              <a:t> Constructor</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1st Instance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2nd Instance Init Block</a:t>
            </a:r>
          </a:p>
          <a:p>
            <a:pPr eaLnBrk="1" hangingPunct="1">
              <a:defRPr/>
            </a:pPr>
            <a:r>
              <a:rPr lang="en-US" sz="1200" dirty="0">
                <a:latin typeface="Book Antiqua" pitchFamily="18" charset="0"/>
                <a:cs typeface="Arial" charset="0"/>
              </a:rPr>
              <a:t/>
            </a:r>
            <a:br>
              <a:rPr lang="en-US" sz="1200" dirty="0">
                <a:latin typeface="Book Antiqua" pitchFamily="18" charset="0"/>
                <a:cs typeface="Arial" charset="0"/>
              </a:rPr>
            </a:br>
            <a:r>
              <a:rPr lang="en-US" sz="1200" dirty="0">
                <a:latin typeface="Book Antiqua" pitchFamily="18" charset="0"/>
                <a:cs typeface="Arial" charset="0"/>
              </a:rPr>
              <a:t>1 </a:t>
            </a:r>
            <a:r>
              <a:rPr lang="en-US" sz="1200" dirty="0" err="1">
                <a:latin typeface="Book Antiqua" pitchFamily="18" charset="0"/>
                <a:cs typeface="Arial" charset="0"/>
              </a:rPr>
              <a:t>Arg</a:t>
            </a:r>
            <a:r>
              <a:rPr lang="en-US" sz="1200" dirty="0">
                <a:latin typeface="Book Antiqua" pitchFamily="18" charset="0"/>
                <a:cs typeface="Arial" charset="0"/>
              </a:rPr>
              <a:t> Constructor</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Program </a:t>
            </a:r>
          </a:p>
        </p:txBody>
      </p:sp>
      <p:sp>
        <p:nvSpPr>
          <p:cNvPr id="99331" name="Text Placeholder 2"/>
          <p:cNvSpPr>
            <a:spLocks noGrp="1"/>
          </p:cNvSpPr>
          <p:nvPr>
            <p:ph type="body" sz="quarter" idx="10"/>
          </p:nvPr>
        </p:nvSpPr>
        <p:spPr>
          <a:xfrm>
            <a:off x="457200" y="1295400"/>
            <a:ext cx="5638800" cy="4419600"/>
          </a:xfrm>
        </p:spPr>
        <p:txBody>
          <a:bodyPr/>
          <a:lstStyle/>
          <a:p>
            <a:pPr>
              <a:spcBef>
                <a:spcPct val="0"/>
              </a:spcBef>
              <a:spcAft>
                <a:spcPct val="0"/>
              </a:spcAft>
              <a:buFont typeface="Arial" panose="020B0604020202020204" pitchFamily="34" charset="0"/>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A{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A(){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System.out.println("parent class constructor invoked");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b="1" smtClean="0">
                <a:latin typeface="Book Antiqua" panose="02040602050305030304" pitchFamily="18" charset="0"/>
              </a:rPr>
              <a:t>class</a:t>
            </a:r>
            <a:r>
              <a:rPr lang="en-US" altLang="en-US" sz="1600" smtClean="0">
                <a:latin typeface="Book Antiqua" panose="02040602050305030304" pitchFamily="18" charset="0"/>
              </a:rPr>
              <a:t> B </a:t>
            </a:r>
            <a:r>
              <a:rPr lang="en-US" altLang="en-US" sz="1600" b="1" smtClean="0">
                <a:latin typeface="Book Antiqua" panose="02040602050305030304" pitchFamily="18" charset="0"/>
              </a:rPr>
              <a:t>extends</a:t>
            </a:r>
            <a:r>
              <a:rPr lang="en-US" altLang="en-US" sz="1600" smtClean="0">
                <a:latin typeface="Book Antiqua" panose="02040602050305030304" pitchFamily="18" charset="0"/>
              </a:rPr>
              <a:t> A{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B(){  </a:t>
            </a:r>
          </a:p>
          <a:p>
            <a:pPr>
              <a:spcBef>
                <a:spcPct val="0"/>
              </a:spcBef>
              <a:spcAft>
                <a:spcPct val="0"/>
              </a:spcAft>
              <a:buFont typeface="Arial" panose="020B0604020202020204" pitchFamily="34" charset="0"/>
              <a:buNone/>
            </a:pPr>
            <a:r>
              <a:rPr lang="en-US" altLang="en-US" sz="1600" b="1" smtClean="0">
                <a:latin typeface="Book Antiqua" panose="02040602050305030304" pitchFamily="18" charset="0"/>
              </a:rPr>
              <a:t>super</a:t>
            </a: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System.out.println("child class constructor invoked");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{System.out.println("instance initializer block is invoked");}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b="1" smtClean="0">
                <a:latin typeface="Book Antiqua" panose="02040602050305030304" pitchFamily="18" charset="0"/>
              </a:rPr>
              <a:t>public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static</a:t>
            </a:r>
            <a:r>
              <a:rPr lang="en-US" altLang="en-US" sz="1600" smtClean="0">
                <a:latin typeface="Book Antiqua" panose="02040602050305030304" pitchFamily="18" charset="0"/>
              </a:rPr>
              <a:t> </a:t>
            </a:r>
            <a:r>
              <a:rPr lang="en-US" altLang="en-US" sz="1600" b="1" smtClean="0">
                <a:latin typeface="Book Antiqua" panose="02040602050305030304" pitchFamily="18" charset="0"/>
              </a:rPr>
              <a:t>void</a:t>
            </a:r>
            <a:r>
              <a:rPr lang="en-US" altLang="en-US" sz="1600" smtClean="0">
                <a:latin typeface="Book Antiqua" panose="02040602050305030304" pitchFamily="18" charset="0"/>
              </a:rPr>
              <a:t> main(String args[]){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B b=</a:t>
            </a:r>
            <a:r>
              <a:rPr lang="en-US" altLang="en-US" sz="1600" b="1" smtClean="0">
                <a:latin typeface="Book Antiqua" panose="02040602050305030304" pitchFamily="18" charset="0"/>
              </a:rPr>
              <a:t>new</a:t>
            </a:r>
            <a:r>
              <a:rPr lang="en-US" altLang="en-US" sz="1600" smtClean="0">
                <a:latin typeface="Book Antiqua" panose="02040602050305030304" pitchFamily="18" charset="0"/>
              </a:rPr>
              <a:t> B();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p:txBody>
      </p:sp>
      <p:sp>
        <p:nvSpPr>
          <p:cNvPr id="99332" name="Rectangle 4"/>
          <p:cNvSpPr>
            <a:spLocks noChangeArrowheads="1"/>
          </p:cNvSpPr>
          <p:nvPr/>
        </p:nvSpPr>
        <p:spPr bwMode="auto">
          <a:xfrm>
            <a:off x="6019800" y="3087688"/>
            <a:ext cx="3124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000000"/>
                </a:solidFill>
                <a:latin typeface="Book Antiqua" panose="02040602050305030304" pitchFamily="18" charset="0"/>
              </a:rPr>
              <a:t>Output:</a:t>
            </a:r>
          </a:p>
          <a:p>
            <a:pPr>
              <a:spcBef>
                <a:spcPct val="0"/>
              </a:spcBef>
              <a:buFontTx/>
              <a:buNone/>
            </a:pPr>
            <a:r>
              <a:rPr lang="en-US" altLang="en-US" sz="1600">
                <a:solidFill>
                  <a:srgbClr val="000000"/>
                </a:solidFill>
                <a:latin typeface="Book Antiqua" panose="02040602050305030304" pitchFamily="18" charset="0"/>
              </a:rPr>
              <a:t>parent class constructor invoked </a:t>
            </a:r>
          </a:p>
          <a:p>
            <a:pPr>
              <a:spcBef>
                <a:spcPct val="0"/>
              </a:spcBef>
              <a:buFontTx/>
              <a:buNone/>
            </a:pPr>
            <a:r>
              <a:rPr lang="en-US" altLang="en-US" sz="1600">
                <a:solidFill>
                  <a:srgbClr val="000000"/>
                </a:solidFill>
                <a:latin typeface="Book Antiqua" panose="02040602050305030304" pitchFamily="18" charset="0"/>
              </a:rPr>
              <a:t>instance initializer block is invoked </a:t>
            </a:r>
          </a:p>
          <a:p>
            <a:pPr>
              <a:spcBef>
                <a:spcPct val="0"/>
              </a:spcBef>
              <a:buFontTx/>
              <a:buNone/>
            </a:pPr>
            <a:r>
              <a:rPr lang="en-US" altLang="en-US" sz="1600">
                <a:solidFill>
                  <a:srgbClr val="000000"/>
                </a:solidFill>
                <a:latin typeface="Book Antiqua" panose="02040602050305030304" pitchFamily="18" charset="0"/>
              </a:rPr>
              <a:t>child class constructor invoked</a:t>
            </a:r>
            <a:r>
              <a:rPr lang="en-US" altLang="en-US" sz="160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944562"/>
          </a:xfrm>
          <a:solidFill>
            <a:srgbClr val="C00000"/>
          </a:solidFill>
        </p:spPr>
        <p:txBody>
          <a:bodyPr/>
          <a:lstStyle/>
          <a:p>
            <a:pPr eaLnBrk="1" hangingPunct="1"/>
            <a:r>
              <a:rPr lang="en-US" altLang="en-US" sz="2800" smtClean="0">
                <a:solidFill>
                  <a:schemeClr val="bg1"/>
                </a:solidFill>
                <a:latin typeface="Book Antiqua" panose="02040602050305030304" pitchFamily="18" charset="0"/>
              </a:rPr>
              <a:t>What is JVM?</a:t>
            </a:r>
          </a:p>
        </p:txBody>
      </p:sp>
      <p:sp>
        <p:nvSpPr>
          <p:cNvPr id="14339" name="Text Placeholder 2"/>
          <p:cNvSpPr>
            <a:spLocks noGrp="1"/>
          </p:cNvSpPr>
          <p:nvPr>
            <p:ph type="body" sz="quarter" idx="10"/>
          </p:nvPr>
        </p:nvSpPr>
        <p:spPr>
          <a:xfrm>
            <a:off x="303213" y="1465263"/>
            <a:ext cx="8543925" cy="4249737"/>
          </a:xfrm>
        </p:spPr>
        <p:txBody>
          <a:bodyPr/>
          <a:lstStyle/>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 It is a virtual Machine, platform independent and handles memory management.</a:t>
            </a: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It is a specification provided by  SUN Microsystems whose implementation provides an environment to run our java application.</a:t>
            </a:r>
          </a:p>
          <a:p>
            <a:pPr eaLnBrk="1" hangingPunct="1">
              <a:spcBef>
                <a:spcPct val="0"/>
              </a:spcBef>
              <a:spcAft>
                <a:spcPct val="0"/>
              </a:spcAft>
              <a:buFont typeface="Wingdings" panose="05000000000000000000" pitchFamily="2" charset="2"/>
              <a:buChar char="§"/>
            </a:pPr>
            <a:r>
              <a:rPr lang="en-US" altLang="en-US" smtClean="0">
                <a:latin typeface="Book Antiqua" panose="02040602050305030304" pitchFamily="18" charset="0"/>
              </a:rPr>
              <a:t>Whenever  we  write a java command on the  command prompt to run  the java class and instance of  JVM  is  created .JVM is itself called as JRE.</a:t>
            </a:r>
          </a:p>
          <a:p>
            <a:pPr eaLnBrk="1" hangingPunct="1">
              <a:spcBef>
                <a:spcPct val="0"/>
              </a:spcBef>
              <a:spcAft>
                <a:spcPct val="0"/>
              </a:spcAft>
              <a:buFont typeface="Wingdings" panose="05000000000000000000" pitchFamily="2" charset="2"/>
              <a:buChar char="§"/>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b="1" smtClean="0">
                <a:latin typeface="Book Antiqua" panose="02040602050305030304" pitchFamily="18" charset="0"/>
              </a:rPr>
              <a:t>Operations performed  by JVM</a:t>
            </a:r>
          </a:p>
          <a:p>
            <a:pPr eaLnBrk="1" hangingPunct="1">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pPr>
            <a:r>
              <a:rPr lang="en-US" altLang="en-US" b="1" smtClean="0">
                <a:latin typeface="Book Antiqua" panose="02040602050305030304" pitchFamily="18" charset="0"/>
              </a:rPr>
              <a:t> </a:t>
            </a:r>
            <a:r>
              <a:rPr lang="en-US" altLang="en-US" smtClean="0">
                <a:latin typeface="Book Antiqua" panose="02040602050305030304" pitchFamily="18" charset="0"/>
              </a:rPr>
              <a:t>Loads code</a:t>
            </a:r>
          </a:p>
          <a:p>
            <a:pPr eaLnBrk="1" hangingPunct="1">
              <a:spcBef>
                <a:spcPct val="0"/>
              </a:spcBef>
              <a:spcAft>
                <a:spcPct val="0"/>
              </a:spcAft>
            </a:pPr>
            <a:r>
              <a:rPr lang="en-US" altLang="en-US" smtClean="0">
                <a:latin typeface="Book Antiqua" panose="02040602050305030304" pitchFamily="18" charset="0"/>
              </a:rPr>
              <a:t>Verifies code</a:t>
            </a:r>
          </a:p>
          <a:p>
            <a:pPr eaLnBrk="1" hangingPunct="1">
              <a:spcBef>
                <a:spcPct val="0"/>
              </a:spcBef>
              <a:spcAft>
                <a:spcPct val="0"/>
              </a:spcAft>
            </a:pPr>
            <a:r>
              <a:rPr lang="en-US" altLang="en-US" smtClean="0">
                <a:latin typeface="Book Antiqua" panose="02040602050305030304" pitchFamily="18" charset="0"/>
              </a:rPr>
              <a:t>Executes code</a:t>
            </a:r>
          </a:p>
          <a:p>
            <a:pPr eaLnBrk="1" hangingPunct="1">
              <a:spcBef>
                <a:spcPct val="0"/>
              </a:spcBef>
              <a:spcAft>
                <a:spcPct val="0"/>
              </a:spcAft>
            </a:pPr>
            <a:r>
              <a:rPr lang="en-US" altLang="en-US" smtClean="0">
                <a:latin typeface="Book Antiqua" panose="02040602050305030304" pitchFamily="18" charset="0"/>
              </a:rPr>
              <a:t>Provides runtime  environment.</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
        <p:nvSpPr>
          <p:cNvPr id="5" name="Flowchart: Alternate Process 4"/>
          <p:cNvSpPr/>
          <p:nvPr/>
        </p:nvSpPr>
        <p:spPr>
          <a:xfrm>
            <a:off x="381000" y="5334000"/>
            <a:ext cx="8153400" cy="914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defRPr/>
            </a:pPr>
            <a:r>
              <a:rPr lang="en-US" b="1" dirty="0">
                <a:solidFill>
                  <a:schemeClr val="tx1"/>
                </a:solidFill>
                <a:latin typeface="Book Antiqua" pitchFamily="18" charset="0"/>
                <a:cs typeface="Arial" charset="0"/>
              </a:rPr>
              <a:t>Many vendors has implemented  JVM. Some of them are  SUN JRE, IBM JRE,ORACLE JRE.</a:t>
            </a:r>
          </a:p>
        </p:txBody>
      </p:sp>
      <p:pic>
        <p:nvPicPr>
          <p:cNvPr id="14341" name="Picture 2" descr="C:\Documents and Settings\ps111476\Desktop\jv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895600"/>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Static Variable</a:t>
            </a:r>
          </a:p>
        </p:txBody>
      </p:sp>
      <p:sp>
        <p:nvSpPr>
          <p:cNvPr id="97283" name="Text Placeholder 2"/>
          <p:cNvSpPr>
            <a:spLocks noGrp="1"/>
          </p:cNvSpPr>
          <p:nvPr>
            <p:ph type="body" sz="quarter" idx="10"/>
          </p:nvPr>
        </p:nvSpPr>
        <p:spPr>
          <a:xfrm>
            <a:off x="381000" y="1371600"/>
            <a:ext cx="8229600" cy="4343400"/>
          </a:xfrm>
        </p:spPr>
        <p:txBody>
          <a:bodyPr/>
          <a:lstStyle/>
          <a:p>
            <a:pPr>
              <a:spcBef>
                <a:spcPct val="0"/>
              </a:spcBef>
              <a:spcAft>
                <a:spcPct val="0"/>
              </a:spcAft>
              <a:defRPr/>
            </a:pPr>
            <a:r>
              <a:rPr lang="en-US" dirty="0" smtClean="0">
                <a:latin typeface="Book Antiqua" pitchFamily="18" charset="0"/>
              </a:rPr>
              <a:t>Static variables are also known as </a:t>
            </a:r>
            <a:r>
              <a:rPr lang="en-US" b="1" dirty="0" smtClean="0">
                <a:solidFill>
                  <a:srgbClr val="FF66CC"/>
                </a:solidFill>
                <a:latin typeface="Book Antiqua" pitchFamily="18" charset="0"/>
              </a:rPr>
              <a:t>Class Variables</a:t>
            </a:r>
            <a:r>
              <a:rPr lang="en-US" dirty="0" smtClean="0">
                <a:latin typeface="Book Antiqua" pitchFamily="18" charset="0"/>
              </a:rPr>
              <a:t> declared with keyword static. Such variables get default values based on the data type.</a:t>
            </a:r>
          </a:p>
          <a:p>
            <a:pPr>
              <a:spcBef>
                <a:spcPct val="0"/>
              </a:spcBef>
              <a:spcAft>
                <a:spcPct val="0"/>
              </a:spcAft>
              <a:defRPr/>
            </a:pPr>
            <a:endParaRPr lang="en-US" dirty="0" smtClean="0">
              <a:latin typeface="Book Antiqua" pitchFamily="18" charset="0"/>
            </a:endParaRPr>
          </a:p>
          <a:p>
            <a:pPr>
              <a:spcBef>
                <a:spcPct val="0"/>
              </a:spcBef>
              <a:spcAft>
                <a:spcPct val="0"/>
              </a:spcAft>
              <a:defRPr/>
            </a:pPr>
            <a:r>
              <a:rPr lang="en-US" dirty="0" smtClean="0">
                <a:latin typeface="Book Antiqua" pitchFamily="18" charset="0"/>
              </a:rPr>
              <a:t>Data stored in static variables is common for all the objects( or instances ) of that Class.</a:t>
            </a:r>
          </a:p>
          <a:p>
            <a:pPr>
              <a:spcBef>
                <a:spcPct val="0"/>
              </a:spcBef>
              <a:spcAft>
                <a:spcPct val="0"/>
              </a:spcAft>
              <a:defRPr/>
            </a:pPr>
            <a:endParaRPr lang="en-US" dirty="0" smtClean="0">
              <a:latin typeface="Book Antiqua" pitchFamily="18" charset="0"/>
            </a:endParaRPr>
          </a:p>
          <a:p>
            <a:pPr>
              <a:spcBef>
                <a:spcPct val="0"/>
              </a:spcBef>
              <a:spcAft>
                <a:spcPct val="0"/>
              </a:spcAft>
              <a:defRPr/>
            </a:pPr>
            <a:r>
              <a:rPr lang="en-US" dirty="0" smtClean="0">
                <a:latin typeface="Book Antiqua" pitchFamily="18" charset="0"/>
              </a:rPr>
              <a:t>Memory allocation for such variables only happens once when the class is loaded in the memory.</a:t>
            </a:r>
          </a:p>
          <a:p>
            <a:pPr marL="0" indent="0">
              <a:spcBef>
                <a:spcPct val="0"/>
              </a:spcBef>
              <a:spcAft>
                <a:spcPct val="0"/>
              </a:spcAft>
              <a:buFont typeface="Arial" panose="020B0604020202020204" pitchFamily="34" charset="0"/>
              <a:buNone/>
              <a:defRPr/>
            </a:pPr>
            <a:endParaRPr lang="en-US" dirty="0" smtClean="0">
              <a:latin typeface="Book Antiqua" pitchFamily="18" charset="0"/>
            </a:endParaRPr>
          </a:p>
          <a:p>
            <a:pPr>
              <a:spcBef>
                <a:spcPct val="0"/>
              </a:spcBef>
              <a:spcAft>
                <a:spcPct val="0"/>
              </a:spcAft>
              <a:defRPr/>
            </a:pPr>
            <a:r>
              <a:rPr lang="en-US" dirty="0" smtClean="0">
                <a:latin typeface="Book Antiqua" pitchFamily="18" charset="0"/>
              </a:rPr>
              <a:t>These variables can be accessed in any other class using class </a:t>
            </a:r>
            <a:r>
              <a:rPr lang="en-US" smtClean="0">
                <a:latin typeface="Book Antiqua" pitchFamily="18" charset="0"/>
              </a:rPr>
              <a:t>name.</a:t>
            </a:r>
          </a:p>
          <a:p>
            <a:pPr marL="0" indent="0">
              <a:spcBef>
                <a:spcPct val="0"/>
              </a:spcBef>
              <a:spcAft>
                <a:spcPct val="0"/>
              </a:spcAft>
              <a:buFont typeface="Arial" panose="020B0604020202020204" pitchFamily="34" charset="0"/>
              <a:buNone/>
              <a:defRPr/>
            </a:pPr>
            <a:endParaRPr lang="en-US" dirty="0" smtClean="0">
              <a:latin typeface="Book Antiqua" pitchFamily="18" charset="0"/>
            </a:endParaRPr>
          </a:p>
          <a:p>
            <a:pPr>
              <a:spcBef>
                <a:spcPct val="0"/>
              </a:spcBef>
              <a:spcAft>
                <a:spcPct val="0"/>
              </a:spcAft>
              <a:defRPr/>
            </a:pPr>
            <a:r>
              <a:rPr lang="en-US" dirty="0" smtClean="0">
                <a:latin typeface="Book Antiqua" pitchFamily="18" charset="0"/>
              </a:rPr>
              <a:t>Unlike </a:t>
            </a:r>
            <a:r>
              <a:rPr lang="en-US" b="1" dirty="0" smtClean="0">
                <a:latin typeface="Book Antiqua" pitchFamily="18" charset="0"/>
              </a:rPr>
              <a:t>non-static variables</a:t>
            </a:r>
            <a:r>
              <a:rPr lang="en-US" dirty="0" smtClean="0">
                <a:latin typeface="Book Antiqua" pitchFamily="18" charset="0"/>
              </a:rPr>
              <a:t>, such variables can be accessed directly in static and non-static methods.</a:t>
            </a:r>
          </a:p>
          <a:p>
            <a:pPr eaLnBrk="1" hangingPunct="1">
              <a:spcBef>
                <a:spcPct val="0"/>
              </a:spcBef>
              <a:spcAft>
                <a:spcPct val="0"/>
              </a:spcAft>
              <a:buFont typeface="Arial" panose="020B0604020202020204" pitchFamily="34" charset="0"/>
              <a:buNone/>
              <a:defRPr/>
            </a:pPr>
            <a:endParaRPr lang="en-US" dirty="0" smtClean="0">
              <a:latin typeface="Book Antiqua" pitchFamily="18"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Concept behind Static Variable –saves memory</a:t>
            </a:r>
          </a:p>
        </p:txBody>
      </p:sp>
      <p:sp>
        <p:nvSpPr>
          <p:cNvPr id="101379" name="Text Placeholder 2"/>
          <p:cNvSpPr>
            <a:spLocks noGrp="1"/>
          </p:cNvSpPr>
          <p:nvPr>
            <p:ph type="body" sz="quarter" idx="10"/>
          </p:nvPr>
        </p:nvSpPr>
        <p:spPr>
          <a:xfrm>
            <a:off x="303213" y="1295400"/>
            <a:ext cx="8543925" cy="4724400"/>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Class student{</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int rollno;</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String name;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String college=“Anna University”;</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b="1" u="sng" smtClean="0">
                <a:latin typeface="Book Antiqua" panose="02040602050305030304" pitchFamily="18" charset="0"/>
              </a:rPr>
              <a:t>Note:</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Suppose there are 500 students in my college, now all instance variable will get memory each time when a object is created.</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All students have unique rollno, unique name so declaring without keyword static is good practice.</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Here college refers to common property for all the  objects. So if we make it as static means this field will gets memory once.(i.e) static keyword is shared by all objects of the class.</a:t>
            </a:r>
          </a:p>
          <a:p>
            <a:pPr marL="0" indent="0">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marL="0" indent="0"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Program for static variable</a:t>
            </a:r>
          </a:p>
        </p:txBody>
      </p:sp>
      <p:sp>
        <p:nvSpPr>
          <p:cNvPr id="102403" name="Text Placeholder 2"/>
          <p:cNvSpPr>
            <a:spLocks noGrp="1"/>
          </p:cNvSpPr>
          <p:nvPr>
            <p:ph type="body" sz="quarter" idx="10"/>
          </p:nvPr>
        </p:nvSpPr>
        <p:spPr>
          <a:xfrm>
            <a:off x="381000" y="1219200"/>
            <a:ext cx="5257800" cy="5181600"/>
          </a:xfrm>
        </p:spPr>
        <p:txBody>
          <a:bodyPr/>
          <a:lstStyle/>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class student{</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int rollno;</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String name;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static String college="ITS";</a:t>
            </a:r>
          </a:p>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student(int r,String n){</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rollno=r;</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name=n;</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void display(){</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   System.out.println(rollno+""+name+"'+college);</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public static void main(String[] args){</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student s1=new student(111,"karan");</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student s2=new student(222,"Arya");</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s1.display();</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s2.display();</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a:t>
            </a:r>
          </a:p>
          <a:p>
            <a:pPr>
              <a:spcBef>
                <a:spcPct val="0"/>
              </a:spcBef>
              <a:spcAft>
                <a:spcPct val="0"/>
              </a:spcAft>
              <a:buFont typeface="Arial" panose="020B0604020202020204" pitchFamily="34" charset="0"/>
              <a:buNone/>
            </a:pPr>
            <a:r>
              <a:rPr lang="en-US" altLang="en-US" sz="1600"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z="1600" smtClean="0">
              <a:latin typeface="Book Antiqua" panose="02040602050305030304" pitchFamily="18" charset="0"/>
            </a:endParaRPr>
          </a:p>
        </p:txBody>
      </p:sp>
      <p:pic>
        <p:nvPicPr>
          <p:cNvPr id="102404" name="Picture 6" descr="Static Vari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60463"/>
            <a:ext cx="4038600"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257800" y="3105150"/>
            <a:ext cx="3200400" cy="9239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latin typeface="Book Antiqua" pitchFamily="18" charset="0"/>
              </a:rPr>
              <a:t>output: </a:t>
            </a:r>
          </a:p>
          <a:p>
            <a:pPr eaLnBrk="1" hangingPunct="1">
              <a:defRPr/>
            </a:pPr>
            <a:r>
              <a:rPr lang="en-US" dirty="0">
                <a:latin typeface="Book Antiqua" pitchFamily="18" charset="0"/>
              </a:rPr>
              <a:t>            111 </a:t>
            </a:r>
            <a:r>
              <a:rPr lang="en-US" dirty="0" err="1">
                <a:latin typeface="Book Antiqua" pitchFamily="18" charset="0"/>
              </a:rPr>
              <a:t>karan</a:t>
            </a:r>
            <a:r>
              <a:rPr lang="en-US" dirty="0">
                <a:latin typeface="Book Antiqua" pitchFamily="18" charset="0"/>
              </a:rPr>
              <a:t> ITS</a:t>
            </a:r>
          </a:p>
          <a:p>
            <a:pPr eaLnBrk="1" hangingPunct="1">
              <a:defRPr/>
            </a:pPr>
            <a:r>
              <a:rPr lang="en-US" dirty="0">
                <a:latin typeface="Book Antiqua" pitchFamily="18" charset="0"/>
              </a:rPr>
              <a:t>             222 </a:t>
            </a:r>
            <a:r>
              <a:rPr lang="en-US" dirty="0" err="1">
                <a:latin typeface="Book Antiqua" pitchFamily="18" charset="0"/>
              </a:rPr>
              <a:t>Arya</a:t>
            </a:r>
            <a:r>
              <a:rPr lang="en-US" dirty="0">
                <a:latin typeface="Book Antiqua" pitchFamily="18" charset="0"/>
              </a:rPr>
              <a:t>   ITS</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Static methods</a:t>
            </a:r>
          </a:p>
        </p:txBody>
      </p:sp>
      <p:sp>
        <p:nvSpPr>
          <p:cNvPr id="103427" name="Text Placeholder 2"/>
          <p:cNvSpPr>
            <a:spLocks noGrp="1"/>
          </p:cNvSpPr>
          <p:nvPr>
            <p:ph type="body" sz="quarter" idx="10"/>
          </p:nvPr>
        </p:nvSpPr>
        <p:spPr>
          <a:xfrm>
            <a:off x="457200" y="1295400"/>
            <a:ext cx="8389938" cy="2362200"/>
          </a:xfrm>
        </p:spPr>
        <p:txBody>
          <a:bodyPr/>
          <a:lstStyle/>
          <a:p>
            <a:pPr>
              <a:spcBef>
                <a:spcPct val="0"/>
              </a:spcBef>
              <a:spcAft>
                <a:spcPct val="0"/>
              </a:spcAft>
            </a:pPr>
            <a:r>
              <a:rPr lang="en-US" altLang="en-US" smtClean="0">
                <a:latin typeface="Book Antiqua" panose="02040602050305030304" pitchFamily="18" charset="0"/>
              </a:rPr>
              <a:t>If  you apply static keyword with any method then it is known as static method.</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pPr>
            <a:r>
              <a:rPr lang="en-US" altLang="en-US" smtClean="0">
                <a:latin typeface="Book Antiqua" panose="02040602050305030304" pitchFamily="18" charset="0"/>
              </a:rPr>
              <a:t>A static method  belongs to the class.</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pPr>
            <a:r>
              <a:rPr lang="en-US" altLang="en-US" smtClean="0">
                <a:latin typeface="Book Antiqua" panose="02040602050305030304" pitchFamily="18" charset="0"/>
              </a:rPr>
              <a:t>A static  method can be invoked without need to creating an object.</a:t>
            </a:r>
          </a:p>
          <a:p>
            <a:pPr>
              <a:spcBef>
                <a:spcPct val="0"/>
              </a:spcBef>
              <a:spcAft>
                <a:spcPct val="0"/>
              </a:spcAft>
            </a:pPr>
            <a:endParaRPr lang="en-US" altLang="en-US" smtClean="0">
              <a:latin typeface="Book Antiqua" panose="02040602050305030304" pitchFamily="18" charset="0"/>
            </a:endParaRPr>
          </a:p>
          <a:p>
            <a:pPr>
              <a:spcBef>
                <a:spcPct val="0"/>
              </a:spcBef>
              <a:spcAft>
                <a:spcPct val="0"/>
              </a:spcAft>
            </a:pPr>
            <a:r>
              <a:rPr lang="en-US" altLang="en-US" smtClean="0">
                <a:latin typeface="Book Antiqua" panose="02040602050305030304" pitchFamily="18" charset="0"/>
              </a:rPr>
              <a:t>A static method can access static data member and can change the value of it.</a:t>
            </a: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
        <p:nvSpPr>
          <p:cNvPr id="103428" name="Rectangle 3"/>
          <p:cNvSpPr>
            <a:spLocks noChangeArrowheads="1"/>
          </p:cNvSpPr>
          <p:nvPr/>
        </p:nvSpPr>
        <p:spPr bwMode="auto">
          <a:xfrm>
            <a:off x="533400" y="3657600"/>
            <a:ext cx="54102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Book Antiqua" panose="02040602050305030304" pitchFamily="18" charset="0"/>
              </a:rPr>
              <a:t>class Languages { </a:t>
            </a:r>
          </a:p>
          <a:p>
            <a:pPr eaLnBrk="1" hangingPunct="1">
              <a:spcBef>
                <a:spcPct val="0"/>
              </a:spcBef>
              <a:buFontTx/>
              <a:buNone/>
            </a:pPr>
            <a:r>
              <a:rPr lang="en-US" altLang="en-US" sz="1600">
                <a:latin typeface="Book Antiqua" panose="02040602050305030304" pitchFamily="18" charset="0"/>
              </a:rPr>
              <a:t>public static void main(String[] args) { </a:t>
            </a:r>
          </a:p>
          <a:p>
            <a:pPr eaLnBrk="1" hangingPunct="1">
              <a:spcBef>
                <a:spcPct val="0"/>
              </a:spcBef>
              <a:buFontTx/>
              <a:buNone/>
            </a:pPr>
            <a:r>
              <a:rPr lang="en-US" altLang="en-US" sz="1600" b="1">
                <a:solidFill>
                  <a:srgbClr val="000099"/>
                </a:solidFill>
                <a:latin typeface="Book Antiqua" panose="02040602050305030304" pitchFamily="18" charset="0"/>
              </a:rPr>
              <a:t>display();</a:t>
            </a:r>
          </a:p>
          <a:p>
            <a:pPr eaLnBrk="1" hangingPunct="1">
              <a:spcBef>
                <a:spcPct val="0"/>
              </a:spcBef>
              <a:buFontTx/>
              <a:buNone/>
            </a:pPr>
            <a:r>
              <a:rPr lang="en-US" altLang="en-US" sz="1600">
                <a:latin typeface="Book Antiqua" panose="02040602050305030304" pitchFamily="18" charset="0"/>
              </a:rPr>
              <a:t> }  </a:t>
            </a:r>
          </a:p>
          <a:p>
            <a:pPr eaLnBrk="1" hangingPunct="1">
              <a:spcBef>
                <a:spcPct val="0"/>
              </a:spcBef>
              <a:buFontTx/>
              <a:buNone/>
            </a:pPr>
            <a:endParaRPr lang="en-US" altLang="en-US" sz="1600">
              <a:latin typeface="Book Antiqua" panose="02040602050305030304" pitchFamily="18" charset="0"/>
            </a:endParaRPr>
          </a:p>
          <a:p>
            <a:pPr eaLnBrk="1" hangingPunct="1">
              <a:spcBef>
                <a:spcPct val="0"/>
              </a:spcBef>
              <a:buFontTx/>
              <a:buNone/>
            </a:pPr>
            <a:r>
              <a:rPr lang="en-US" altLang="en-US" sz="1600" b="1">
                <a:solidFill>
                  <a:srgbClr val="000099"/>
                </a:solidFill>
                <a:latin typeface="Book Antiqua" panose="02040602050305030304" pitchFamily="18" charset="0"/>
              </a:rPr>
              <a:t> static void display() </a:t>
            </a:r>
          </a:p>
          <a:p>
            <a:pPr eaLnBrk="1" hangingPunct="1">
              <a:spcBef>
                <a:spcPct val="0"/>
              </a:spcBef>
              <a:buFontTx/>
              <a:buNone/>
            </a:pPr>
            <a:r>
              <a:rPr lang="en-US" altLang="en-US" sz="1600">
                <a:latin typeface="Book Antiqua" panose="02040602050305030304" pitchFamily="18" charset="0"/>
              </a:rPr>
              <a:t>{ </a:t>
            </a:r>
          </a:p>
          <a:p>
            <a:pPr eaLnBrk="1" hangingPunct="1">
              <a:spcBef>
                <a:spcPct val="0"/>
              </a:spcBef>
              <a:buFontTx/>
              <a:buNone/>
            </a:pPr>
            <a:r>
              <a:rPr lang="en-US" altLang="en-US" sz="1600">
                <a:latin typeface="Book Antiqua" panose="02040602050305030304" pitchFamily="18" charset="0"/>
              </a:rPr>
              <a:t>System.out.println("Java is my favorite language.");</a:t>
            </a:r>
          </a:p>
          <a:p>
            <a:pPr eaLnBrk="1" hangingPunct="1">
              <a:spcBef>
                <a:spcPct val="0"/>
              </a:spcBef>
              <a:buFontTx/>
              <a:buNone/>
            </a:pPr>
            <a:r>
              <a:rPr lang="en-US" altLang="en-US" sz="1600">
                <a:latin typeface="Book Antiqua" panose="02040602050305030304" pitchFamily="18" charset="0"/>
              </a:rPr>
              <a:t> } </a:t>
            </a:r>
          </a:p>
          <a:p>
            <a:pPr eaLnBrk="1" hangingPunct="1">
              <a:spcBef>
                <a:spcPct val="0"/>
              </a:spcBef>
              <a:buFontTx/>
              <a:buNone/>
            </a:pPr>
            <a:r>
              <a:rPr lang="en-US" altLang="en-US" sz="1600">
                <a:latin typeface="Book Antiqua" panose="02040602050305030304" pitchFamily="18" charset="0"/>
              </a:rPr>
              <a:t>}</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Program</a:t>
            </a:r>
          </a:p>
        </p:txBody>
      </p:sp>
      <p:sp>
        <p:nvSpPr>
          <p:cNvPr id="104451" name="Text Placeholder 2"/>
          <p:cNvSpPr>
            <a:spLocks noGrp="1"/>
          </p:cNvSpPr>
          <p:nvPr>
            <p:ph type="body" sz="quarter" idx="10"/>
          </p:nvPr>
        </p:nvSpPr>
        <p:spPr>
          <a:xfrm>
            <a:off x="457200" y="1219200"/>
            <a:ext cx="8389938" cy="5257800"/>
          </a:xfrm>
        </p:spPr>
        <p:txBody>
          <a:bodyPr/>
          <a:lstStyle/>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class </a:t>
            </a:r>
            <a:r>
              <a:rPr lang="en-US" altLang="en-US" b="1" smtClean="0">
                <a:solidFill>
                  <a:srgbClr val="0066FF"/>
                </a:solidFill>
                <a:latin typeface="Book Antiqua" panose="02040602050305030304" pitchFamily="18" charset="0"/>
              </a:rPr>
              <a:t>StaticDemo</a:t>
            </a:r>
            <a:r>
              <a:rPr lang="en-US" altLang="en-US" smtClean="0">
                <a:latin typeface="Book Antiqua" panose="02040602050305030304" pitchFamily="18" charset="0"/>
              </a:rPr>
              <a:t> {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static int a = 42; </a:t>
            </a:r>
            <a:br>
              <a:rPr lang="en-US" altLang="en-US" smtClean="0">
                <a:latin typeface="Book Antiqua" panose="02040602050305030304" pitchFamily="18" charset="0"/>
              </a:rPr>
            </a:br>
            <a:r>
              <a:rPr lang="en-US" altLang="en-US" smtClean="0">
                <a:latin typeface="Book Antiqua" panose="02040602050305030304" pitchFamily="18" charset="0"/>
              </a:rPr>
              <a:t>static int b = 99; </a:t>
            </a:r>
            <a:br>
              <a:rPr lang="en-US" altLang="en-US" smtClean="0">
                <a:latin typeface="Book Antiqua" panose="02040602050305030304" pitchFamily="18" charset="0"/>
              </a:rPr>
            </a:br>
            <a:r>
              <a:rPr lang="en-US" altLang="en-US" b="1" smtClean="0">
                <a:solidFill>
                  <a:srgbClr val="0066FF"/>
                </a:solidFill>
                <a:latin typeface="Book Antiqua" panose="02040602050305030304" pitchFamily="18" charset="0"/>
              </a:rPr>
              <a:t>static void callme() </a:t>
            </a:r>
            <a:r>
              <a:rPr lang="en-US" altLang="en-US" smtClean="0">
                <a:latin typeface="Book Antiqua" panose="02040602050305030304" pitchFamily="18" charset="0"/>
              </a:rPr>
              <a:t>{ </a:t>
            </a:r>
            <a:br>
              <a:rPr lang="en-US" altLang="en-US" smtClean="0">
                <a:latin typeface="Book Antiqua" panose="02040602050305030304" pitchFamily="18" charset="0"/>
              </a:rPr>
            </a:br>
            <a:r>
              <a:rPr lang="en-US" altLang="en-US" smtClean="0">
                <a:latin typeface="Book Antiqua" panose="02040602050305030304" pitchFamily="18" charset="0"/>
              </a:rPr>
              <a:t>System.out.println("a = " + a);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r>
            <a:br>
              <a:rPr lang="en-US" altLang="en-US" smtClean="0">
                <a:latin typeface="Book Antiqua" panose="02040602050305030304" pitchFamily="18" charset="0"/>
              </a:rPr>
            </a:br>
            <a:r>
              <a:rPr lang="en-US" altLang="en-US" smtClean="0">
                <a:latin typeface="Book Antiqua" panose="02040602050305030304" pitchFamily="18" charset="0"/>
              </a:rPr>
              <a:t>} </a:t>
            </a:r>
            <a:br>
              <a:rPr lang="en-US" altLang="en-US" smtClean="0">
                <a:latin typeface="Book Antiqua" panose="02040602050305030304" pitchFamily="18" charset="0"/>
              </a:rPr>
            </a:b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r>
            <a:br>
              <a:rPr lang="en-US" altLang="en-US" smtClean="0">
                <a:latin typeface="Book Antiqua" panose="02040602050305030304" pitchFamily="18" charset="0"/>
              </a:rPr>
            </a:br>
            <a:r>
              <a:rPr lang="en-US" altLang="en-US" smtClean="0">
                <a:latin typeface="Book Antiqua" panose="02040602050305030304" pitchFamily="18" charset="0"/>
              </a:rPr>
              <a:t>class StaticByName {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public static void main(String args[]) { </a:t>
            </a:r>
            <a:br>
              <a:rPr lang="en-US" altLang="en-US" smtClean="0">
                <a:latin typeface="Book Antiqua" panose="02040602050305030304" pitchFamily="18" charset="0"/>
              </a:rPr>
            </a:br>
            <a:r>
              <a:rPr lang="en-US" altLang="en-US" b="1" smtClean="0">
                <a:solidFill>
                  <a:srgbClr val="0066FF"/>
                </a:solidFill>
                <a:latin typeface="Book Antiqua" panose="02040602050305030304" pitchFamily="18" charset="0"/>
              </a:rPr>
              <a:t>StaticDemo.callme(); </a:t>
            </a:r>
            <a:r>
              <a:rPr lang="en-US" altLang="en-US" b="1" smtClean="0">
                <a:solidFill>
                  <a:srgbClr val="C00000"/>
                </a:solidFill>
                <a:latin typeface="Book Antiqua" panose="02040602050305030304" pitchFamily="18" charset="0"/>
              </a:rPr>
              <a:t>//Calling a static method by using its class name</a:t>
            </a:r>
            <a:r>
              <a:rPr lang="en-US" altLang="en-US" smtClean="0">
                <a:latin typeface="Book Antiqua" panose="02040602050305030304" pitchFamily="18" charset="0"/>
              </a:rPr>
              <a:t/>
            </a:r>
            <a:br>
              <a:rPr lang="en-US" altLang="en-US" smtClean="0">
                <a:latin typeface="Book Antiqua" panose="02040602050305030304" pitchFamily="18" charset="0"/>
              </a:rPr>
            </a:br>
            <a:r>
              <a:rPr lang="en-US" altLang="en-US" smtClean="0">
                <a:latin typeface="Book Antiqua" panose="02040602050305030304" pitchFamily="18" charset="0"/>
              </a:rPr>
              <a:t>System.out.println("b = " + StaticDemo.b); </a:t>
            </a:r>
            <a:br>
              <a:rPr lang="en-US" altLang="en-US" smtClean="0">
                <a:latin typeface="Book Antiqua" panose="02040602050305030304" pitchFamily="18" charset="0"/>
              </a:rPr>
            </a:br>
            <a:r>
              <a:rPr lang="en-US" altLang="en-US" smtClean="0">
                <a:latin typeface="Book Antiqua" panose="02040602050305030304" pitchFamily="18" charset="0"/>
              </a:rPr>
              <a:t>} </a:t>
            </a:r>
            <a:br>
              <a:rPr lang="en-US" altLang="en-US" smtClean="0">
                <a:latin typeface="Book Antiqua" panose="02040602050305030304" pitchFamily="18" charset="0"/>
              </a:rPr>
            </a:br>
            <a:r>
              <a:rPr lang="en-US" altLang="en-US" smtClean="0">
                <a:latin typeface="Book Antiqua" panose="02040602050305030304" pitchFamily="18" charset="0"/>
              </a:rPr>
              <a:t>} </a:t>
            </a:r>
          </a:p>
          <a:p>
            <a:pPr marL="0" indent="0">
              <a:spcBef>
                <a:spcPct val="0"/>
              </a:spcBef>
              <a:spcAft>
                <a:spcPct val="0"/>
              </a:spcAft>
              <a:buFont typeface="Arial" panose="020B0604020202020204" pitchFamily="34" charset="0"/>
              <a:buNone/>
            </a:pPr>
            <a:r>
              <a:rPr lang="en-US" altLang="en-US" smtClean="0">
                <a:latin typeface="Book Antiqua" panose="02040602050305030304" pitchFamily="18" charset="0"/>
              </a:rPr>
              <a:t/>
            </a:r>
            <a:br>
              <a:rPr lang="en-US" altLang="en-US" smtClean="0">
                <a:latin typeface="Book Antiqua" panose="02040602050305030304" pitchFamily="18" charset="0"/>
              </a:rPr>
            </a:br>
            <a:r>
              <a:rPr lang="en-US" altLang="en-US" smtClean="0">
                <a:latin typeface="Book Antiqua" panose="02040602050305030304" pitchFamily="18" charset="0"/>
              </a:rPr>
              <a:t>Here is the output of this program: </a:t>
            </a:r>
            <a:br>
              <a:rPr lang="en-US" altLang="en-US" smtClean="0">
                <a:latin typeface="Book Antiqua" panose="02040602050305030304" pitchFamily="18" charset="0"/>
              </a:rPr>
            </a:br>
            <a:r>
              <a:rPr lang="en-US" altLang="en-US" smtClean="0">
                <a:latin typeface="Book Antiqua" panose="02040602050305030304" pitchFamily="18" charset="0"/>
              </a:rPr>
              <a:t>a = 42 </a:t>
            </a:r>
            <a:br>
              <a:rPr lang="en-US" altLang="en-US" smtClean="0">
                <a:latin typeface="Book Antiqua" panose="02040602050305030304" pitchFamily="18" charset="0"/>
              </a:rPr>
            </a:br>
            <a:r>
              <a:rPr lang="en-US" altLang="en-US" smtClean="0">
                <a:latin typeface="Book Antiqua" panose="02040602050305030304" pitchFamily="18" charset="0"/>
              </a:rPr>
              <a:t>b = 99 </a:t>
            </a:r>
            <a:br>
              <a:rPr lang="en-US" altLang="en-US" smtClean="0">
                <a:latin typeface="Book Antiqua" panose="02040602050305030304" pitchFamily="18" charset="0"/>
              </a:rPr>
            </a:br>
            <a:endParaRPr lang="en-US" altLang="en-US" smtClean="0">
              <a:latin typeface="Book Antiqua" panose="02040602050305030304" pitchFamily="18" charset="0"/>
            </a:endParaRPr>
          </a:p>
          <a:p>
            <a:pPr marL="0" indent="0"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Program</a:t>
            </a:r>
          </a:p>
        </p:txBody>
      </p:sp>
      <p:sp>
        <p:nvSpPr>
          <p:cNvPr id="105475" name="Text Placeholder 2"/>
          <p:cNvSpPr>
            <a:spLocks noGrp="1"/>
          </p:cNvSpPr>
          <p:nvPr>
            <p:ph type="body" sz="quarter" idx="10"/>
          </p:nvPr>
        </p:nvSpPr>
        <p:spPr>
          <a:xfrm>
            <a:off x="457200" y="1295400"/>
            <a:ext cx="8229600" cy="5334000"/>
          </a:xfrm>
        </p:spPr>
        <p:txBody>
          <a:bodyPr/>
          <a:lstStyle/>
          <a:p>
            <a:pPr>
              <a:spcBef>
                <a:spcPct val="0"/>
              </a:spcBef>
              <a:spcAft>
                <a:spcPct val="0"/>
              </a:spcAft>
              <a:buFont typeface="Arial" panose="020B0604020202020204" pitchFamily="34" charset="0"/>
              <a:buNone/>
            </a:pPr>
            <a:r>
              <a:rPr lang="en-US" altLang="en-US" smtClean="0">
                <a:latin typeface="Book Antiqua" panose="02040602050305030304" pitchFamily="18" charset="0"/>
              </a:rPr>
              <a:t>class A{</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 int a=40;</a:t>
            </a:r>
            <a:r>
              <a:rPr lang="en-US" altLang="en-US" b="1" smtClean="0">
                <a:solidFill>
                  <a:srgbClr val="000099"/>
                </a:solidFill>
                <a:latin typeface="Book Antiqua" panose="02040602050305030304" pitchFamily="18" charset="0"/>
              </a:rPr>
              <a:t>//non static member</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public static void main(String[] args){</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System.out.println(a);</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r>
              <a:rPr lang="en-US" altLang="en-US" smtClean="0">
                <a:latin typeface="Book Antiqua" panose="02040602050305030304" pitchFamily="18" charset="0"/>
              </a:rPr>
              <a:t>}</a:t>
            </a:r>
          </a:p>
          <a:p>
            <a:pPr>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smtClean="0">
                <a:latin typeface="Book Antiqua" panose="02040602050305030304" pitchFamily="18" charset="0"/>
              </a:rPr>
              <a:t>output:</a:t>
            </a:r>
          </a:p>
          <a:p>
            <a:pPr>
              <a:spcBef>
                <a:spcPct val="0"/>
              </a:spcBef>
              <a:spcAft>
                <a:spcPct val="0"/>
              </a:spcAft>
              <a:buFont typeface="Arial" panose="020B0604020202020204" pitchFamily="34" charset="0"/>
              <a:buNone/>
            </a:pPr>
            <a:r>
              <a:rPr lang="en-US" altLang="en-US" b="1" smtClean="0">
                <a:latin typeface="Book Antiqua" panose="02040602050305030304" pitchFamily="18" charset="0"/>
              </a:rPr>
              <a:t>compile time error</a:t>
            </a:r>
          </a:p>
          <a:p>
            <a:pPr>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a:spcBef>
                <a:spcPct val="0"/>
              </a:spcBef>
              <a:spcAft>
                <a:spcPct val="0"/>
              </a:spcAft>
              <a:buFont typeface="Arial" panose="020B0604020202020204" pitchFamily="34" charset="0"/>
              <a:buNone/>
            </a:pPr>
            <a:r>
              <a:rPr lang="en-US" altLang="en-US" b="1" u="sng" smtClean="0">
                <a:latin typeface="Book Antiqua" panose="02040602050305030304" pitchFamily="18" charset="0"/>
              </a:rPr>
              <a:t>Note:</a:t>
            </a:r>
          </a:p>
          <a:p>
            <a:pPr>
              <a:spcBef>
                <a:spcPct val="0"/>
              </a:spcBef>
              <a:spcAft>
                <a:spcPct val="0"/>
              </a:spcAft>
              <a:buFont typeface="Arial" panose="020B0604020202020204" pitchFamily="34" charset="0"/>
              <a:buNone/>
            </a:pPr>
            <a:endParaRPr lang="en-US" altLang="en-US" b="1" u="sng" smtClean="0">
              <a:latin typeface="Book Antiqua" panose="02040602050305030304" pitchFamily="18" charset="0"/>
            </a:endParaRPr>
          </a:p>
          <a:p>
            <a:pPr>
              <a:spcBef>
                <a:spcPct val="0"/>
              </a:spcBef>
              <a:spcAft>
                <a:spcPct val="0"/>
              </a:spcAft>
            </a:pPr>
            <a:r>
              <a:rPr lang="en-US" altLang="en-US" sz="1600" smtClean="0">
                <a:latin typeface="Book Antiqua" panose="02040602050305030304" pitchFamily="18" charset="0"/>
              </a:rPr>
              <a:t>The static method cannot use non static data member or call non-static method directly</a:t>
            </a:r>
          </a:p>
          <a:p>
            <a:pPr>
              <a:spcBef>
                <a:spcPct val="0"/>
              </a:spcBef>
              <a:spcAft>
                <a:spcPct val="0"/>
              </a:spcAft>
            </a:pPr>
            <a:endParaRPr lang="en-US" altLang="en-US" sz="1600" smtClean="0">
              <a:latin typeface="Book Antiqua" panose="02040602050305030304" pitchFamily="18" charset="0"/>
            </a:endParaRPr>
          </a:p>
          <a:p>
            <a:pPr>
              <a:spcBef>
                <a:spcPct val="0"/>
              </a:spcBef>
              <a:spcAft>
                <a:spcPct val="0"/>
              </a:spcAft>
            </a:pPr>
            <a:r>
              <a:rPr lang="en-US" altLang="en-US" sz="1600" smtClean="0">
                <a:latin typeface="Book Antiqua" panose="02040602050305030304" pitchFamily="18" charset="0"/>
              </a:rPr>
              <a:t>This and super cannot be used in static context.</a:t>
            </a:r>
          </a:p>
          <a:p>
            <a:pPr>
              <a:spcBef>
                <a:spcPct val="0"/>
              </a:spcBef>
              <a:spcAft>
                <a:spcPct val="0"/>
              </a:spcAft>
              <a:buFont typeface="Arial" panose="020B0604020202020204" pitchFamily="34" charset="0"/>
              <a:buNone/>
            </a:pPr>
            <a:endParaRPr lang="en-US" altLang="en-US" b="1"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Local Variable</a:t>
            </a:r>
          </a:p>
        </p:txBody>
      </p:sp>
      <p:sp>
        <p:nvSpPr>
          <p:cNvPr id="106499" name="Text Placeholder 2"/>
          <p:cNvSpPr>
            <a:spLocks noGrp="1"/>
          </p:cNvSpPr>
          <p:nvPr>
            <p:ph type="body" sz="quarter" idx="10"/>
          </p:nvPr>
        </p:nvSpPr>
        <p:spPr>
          <a:xfrm>
            <a:off x="303213" y="1524000"/>
            <a:ext cx="5106987" cy="4800600"/>
          </a:xfrm>
        </p:spPr>
        <p:txBody>
          <a:bodyPr/>
          <a:lstStyle/>
          <a:p>
            <a:pPr>
              <a:spcBef>
                <a:spcPct val="0"/>
              </a:spcBef>
              <a:spcAft>
                <a:spcPct val="0"/>
              </a:spcAft>
            </a:pPr>
            <a:r>
              <a:rPr lang="en-US" altLang="en-US" sz="1400" smtClean="0">
                <a:latin typeface="Book Antiqua" panose="02040602050305030304" pitchFamily="18" charset="0"/>
              </a:rPr>
              <a:t>Local variables are declared in methods, constructors, or blocks.</a:t>
            </a:r>
          </a:p>
          <a:p>
            <a:pPr>
              <a:spcBef>
                <a:spcPct val="0"/>
              </a:spcBef>
              <a:spcAft>
                <a:spcPct val="0"/>
              </a:spcAft>
            </a:pPr>
            <a:endParaRPr lang="en-US" altLang="en-US" sz="1400" smtClean="0">
              <a:latin typeface="Book Antiqua" panose="02040602050305030304" pitchFamily="18" charset="0"/>
            </a:endParaRPr>
          </a:p>
          <a:p>
            <a:pPr>
              <a:spcBef>
                <a:spcPct val="0"/>
              </a:spcBef>
              <a:spcAft>
                <a:spcPct val="0"/>
              </a:spcAft>
            </a:pPr>
            <a:r>
              <a:rPr lang="en-US" altLang="en-US" sz="1400" smtClean="0">
                <a:latin typeface="Book Antiqua" panose="02040602050305030304" pitchFamily="18" charset="0"/>
              </a:rPr>
              <a:t>Local variables are created when the method, constructor or block is entered and the variable will be </a:t>
            </a:r>
            <a:r>
              <a:rPr lang="en-US" altLang="en-US" sz="1400" b="1" smtClean="0">
                <a:solidFill>
                  <a:srgbClr val="000099"/>
                </a:solidFill>
                <a:latin typeface="Book Antiqua" panose="02040602050305030304" pitchFamily="18" charset="0"/>
              </a:rPr>
              <a:t>destroyed </a:t>
            </a:r>
            <a:r>
              <a:rPr lang="en-US" altLang="en-US" sz="1400" smtClean="0">
                <a:latin typeface="Book Antiqua" panose="02040602050305030304" pitchFamily="18" charset="0"/>
              </a:rPr>
              <a:t>once it exits the method, constructor or block.</a:t>
            </a:r>
          </a:p>
          <a:p>
            <a:pPr>
              <a:spcBef>
                <a:spcPct val="0"/>
              </a:spcBef>
              <a:spcAft>
                <a:spcPct val="0"/>
              </a:spcAft>
            </a:pPr>
            <a:endParaRPr lang="en-US" altLang="en-US" sz="1400" smtClean="0">
              <a:latin typeface="Book Antiqua" panose="02040602050305030304" pitchFamily="18" charset="0"/>
            </a:endParaRPr>
          </a:p>
          <a:p>
            <a:pPr>
              <a:spcBef>
                <a:spcPct val="0"/>
              </a:spcBef>
              <a:spcAft>
                <a:spcPct val="0"/>
              </a:spcAft>
            </a:pPr>
            <a:r>
              <a:rPr lang="en-US" altLang="en-US" sz="1400" smtClean="0">
                <a:latin typeface="Book Antiqua" panose="02040602050305030304" pitchFamily="18" charset="0"/>
              </a:rPr>
              <a:t>Access modifiers </a:t>
            </a:r>
            <a:r>
              <a:rPr lang="en-US" altLang="en-US" sz="1400" b="1" smtClean="0">
                <a:solidFill>
                  <a:srgbClr val="000099"/>
                </a:solidFill>
                <a:latin typeface="Book Antiqua" panose="02040602050305030304" pitchFamily="18" charset="0"/>
              </a:rPr>
              <a:t>cannot</a:t>
            </a:r>
            <a:r>
              <a:rPr lang="en-US" altLang="en-US" sz="1400" smtClean="0">
                <a:latin typeface="Book Antiqua" panose="02040602050305030304" pitchFamily="18" charset="0"/>
              </a:rPr>
              <a:t> be used for local variables.</a:t>
            </a:r>
          </a:p>
          <a:p>
            <a:pPr>
              <a:spcBef>
                <a:spcPct val="0"/>
              </a:spcBef>
              <a:spcAft>
                <a:spcPct val="0"/>
              </a:spcAft>
            </a:pPr>
            <a:endParaRPr lang="en-US" altLang="en-US" sz="1400" smtClean="0">
              <a:latin typeface="Book Antiqua" panose="02040602050305030304" pitchFamily="18" charset="0"/>
            </a:endParaRPr>
          </a:p>
          <a:p>
            <a:pPr>
              <a:spcBef>
                <a:spcPct val="0"/>
              </a:spcBef>
              <a:spcAft>
                <a:spcPct val="0"/>
              </a:spcAft>
            </a:pPr>
            <a:r>
              <a:rPr lang="en-US" altLang="en-US" sz="1400" smtClean="0">
                <a:latin typeface="Book Antiqua" panose="02040602050305030304" pitchFamily="18" charset="0"/>
              </a:rPr>
              <a:t>Local variables are visible only within the declared method, constructor or block.</a:t>
            </a:r>
          </a:p>
          <a:p>
            <a:pPr>
              <a:spcBef>
                <a:spcPct val="0"/>
              </a:spcBef>
              <a:spcAft>
                <a:spcPct val="0"/>
              </a:spcAft>
            </a:pPr>
            <a:endParaRPr lang="en-US" altLang="en-US" sz="1400" smtClean="0">
              <a:latin typeface="Book Antiqua" panose="02040602050305030304" pitchFamily="18" charset="0"/>
            </a:endParaRPr>
          </a:p>
          <a:p>
            <a:pPr>
              <a:spcBef>
                <a:spcPct val="0"/>
              </a:spcBef>
              <a:spcAft>
                <a:spcPct val="0"/>
              </a:spcAft>
            </a:pPr>
            <a:endParaRPr lang="en-US" altLang="en-US" sz="1400" smtClean="0">
              <a:latin typeface="Book Antiqua" panose="02040602050305030304" pitchFamily="18" charset="0"/>
            </a:endParaRPr>
          </a:p>
          <a:p>
            <a:pPr>
              <a:spcBef>
                <a:spcPct val="0"/>
              </a:spcBef>
              <a:spcAft>
                <a:spcPct val="0"/>
              </a:spcAft>
            </a:pPr>
            <a:r>
              <a:rPr lang="en-US" altLang="en-US" sz="1400" smtClean="0">
                <a:latin typeface="Book Antiqua" panose="02040602050305030304" pitchFamily="18" charset="0"/>
              </a:rPr>
              <a:t>There is no default value for local variables so local variables should be </a:t>
            </a:r>
            <a:r>
              <a:rPr lang="en-US" altLang="en-US" sz="1400" b="1" smtClean="0">
                <a:solidFill>
                  <a:srgbClr val="000099"/>
                </a:solidFill>
                <a:latin typeface="Book Antiqua" panose="02040602050305030304" pitchFamily="18" charset="0"/>
              </a:rPr>
              <a:t>declared and an initial value </a:t>
            </a:r>
            <a:r>
              <a:rPr lang="en-US" altLang="en-US" sz="1400" smtClean="0">
                <a:latin typeface="Book Antiqua" panose="02040602050305030304" pitchFamily="18" charset="0"/>
              </a:rPr>
              <a:t>should be assigned before the first use.</a:t>
            </a:r>
          </a:p>
          <a:p>
            <a:pPr>
              <a:spcBef>
                <a:spcPct val="0"/>
              </a:spcBef>
              <a:spcAft>
                <a:spcPct val="0"/>
              </a:spcAft>
            </a:pPr>
            <a:r>
              <a:rPr lang="en-US" altLang="en-US" sz="1400" smtClean="0">
                <a:latin typeface="Book Antiqua" panose="02040602050305030304" pitchFamily="18" charset="0"/>
              </a:rPr>
              <a:t>Local variables are implemented at stack level internally.</a:t>
            </a:r>
          </a:p>
          <a:p>
            <a:pPr>
              <a:spcBef>
                <a:spcPct val="0"/>
              </a:spcBef>
              <a:spcAft>
                <a:spcPct val="0"/>
              </a:spcAft>
            </a:pPr>
            <a:endParaRPr lang="en-US" altLang="en-US" sz="14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p:txBody>
      </p:sp>
      <p:sp>
        <p:nvSpPr>
          <p:cNvPr id="4" name="Rectangle 3"/>
          <p:cNvSpPr/>
          <p:nvPr/>
        </p:nvSpPr>
        <p:spPr>
          <a:xfrm>
            <a:off x="5562600" y="1600200"/>
            <a:ext cx="3200400" cy="3660775"/>
          </a:xfrm>
          <a:prstGeom prst="rect">
            <a:avLst/>
          </a:prstGeom>
          <a:solidFill>
            <a:schemeClr val="tx1">
              <a:lumMod val="50000"/>
              <a:lumOff val="50000"/>
            </a:schemeClr>
          </a:solidFill>
        </p:spPr>
        <p:txBody>
          <a:bodyPr>
            <a:spAutoFit/>
          </a:bodyPr>
          <a:lstStyle/>
          <a:p>
            <a:pPr eaLnBrk="1" hangingPunct="1">
              <a:defRPr/>
            </a:pPr>
            <a:r>
              <a:rPr lang="en-US" sz="1600" dirty="0">
                <a:latin typeface="Book Antiqua" pitchFamily="18" charset="0"/>
              </a:rPr>
              <a:t>public class Test{ </a:t>
            </a:r>
          </a:p>
          <a:p>
            <a:pPr eaLnBrk="1" hangingPunct="1">
              <a:defRPr/>
            </a:pPr>
            <a:r>
              <a:rPr lang="en-US" sz="1600" dirty="0">
                <a:latin typeface="Book Antiqua" pitchFamily="18" charset="0"/>
              </a:rPr>
              <a:t>   public void Age(){</a:t>
            </a:r>
          </a:p>
          <a:p>
            <a:pPr eaLnBrk="1" hangingPunct="1">
              <a:defRPr/>
            </a:pPr>
            <a:r>
              <a:rPr lang="en-US" sz="1600" dirty="0">
                <a:latin typeface="Book Antiqua" pitchFamily="18" charset="0"/>
              </a:rPr>
              <a:t>      </a:t>
            </a:r>
            <a:r>
              <a:rPr lang="en-US" sz="1600" dirty="0" err="1">
                <a:latin typeface="Book Antiqua" pitchFamily="18" charset="0"/>
              </a:rPr>
              <a:t>int</a:t>
            </a:r>
            <a:r>
              <a:rPr lang="en-US" sz="1600" dirty="0">
                <a:latin typeface="Book Antiqua" pitchFamily="18" charset="0"/>
              </a:rPr>
              <a:t> age;</a:t>
            </a:r>
          </a:p>
          <a:p>
            <a:pPr eaLnBrk="1" hangingPunct="1">
              <a:defRPr/>
            </a:pPr>
            <a:r>
              <a:rPr lang="en-US" sz="1600" dirty="0">
                <a:latin typeface="Book Antiqua" pitchFamily="18" charset="0"/>
              </a:rPr>
              <a:t>      age = age + 7;</a:t>
            </a:r>
          </a:p>
          <a:p>
            <a:pPr eaLnBrk="1" hangingPunct="1">
              <a:defRPr/>
            </a:pPr>
            <a:r>
              <a:rPr lang="en-US" sz="1600" dirty="0">
                <a:latin typeface="Book Antiqua" pitchFamily="18" charset="0"/>
              </a:rPr>
              <a:t>      </a:t>
            </a:r>
            <a:r>
              <a:rPr lang="en-US" sz="1600" dirty="0" err="1">
                <a:latin typeface="Book Antiqua" pitchFamily="18" charset="0"/>
              </a:rPr>
              <a:t>System.out.println</a:t>
            </a:r>
            <a:r>
              <a:rPr lang="en-US" sz="1600" dirty="0">
                <a:latin typeface="Book Antiqua" pitchFamily="18" charset="0"/>
              </a:rPr>
              <a:t>(" age is : " + age);</a:t>
            </a:r>
          </a:p>
          <a:p>
            <a:pPr eaLnBrk="1" hangingPunct="1">
              <a:defRPr/>
            </a:pPr>
            <a:r>
              <a:rPr lang="en-US" sz="1600" dirty="0">
                <a:latin typeface="Book Antiqua" pitchFamily="18" charset="0"/>
              </a:rPr>
              <a:t>   }</a:t>
            </a:r>
          </a:p>
          <a:p>
            <a:pPr eaLnBrk="1" hangingPunct="1">
              <a:defRPr/>
            </a:pPr>
            <a:r>
              <a:rPr lang="en-US" sz="1600" dirty="0">
                <a:latin typeface="Book Antiqua" pitchFamily="18" charset="0"/>
              </a:rPr>
              <a:t>   </a:t>
            </a:r>
          </a:p>
          <a:p>
            <a:pPr eaLnBrk="1" hangingPunct="1">
              <a:defRPr/>
            </a:pPr>
            <a:r>
              <a:rPr lang="en-US" sz="1600" dirty="0">
                <a:latin typeface="Book Antiqua" pitchFamily="18" charset="0"/>
              </a:rPr>
              <a:t>   public static void main(String </a:t>
            </a:r>
            <a:r>
              <a:rPr lang="en-US" sz="1600" dirty="0" err="1">
                <a:latin typeface="Book Antiqua" pitchFamily="18" charset="0"/>
              </a:rPr>
              <a:t>args</a:t>
            </a:r>
            <a:r>
              <a:rPr lang="en-US" sz="1600" dirty="0">
                <a:latin typeface="Book Antiqua" pitchFamily="18" charset="0"/>
              </a:rPr>
              <a:t>[]){</a:t>
            </a:r>
          </a:p>
          <a:p>
            <a:pPr eaLnBrk="1" hangingPunct="1">
              <a:defRPr/>
            </a:pPr>
            <a:r>
              <a:rPr lang="en-US" sz="1600" dirty="0">
                <a:latin typeface="Book Antiqua" pitchFamily="18" charset="0"/>
              </a:rPr>
              <a:t>      Test test1 = new Test();</a:t>
            </a:r>
          </a:p>
          <a:p>
            <a:pPr eaLnBrk="1" hangingPunct="1">
              <a:defRPr/>
            </a:pPr>
            <a:r>
              <a:rPr lang="en-US" sz="1600" dirty="0">
                <a:latin typeface="Book Antiqua" pitchFamily="18" charset="0"/>
              </a:rPr>
              <a:t>      test1.Age();</a:t>
            </a:r>
          </a:p>
          <a:p>
            <a:pPr eaLnBrk="1" hangingPunct="1">
              <a:defRPr/>
            </a:pPr>
            <a:r>
              <a:rPr lang="en-US" sz="1600" dirty="0">
                <a:latin typeface="Book Antiqua" pitchFamily="18" charset="0"/>
              </a:rPr>
              <a:t>   }</a:t>
            </a:r>
          </a:p>
          <a:p>
            <a:pPr eaLnBrk="1" hangingPunct="1">
              <a:defRPr/>
            </a:pPr>
            <a:r>
              <a:rPr lang="en-US" sz="1600" dirty="0">
                <a:latin typeface="Book Antiqua" pitchFamily="18" charset="0"/>
              </a:rPr>
              <a:t>}</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457200" y="274638"/>
            <a:ext cx="8229600" cy="715962"/>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Instance Variable</a:t>
            </a:r>
          </a:p>
        </p:txBody>
      </p:sp>
      <p:sp>
        <p:nvSpPr>
          <p:cNvPr id="107523" name="Text Placeholder 2"/>
          <p:cNvSpPr>
            <a:spLocks noGrp="1"/>
          </p:cNvSpPr>
          <p:nvPr>
            <p:ph type="body" sz="quarter" idx="10"/>
          </p:nvPr>
        </p:nvSpPr>
        <p:spPr>
          <a:xfrm>
            <a:off x="303213" y="1219200"/>
            <a:ext cx="7621587" cy="5105400"/>
          </a:xfrm>
        </p:spPr>
        <p:txBody>
          <a:bodyPr/>
          <a:lstStyle/>
          <a:p>
            <a:pPr eaLnBrk="1" hangingPunct="1">
              <a:spcBef>
                <a:spcPct val="0"/>
              </a:spcBef>
              <a:spcAft>
                <a:spcPct val="0"/>
              </a:spcAft>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Instance variables are declared in a class, but outside a method, constructor or any block.</a:t>
            </a: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When a space is allocated for an object in the heap, a slot for each instance variable value is created.</a:t>
            </a: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Instance variables are created when an object is created with the use of the keyword 'new' and destroyed when the object is destroyed.</a:t>
            </a:r>
          </a:p>
          <a:p>
            <a:pPr eaLnBrk="1" hangingPunct="1">
              <a:spcBef>
                <a:spcPct val="0"/>
              </a:spcBef>
              <a:spcAft>
                <a:spcPct val="0"/>
              </a:spcAft>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Instance variables can be declared in class level before or after use.</a:t>
            </a:r>
          </a:p>
          <a:p>
            <a:pPr eaLnBrk="1" hangingPunct="1">
              <a:spcBef>
                <a:spcPct val="0"/>
              </a:spcBef>
              <a:spcAft>
                <a:spcPct val="0"/>
              </a:spcAft>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Access modifiers can be given for instance variables.</a:t>
            </a:r>
          </a:p>
          <a:p>
            <a:pPr eaLnBrk="1" hangingPunct="1">
              <a:spcBef>
                <a:spcPct val="0"/>
              </a:spcBef>
              <a:spcAft>
                <a:spcPct val="0"/>
              </a:spcAft>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The instance variables are visible for all methods, constructors and block in the class. Normally, it is recommended to make these variables private (access level). </a:t>
            </a:r>
          </a:p>
          <a:p>
            <a:pPr eaLnBrk="1" hangingPunct="1">
              <a:spcBef>
                <a:spcPct val="0"/>
              </a:spcBef>
              <a:spcAft>
                <a:spcPct val="0"/>
              </a:spcAft>
            </a:pPr>
            <a:r>
              <a:rPr lang="en-US" altLang="en-US" sz="1400" smtClean="0">
                <a:latin typeface="Book Antiqua" panose="02040602050305030304" pitchFamily="18" charset="0"/>
              </a:rPr>
              <a:t>Instance variables have default values. </a:t>
            </a: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eaLnBrk="1" hangingPunct="1">
              <a:spcBef>
                <a:spcPct val="0"/>
              </a:spcBef>
              <a:spcAft>
                <a:spcPct val="0"/>
              </a:spcAft>
            </a:pPr>
            <a:r>
              <a:rPr lang="en-US" altLang="en-US" sz="1400" smtClean="0">
                <a:latin typeface="Book Antiqua" panose="02040602050305030304" pitchFamily="18" charset="0"/>
              </a:rPr>
              <a:t>Instance variables can be accessed directly by calling the variable name inside the class. ObjectReference.VariableName.</a:t>
            </a: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endParaRPr lang="en-US" altLang="en-US" sz="1400"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457200" y="76200"/>
            <a:ext cx="8229600" cy="762000"/>
          </a:xfrm>
          <a:solidFill>
            <a:srgbClr val="C00000"/>
          </a:solidFill>
        </p:spPr>
        <p:txBody>
          <a:bodyPr/>
          <a:lstStyle/>
          <a:p>
            <a:pPr eaLnBrk="1" hangingPunct="1"/>
            <a:r>
              <a:rPr lang="en-US" altLang="en-US" sz="2800" b="1" smtClean="0">
                <a:solidFill>
                  <a:schemeClr val="bg1"/>
                </a:solidFill>
                <a:latin typeface="Book Antiqua" panose="02040602050305030304" pitchFamily="18" charset="0"/>
              </a:rPr>
              <a:t>Instance Variable -Program</a:t>
            </a:r>
          </a:p>
        </p:txBody>
      </p:sp>
      <p:sp>
        <p:nvSpPr>
          <p:cNvPr id="108547" name="Text Placeholder 2"/>
          <p:cNvSpPr>
            <a:spLocks noGrp="1"/>
          </p:cNvSpPr>
          <p:nvPr>
            <p:ph type="body" sz="quarter" idx="10"/>
          </p:nvPr>
        </p:nvSpPr>
        <p:spPr>
          <a:xfrm>
            <a:off x="533400" y="838200"/>
            <a:ext cx="7391400" cy="5486400"/>
          </a:xfrm>
        </p:spPr>
        <p:txBody>
          <a:bodyPr/>
          <a:lstStyle/>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import java.io.*;</a:t>
            </a:r>
          </a:p>
          <a:p>
            <a:pPr eaLnBrk="1" hangingPunct="1">
              <a:spcBef>
                <a:spcPct val="0"/>
              </a:spcBef>
              <a:spcAft>
                <a:spcPct val="0"/>
              </a:spcAft>
              <a:buFont typeface="Arial" panose="020B0604020202020204" pitchFamily="34" charset="0"/>
              <a:buNone/>
            </a:pPr>
            <a:endParaRPr lang="en-US" altLang="en-US" sz="12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public class Employee{</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 this instance variable is visible for any child class.</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public String name;</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 salary  variable is visible in Employee class only.</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private double salary;</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 The name variable is assigned in the constructor.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public Employee (String empName){</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name = empName;</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endParaRPr lang="en-US" altLang="en-US" sz="12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 The salary variable is assigned a value.</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public void setSalary(double empSal){</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salary = empSal;</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 This method prints the employee details.</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public void printEmp(){</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System.out.println("name  : " + name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System.out.println("salary :" + salary);</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endParaRPr lang="en-US" altLang="en-US" sz="1200" smtClean="0">
              <a:latin typeface="Book Antiqua" panose="02040602050305030304" pitchFamily="18" charset="0"/>
            </a:endParaRP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public static void main(String args[]){</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Employee empOne = new Employee("Ransika");</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empOne.setSalary(1000);</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empOne.printEmp();</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   }</a:t>
            </a:r>
          </a:p>
          <a:p>
            <a:pPr eaLnBrk="1" hangingPunct="1">
              <a:spcBef>
                <a:spcPct val="0"/>
              </a:spcBef>
              <a:spcAft>
                <a:spcPct val="0"/>
              </a:spcAft>
              <a:buFont typeface="Arial" panose="020B0604020202020204" pitchFamily="34" charset="0"/>
              <a:buNone/>
            </a:pPr>
            <a:r>
              <a:rPr lang="en-US" altLang="en-US" sz="1200" smtClean="0">
                <a:latin typeface="Book Antiqua" panose="02040602050305030304" pitchFamily="18" charset="0"/>
              </a:rPr>
              <a:t>}</a:t>
            </a:r>
          </a:p>
          <a:p>
            <a:pPr eaLnBrk="1" hangingPunct="1">
              <a:spcBef>
                <a:spcPct val="0"/>
              </a:spcBef>
              <a:spcAft>
                <a:spcPct val="0"/>
              </a:spcAft>
              <a:buFont typeface="Arial" panose="020B0604020202020204" pitchFamily="34" charset="0"/>
              <a:buNone/>
            </a:pPr>
            <a:endParaRPr lang="en-US" altLang="en-US" sz="1200"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481013" y="533400"/>
            <a:ext cx="8224837" cy="677863"/>
          </a:xfrm>
        </p:spPr>
        <p:txBody>
          <a:bodyPr/>
          <a:lstStyle/>
          <a:p>
            <a:pPr eaLnBrk="1" hangingPunct="1"/>
            <a:r>
              <a:rPr lang="en-US" altLang="en-US" sz="2800" smtClean="0">
                <a:solidFill>
                  <a:srgbClr val="C00000"/>
                </a:solidFill>
                <a:latin typeface="Book Antiqua" panose="02040602050305030304" pitchFamily="18" charset="0"/>
              </a:rPr>
              <a:t>Agenda</a:t>
            </a:r>
          </a:p>
        </p:txBody>
      </p:sp>
      <p:sp>
        <p:nvSpPr>
          <p:cNvPr id="3" name="Text Placeholder 2"/>
          <p:cNvSpPr>
            <a:spLocks noGrp="1"/>
          </p:cNvSpPr>
          <p:nvPr>
            <p:ph type="body" sz="quarter" idx="10"/>
          </p:nvPr>
        </p:nvSpPr>
        <p:spPr>
          <a:xfrm>
            <a:off x="481013" y="1971675"/>
            <a:ext cx="8224837" cy="1938338"/>
          </a:xfrm>
        </p:spPr>
        <p:txBody>
          <a:bodyPr/>
          <a:lstStyle/>
          <a:p>
            <a:pPr lvl="1">
              <a:buFont typeface="Wingdings" pitchFamily="2" charset="2"/>
              <a:buNone/>
              <a:defRPr/>
            </a:pPr>
            <a:endParaRPr dirty="0">
              <a:solidFill>
                <a:schemeClr val="tx1">
                  <a:lumMod val="75000"/>
                  <a:lumOff val="25000"/>
                </a:schemeClr>
              </a:solidFill>
              <a:latin typeface="Book Antiqua" pitchFamily="18" charset="0"/>
            </a:endParaRPr>
          </a:p>
          <a:p>
            <a:pPr>
              <a:buFont typeface="Wingdings" pitchFamily="2" charset="2"/>
              <a:buChar char="Ø"/>
              <a:defRPr/>
            </a:pPr>
            <a:r>
              <a:rPr b="1" dirty="0">
                <a:solidFill>
                  <a:srgbClr val="0070C0"/>
                </a:solidFill>
                <a:latin typeface="Book Antiqua" pitchFamily="18" charset="0"/>
              </a:rPr>
              <a:t>Final keyword</a:t>
            </a:r>
          </a:p>
          <a:p>
            <a:pPr>
              <a:buFont typeface="Wingdings" pitchFamily="2" charset="2"/>
              <a:buChar char="Ø"/>
              <a:defRPr/>
            </a:pPr>
            <a:endParaRPr b="1" dirty="0">
              <a:solidFill>
                <a:srgbClr val="0070C0"/>
              </a:solidFill>
              <a:latin typeface="Book Antiqua" pitchFamily="18" charset="0"/>
            </a:endParaRPr>
          </a:p>
          <a:p>
            <a:pPr>
              <a:buFont typeface="Wingdings" pitchFamily="2" charset="2"/>
              <a:buChar char="Ø"/>
              <a:defRPr/>
            </a:pPr>
            <a:r>
              <a:rPr b="1" dirty="0">
                <a:solidFill>
                  <a:srgbClr val="0070C0"/>
                </a:solidFill>
                <a:latin typeface="Book Antiqua" pitchFamily="18" charset="0"/>
              </a:rPr>
              <a:t>Final variable</a:t>
            </a:r>
          </a:p>
          <a:p>
            <a:pPr>
              <a:buFont typeface="Wingdings" pitchFamily="2" charset="2"/>
              <a:buChar char="Ø"/>
              <a:defRPr/>
            </a:pPr>
            <a:endParaRPr b="1" dirty="0">
              <a:solidFill>
                <a:srgbClr val="0070C0"/>
              </a:solidFill>
              <a:latin typeface="Book Antiqua" pitchFamily="18" charset="0"/>
            </a:endParaRPr>
          </a:p>
          <a:p>
            <a:pPr>
              <a:buFont typeface="Wingdings" pitchFamily="2" charset="2"/>
              <a:buChar char="Ø"/>
              <a:defRPr/>
            </a:pPr>
            <a:r>
              <a:rPr b="1" dirty="0">
                <a:solidFill>
                  <a:srgbClr val="0070C0"/>
                </a:solidFill>
                <a:latin typeface="Book Antiqua" pitchFamily="18" charset="0"/>
              </a:rPr>
              <a:t>Final method</a:t>
            </a:r>
          </a:p>
          <a:p>
            <a:pPr>
              <a:buFont typeface="Arial" panose="020B0604020202020204" pitchFamily="34" charset="0"/>
              <a:buNone/>
              <a:defRPr/>
            </a:pPr>
            <a:endParaRPr dirty="0">
              <a:latin typeface="Book Antiqua" pitchFamily="18" charset="0"/>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6872</Words>
  <Application>Microsoft Office PowerPoint</Application>
  <PresentationFormat>On-screen Show (4:3)</PresentationFormat>
  <Paragraphs>2240</Paragraphs>
  <Slides>157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157</vt:i4>
      </vt:variant>
    </vt:vector>
  </HeadingPairs>
  <TitlesOfParts>
    <vt:vector size="168" baseType="lpstr">
      <vt:lpstr>Arial</vt:lpstr>
      <vt:lpstr>Calibri</vt:lpstr>
      <vt:lpstr>Book Antiqua</vt:lpstr>
      <vt:lpstr>Wingdings</vt:lpstr>
      <vt:lpstr>Rockwell</vt:lpstr>
      <vt:lpstr>Times New Roman</vt:lpstr>
      <vt:lpstr>Courier New</vt:lpstr>
      <vt:lpstr>TTE19499A0t00</vt:lpstr>
      <vt:lpstr>TTE1948BD8t00</vt:lpstr>
      <vt:lpstr>TTE19494D0t00</vt:lpstr>
      <vt:lpstr>Office Theme</vt:lpstr>
      <vt:lpstr>Java Essentials </vt:lpstr>
      <vt:lpstr>What is Java?</vt:lpstr>
      <vt:lpstr>Flavours  in Java</vt:lpstr>
      <vt:lpstr>Flavours  in Java</vt:lpstr>
      <vt:lpstr>Features of Java Language</vt:lpstr>
      <vt:lpstr>What is Compiler?</vt:lpstr>
      <vt:lpstr>Application of Java</vt:lpstr>
      <vt:lpstr>Byte Code vs Interpreter</vt:lpstr>
      <vt:lpstr>What is JVM?</vt:lpstr>
      <vt:lpstr>Internal Architecture of JVM?</vt:lpstr>
      <vt:lpstr>Components of JVM?</vt:lpstr>
      <vt:lpstr>Members of JVM?</vt:lpstr>
      <vt:lpstr>JDK vs JRE</vt:lpstr>
      <vt:lpstr>Garbage Collection</vt:lpstr>
      <vt:lpstr>Quiz</vt:lpstr>
      <vt:lpstr>Quiz</vt:lpstr>
      <vt:lpstr>Language fundamentals JAVA</vt:lpstr>
      <vt:lpstr>Java Language Fundamentals</vt:lpstr>
      <vt:lpstr>Character Set</vt:lpstr>
      <vt:lpstr>Keywords/Reserved words</vt:lpstr>
      <vt:lpstr>List of Keywords</vt:lpstr>
      <vt:lpstr>Identifiers/UserDefined Words</vt:lpstr>
      <vt:lpstr>Data types</vt:lpstr>
      <vt:lpstr>Primitive Data Types</vt:lpstr>
      <vt:lpstr>User Defined Datatypes</vt:lpstr>
      <vt:lpstr>Variables</vt:lpstr>
      <vt:lpstr>Types of variables</vt:lpstr>
      <vt:lpstr>Reference variable</vt:lpstr>
      <vt:lpstr>Types of variables</vt:lpstr>
      <vt:lpstr>Constants</vt:lpstr>
      <vt:lpstr>Literals</vt:lpstr>
      <vt:lpstr>Operators</vt:lpstr>
      <vt:lpstr>Arithmetic Operators</vt:lpstr>
      <vt:lpstr>Increment and Decrement Operator</vt:lpstr>
      <vt:lpstr>Logical Operators</vt:lpstr>
      <vt:lpstr>Assignment Operators</vt:lpstr>
      <vt:lpstr>Relational Operator</vt:lpstr>
      <vt:lpstr>Class and Object Operators</vt:lpstr>
      <vt:lpstr>Other Operators</vt:lpstr>
      <vt:lpstr>Quiz</vt:lpstr>
      <vt:lpstr>Quiz</vt:lpstr>
      <vt:lpstr>Control Structures</vt:lpstr>
      <vt:lpstr>Introduction</vt:lpstr>
      <vt:lpstr>Decision Making Statements</vt:lpstr>
      <vt:lpstr>  if Statement </vt:lpstr>
      <vt:lpstr>Program</vt:lpstr>
      <vt:lpstr>  if...else Statement </vt:lpstr>
      <vt:lpstr>Program</vt:lpstr>
      <vt:lpstr>  if...else if...else Statement </vt:lpstr>
      <vt:lpstr>Program</vt:lpstr>
      <vt:lpstr> Nested if...else Statement </vt:lpstr>
      <vt:lpstr>Program</vt:lpstr>
      <vt:lpstr>  switch Statement </vt:lpstr>
      <vt:lpstr>Program</vt:lpstr>
      <vt:lpstr>Introduction to Loops in Java</vt:lpstr>
      <vt:lpstr>  while Loop </vt:lpstr>
      <vt:lpstr>Program</vt:lpstr>
      <vt:lpstr> do...while Loop </vt:lpstr>
      <vt:lpstr>Program</vt:lpstr>
      <vt:lpstr> for Loop </vt:lpstr>
      <vt:lpstr>Program</vt:lpstr>
      <vt:lpstr> break Keyword </vt:lpstr>
      <vt:lpstr> continue Keyword </vt:lpstr>
      <vt:lpstr>Arrays </vt:lpstr>
      <vt:lpstr>Declaration, instantiation, initialization of Array</vt:lpstr>
      <vt:lpstr>Multidimenstional array</vt:lpstr>
      <vt:lpstr>Program</vt:lpstr>
      <vt:lpstr>Strings </vt:lpstr>
      <vt:lpstr>Quiz </vt:lpstr>
      <vt:lpstr>Quiz </vt:lpstr>
      <vt:lpstr>Quiz </vt:lpstr>
      <vt:lpstr>OOPS </vt:lpstr>
      <vt:lpstr>OOPS</vt:lpstr>
      <vt:lpstr>Class and Objects </vt:lpstr>
      <vt:lpstr>Class  continued…</vt:lpstr>
      <vt:lpstr>Class  continued…</vt:lpstr>
      <vt:lpstr>Object</vt:lpstr>
      <vt:lpstr>Object  continued…</vt:lpstr>
      <vt:lpstr>Contined…</vt:lpstr>
      <vt:lpstr>Continued…</vt:lpstr>
      <vt:lpstr>Encapsulation</vt:lpstr>
      <vt:lpstr>Inheritance</vt:lpstr>
      <vt:lpstr>Data abstraction</vt:lpstr>
      <vt:lpstr>Polymorphism</vt:lpstr>
      <vt:lpstr>Members of Class</vt:lpstr>
      <vt:lpstr>Static Block </vt:lpstr>
      <vt:lpstr>Instance initilization Block(IIB)</vt:lpstr>
      <vt:lpstr>Program</vt:lpstr>
      <vt:lpstr>Program </vt:lpstr>
      <vt:lpstr>Static Variable</vt:lpstr>
      <vt:lpstr>Concept behind Static Variable –saves memory</vt:lpstr>
      <vt:lpstr>Program for static variable</vt:lpstr>
      <vt:lpstr>Static methods</vt:lpstr>
      <vt:lpstr>Program</vt:lpstr>
      <vt:lpstr>Program</vt:lpstr>
      <vt:lpstr>Local Variable</vt:lpstr>
      <vt:lpstr>Instance Variable</vt:lpstr>
      <vt:lpstr>Instance Variable -Program</vt:lpstr>
      <vt:lpstr>Agenda</vt:lpstr>
      <vt:lpstr>Final keyword</vt:lpstr>
      <vt:lpstr>Final variable</vt:lpstr>
      <vt:lpstr> final method </vt:lpstr>
      <vt:lpstr> Final class </vt:lpstr>
      <vt:lpstr> Can we initialize blank final variable? </vt:lpstr>
      <vt:lpstr> static blank final variable </vt:lpstr>
      <vt:lpstr>PowerPoint Presentation</vt:lpstr>
      <vt:lpstr>PowerPoint Presentation</vt:lpstr>
      <vt:lpstr>Constructor</vt:lpstr>
      <vt:lpstr>PowerPoint Presentation</vt:lpstr>
      <vt:lpstr>Naming Conventions</vt:lpstr>
      <vt:lpstr>Anatomy of a class</vt:lpstr>
      <vt:lpstr>Explanation</vt:lpstr>
      <vt:lpstr>Constructor in Java</vt:lpstr>
      <vt:lpstr>Rules</vt:lpstr>
      <vt:lpstr>Types of Constructor</vt:lpstr>
      <vt:lpstr>Default Constructor</vt:lpstr>
      <vt:lpstr>Example</vt:lpstr>
      <vt:lpstr> constructor with default value</vt:lpstr>
      <vt:lpstr>Parameterised Constructor</vt:lpstr>
      <vt:lpstr>Demo</vt:lpstr>
      <vt:lpstr>Constructor Overloading- Static Polymorphism</vt:lpstr>
      <vt:lpstr>Example</vt:lpstr>
      <vt:lpstr>What is the difference between constructor and method?</vt:lpstr>
      <vt:lpstr>Method Overloading-Static polymorphism</vt:lpstr>
      <vt:lpstr>Method overlaoding by changing arguments</vt:lpstr>
      <vt:lpstr>Method overloading by changing data type of arguments</vt:lpstr>
      <vt:lpstr>Method overloading is not possible by changing the return type of method.</vt:lpstr>
      <vt:lpstr>this keyword </vt:lpstr>
      <vt:lpstr> The this keyword can be used to refer current class instance variable. </vt:lpstr>
      <vt:lpstr>Note:</vt:lpstr>
      <vt:lpstr> this keyword </vt:lpstr>
      <vt:lpstr>PowerPoint Presentation</vt:lpstr>
      <vt:lpstr>this() can be used to invoked current class constructor. </vt:lpstr>
      <vt:lpstr>Where to use this() constructor call? </vt:lpstr>
      <vt:lpstr>Example</vt:lpstr>
      <vt:lpstr>Example</vt:lpstr>
      <vt:lpstr>The this keyword can be used to invoke current class method (implicitly). </vt:lpstr>
      <vt:lpstr>PowerPoint Presentation</vt:lpstr>
      <vt:lpstr>this keyword can be passed as an argument in the method. </vt:lpstr>
      <vt:lpstr>The this keyword can be passed as argument in the constructor call. </vt:lpstr>
      <vt:lpstr>The this keyword can be used to return current class instance. </vt:lpstr>
      <vt:lpstr>Example of this keyword that you return as a statement from the method </vt:lpstr>
      <vt:lpstr>PowerPoint Presentation</vt:lpstr>
      <vt:lpstr>Abstract class in java</vt:lpstr>
      <vt:lpstr>What is Abstract class?</vt:lpstr>
      <vt:lpstr>Syntax</vt:lpstr>
      <vt:lpstr>Abstract method</vt:lpstr>
      <vt:lpstr>Example for Abstract class</vt:lpstr>
      <vt:lpstr>Example</vt:lpstr>
      <vt:lpstr>Abstract class having normal method and abstract method</vt:lpstr>
      <vt:lpstr>Rules for abstract class</vt:lpstr>
      <vt:lpstr>Example</vt:lpstr>
      <vt:lpstr>Real time Example</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OTHER USERS</dc:creator>
  <cp:lastModifiedBy>Srivastawa, Shweta</cp:lastModifiedBy>
  <cp:revision>356</cp:revision>
  <dcterms:created xsi:type="dcterms:W3CDTF">2014-06-12T15:55:02Z</dcterms:created>
  <dcterms:modified xsi:type="dcterms:W3CDTF">2018-07-19T05:31:24Z</dcterms:modified>
</cp:coreProperties>
</file>