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740" r:id="rId2"/>
  </p:sldMasterIdLst>
  <p:notesMasterIdLst>
    <p:notesMasterId r:id="rId57"/>
  </p:notesMasterIdLst>
  <p:sldIdLst>
    <p:sldId id="1113" r:id="rId3"/>
    <p:sldId id="1197" r:id="rId4"/>
    <p:sldId id="1269" r:id="rId5"/>
    <p:sldId id="1271" r:id="rId6"/>
    <p:sldId id="1332" r:id="rId7"/>
    <p:sldId id="1333" r:id="rId8"/>
    <p:sldId id="1273" r:id="rId9"/>
    <p:sldId id="1317" r:id="rId10"/>
    <p:sldId id="1274" r:id="rId11"/>
    <p:sldId id="1275" r:id="rId12"/>
    <p:sldId id="1321" r:id="rId13"/>
    <p:sldId id="1319" r:id="rId14"/>
    <p:sldId id="1276" r:id="rId15"/>
    <p:sldId id="1326" r:id="rId16"/>
    <p:sldId id="1327" r:id="rId17"/>
    <p:sldId id="1277" r:id="rId18"/>
    <p:sldId id="1278" r:id="rId19"/>
    <p:sldId id="1279" r:id="rId20"/>
    <p:sldId id="1303" r:id="rId21"/>
    <p:sldId id="1323" r:id="rId22"/>
    <p:sldId id="1280" r:id="rId23"/>
    <p:sldId id="1281" r:id="rId24"/>
    <p:sldId id="1282" r:id="rId25"/>
    <p:sldId id="1283" r:id="rId26"/>
    <p:sldId id="1284" r:id="rId27"/>
    <p:sldId id="1285" r:id="rId28"/>
    <p:sldId id="1286" r:id="rId29"/>
    <p:sldId id="1287" r:id="rId30"/>
    <p:sldId id="1288" r:id="rId31"/>
    <p:sldId id="1289" r:id="rId32"/>
    <p:sldId id="1290" r:id="rId33"/>
    <p:sldId id="1335" r:id="rId34"/>
    <p:sldId id="1324" r:id="rId35"/>
    <p:sldId id="1291" r:id="rId36"/>
    <p:sldId id="1292" r:id="rId37"/>
    <p:sldId id="1293" r:id="rId38"/>
    <p:sldId id="1294" r:id="rId39"/>
    <p:sldId id="1306" r:id="rId40"/>
    <p:sldId id="1295" r:id="rId41"/>
    <p:sldId id="1325" r:id="rId42"/>
    <p:sldId id="1296" r:id="rId43"/>
    <p:sldId id="1297" r:id="rId44"/>
    <p:sldId id="1298" r:id="rId45"/>
    <p:sldId id="1299" r:id="rId46"/>
    <p:sldId id="1300" r:id="rId47"/>
    <p:sldId id="1330" r:id="rId48"/>
    <p:sldId id="1334" r:id="rId49"/>
    <p:sldId id="1329" r:id="rId50"/>
    <p:sldId id="1336" r:id="rId51"/>
    <p:sldId id="1337" r:id="rId52"/>
    <p:sldId id="1309" r:id="rId53"/>
    <p:sldId id="1310" r:id="rId54"/>
    <p:sldId id="1311" r:id="rId55"/>
    <p:sldId id="1328" r:id="rId56"/>
  </p:sldIdLst>
  <p:sldSz cx="9144000" cy="6858000" type="screen4x3"/>
  <p:notesSz cx="6807200" cy="9939338"/>
  <p:defaultTextStyle>
    <a:defPPr>
      <a:defRPr lang="en-US"/>
    </a:defPPr>
    <a:lvl1pPr algn="l" rtl="0" fontAlgn="base" latinLnBrk="1">
      <a:spcBef>
        <a:spcPct val="5000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fontAlgn="base" latinLnBrk="1">
      <a:spcBef>
        <a:spcPct val="5000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fontAlgn="base" latinLnBrk="1">
      <a:spcBef>
        <a:spcPct val="5000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fontAlgn="base" latinLnBrk="1">
      <a:spcBef>
        <a:spcPct val="5000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fontAlgn="base" latinLnBrk="1">
      <a:spcBef>
        <a:spcPct val="5000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EC98E8"/>
    <a:srgbClr val="C5FF21"/>
    <a:srgbClr val="FFFFFF"/>
    <a:srgbClr val="6600CC"/>
    <a:srgbClr val="000066"/>
    <a:srgbClr val="004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83214" autoAdjust="0"/>
  </p:normalViewPr>
  <p:slideViewPr>
    <p:cSldViewPr>
      <p:cViewPr varScale="1">
        <p:scale>
          <a:sx n="131" d="100"/>
          <a:sy n="131" d="100"/>
        </p:scale>
        <p:origin x="120" y="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94"/>
    </p:cViewPr>
  </p:sorterViewPr>
  <p:notesViewPr>
    <p:cSldViewPr>
      <p:cViewPr varScale="1">
        <p:scale>
          <a:sx n="84" d="100"/>
          <a:sy n="84" d="100"/>
        </p:scale>
        <p:origin x="-2016" y="-90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6.xml"/><Relationship Id="rId3" Type="http://schemas.openxmlformats.org/officeDocument/2006/relationships/slide" Target="slides/slide16.xml"/><Relationship Id="rId7" Type="http://schemas.openxmlformats.org/officeDocument/2006/relationships/slide" Target="slides/slide35.xml"/><Relationship Id="rId2" Type="http://schemas.openxmlformats.org/officeDocument/2006/relationships/slide" Target="slides/slide13.xml"/><Relationship Id="rId1" Type="http://schemas.openxmlformats.org/officeDocument/2006/relationships/slide" Target="slides/slide10.xml"/><Relationship Id="rId6" Type="http://schemas.openxmlformats.org/officeDocument/2006/relationships/slide" Target="slides/slide26.xml"/><Relationship Id="rId5" Type="http://schemas.openxmlformats.org/officeDocument/2006/relationships/slide" Target="slides/slide22.xml"/><Relationship Id="rId4" Type="http://schemas.openxmlformats.org/officeDocument/2006/relationships/slide" Target="slides/slide19.xml"/><Relationship Id="rId9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990" cy="497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2" tIns="45776" rIns="91552" bIns="45776" numCol="1" anchor="t" anchorCtr="0" compatLnSpc="1">
            <a:prstTxWarp prst="textNoShape">
              <a:avLst/>
            </a:prstTxWarp>
          </a:bodyPr>
          <a:lstStyle>
            <a:lvl1pPr defTabSz="915575" latinLnBrk="0">
              <a:spcBef>
                <a:spcPct val="0"/>
              </a:spcBef>
              <a:defRPr kumimoji="0"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211" y="0"/>
            <a:ext cx="2949990" cy="497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2" tIns="45776" rIns="91552" bIns="45776" numCol="1" anchor="t" anchorCtr="0" compatLnSpc="1">
            <a:prstTxWarp prst="textNoShape">
              <a:avLst/>
            </a:prstTxWarp>
          </a:bodyPr>
          <a:lstStyle>
            <a:lvl1pPr algn="r" defTabSz="915575" latinLnBrk="0">
              <a:spcBef>
                <a:spcPct val="0"/>
              </a:spcBef>
              <a:defRPr kumimoji="0"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887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221" y="4720684"/>
            <a:ext cx="4992758" cy="4472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2" tIns="45776" rIns="91552" bIns="457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1370"/>
            <a:ext cx="2949990" cy="497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2" tIns="45776" rIns="91552" bIns="45776" numCol="1" anchor="b" anchorCtr="0" compatLnSpc="1">
            <a:prstTxWarp prst="textNoShape">
              <a:avLst/>
            </a:prstTxWarp>
          </a:bodyPr>
          <a:lstStyle>
            <a:lvl1pPr defTabSz="915575" latinLnBrk="0">
              <a:spcBef>
                <a:spcPct val="0"/>
              </a:spcBef>
              <a:defRPr kumimoji="0"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211" y="9441370"/>
            <a:ext cx="2949990" cy="497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2" tIns="45776" rIns="91552" bIns="45776" numCol="1" anchor="b" anchorCtr="0" compatLnSpc="1">
            <a:prstTxWarp prst="textNoShape">
              <a:avLst/>
            </a:prstTxWarp>
          </a:bodyPr>
          <a:lstStyle>
            <a:lvl1pPr algn="r" defTabSz="915575" latinLnBrk="0">
              <a:spcBef>
                <a:spcPct val="0"/>
              </a:spcBef>
              <a:defRPr kumimoji="0" sz="1100">
                <a:latin typeface="Times New Roman" pitchFamily="18" charset="0"/>
              </a:defRPr>
            </a:lvl1pPr>
          </a:lstStyle>
          <a:p>
            <a:pPr>
              <a:defRPr/>
            </a:pPr>
            <a:fld id="{8AB91683-A9C2-4FF4-93B4-F937F70A498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0606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4D9579-E2BB-4D82-9123-9ECAF1BA1B8A}" type="slidenum">
              <a:rPr lang="ko-KR" altLang="en-US" smtClean="0"/>
              <a:pPr/>
              <a:t>1</a:t>
            </a:fld>
            <a:endParaRPr lang="en-US" altLang="ko-KR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17" y="4720684"/>
            <a:ext cx="5446369" cy="4472471"/>
          </a:xfrm>
          <a:noFill/>
          <a:ln/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456347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BC8AD3-38B4-42F1-A481-512D5DB3A9C5}" type="slidenum">
              <a:rPr lang="ko-KR" altLang="en-US" smtClean="0"/>
              <a:pPr/>
              <a:t>12</a:t>
            </a:fld>
            <a:endParaRPr lang="en-US" altLang="ko-KR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198800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07C2BA-B302-45C5-86A6-3459BCEFCFCE}" type="slidenum">
              <a:rPr lang="ko-KR" altLang="en-US" smtClean="0"/>
              <a:pPr/>
              <a:t>13</a:t>
            </a:fld>
            <a:endParaRPr lang="en-US" altLang="ko-KR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50888"/>
            <a:ext cx="4948237" cy="3711575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143" y="4722227"/>
            <a:ext cx="4985148" cy="1461531"/>
          </a:xfrm>
          <a:noFill/>
          <a:ln/>
        </p:spPr>
        <p:txBody>
          <a:bodyPr lIns="97295" tIns="48646" rIns="97295" bIns="48646"/>
          <a:lstStyle/>
          <a:p>
            <a:pPr eaLnBrk="1" hangingPunct="1">
              <a:lnSpc>
                <a:spcPct val="80000"/>
              </a:lnSpc>
            </a:pPr>
            <a:r>
              <a:rPr lang="ko-KR" altLang="en-US" sz="900" dirty="0"/>
              <a:t>시스템과 </a:t>
            </a:r>
            <a:r>
              <a:rPr lang="en-US" altLang="ko-KR" sz="900" dirty="0"/>
              <a:t>actor</a:t>
            </a:r>
            <a:r>
              <a:rPr lang="ko-KR" altLang="en-US" sz="900" dirty="0"/>
              <a:t>사이의 일어나는 </a:t>
            </a:r>
            <a:r>
              <a:rPr lang="en-US" altLang="ko-KR" sz="900" dirty="0"/>
              <a:t>transaction(</a:t>
            </a:r>
            <a:r>
              <a:rPr lang="ko-KR" altLang="en-US" sz="900" dirty="0"/>
              <a:t>일</a:t>
            </a:r>
            <a:r>
              <a:rPr lang="en-US" altLang="ko-KR" sz="900" dirty="0"/>
              <a:t>)</a:t>
            </a:r>
            <a:r>
              <a:rPr lang="ko-KR" altLang="en-US" sz="900" dirty="0"/>
              <a:t>을 표현한 기능 단위입니다</a:t>
            </a:r>
            <a:r>
              <a:rPr lang="en-US" altLang="ko-KR" sz="9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900" dirty="0"/>
              <a:t>보시는 바와 같이 </a:t>
            </a:r>
            <a:r>
              <a:rPr lang="en-US" altLang="ko-KR" sz="900" dirty="0"/>
              <a:t>Use case</a:t>
            </a:r>
            <a:r>
              <a:rPr lang="ko-KR" altLang="en-US" sz="900" dirty="0"/>
              <a:t>에는 여러 </a:t>
            </a:r>
            <a:r>
              <a:rPr lang="en-US" altLang="ko-KR" sz="900" dirty="0"/>
              <a:t>actor</a:t>
            </a:r>
            <a:r>
              <a:rPr lang="ko-KR" altLang="en-US" sz="900" dirty="0"/>
              <a:t>가 함께 상호작용하고 있을 수 있습니다</a:t>
            </a:r>
            <a:r>
              <a:rPr lang="en-US" altLang="ko-KR" sz="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1853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44BE20-F689-4C93-AC70-826B4C9BEEC9}" type="slidenum">
              <a:rPr lang="ko-KR" altLang="en-US" smtClean="0"/>
              <a:pPr/>
              <a:t>14</a:t>
            </a:fld>
            <a:endParaRPr lang="en-US" altLang="ko-KR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ko-KR" smtClean="0"/>
              <a:t>(</a:t>
            </a:r>
            <a:r>
              <a:rPr lang="ko-KR" altLang="en-US" smtClean="0"/>
              <a:t>말하는 순서</a:t>
            </a:r>
            <a:r>
              <a:rPr lang="en-US" altLang="ko-KR" smtClean="0"/>
              <a:t>: system, actor, use case, association, include)</a:t>
            </a:r>
            <a:endParaRPr lang="ko-KR" altLang="en-US" smtClean="0"/>
          </a:p>
          <a:p>
            <a:pPr eaLnBrk="1" hangingPunct="1"/>
            <a:r>
              <a:rPr lang="ko-KR" altLang="en-US" smtClean="0"/>
              <a:t>아래 그림은 극장 </a:t>
            </a:r>
            <a:r>
              <a:rPr lang="en-US" altLang="ko-KR" smtClean="0"/>
              <a:t>Box office (</a:t>
            </a:r>
            <a:r>
              <a:rPr lang="ko-KR" altLang="en-US" smtClean="0"/>
              <a:t>시스템</a:t>
            </a:r>
            <a:r>
              <a:rPr lang="en-US" altLang="ko-KR" smtClean="0"/>
              <a:t>)</a:t>
            </a:r>
            <a:r>
              <a:rPr lang="ko-KR" altLang="en-US" smtClean="0"/>
              <a:t>을 나타냅니다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여기에는 </a:t>
            </a:r>
            <a:r>
              <a:rPr lang="en-US" altLang="ko-KR" smtClean="0"/>
              <a:t>subject, </a:t>
            </a:r>
            <a:r>
              <a:rPr lang="ko-KR" altLang="en-US" smtClean="0"/>
              <a:t>즉 </a:t>
            </a:r>
            <a:r>
              <a:rPr lang="en-US" altLang="ko-KR" smtClean="0"/>
              <a:t>system</a:t>
            </a:r>
            <a:r>
              <a:rPr lang="ko-KR" altLang="en-US" smtClean="0"/>
              <a:t>인 </a:t>
            </a:r>
            <a:r>
              <a:rPr lang="en-US" altLang="ko-KR" smtClean="0"/>
              <a:t>box office </a:t>
            </a:r>
          </a:p>
          <a:p>
            <a:pPr eaLnBrk="1" hangingPunct="1"/>
            <a:r>
              <a:rPr lang="ko-KR" altLang="en-US" smtClean="0"/>
              <a:t>그 시스템과 서로 상호작용하는 </a:t>
            </a:r>
            <a:r>
              <a:rPr lang="en-US" altLang="ko-KR" smtClean="0"/>
              <a:t>actor</a:t>
            </a:r>
            <a:r>
              <a:rPr lang="ko-KR" altLang="en-US" smtClean="0"/>
              <a:t>가 있는데 시스템 외부에 위치하고 있습니다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그리고 이 시스템상에서 하는 기능 단위인 이러이러한 </a:t>
            </a:r>
            <a:r>
              <a:rPr lang="en-US" altLang="ko-KR" smtClean="0"/>
              <a:t>use case </a:t>
            </a:r>
            <a:r>
              <a:rPr lang="ko-KR" altLang="en-US" smtClean="0"/>
              <a:t>들이 있습니다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손님은 시스템상에서 표를 살수도 있고</a:t>
            </a:r>
            <a:r>
              <a:rPr lang="en-US" altLang="ko-KR" smtClean="0"/>
              <a:t>. </a:t>
            </a:r>
            <a:r>
              <a:rPr lang="ko-KR" altLang="en-US" smtClean="0"/>
              <a:t>예매를 하고</a:t>
            </a:r>
          </a:p>
          <a:p>
            <a:pPr eaLnBrk="1" hangingPunct="1"/>
            <a:r>
              <a:rPr lang="ko-KR" altLang="en-US" smtClean="0"/>
              <a:t>외부 시스템은 </a:t>
            </a:r>
            <a:r>
              <a:rPr lang="en-US" altLang="ko-KR" smtClean="0"/>
              <a:t>Kiosk(</a:t>
            </a:r>
            <a:r>
              <a:rPr lang="ko-KR" altLang="en-US" smtClean="0"/>
              <a:t>매점</a:t>
            </a:r>
            <a:r>
              <a:rPr lang="en-US" altLang="ko-KR" smtClean="0"/>
              <a:t>)</a:t>
            </a:r>
            <a:r>
              <a:rPr lang="ko-KR" altLang="en-US" smtClean="0"/>
              <a:t>를 이용하여 표를 살수도 있으며</a:t>
            </a:r>
          </a:p>
          <a:p>
            <a:pPr eaLnBrk="1" hangingPunct="1"/>
            <a:r>
              <a:rPr lang="ko-KR" altLang="en-US" smtClean="0"/>
              <a:t>돈을 지불하고</a:t>
            </a:r>
          </a:p>
          <a:p>
            <a:pPr eaLnBrk="1" hangingPunct="1"/>
            <a:r>
              <a:rPr lang="en-US" altLang="ko-KR" smtClean="0"/>
              <a:t>Supervisor</a:t>
            </a:r>
            <a:r>
              <a:rPr lang="ko-KR" altLang="en-US" smtClean="0"/>
              <a:t>는 현재 얼마나 표가 팔렸는지 체크를 합니다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en-US" altLang="ko-KR" smtClean="0"/>
              <a:t>Actor</a:t>
            </a:r>
            <a:r>
              <a:rPr lang="ko-KR" altLang="en-US" smtClean="0"/>
              <a:t>와 </a:t>
            </a:r>
            <a:r>
              <a:rPr lang="en-US" altLang="ko-KR" smtClean="0"/>
              <a:t>use case</a:t>
            </a:r>
            <a:r>
              <a:rPr lang="ko-KR" altLang="en-US" smtClean="0"/>
              <a:t>는 </a:t>
            </a:r>
            <a:r>
              <a:rPr lang="en-US" altLang="ko-KR" smtClean="0"/>
              <a:t>interact</a:t>
            </a:r>
            <a:r>
              <a:rPr lang="ko-KR" altLang="en-US" smtClean="0"/>
              <a:t>하기에 관계를 가지고 있으며</a:t>
            </a:r>
          </a:p>
          <a:p>
            <a:pPr eaLnBrk="1" hangingPunct="1"/>
            <a:r>
              <a:rPr lang="ko-KR" altLang="en-US" smtClean="0"/>
              <a:t>이 두 </a:t>
            </a:r>
            <a:r>
              <a:rPr lang="en-US" altLang="ko-KR" smtClean="0"/>
              <a:t>use case</a:t>
            </a:r>
            <a:r>
              <a:rPr lang="ko-KR" altLang="en-US" smtClean="0"/>
              <a:t>는 </a:t>
            </a:r>
            <a:r>
              <a:rPr lang="en-US" altLang="ko-KR" smtClean="0"/>
              <a:t>Make Charge</a:t>
            </a:r>
            <a:r>
              <a:rPr lang="ko-KR" altLang="en-US" smtClean="0"/>
              <a:t>란 </a:t>
            </a:r>
            <a:r>
              <a:rPr lang="en-US" altLang="ko-KR" smtClean="0"/>
              <a:t>use case</a:t>
            </a:r>
            <a:r>
              <a:rPr lang="ko-KR" altLang="en-US" smtClean="0"/>
              <a:t>에 포함됩니다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4727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B52A60-007D-44C8-91AD-BA5F8D99A03E}" type="slidenum">
              <a:rPr lang="ko-KR" altLang="en-US" smtClean="0"/>
              <a:pPr/>
              <a:t>16</a:t>
            </a:fld>
            <a:endParaRPr lang="en-US" altLang="ko-KR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 smtClean="0"/>
              <a:t>시스템 영역을 나타내어 어디까지 개발할 시스템인가를 구분짓습니다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그리고 정의된 </a:t>
            </a:r>
            <a:r>
              <a:rPr lang="en-US" altLang="ko-KR" smtClean="0"/>
              <a:t>use case</a:t>
            </a:r>
            <a:r>
              <a:rPr lang="ko-KR" altLang="en-US" smtClean="0"/>
              <a:t>에 따라서 </a:t>
            </a:r>
            <a:r>
              <a:rPr lang="en-US" altLang="ko-KR" smtClean="0"/>
              <a:t>system</a:t>
            </a:r>
            <a:r>
              <a:rPr lang="ko-KR" altLang="en-US" smtClean="0"/>
              <a:t>의 행동이 명세화</a:t>
            </a:r>
            <a:r>
              <a:rPr lang="en-US" altLang="ko-KR" smtClean="0"/>
              <a:t>(realization)</a:t>
            </a:r>
            <a:r>
              <a:rPr lang="ko-KR" altLang="en-US" smtClean="0"/>
              <a:t>됩니다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7927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3E58B6-CD32-4B13-98E1-872CA13D5E41}" type="slidenum">
              <a:rPr lang="ko-KR" altLang="en-US" smtClean="0"/>
              <a:pPr/>
              <a:t>17</a:t>
            </a:fld>
            <a:endParaRPr lang="en-US" altLang="ko-KR" smtClean="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ko-KR" smtClean="0"/>
              <a:t>Actor</a:t>
            </a:r>
            <a:r>
              <a:rPr lang="ko-KR" altLang="en-US" smtClean="0"/>
              <a:t>와 </a:t>
            </a:r>
            <a:r>
              <a:rPr lang="en-US" altLang="ko-KR" smtClean="0"/>
              <a:t>use case</a:t>
            </a:r>
            <a:r>
              <a:rPr lang="ko-KR" altLang="en-US" smtClean="0"/>
              <a:t>간의 모든 형태의 상호작용을 나타내며 사이에 선을 그어준다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0051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B386B8-2D6C-4C4F-A835-131374D54FD8}" type="slidenum">
              <a:rPr lang="ko-KR" altLang="en-US" smtClean="0"/>
              <a:pPr/>
              <a:t>18</a:t>
            </a:fld>
            <a:endParaRPr lang="en-US" altLang="ko-KR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6343" tIns="43172" rIns="86343" bIns="43172"/>
          <a:lstStyle/>
          <a:p>
            <a:pPr eaLnBrk="1" hangingPunct="1"/>
            <a:r>
              <a:rPr lang="en-US" altLang="ko-KR" smtClean="0"/>
              <a:t>Use case </a:t>
            </a:r>
            <a:r>
              <a:rPr lang="ko-KR" altLang="en-US" smtClean="0"/>
              <a:t>간의 의존 관계를 나타내는 것으로써 이것은 한 </a:t>
            </a:r>
            <a:r>
              <a:rPr lang="en-US" altLang="ko-KR" smtClean="0"/>
              <a:t>use case</a:t>
            </a:r>
            <a:r>
              <a:rPr lang="ko-KR" altLang="en-US" smtClean="0"/>
              <a:t>가 </a:t>
            </a:r>
            <a:r>
              <a:rPr lang="en-US" altLang="ko-KR" smtClean="0"/>
              <a:t>(inclusion use case) </a:t>
            </a:r>
            <a:r>
              <a:rPr lang="ko-KR" altLang="en-US" smtClean="0"/>
              <a:t>다른 </a:t>
            </a:r>
            <a:r>
              <a:rPr lang="en-US" altLang="ko-KR" smtClean="0"/>
              <a:t>use case</a:t>
            </a:r>
            <a:r>
              <a:rPr lang="ko-KR" altLang="en-US" smtClean="0"/>
              <a:t>에 </a:t>
            </a:r>
            <a:r>
              <a:rPr lang="en-US" altLang="ko-KR" smtClean="0"/>
              <a:t>(base use case)</a:t>
            </a:r>
            <a:r>
              <a:rPr lang="ko-KR" altLang="en-US" smtClean="0"/>
              <a:t>에 포함되는 것을 나타낸다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그리고 여기에는 암시적으로 </a:t>
            </a:r>
            <a:r>
              <a:rPr lang="en-US" altLang="ko-KR" smtClean="0"/>
              <a:t>buy tickets</a:t>
            </a:r>
            <a:r>
              <a:rPr lang="ko-KR" altLang="en-US" smtClean="0"/>
              <a:t>와 </a:t>
            </a:r>
            <a:r>
              <a:rPr lang="en-US" altLang="ko-KR" smtClean="0"/>
              <a:t>buy subscription use case</a:t>
            </a:r>
            <a:r>
              <a:rPr lang="ko-KR" altLang="en-US" smtClean="0"/>
              <a:t>가 </a:t>
            </a:r>
            <a:r>
              <a:rPr lang="en-US" altLang="ko-KR" smtClean="0"/>
              <a:t>make charges use case</a:t>
            </a:r>
            <a:r>
              <a:rPr lang="ko-KR" altLang="en-US" smtClean="0"/>
              <a:t>를 불러 사용한다는 의미가 포함되어 있다</a:t>
            </a:r>
            <a:r>
              <a:rPr lang="en-US" altLang="ko-KR" smtClean="0"/>
              <a:t>. </a:t>
            </a:r>
          </a:p>
          <a:p>
            <a:pPr eaLnBrk="1" hangingPunct="1"/>
            <a:r>
              <a:rPr lang="ko-KR" altLang="en-US" smtClean="0"/>
              <a:t>이렇게 하는 이유는 </a:t>
            </a:r>
            <a:r>
              <a:rPr lang="en-US" altLang="ko-KR" smtClean="0"/>
              <a:t>buy ticket</a:t>
            </a:r>
            <a:r>
              <a:rPr lang="ko-KR" altLang="en-US" smtClean="0"/>
              <a:t>에서도 </a:t>
            </a:r>
            <a:r>
              <a:rPr lang="en-US" altLang="ko-KR" smtClean="0"/>
              <a:t>make charge</a:t>
            </a:r>
            <a:r>
              <a:rPr lang="ko-KR" altLang="en-US" smtClean="0"/>
              <a:t>를 사용하고 </a:t>
            </a:r>
            <a:r>
              <a:rPr lang="en-US" altLang="ko-KR" smtClean="0"/>
              <a:t>buy subscription</a:t>
            </a:r>
            <a:r>
              <a:rPr lang="ko-KR" altLang="en-US" smtClean="0"/>
              <a:t>에서도 </a:t>
            </a:r>
            <a:r>
              <a:rPr lang="en-US" altLang="ko-KR" smtClean="0"/>
              <a:t>make charge</a:t>
            </a:r>
            <a:r>
              <a:rPr lang="ko-KR" altLang="en-US" smtClean="0"/>
              <a:t>를 사용하는데 서로 중복되게 또 구현하지 않기 하기 위해서 저렇게 </a:t>
            </a:r>
            <a:r>
              <a:rPr lang="en-US" altLang="ko-KR" smtClean="0"/>
              <a:t>make charge</a:t>
            </a:r>
            <a:r>
              <a:rPr lang="ko-KR" altLang="en-US" smtClean="0"/>
              <a:t>를 따로 떼어내어서 </a:t>
            </a:r>
            <a:r>
              <a:rPr lang="en-US" altLang="ko-KR" smtClean="0"/>
              <a:t>use case</a:t>
            </a:r>
            <a:r>
              <a:rPr lang="ko-KR" altLang="en-US" smtClean="0"/>
              <a:t>를 구조화 시킨 것이다</a:t>
            </a:r>
            <a:r>
              <a:rPr lang="en-US" altLang="ko-KR" smtClean="0"/>
              <a:t>. </a:t>
            </a:r>
            <a:r>
              <a:rPr lang="ko-KR" altLang="en-US" smtClean="0"/>
              <a:t>이렇게 함으로써 </a:t>
            </a:r>
            <a:r>
              <a:rPr lang="en-US" altLang="ko-KR" smtClean="0"/>
              <a:t>use case</a:t>
            </a:r>
            <a:r>
              <a:rPr lang="ko-KR" altLang="en-US" smtClean="0"/>
              <a:t>들의 재사용성이</a:t>
            </a:r>
            <a:r>
              <a:rPr lang="en-US" altLang="ko-KR" smtClean="0"/>
              <a:t> </a:t>
            </a:r>
            <a:r>
              <a:rPr lang="ko-KR" altLang="en-US" smtClean="0"/>
              <a:t>좋아진다</a:t>
            </a:r>
            <a:r>
              <a:rPr lang="en-US" altLang="ko-KR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57050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B1671A-E737-46FA-AE21-01526636729A}" type="slidenum">
              <a:rPr lang="ko-KR" altLang="en-US" smtClean="0"/>
              <a:pPr/>
              <a:t>19</a:t>
            </a:fld>
            <a:endParaRPr lang="en-US" altLang="ko-KR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 smtClean="0"/>
              <a:t>그림 추가하기</a:t>
            </a:r>
          </a:p>
        </p:txBody>
      </p:sp>
    </p:spTree>
    <p:extLst>
      <p:ext uri="{BB962C8B-B14F-4D97-AF65-F5344CB8AC3E}">
        <p14:creationId xmlns:p14="http://schemas.microsoft.com/office/powerpoint/2010/main" val="3376210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AB63AF-E948-443D-861D-ACA7EE682693}" type="slidenum">
              <a:rPr lang="ko-KR" altLang="en-US" smtClean="0"/>
              <a:pPr/>
              <a:t>20</a:t>
            </a:fld>
            <a:endParaRPr lang="en-US" altLang="ko-KR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262699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A90762-9AEC-46D8-8F40-2A73F45B3426}" type="slidenum">
              <a:rPr lang="ko-KR" altLang="en-US" smtClean="0"/>
              <a:pPr/>
              <a:t>21</a:t>
            </a:fld>
            <a:endParaRPr lang="en-US" altLang="ko-KR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8525" y="771525"/>
            <a:ext cx="4941888" cy="3705225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188" y="4709893"/>
            <a:ext cx="4934915" cy="4475554"/>
          </a:xfrm>
          <a:noFill/>
          <a:ln/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10368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133F64-6E21-41AF-BC41-1909DF7D4216}" type="slidenum">
              <a:rPr lang="ko-KR" altLang="en-US" smtClean="0"/>
              <a:pPr/>
              <a:t>22</a:t>
            </a:fld>
            <a:endParaRPr lang="en-US" altLang="ko-KR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 smtClean="0"/>
              <a:t>시스템의 정적구조를 설명한다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즉</a:t>
            </a:r>
            <a:r>
              <a:rPr lang="en-US" altLang="ko-KR" smtClean="0"/>
              <a:t>, </a:t>
            </a:r>
            <a:r>
              <a:rPr lang="ko-KR" altLang="en-US" smtClean="0"/>
              <a:t>시스템 내 객체의 </a:t>
            </a:r>
            <a:r>
              <a:rPr lang="en-US" altLang="ko-KR" smtClean="0"/>
              <a:t>type</a:t>
            </a:r>
            <a:r>
              <a:rPr lang="ko-KR" altLang="en-US" smtClean="0"/>
              <a:t>과 그들의 관계를 보여준다</a:t>
            </a:r>
            <a:r>
              <a:rPr lang="en-US" altLang="ko-KR" smtClean="0"/>
              <a:t>. </a:t>
            </a:r>
            <a:r>
              <a:rPr lang="ko-KR" altLang="en-US" smtClean="0"/>
              <a:t>그리고 </a:t>
            </a:r>
            <a:r>
              <a:rPr lang="en-US" altLang="ko-KR" smtClean="0"/>
              <a:t>class diagram</a:t>
            </a:r>
            <a:r>
              <a:rPr lang="ko-KR" altLang="en-US" smtClean="0"/>
              <a:t>은 다른 </a:t>
            </a:r>
            <a:r>
              <a:rPr lang="en-US" altLang="ko-KR" smtClean="0"/>
              <a:t>class</a:t>
            </a:r>
            <a:r>
              <a:rPr lang="ko-KR" altLang="en-US" smtClean="0"/>
              <a:t>들의 기본이 된다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 </a:t>
            </a:r>
          </a:p>
          <a:p>
            <a:pPr eaLnBrk="1" hangingPunct="1"/>
            <a:r>
              <a:rPr lang="en-US" altLang="ko-KR" smtClean="0"/>
              <a:t>Person</a:t>
            </a:r>
            <a:r>
              <a:rPr lang="ko-KR" altLang="en-US" smtClean="0"/>
              <a:t>설명</a:t>
            </a:r>
          </a:p>
          <a:p>
            <a:pPr eaLnBrk="1" hangingPunct="1"/>
            <a:r>
              <a:rPr lang="en-US" altLang="ko-KR" smtClean="0"/>
              <a:t>Tea, Coffee</a:t>
            </a:r>
            <a:r>
              <a:rPr lang="ko-KR" altLang="en-US" smtClean="0"/>
              <a:t>설명 </a:t>
            </a:r>
            <a:r>
              <a:rPr lang="en-US" altLang="ko-KR" smtClean="0"/>
              <a:t>-&gt; Beverage</a:t>
            </a:r>
            <a:r>
              <a:rPr lang="ko-KR" altLang="en-US" smtClean="0"/>
              <a:t>라는 </a:t>
            </a:r>
            <a:r>
              <a:rPr lang="en-US" altLang="ko-KR" smtClean="0"/>
              <a:t>class</a:t>
            </a:r>
            <a:r>
              <a:rPr lang="ko-KR" altLang="en-US" smtClean="0"/>
              <a:t>로 추상화 되어 일반화 된다</a:t>
            </a:r>
            <a:r>
              <a:rPr lang="en-US" altLang="ko-KR" smtClean="0"/>
              <a:t>. </a:t>
            </a:r>
            <a:r>
              <a:rPr lang="ko-KR" altLang="en-US" smtClean="0"/>
              <a:t>여기에 있는 </a:t>
            </a:r>
            <a:r>
              <a:rPr lang="en-US" altLang="ko-KR" smtClean="0"/>
              <a:t>attribute</a:t>
            </a:r>
            <a:r>
              <a:rPr lang="ko-KR" altLang="en-US" smtClean="0"/>
              <a:t>와 </a:t>
            </a:r>
            <a:r>
              <a:rPr lang="en-US" altLang="ko-KR" smtClean="0"/>
              <a:t>operation</a:t>
            </a:r>
            <a:r>
              <a:rPr lang="ko-KR" altLang="en-US" smtClean="0"/>
              <a:t>은 공통으로 사용되는 </a:t>
            </a:r>
            <a:r>
              <a:rPr lang="en-US" altLang="ko-KR" smtClean="0"/>
              <a:t>attribute</a:t>
            </a:r>
            <a:r>
              <a:rPr lang="ko-KR" altLang="en-US" smtClean="0"/>
              <a:t>와 </a:t>
            </a:r>
            <a:r>
              <a:rPr lang="en-US" altLang="ko-KR" smtClean="0"/>
              <a:t>operation</a:t>
            </a:r>
            <a:r>
              <a:rPr lang="ko-KR" altLang="en-US" smtClean="0"/>
              <a:t>이다</a:t>
            </a:r>
            <a:r>
              <a:rPr lang="en-US" altLang="ko-KR" smtClean="0"/>
              <a:t>.</a:t>
            </a:r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사람은 음료수를 마신다</a:t>
            </a:r>
            <a:r>
              <a:rPr lang="en-US" altLang="ko-KR" smtClean="0"/>
              <a:t>. (</a:t>
            </a:r>
            <a:r>
              <a:rPr lang="ko-KR" altLang="en-US" smtClean="0"/>
              <a:t>관계</a:t>
            </a:r>
            <a:r>
              <a:rPr lang="en-US" altLang="ko-KR" smtClean="0"/>
              <a:t>)</a:t>
            </a:r>
          </a:p>
          <a:p>
            <a:pPr eaLnBrk="1" hangingPunct="1"/>
            <a:r>
              <a:rPr lang="ko-KR" altLang="en-US" smtClean="0"/>
              <a:t>얼마나 많은 관계인가 하면</a:t>
            </a:r>
            <a:r>
              <a:rPr lang="en-US" altLang="ko-KR" smtClean="0"/>
              <a:t>. </a:t>
            </a:r>
            <a:r>
              <a:rPr lang="ko-KR" altLang="en-US" smtClean="0"/>
              <a:t>한사람이 </a:t>
            </a:r>
            <a:r>
              <a:rPr lang="en-US" altLang="ko-KR" smtClean="0"/>
              <a:t>0~</a:t>
            </a:r>
            <a:r>
              <a:rPr lang="ko-KR" altLang="en-US" smtClean="0"/>
              <a:t>여러 개의 음료수를 마신다</a:t>
            </a:r>
            <a:r>
              <a:rPr lang="en-US" altLang="ko-KR" smtClean="0"/>
              <a:t>.</a:t>
            </a:r>
          </a:p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2342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2F9C04-C36E-4134-A9CD-3BCF7EA4F866}" type="slidenum">
              <a:rPr lang="ko-KR" altLang="en-US" smtClean="0"/>
              <a:pPr/>
              <a:t>2</a:t>
            </a:fld>
            <a:endParaRPr lang="en-US" altLang="ko-KR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8525" y="771525"/>
            <a:ext cx="4941888" cy="3705225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188" y="4709893"/>
            <a:ext cx="4934915" cy="4475554"/>
          </a:xfrm>
          <a:noFill/>
          <a:ln/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8191996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DCEC5E-67AA-49A5-B928-4D6C2651DE32}" type="slidenum">
              <a:rPr lang="ko-KR" altLang="en-US" smtClean="0"/>
              <a:pPr/>
              <a:t>23</a:t>
            </a:fld>
            <a:endParaRPr lang="en-US" altLang="ko-KR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 smtClean="0"/>
              <a:t>그렇다면 </a:t>
            </a:r>
            <a:r>
              <a:rPr lang="en-US" altLang="ko-KR" smtClean="0"/>
              <a:t>class diagram</a:t>
            </a:r>
            <a:r>
              <a:rPr lang="ko-KR" altLang="en-US" smtClean="0"/>
              <a:t>을 이루고 있는 </a:t>
            </a:r>
            <a:r>
              <a:rPr lang="en-US" altLang="ko-KR" smtClean="0"/>
              <a:t>component</a:t>
            </a:r>
            <a:r>
              <a:rPr lang="ko-KR" altLang="en-US" smtClean="0"/>
              <a:t>중 </a:t>
            </a:r>
            <a:r>
              <a:rPr lang="en-US" altLang="ko-KR" smtClean="0"/>
              <a:t>class</a:t>
            </a:r>
            <a:r>
              <a:rPr lang="ko-KR" altLang="en-US" smtClean="0"/>
              <a:t>부터 살펴보도록 하겠습니다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en-US" altLang="ko-KR" smtClean="0"/>
              <a:t>Class</a:t>
            </a:r>
            <a:r>
              <a:rPr lang="ko-KR" altLang="en-US" smtClean="0"/>
              <a:t>는 객체지향 시스템 모형화에서 가장 공통적으로 많이 쓰는 </a:t>
            </a:r>
            <a:r>
              <a:rPr lang="en-US" altLang="ko-KR" smtClean="0"/>
              <a:t>block</a:t>
            </a:r>
            <a:r>
              <a:rPr lang="ko-KR" altLang="en-US" smtClean="0"/>
              <a:t>입니다</a:t>
            </a:r>
            <a:r>
              <a:rPr lang="en-US" altLang="ko-KR" smtClean="0"/>
              <a:t>. </a:t>
            </a:r>
          </a:p>
          <a:p>
            <a:pPr eaLnBrk="1" hangingPunct="1"/>
            <a:r>
              <a:rPr lang="ko-KR" altLang="en-US" smtClean="0"/>
              <a:t>이것은 객체들의 집합을 나타내며 </a:t>
            </a:r>
          </a:p>
          <a:p>
            <a:pPr eaLnBrk="1" hangingPunct="1"/>
            <a:r>
              <a:rPr lang="ko-KR" altLang="en-US" smtClean="0"/>
              <a:t>문제 영역에 존재하는 개체들을 추상화 시켜놓은 모델입니다</a:t>
            </a:r>
            <a:r>
              <a:rPr lang="en-US" altLang="ko-KR" smtClean="0"/>
              <a:t>. </a:t>
            </a:r>
          </a:p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9833549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7DE844-C4C3-4C03-8071-5E20AF86F446}" type="slidenum">
              <a:rPr lang="ko-KR" altLang="en-US" smtClean="0"/>
              <a:pPr/>
              <a:t>24</a:t>
            </a:fld>
            <a:endParaRPr lang="en-US" altLang="ko-KR" smtClean="0"/>
          </a:p>
        </p:txBody>
      </p:sp>
      <p:sp>
        <p:nvSpPr>
          <p:cNvPr id="77827" name="Rectangle 2"/>
          <p:cNvSpPr>
            <a:spLocks noChangeArrowheads="1"/>
          </p:cNvSpPr>
          <p:nvPr/>
        </p:nvSpPr>
        <p:spPr bwMode="auto">
          <a:xfrm>
            <a:off x="5956300" y="98669"/>
            <a:ext cx="850900" cy="2990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8337" tIns="44168" rIns="88337" bIns="44168" anchor="ctr"/>
          <a:lstStyle/>
          <a:p>
            <a:endParaRPr lang="ko-KR" altLang="en-US"/>
          </a:p>
        </p:txBody>
      </p:sp>
      <p:sp>
        <p:nvSpPr>
          <p:cNvPr id="77828" name="Rectangle 3"/>
          <p:cNvSpPr>
            <a:spLocks noChangeArrowheads="1"/>
          </p:cNvSpPr>
          <p:nvPr/>
        </p:nvSpPr>
        <p:spPr bwMode="auto">
          <a:xfrm>
            <a:off x="6477420" y="9641789"/>
            <a:ext cx="328259" cy="2605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599" tIns="44504" rIns="90599" bIns="44504" anchor="b">
            <a:spAutoFit/>
          </a:bodyPr>
          <a:lstStyle/>
          <a:p>
            <a:pPr algn="r" defTabSz="915575" eaLnBrk="0" latinLnBrk="0" hangingPunct="0">
              <a:spcBef>
                <a:spcPct val="0"/>
              </a:spcBef>
            </a:pPr>
            <a:r>
              <a:rPr kumimoji="0" lang="en-US" altLang="ko-KR" sz="1100" dirty="0">
                <a:latin typeface="Times New Roman" pitchFamily="18" charset="0"/>
              </a:rPr>
              <a:t>27</a:t>
            </a:r>
          </a:p>
        </p:txBody>
      </p:sp>
      <p:sp>
        <p:nvSpPr>
          <p:cNvPr id="77829" name="Rectangle 4"/>
          <p:cNvSpPr>
            <a:spLocks noChangeArrowheads="1"/>
          </p:cNvSpPr>
          <p:nvPr/>
        </p:nvSpPr>
        <p:spPr bwMode="auto">
          <a:xfrm>
            <a:off x="0" y="9640249"/>
            <a:ext cx="645406" cy="2990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8337" tIns="44168" rIns="88337" bIns="44168" anchor="ctr"/>
          <a:lstStyle/>
          <a:p>
            <a:endParaRPr lang="ko-KR" altLang="en-US"/>
          </a:p>
        </p:txBody>
      </p:sp>
      <p:sp>
        <p:nvSpPr>
          <p:cNvPr id="77830" name="Rectangle 5"/>
          <p:cNvSpPr>
            <a:spLocks noChangeArrowheads="1"/>
          </p:cNvSpPr>
          <p:nvPr/>
        </p:nvSpPr>
        <p:spPr bwMode="auto">
          <a:xfrm>
            <a:off x="1" y="98669"/>
            <a:ext cx="688026" cy="2990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8337" tIns="44168" rIns="88337" bIns="44168" anchor="ctr"/>
          <a:lstStyle/>
          <a:p>
            <a:endParaRPr lang="ko-KR" altLang="en-US"/>
          </a:p>
        </p:txBody>
      </p:sp>
      <p:sp>
        <p:nvSpPr>
          <p:cNvPr id="7783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8688" y="752475"/>
            <a:ext cx="4949825" cy="3713163"/>
          </a:xfrm>
          <a:ln w="12700" cap="flat"/>
        </p:spPr>
      </p:sp>
      <p:sp>
        <p:nvSpPr>
          <p:cNvPr id="7783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8744" y="7124195"/>
            <a:ext cx="5065824" cy="1004141"/>
          </a:xfrm>
          <a:noFill/>
          <a:ln/>
        </p:spPr>
        <p:txBody>
          <a:bodyPr lIns="90599" tIns="44504" rIns="90599" bIns="44504" anchor="ctr">
            <a:spAutoFit/>
          </a:bodyPr>
          <a:lstStyle/>
          <a:p>
            <a:pPr eaLnBrk="1" hangingPunct="1"/>
            <a:r>
              <a:rPr lang="en-US" altLang="ko-KR" smtClean="0"/>
              <a:t>Attribute</a:t>
            </a:r>
            <a:r>
              <a:rPr lang="ko-KR" altLang="en-US" smtClean="0"/>
              <a:t>란 모델된 </a:t>
            </a:r>
            <a:r>
              <a:rPr lang="en-US" altLang="ko-KR" smtClean="0"/>
              <a:t>class</a:t>
            </a:r>
            <a:r>
              <a:rPr lang="ko-KR" altLang="en-US" smtClean="0"/>
              <a:t>의 특성을 나타냅니다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en-US" altLang="ko-KR" smtClean="0"/>
              <a:t>Syntax</a:t>
            </a:r>
            <a:r>
              <a:rPr lang="ko-KR" altLang="en-US" smtClean="0"/>
              <a:t>는 이렇게 적어주고요</a:t>
            </a:r>
            <a:r>
              <a:rPr lang="en-US" altLang="ko-KR" smtClean="0"/>
              <a:t>.</a:t>
            </a:r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Operation</a:t>
            </a:r>
            <a:r>
              <a:rPr lang="ko-KR" altLang="en-US" smtClean="0"/>
              <a:t>은 </a:t>
            </a:r>
            <a:r>
              <a:rPr lang="en-US" altLang="ko-KR" smtClean="0"/>
              <a:t>class</a:t>
            </a:r>
            <a:r>
              <a:rPr lang="ko-KR" altLang="en-US" smtClean="0"/>
              <a:t>의 </a:t>
            </a:r>
            <a:r>
              <a:rPr lang="en-US" altLang="ko-KR" smtClean="0"/>
              <a:t>object</a:t>
            </a:r>
            <a:r>
              <a:rPr lang="ko-KR" altLang="en-US" smtClean="0"/>
              <a:t>가 필요한 행동을 말합니다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59086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913C92-2F38-42D3-A946-0E65C51F3F1C}" type="slidenum">
              <a:rPr lang="ko-KR" altLang="en-US" smtClean="0"/>
              <a:pPr/>
              <a:t>25</a:t>
            </a:fld>
            <a:endParaRPr lang="en-US" altLang="ko-KR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ko-KR" smtClean="0"/>
              <a:t>Association</a:t>
            </a:r>
            <a:r>
              <a:rPr lang="ko-KR" altLang="en-US" smtClean="0"/>
              <a:t>은 </a:t>
            </a:r>
            <a:r>
              <a:rPr lang="en-US" altLang="ko-KR" smtClean="0"/>
              <a:t>class</a:t>
            </a:r>
            <a:r>
              <a:rPr lang="ko-KR" altLang="en-US" smtClean="0"/>
              <a:t>의 </a:t>
            </a:r>
            <a:r>
              <a:rPr lang="en-US" altLang="ko-KR" smtClean="0"/>
              <a:t>instance</a:t>
            </a:r>
            <a:r>
              <a:rPr lang="ko-KR" altLang="en-US" smtClean="0"/>
              <a:t>들 간의 연결을 나타내는 것입니다</a:t>
            </a:r>
            <a:r>
              <a:rPr lang="en-US" altLang="ko-KR" smtClean="0"/>
              <a:t>.</a:t>
            </a:r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Multiplicity</a:t>
            </a:r>
            <a:r>
              <a:rPr lang="ko-KR" altLang="en-US" smtClean="0"/>
              <a:t>는 한 </a:t>
            </a:r>
            <a:r>
              <a:rPr lang="en-US" altLang="ko-KR" smtClean="0"/>
              <a:t>class</a:t>
            </a:r>
            <a:r>
              <a:rPr lang="ko-KR" altLang="en-US" smtClean="0"/>
              <a:t>의 얼마나 많은 </a:t>
            </a:r>
            <a:r>
              <a:rPr lang="en-US" altLang="ko-KR" smtClean="0"/>
              <a:t>instance</a:t>
            </a:r>
            <a:r>
              <a:rPr lang="ko-KR" altLang="en-US" smtClean="0"/>
              <a:t>들이 다른 어떤 </a:t>
            </a:r>
            <a:r>
              <a:rPr lang="en-US" altLang="ko-KR" smtClean="0"/>
              <a:t>class</a:t>
            </a:r>
            <a:r>
              <a:rPr lang="ko-KR" altLang="en-US" smtClean="0"/>
              <a:t>의 하나의 </a:t>
            </a:r>
            <a:r>
              <a:rPr lang="en-US" altLang="ko-KR" smtClean="0"/>
              <a:t>instance</a:t>
            </a:r>
            <a:r>
              <a:rPr lang="ko-KR" altLang="en-US" smtClean="0"/>
              <a:t>와 관계가 있는가</a:t>
            </a:r>
            <a:r>
              <a:rPr lang="en-US" altLang="ko-KR" smtClean="0"/>
              <a:t>.</a:t>
            </a:r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커피 하나당 한 사람이 소비 하게 되니까 </a:t>
            </a:r>
            <a:r>
              <a:rPr lang="en-US" altLang="ko-KR" smtClean="0"/>
              <a:t>1</a:t>
            </a:r>
          </a:p>
          <a:p>
            <a:pPr eaLnBrk="1" hangingPunct="1"/>
            <a:r>
              <a:rPr lang="ko-KR" altLang="en-US" smtClean="0"/>
              <a:t>한 사람당 여러 개의 커피를 마실 수 있으니까 * </a:t>
            </a:r>
            <a:r>
              <a:rPr lang="en-US" altLang="ko-KR" smtClean="0"/>
              <a:t>(0~many)</a:t>
            </a:r>
          </a:p>
          <a:p>
            <a:pPr eaLnBrk="1" hangingPunct="1"/>
            <a:endParaRPr lang="ko-KR" altLang="en-US" smtClean="0"/>
          </a:p>
          <a:p>
            <a:pPr eaLnBrk="1" hangingPunct="1"/>
            <a:r>
              <a:rPr lang="ko-KR" altLang="en-US" smtClean="0"/>
              <a:t>따라서 두 </a:t>
            </a:r>
            <a:r>
              <a:rPr lang="en-US" altLang="ko-KR" smtClean="0"/>
              <a:t>class</a:t>
            </a:r>
            <a:r>
              <a:rPr lang="ko-KR" altLang="en-US" smtClean="0"/>
              <a:t>는 마신다 라는 연관관계를 가지고 한 사람이 </a:t>
            </a:r>
            <a:r>
              <a:rPr lang="en-US" altLang="ko-KR" smtClean="0"/>
              <a:t>0~n</a:t>
            </a:r>
            <a:r>
              <a:rPr lang="ko-KR" altLang="en-US" smtClean="0"/>
              <a:t>의 커피를 마실 수 있게 된다</a:t>
            </a:r>
            <a:r>
              <a:rPr lang="en-US" altLang="ko-KR" smtClean="0"/>
              <a:t>. </a:t>
            </a:r>
            <a:r>
              <a:rPr lang="ko-KR" altLang="en-US" smtClean="0"/>
              <a:t>라는 의미를 지닌다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071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97C427-3C81-408D-BE97-FE377140FEB9}" type="slidenum">
              <a:rPr lang="ko-KR" altLang="en-US" smtClean="0"/>
              <a:pPr/>
              <a:t>26</a:t>
            </a:fld>
            <a:endParaRPr lang="en-US" altLang="ko-KR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6125"/>
            <a:ext cx="4970462" cy="372745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700" y="4720684"/>
            <a:ext cx="4995803" cy="4472471"/>
          </a:xfrm>
          <a:noFill/>
          <a:ln/>
        </p:spPr>
        <p:txBody>
          <a:bodyPr lIns="93966" tIns="46983" rIns="93966" bIns="46983"/>
          <a:lstStyle/>
          <a:p>
            <a:pPr eaLnBrk="1" hangingPunct="1"/>
            <a:r>
              <a:rPr lang="ko-KR" altLang="en-US" smtClean="0"/>
              <a:t>연관 관계중 </a:t>
            </a:r>
            <a:r>
              <a:rPr lang="en-US" altLang="ko-KR" smtClean="0"/>
              <a:t>aggregation</a:t>
            </a:r>
            <a:r>
              <a:rPr lang="ko-KR" altLang="en-US" smtClean="0"/>
              <a:t>과 </a:t>
            </a:r>
            <a:r>
              <a:rPr lang="en-US" altLang="ko-KR" smtClean="0"/>
              <a:t>composition</a:t>
            </a:r>
            <a:r>
              <a:rPr lang="ko-KR" altLang="en-US" smtClean="0"/>
              <a:t>관계가 있는데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en-US" altLang="ko-KR" smtClean="0"/>
              <a:t>Aggregation</a:t>
            </a:r>
            <a:r>
              <a:rPr lang="ko-KR" altLang="en-US" smtClean="0"/>
              <a:t>은 약한 전체</a:t>
            </a:r>
            <a:r>
              <a:rPr lang="en-US" altLang="ko-KR" smtClean="0"/>
              <a:t>-</a:t>
            </a:r>
            <a:r>
              <a:rPr lang="ko-KR" altLang="en-US" smtClean="0"/>
              <a:t>부분 관계로써 전체와 부분은 독립적으로 창조되고 파괴된다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en-US" altLang="ko-KR" smtClean="0"/>
              <a:t>Ex. </a:t>
            </a:r>
            <a:r>
              <a:rPr lang="ko-KR" altLang="en-US" smtClean="0"/>
              <a:t>유편물은 우편물의 내용인 본체와 주소로 구성되어 있다</a:t>
            </a:r>
            <a:r>
              <a:rPr lang="en-US" altLang="ko-KR" smtClean="0"/>
              <a:t>.</a:t>
            </a:r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Compositon</a:t>
            </a:r>
            <a:r>
              <a:rPr lang="ko-KR" altLang="en-US" smtClean="0"/>
              <a:t>은 강한 전체</a:t>
            </a:r>
            <a:r>
              <a:rPr lang="en-US" altLang="ko-KR" smtClean="0"/>
              <a:t>-</a:t>
            </a:r>
            <a:r>
              <a:rPr lang="ko-KR" altLang="en-US" smtClean="0"/>
              <a:t>부분 관계로써 전체는 부분의 값을 포함하고 부분의 창조와 파괴는 전체의 결과로서 일어난다</a:t>
            </a:r>
            <a:r>
              <a:rPr lang="en-US" altLang="ko-KR" smtClean="0"/>
              <a:t>. </a:t>
            </a:r>
          </a:p>
          <a:p>
            <a:pPr eaLnBrk="1" hangingPunct="1"/>
            <a:r>
              <a:rPr lang="en-US" altLang="ko-KR" smtClean="0"/>
              <a:t>Ex. </a:t>
            </a:r>
            <a:r>
              <a:rPr lang="ko-KR" altLang="en-US" smtClean="0"/>
              <a:t>윈도우가 스크롤바 본체로 구성되어져 있다면 윈도우가 없어지면 이들 구성요소도 없어지게 될 것이다</a:t>
            </a:r>
            <a:r>
              <a:rPr lang="en-US" altLang="ko-KR" smtClean="0"/>
              <a:t>.</a:t>
            </a:r>
          </a:p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796125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216604-7A6B-436B-A80F-D19382066998}" type="slidenum">
              <a:rPr lang="ko-KR" altLang="en-US" smtClean="0"/>
              <a:pPr/>
              <a:t>27</a:t>
            </a:fld>
            <a:endParaRPr lang="en-US" altLang="ko-KR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6343" tIns="43172" rIns="86343" bIns="43172"/>
          <a:lstStyle/>
          <a:p>
            <a:pPr eaLnBrk="1" fontAlgn="b" hangingPunct="1"/>
            <a:r>
              <a:rPr lang="en-US" altLang="ko-KR" smtClean="0"/>
              <a:t>Superclass </a:t>
            </a:r>
            <a:r>
              <a:rPr lang="ko-KR" altLang="en-US" smtClean="0"/>
              <a:t>와 </a:t>
            </a:r>
            <a:r>
              <a:rPr lang="en-US" altLang="ko-KR" smtClean="0"/>
              <a:t>subclass</a:t>
            </a:r>
            <a:r>
              <a:rPr lang="ko-KR" altLang="en-US" smtClean="0"/>
              <a:t>의 관계로써 </a:t>
            </a:r>
            <a:r>
              <a:rPr lang="en-US" altLang="ko-KR" smtClean="0"/>
              <a:t>superclass</a:t>
            </a:r>
            <a:r>
              <a:rPr lang="ko-KR" altLang="en-US" smtClean="0"/>
              <a:t>의 모든 속성과 연산은 </a:t>
            </a:r>
            <a:r>
              <a:rPr lang="en-US" altLang="ko-KR" smtClean="0"/>
              <a:t>subclass</a:t>
            </a:r>
            <a:r>
              <a:rPr lang="ko-KR" altLang="en-US" smtClean="0"/>
              <a:t>의 부분이다</a:t>
            </a:r>
            <a:r>
              <a:rPr lang="en-US" altLang="ko-KR" smtClean="0"/>
              <a:t>. (</a:t>
            </a:r>
            <a:r>
              <a:rPr lang="ko-KR" altLang="en-US" smtClean="0"/>
              <a:t>이것을 두고 </a:t>
            </a:r>
            <a:r>
              <a:rPr lang="en-US" altLang="ko-KR" smtClean="0"/>
              <a:t>subclass</a:t>
            </a:r>
            <a:r>
              <a:rPr lang="ko-KR" altLang="en-US" smtClean="0"/>
              <a:t>가 </a:t>
            </a:r>
            <a:r>
              <a:rPr lang="en-US" altLang="ko-KR" smtClean="0"/>
              <a:t>superclass</a:t>
            </a:r>
            <a:r>
              <a:rPr lang="ko-KR" altLang="en-US" smtClean="0"/>
              <a:t>를 상속했다라고 말합니다</a:t>
            </a:r>
            <a:r>
              <a:rPr lang="en-US" altLang="ko-KR" smtClean="0"/>
              <a:t>.)</a:t>
            </a:r>
          </a:p>
          <a:p>
            <a:pPr eaLnBrk="1" fontAlgn="b" hangingPunct="1"/>
            <a:r>
              <a:rPr lang="ko-KR" altLang="en-US" smtClean="0"/>
              <a:t>위로 올라갈수록 일반적인 </a:t>
            </a:r>
            <a:r>
              <a:rPr lang="en-US" altLang="ko-KR" smtClean="0"/>
              <a:t>class</a:t>
            </a:r>
            <a:r>
              <a:rPr lang="ko-KR" altLang="en-US" smtClean="0"/>
              <a:t>가 되어 일관성을 가지고</a:t>
            </a:r>
          </a:p>
          <a:p>
            <a:pPr eaLnBrk="1" fontAlgn="b" hangingPunct="1"/>
            <a:r>
              <a:rPr lang="ko-KR" altLang="en-US" smtClean="0"/>
              <a:t>아래로 내려갈수록 상세화 되어 보다 추가적인 정보를 제공하는 </a:t>
            </a:r>
            <a:r>
              <a:rPr lang="en-US" altLang="ko-KR" smtClean="0"/>
              <a:t>class</a:t>
            </a:r>
            <a:r>
              <a:rPr lang="ko-KR" altLang="en-US" smtClean="0"/>
              <a:t>가 됩니다</a:t>
            </a:r>
            <a:r>
              <a:rPr lang="en-US" altLang="ko-KR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626154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A636B5-827A-46DD-A641-7940374EB6CD}" type="slidenum">
              <a:rPr lang="ko-KR" altLang="en-US" smtClean="0"/>
              <a:pPr/>
              <a:t>28</a:t>
            </a:fld>
            <a:endParaRPr lang="en-US" altLang="ko-KR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ko-KR" smtClean="0"/>
              <a:t>(</a:t>
            </a:r>
            <a:r>
              <a:rPr lang="ko-KR" altLang="en-US" smtClean="0"/>
              <a:t>여기 주의해서 여러 번 연습하기</a:t>
            </a:r>
            <a:r>
              <a:rPr lang="en-US" altLang="ko-KR" smtClean="0"/>
              <a:t>)</a:t>
            </a:r>
          </a:p>
          <a:p>
            <a:pPr eaLnBrk="1" hangingPunct="1"/>
            <a:r>
              <a:rPr lang="ko-KR" altLang="en-US" smtClean="0"/>
              <a:t>여기서 부터 </a:t>
            </a:r>
            <a:r>
              <a:rPr lang="en-US" altLang="ko-KR" smtClean="0"/>
              <a:t>Embedded System</a:t>
            </a:r>
            <a:r>
              <a:rPr lang="ko-KR" altLang="en-US" smtClean="0"/>
              <a:t>을 모델링 하기 위하여 나오는 개념들입니다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임베디드 시스템의 외부에서 </a:t>
            </a:r>
            <a:r>
              <a:rPr lang="en-US" altLang="ko-KR" smtClean="0"/>
              <a:t>message</a:t>
            </a:r>
            <a:r>
              <a:rPr lang="ko-KR" altLang="en-US" smtClean="0"/>
              <a:t>를 주고 받는다든가 </a:t>
            </a:r>
            <a:r>
              <a:rPr lang="en-US" altLang="ko-KR" smtClean="0"/>
              <a:t>concurrent</a:t>
            </a:r>
            <a:r>
              <a:rPr lang="ko-KR" altLang="en-US" smtClean="0"/>
              <a:t>한 특성때문에 필요하다</a:t>
            </a:r>
            <a:r>
              <a:rPr lang="en-US" altLang="ko-KR" smtClean="0"/>
              <a:t>.</a:t>
            </a:r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Active class</a:t>
            </a:r>
          </a:p>
          <a:p>
            <a:pPr eaLnBrk="1" hangingPunct="1"/>
            <a:r>
              <a:rPr lang="ko-KR" altLang="en-US" smtClean="0"/>
              <a:t>객체가 하나 또는 그 이상의 </a:t>
            </a:r>
            <a:r>
              <a:rPr lang="en-US" altLang="ko-KR" smtClean="0"/>
              <a:t>process</a:t>
            </a:r>
            <a:r>
              <a:rPr lang="ko-KR" altLang="en-US" smtClean="0"/>
              <a:t>나 </a:t>
            </a:r>
            <a:r>
              <a:rPr lang="en-US" altLang="ko-KR" smtClean="0"/>
              <a:t>thread</a:t>
            </a:r>
            <a:r>
              <a:rPr lang="ko-KR" altLang="en-US" smtClean="0"/>
              <a:t>를 갖는 </a:t>
            </a:r>
            <a:r>
              <a:rPr lang="en-US" altLang="ko-KR" smtClean="0"/>
              <a:t>class</a:t>
            </a:r>
            <a:r>
              <a:rPr lang="ko-KR" altLang="en-US" smtClean="0"/>
              <a:t>이고 그것은 다른 객체들의 컨트롤 활동을 시작하게 한다</a:t>
            </a:r>
            <a:r>
              <a:rPr lang="en-US" altLang="ko-KR" smtClean="0"/>
              <a:t>. </a:t>
            </a:r>
          </a:p>
          <a:p>
            <a:pPr eaLnBrk="1" hangingPunct="1"/>
            <a:r>
              <a:rPr lang="ko-KR" altLang="en-US" smtClean="0"/>
              <a:t>그리고 </a:t>
            </a:r>
            <a:r>
              <a:rPr lang="en-US" altLang="ko-KR" smtClean="0"/>
              <a:t>active class</a:t>
            </a:r>
            <a:r>
              <a:rPr lang="ko-KR" altLang="en-US" smtClean="0"/>
              <a:t>의 </a:t>
            </a:r>
            <a:r>
              <a:rPr lang="en-US" altLang="ko-KR" smtClean="0"/>
              <a:t>instance</a:t>
            </a:r>
            <a:r>
              <a:rPr lang="ko-KR" altLang="en-US" smtClean="0"/>
              <a:t>인 </a:t>
            </a:r>
            <a:r>
              <a:rPr lang="en-US" altLang="ko-KR" smtClean="0"/>
              <a:t>active object</a:t>
            </a:r>
            <a:r>
              <a:rPr lang="ko-KR" altLang="en-US" smtClean="0"/>
              <a:t>는 전체 시스템 수행에서 독립적인 지역 컨트롤을 가지고 있다</a:t>
            </a:r>
            <a:r>
              <a:rPr lang="en-US" altLang="ko-KR" smtClean="0"/>
              <a:t>.</a:t>
            </a:r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Asynchronous </a:t>
            </a:r>
            <a:r>
              <a:rPr lang="en-US" altLang="ko-KR" smtClean="0">
                <a:latin typeface="Arial" charset="0"/>
              </a:rPr>
              <a:t>–</a:t>
            </a:r>
            <a:r>
              <a:rPr lang="en-US" altLang="ko-KR" smtClean="0"/>
              <a:t> signal</a:t>
            </a:r>
            <a:r>
              <a:rPr lang="ko-KR" altLang="en-US" smtClean="0"/>
              <a:t>을 보낸다</a:t>
            </a:r>
            <a:r>
              <a:rPr lang="en-US" altLang="ko-KR" smtClean="0"/>
              <a:t>, event </a:t>
            </a:r>
            <a:r>
              <a:rPr lang="ko-KR" altLang="en-US" smtClean="0"/>
              <a:t>발생 중심적이다</a:t>
            </a:r>
            <a:r>
              <a:rPr lang="en-US" altLang="ko-KR" smtClean="0"/>
              <a:t>.</a:t>
            </a:r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Passive class</a:t>
            </a:r>
          </a:p>
          <a:p>
            <a:pPr eaLnBrk="1" hangingPunct="1"/>
            <a:r>
              <a:rPr lang="ko-KR" altLang="en-US" smtClean="0"/>
              <a:t>자신의 </a:t>
            </a:r>
            <a:r>
              <a:rPr lang="en-US" altLang="ko-KR" smtClean="0"/>
              <a:t>address space</a:t>
            </a:r>
            <a:r>
              <a:rPr lang="ko-KR" altLang="en-US" smtClean="0"/>
              <a:t>는 갖고 있지만 컨트롤의 </a:t>
            </a:r>
            <a:r>
              <a:rPr lang="en-US" altLang="ko-KR" smtClean="0"/>
              <a:t>thread</a:t>
            </a:r>
            <a:r>
              <a:rPr lang="ko-KR" altLang="en-US" smtClean="0"/>
              <a:t>는 가지고 있지 않다</a:t>
            </a:r>
            <a:r>
              <a:rPr lang="en-US" altLang="ko-KR" smtClean="0"/>
              <a:t>. </a:t>
            </a:r>
            <a:r>
              <a:rPr lang="ko-KR" altLang="en-US" smtClean="0"/>
              <a:t>다른 객체의 </a:t>
            </a:r>
            <a:r>
              <a:rPr lang="en-US" altLang="ko-KR" smtClean="0"/>
              <a:t>action</a:t>
            </a:r>
            <a:r>
              <a:rPr lang="ko-KR" altLang="en-US" smtClean="0"/>
              <a:t>에 의하여 생성된다</a:t>
            </a:r>
            <a:r>
              <a:rPr lang="en-US" altLang="ko-KR" smtClean="0"/>
              <a:t>.</a:t>
            </a:r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(conventional operating system process-&gt; process, maybe operating system thread may or may not be implemented by an active object)</a:t>
            </a:r>
          </a:p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323086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F8B3E1-E9ED-495F-A6CC-07BCD0AFAA5A}" type="slidenum">
              <a:rPr lang="ko-KR" altLang="en-US" smtClean="0"/>
              <a:pPr/>
              <a:t>29</a:t>
            </a:fld>
            <a:endParaRPr lang="en-US" altLang="ko-KR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ko-KR" smtClean="0"/>
              <a:t>Interface: class </a:t>
            </a:r>
            <a:r>
              <a:rPr lang="ko-KR" altLang="en-US" smtClean="0"/>
              <a:t>또는 </a:t>
            </a:r>
            <a:r>
              <a:rPr lang="en-US" altLang="ko-KR" smtClean="0"/>
              <a:t>component</a:t>
            </a:r>
            <a:r>
              <a:rPr lang="ko-KR" altLang="en-US" smtClean="0"/>
              <a:t>들의 </a:t>
            </a:r>
            <a:r>
              <a:rPr lang="en-US" altLang="ko-KR" smtClean="0"/>
              <a:t>service (</a:t>
            </a:r>
            <a:r>
              <a:rPr lang="ko-KR" altLang="en-US" smtClean="0"/>
              <a:t>행동</a:t>
            </a:r>
            <a:r>
              <a:rPr lang="en-US" altLang="ko-KR" smtClean="0"/>
              <a:t>) </a:t>
            </a:r>
            <a:r>
              <a:rPr lang="ko-KR" altLang="en-US" smtClean="0"/>
              <a:t>를 명세화 하는 </a:t>
            </a:r>
            <a:r>
              <a:rPr lang="en-US" altLang="ko-KR" smtClean="0"/>
              <a:t>operation</a:t>
            </a:r>
            <a:r>
              <a:rPr lang="ko-KR" altLang="en-US" smtClean="0"/>
              <a:t>들의 집합</a:t>
            </a:r>
          </a:p>
          <a:p>
            <a:pPr eaLnBrk="1" hangingPunct="1"/>
            <a:r>
              <a:rPr lang="ko-KR" altLang="en-US" smtClean="0"/>
              <a:t>외부적으로 가시화 할 수 있는 요소의 행동을 설명</a:t>
            </a:r>
          </a:p>
          <a:p>
            <a:pPr eaLnBrk="1" hangingPunct="1"/>
            <a:r>
              <a:rPr lang="ko-KR" altLang="en-US" smtClean="0"/>
              <a:t>특정 </a:t>
            </a:r>
            <a:r>
              <a:rPr lang="en-US" altLang="ko-KR" smtClean="0"/>
              <a:t>class</a:t>
            </a:r>
            <a:r>
              <a:rPr lang="ko-KR" altLang="en-US" smtClean="0"/>
              <a:t>나 </a:t>
            </a:r>
            <a:r>
              <a:rPr lang="en-US" altLang="ko-KR" smtClean="0"/>
              <a:t>component</a:t>
            </a:r>
            <a:r>
              <a:rPr lang="ko-KR" altLang="en-US" smtClean="0"/>
              <a:t>의 전체 또는 일부분 만의 행동을 표현</a:t>
            </a:r>
          </a:p>
        </p:txBody>
      </p:sp>
    </p:spTree>
    <p:extLst>
      <p:ext uri="{BB962C8B-B14F-4D97-AF65-F5344CB8AC3E}">
        <p14:creationId xmlns:p14="http://schemas.microsoft.com/office/powerpoint/2010/main" val="29853686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2C0D0E-9106-4763-96E2-37A1C910345B}" type="slidenum">
              <a:rPr lang="ko-KR" altLang="en-US" smtClean="0"/>
              <a:pPr/>
              <a:t>30</a:t>
            </a:fld>
            <a:endParaRPr lang="en-US" altLang="ko-KR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ko-KR" smtClean="0"/>
              <a:t>Provided interface</a:t>
            </a:r>
          </a:p>
          <a:p>
            <a:pPr eaLnBrk="1" hangingPunct="1"/>
            <a:r>
              <a:rPr lang="ko-KR" altLang="en-US" smtClean="0"/>
              <a:t>프린트 서버 클래스가 </a:t>
            </a:r>
            <a:r>
              <a:rPr lang="en-US" altLang="ko-KR" smtClean="0"/>
              <a:t>(</a:t>
            </a:r>
            <a:r>
              <a:rPr lang="ko-KR" altLang="en-US" smtClean="0"/>
              <a:t>일을 보내고</a:t>
            </a:r>
            <a:r>
              <a:rPr lang="en-US" altLang="ko-KR" smtClean="0"/>
              <a:t>, </a:t>
            </a:r>
            <a:r>
              <a:rPr lang="ko-KR" altLang="en-US" smtClean="0"/>
              <a:t>상태를 체크</a:t>
            </a:r>
            <a:r>
              <a:rPr lang="en-US" altLang="ko-KR" smtClean="0"/>
              <a:t>, </a:t>
            </a:r>
            <a:r>
              <a:rPr lang="ko-KR" altLang="en-US" smtClean="0"/>
              <a:t>프린트 특성</a:t>
            </a:r>
            <a:r>
              <a:rPr lang="en-US" altLang="ko-KR" smtClean="0"/>
              <a:t>)</a:t>
            </a:r>
            <a:r>
              <a:rPr lang="ko-KR" altLang="en-US" smtClean="0"/>
              <a:t>을 </a:t>
            </a:r>
            <a:r>
              <a:rPr lang="en-US" altLang="ko-KR" smtClean="0"/>
              <a:t>setting</a:t>
            </a:r>
            <a:r>
              <a:rPr lang="ko-KR" altLang="en-US" smtClean="0"/>
              <a:t>하는 </a:t>
            </a:r>
            <a:r>
              <a:rPr lang="en-US" altLang="ko-KR" smtClean="0"/>
              <a:t>interface</a:t>
            </a:r>
            <a:r>
              <a:rPr lang="ko-KR" altLang="en-US" smtClean="0"/>
              <a:t>의 일을 밖의 </a:t>
            </a:r>
            <a:r>
              <a:rPr lang="en-US" altLang="ko-KR" smtClean="0"/>
              <a:t>caller</a:t>
            </a:r>
            <a:r>
              <a:rPr lang="ko-KR" altLang="en-US" smtClean="0"/>
              <a:t>에게 제공한다</a:t>
            </a:r>
            <a:r>
              <a:rPr lang="en-US" altLang="ko-KR" smtClean="0"/>
              <a:t>. </a:t>
            </a:r>
          </a:p>
          <a:p>
            <a:pPr eaLnBrk="1" hangingPunct="1"/>
            <a:r>
              <a:rPr lang="ko-KR" altLang="en-US" smtClean="0"/>
              <a:t>즉</a:t>
            </a:r>
            <a:r>
              <a:rPr lang="en-US" altLang="ko-KR" smtClean="0"/>
              <a:t>, class</a:t>
            </a:r>
            <a:r>
              <a:rPr lang="ko-KR" altLang="en-US" smtClean="0"/>
              <a:t>는 </a:t>
            </a:r>
            <a:r>
              <a:rPr lang="en-US" altLang="ko-KR" smtClean="0"/>
              <a:t>interface</a:t>
            </a:r>
            <a:r>
              <a:rPr lang="ko-KR" altLang="en-US" smtClean="0"/>
              <a:t>에 있는 일들을 </a:t>
            </a:r>
            <a:r>
              <a:rPr lang="en-US" altLang="ko-KR" smtClean="0"/>
              <a:t>support</a:t>
            </a:r>
            <a:r>
              <a:rPr lang="ko-KR" altLang="en-US" smtClean="0"/>
              <a:t>한다</a:t>
            </a:r>
            <a:r>
              <a:rPr lang="en-US" altLang="ko-KR" smtClean="0"/>
              <a:t>.</a:t>
            </a:r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Required interface</a:t>
            </a:r>
          </a:p>
          <a:p>
            <a:pPr eaLnBrk="1" hangingPunct="1"/>
            <a:r>
              <a:rPr lang="ko-KR" altLang="en-US" smtClean="0"/>
              <a:t>프린트 서버 클래스가 내부의 행위를 구현하기 위해 필요한 </a:t>
            </a:r>
            <a:r>
              <a:rPr lang="en-US" altLang="ko-KR" smtClean="0"/>
              <a:t>(</a:t>
            </a:r>
            <a:r>
              <a:rPr lang="ko-KR" altLang="en-US" smtClean="0"/>
              <a:t>사용하는</a:t>
            </a:r>
            <a:r>
              <a:rPr lang="en-US" altLang="ko-KR" smtClean="0"/>
              <a:t>) interface</a:t>
            </a:r>
            <a:r>
              <a:rPr lang="ko-KR" altLang="en-US" smtClean="0"/>
              <a:t>이다</a:t>
            </a:r>
            <a:r>
              <a:rPr lang="en-US" altLang="ko-KR" smtClean="0"/>
              <a:t>. (Data</a:t>
            </a:r>
            <a:r>
              <a:rPr lang="ko-KR" altLang="en-US" smtClean="0"/>
              <a:t>를 전송</a:t>
            </a:r>
            <a:r>
              <a:rPr lang="en-US" altLang="ko-KR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35488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179C4B-72A9-409D-A940-FCBF4C4EFB07}" type="slidenum">
              <a:rPr lang="ko-KR" altLang="en-US" smtClean="0"/>
              <a:pPr/>
              <a:t>31</a:t>
            </a:fld>
            <a:endParaRPr lang="en-US" altLang="ko-KR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 smtClean="0"/>
              <a:t>컴퓨터입장 </a:t>
            </a:r>
            <a:r>
              <a:rPr lang="en-US" altLang="ko-KR" smtClean="0"/>
              <a:t>(</a:t>
            </a:r>
            <a:r>
              <a:rPr lang="ko-KR" altLang="en-US" smtClean="0"/>
              <a:t>입력장치들 </a:t>
            </a:r>
            <a:r>
              <a:rPr lang="en-US" altLang="ko-KR" smtClean="0"/>
              <a:t>provided, </a:t>
            </a:r>
            <a:r>
              <a:rPr lang="ko-KR" altLang="en-US" smtClean="0"/>
              <a:t>출력장치들 </a:t>
            </a:r>
            <a:r>
              <a:rPr lang="en-US" altLang="ko-KR" smtClean="0"/>
              <a:t>required)</a:t>
            </a:r>
          </a:p>
          <a:p>
            <a:pPr eaLnBrk="1" hangingPunct="1"/>
            <a:r>
              <a:rPr lang="ko-KR" altLang="en-US" smtClean="0"/>
              <a:t>입력 장치인 키보드는 입력을 요구하고 </a:t>
            </a:r>
          </a:p>
          <a:p>
            <a:pPr eaLnBrk="1" hangingPunct="1"/>
            <a:r>
              <a:rPr lang="ko-KR" altLang="en-US" smtClean="0"/>
              <a:t>출력장치인 모니터나 프로젝터는 출력을 제공하고 있다</a:t>
            </a:r>
            <a:r>
              <a:rPr lang="en-US" altLang="ko-KR" smtClean="0"/>
              <a:t>.</a:t>
            </a:r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1121801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0EA349-C21F-4751-BA22-12AD99720369}" type="slidenum">
              <a:rPr lang="ko-KR" altLang="en-US" smtClean="0"/>
              <a:pPr/>
              <a:t>33</a:t>
            </a:fld>
            <a:endParaRPr lang="en-US" altLang="ko-KR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14866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8C276A-06AE-43ED-9E8E-AAC76726C63A}" type="slidenum">
              <a:rPr lang="ko-KR" altLang="en-US" smtClean="0"/>
              <a:pPr/>
              <a:t>3</a:t>
            </a:fld>
            <a:endParaRPr lang="en-US" altLang="ko-KR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 smtClean="0"/>
              <a:t>무조건 청중을 바라보면서 이야기 해야 한다</a:t>
            </a:r>
            <a:r>
              <a:rPr lang="en-US" altLang="ko-KR" smtClean="0"/>
              <a:t>. (</a:t>
            </a:r>
            <a:r>
              <a:rPr lang="ko-KR" altLang="en-US" smtClean="0"/>
              <a:t>내 머리 속에 내용이 좍 그려져 있어야 함</a:t>
            </a:r>
            <a:r>
              <a:rPr lang="en-US" altLang="ko-KR" smtClean="0"/>
              <a:t>, tp</a:t>
            </a:r>
            <a:r>
              <a:rPr lang="ko-KR" altLang="en-US" smtClean="0"/>
              <a:t>를 보고 읽으려 하면 안됨</a:t>
            </a:r>
            <a:r>
              <a:rPr lang="en-US" altLang="ko-KR" smtClean="0"/>
              <a:t>)</a:t>
            </a:r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UML</a:t>
            </a:r>
            <a:r>
              <a:rPr lang="ko-KR" altLang="en-US" smtClean="0"/>
              <a:t>은 </a:t>
            </a:r>
            <a:r>
              <a:rPr lang="en-US" altLang="ko-KR" smtClean="0"/>
              <a:t>Unified Modeling Language</a:t>
            </a:r>
            <a:r>
              <a:rPr lang="ko-KR" altLang="en-US" smtClean="0"/>
              <a:t>의 약자로서 정해진 기호와 다이어그램을 통해 개발하는 시스템을 명세하고</a:t>
            </a:r>
            <a:r>
              <a:rPr lang="en-US" altLang="ko-KR" smtClean="0"/>
              <a:t>, </a:t>
            </a:r>
            <a:r>
              <a:rPr lang="ko-KR" altLang="en-US" smtClean="0"/>
              <a:t>구축하고</a:t>
            </a:r>
            <a:r>
              <a:rPr lang="en-US" altLang="ko-KR" smtClean="0"/>
              <a:t>, </a:t>
            </a:r>
            <a:r>
              <a:rPr lang="ko-KR" altLang="en-US" smtClean="0"/>
              <a:t>문서화하는 기능을 제공하게 됩니다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en-US" altLang="ko-KR" smtClean="0"/>
              <a:t>(</a:t>
            </a:r>
            <a:r>
              <a:rPr lang="ko-KR" altLang="en-US" smtClean="0"/>
              <a:t>시스템을 원하는 모습으로 가시화</a:t>
            </a:r>
            <a:r>
              <a:rPr lang="en-US" altLang="ko-KR" smtClean="0"/>
              <a:t>,</a:t>
            </a:r>
          </a:p>
          <a:p>
            <a:pPr eaLnBrk="1" hangingPunct="1"/>
            <a:r>
              <a:rPr lang="ko-KR" altLang="en-US" smtClean="0"/>
              <a:t>시스템의 구조</a:t>
            </a:r>
            <a:r>
              <a:rPr lang="en-US" altLang="ko-KR" smtClean="0"/>
              <a:t>(structure)</a:t>
            </a:r>
            <a:r>
              <a:rPr lang="ko-KR" altLang="en-US" smtClean="0"/>
              <a:t>와 행동</a:t>
            </a:r>
            <a:r>
              <a:rPr lang="en-US" altLang="ko-KR" smtClean="0"/>
              <a:t>(behavior)</a:t>
            </a:r>
            <a:r>
              <a:rPr lang="ko-KR" altLang="en-US" smtClean="0"/>
              <a:t>을 명세화</a:t>
            </a:r>
            <a:r>
              <a:rPr lang="en-US" altLang="ko-KR" smtClean="0"/>
              <a:t>,</a:t>
            </a:r>
          </a:p>
          <a:p>
            <a:pPr eaLnBrk="1" hangingPunct="1"/>
            <a:r>
              <a:rPr lang="ko-KR" altLang="en-US" smtClean="0"/>
              <a:t>시스템 기본 형태 구축</a:t>
            </a:r>
            <a:r>
              <a:rPr lang="en-US" altLang="ko-KR" smtClean="0"/>
              <a:t>,</a:t>
            </a:r>
          </a:p>
          <a:p>
            <a:pPr eaLnBrk="1" hangingPunct="1"/>
            <a:r>
              <a:rPr lang="ko-KR" altLang="en-US" smtClean="0"/>
              <a:t>시스템 분석</a:t>
            </a:r>
            <a:r>
              <a:rPr lang="en-US" altLang="ko-KR" smtClean="0"/>
              <a:t>(analysis),</a:t>
            </a:r>
            <a:r>
              <a:rPr lang="ko-KR" altLang="en-US" smtClean="0"/>
              <a:t>설계</a:t>
            </a:r>
            <a:r>
              <a:rPr lang="en-US" altLang="ko-KR" smtClean="0"/>
              <a:t>(design)</a:t>
            </a:r>
            <a:r>
              <a:rPr lang="ko-KR" altLang="en-US" smtClean="0"/>
              <a:t>의 문서화</a:t>
            </a:r>
            <a:r>
              <a:rPr lang="en-US" altLang="ko-KR" smtClean="0"/>
              <a:t>)</a:t>
            </a:r>
          </a:p>
          <a:p>
            <a:pPr eaLnBrk="1" hangingPunct="1"/>
            <a:r>
              <a:rPr lang="ko-KR" altLang="en-US" smtClean="0"/>
              <a:t>따라서 </a:t>
            </a:r>
            <a:r>
              <a:rPr lang="en-US" altLang="ko-KR" smtClean="0"/>
              <a:t>UML</a:t>
            </a:r>
            <a:r>
              <a:rPr lang="ko-KR" altLang="en-US" smtClean="0"/>
              <a:t>은 시스템에 대한 청사진을 작성하는 표준언어로써 개발에 참여하는 사람들이 공통된 비전을 가질 수 있게 됩니다</a:t>
            </a:r>
            <a:r>
              <a:rPr lang="en-US" altLang="ko-KR" smtClean="0"/>
              <a:t>.</a:t>
            </a:r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UML</a:t>
            </a:r>
            <a:r>
              <a:rPr lang="ko-KR" altLang="en-US" smtClean="0"/>
              <a:t>은 객체지향 모델링 언어로써 시스템의 기본요소를 객체 또는 클래스로 파악하여 문제영역을 모형화합니다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en-US" altLang="ko-KR" smtClean="0"/>
              <a:t>UML</a:t>
            </a:r>
            <a:r>
              <a:rPr lang="ko-KR" altLang="en-US" smtClean="0"/>
              <a:t>은 모델</a:t>
            </a:r>
            <a:r>
              <a:rPr lang="en-US" altLang="ko-KR" smtClean="0"/>
              <a:t>/</a:t>
            </a:r>
            <a:r>
              <a:rPr lang="ko-KR" altLang="en-US" smtClean="0"/>
              <a:t>뷰 패러다임으로써 현실을 모델로 단순화하고 모델을 여러 각도에서 바라봄으로써 개발하는 시스템에 대한 이해를 높인다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83220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15BCA2-B279-4B17-8BC6-BE9DD66860BE}" type="slidenum">
              <a:rPr lang="ko-KR" altLang="en-US" smtClean="0"/>
              <a:pPr/>
              <a:t>34</a:t>
            </a:fld>
            <a:endParaRPr lang="en-US" altLang="ko-KR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8525" y="771525"/>
            <a:ext cx="4941888" cy="3705225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188" y="4709893"/>
            <a:ext cx="4934915" cy="4475554"/>
          </a:xfrm>
          <a:noFill/>
          <a:ln/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0318956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B6573C-F039-4DB0-B7C0-B3F3C7FADC11}" type="slidenum">
              <a:rPr lang="ko-KR" altLang="en-US" smtClean="0"/>
              <a:pPr/>
              <a:t>35</a:t>
            </a:fld>
            <a:endParaRPr lang="en-US" altLang="ko-KR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 smtClean="0"/>
              <a:t>시퀀스 다이어그램에서는 객체</a:t>
            </a:r>
            <a:r>
              <a:rPr lang="en-US" altLang="ko-KR" smtClean="0"/>
              <a:t>(1)</a:t>
            </a:r>
            <a:r>
              <a:rPr lang="ko-KR" altLang="en-US" smtClean="0"/>
              <a:t>들 간에 주고 받는 메시지</a:t>
            </a:r>
            <a:r>
              <a:rPr lang="en-US" altLang="ko-KR" smtClean="0"/>
              <a:t>(2)</a:t>
            </a:r>
            <a:r>
              <a:rPr lang="ko-KR" altLang="en-US" smtClean="0"/>
              <a:t>의 순서</a:t>
            </a:r>
            <a:r>
              <a:rPr lang="en-US" altLang="ko-KR" smtClean="0"/>
              <a:t>(3):sequence </a:t>
            </a:r>
            <a:r>
              <a:rPr lang="ko-KR" altLang="en-US" smtClean="0"/>
              <a:t>를 시간</a:t>
            </a:r>
            <a:r>
              <a:rPr lang="en-US" altLang="ko-KR" smtClean="0"/>
              <a:t>(4) </a:t>
            </a:r>
            <a:r>
              <a:rPr lang="ko-KR" altLang="en-US" smtClean="0"/>
              <a:t>흐름에 따라 보여주는 그림</a:t>
            </a:r>
          </a:p>
        </p:txBody>
      </p:sp>
    </p:spTree>
    <p:extLst>
      <p:ext uri="{BB962C8B-B14F-4D97-AF65-F5344CB8AC3E}">
        <p14:creationId xmlns:p14="http://schemas.microsoft.com/office/powerpoint/2010/main" val="25641295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36BA77-D71C-408C-9D3E-D4EAD7980D88}" type="slidenum">
              <a:rPr lang="ko-KR" altLang="en-US" smtClean="0"/>
              <a:pPr/>
              <a:t>36</a:t>
            </a:fld>
            <a:endParaRPr lang="en-US" altLang="ko-KR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 smtClean="0"/>
              <a:t>일정한 시간 동안 상호작용에 참여하는 개별적인 참가자들을 지칭한다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이렇게 객체의 이름과 </a:t>
            </a:r>
            <a:r>
              <a:rPr lang="en-US" altLang="ko-KR" smtClean="0"/>
              <a:t>type</a:t>
            </a:r>
            <a:r>
              <a:rPr lang="ko-KR" altLang="en-US" smtClean="0"/>
              <a:t>을 적은 네모난 헤드 심볼에 수직선을 단 것으로 표현한다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83612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B2230F-F80A-4D3D-B663-2B5D398F397D}" type="slidenum">
              <a:rPr lang="ko-KR" altLang="en-US" smtClean="0"/>
              <a:pPr/>
              <a:t>37</a:t>
            </a:fld>
            <a:endParaRPr lang="en-US" altLang="ko-KR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 smtClean="0"/>
              <a:t>두 객체간의 한방향 커뮤니케이션이다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값을 가지는 </a:t>
            </a:r>
            <a:r>
              <a:rPr lang="en-US" altLang="ko-KR" smtClean="0"/>
              <a:t>parameter</a:t>
            </a:r>
            <a:r>
              <a:rPr lang="ko-KR" altLang="en-US" smtClean="0"/>
              <a:t>를 함께 보낼 수 있다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그리고 </a:t>
            </a:r>
            <a:r>
              <a:rPr lang="en-US" altLang="ko-KR" smtClean="0"/>
              <a:t>message</a:t>
            </a:r>
            <a:r>
              <a:rPr lang="ko-KR" altLang="en-US" smtClean="0"/>
              <a:t>는 </a:t>
            </a:r>
            <a:r>
              <a:rPr lang="en-US" altLang="ko-KR" smtClean="0"/>
              <a:t>signal</a:t>
            </a:r>
            <a:r>
              <a:rPr lang="ko-KR" altLang="en-US" smtClean="0"/>
              <a:t>이 될 수도 있고 </a:t>
            </a:r>
            <a:r>
              <a:rPr lang="en-US" altLang="ko-KR" smtClean="0"/>
              <a:t>call/return, </a:t>
            </a:r>
            <a:r>
              <a:rPr lang="ko-KR" altLang="en-US" smtClean="0"/>
              <a:t>혹은 </a:t>
            </a:r>
            <a:r>
              <a:rPr lang="en-US" altLang="ko-KR" smtClean="0"/>
              <a:t>create/destroy</a:t>
            </a:r>
            <a:r>
              <a:rPr lang="ko-KR" altLang="en-US" smtClean="0"/>
              <a:t>등이 올 수 있다</a:t>
            </a:r>
            <a:r>
              <a:rPr lang="en-US" altLang="ko-KR" smtClean="0"/>
              <a:t>.</a:t>
            </a:r>
          </a:p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6694884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2CF5CC-AAFA-41B0-A17A-3350582C8710}" type="slidenum">
              <a:rPr lang="ko-KR" altLang="en-US" smtClean="0"/>
              <a:pPr/>
              <a:t>38</a:t>
            </a:fld>
            <a:endParaRPr lang="en-US" altLang="ko-KR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67288" cy="3725863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 smtClean="0"/>
              <a:t>수정하기</a:t>
            </a:r>
          </a:p>
          <a:p>
            <a:pPr eaLnBrk="1" hangingPunct="1"/>
            <a:r>
              <a:rPr lang="en-GB" altLang="ko-KR" smtClean="0"/>
              <a:t>Mention that the UML 2. calls inline frames </a:t>
            </a:r>
            <a:r>
              <a:rPr lang="en-GB" altLang="ko-KR" smtClean="0">
                <a:latin typeface="Arial" charset="0"/>
              </a:rPr>
              <a:t>“</a:t>
            </a:r>
            <a:r>
              <a:rPr lang="en-GB" altLang="ko-KR" smtClean="0"/>
              <a:t>combined fragment</a:t>
            </a:r>
            <a:r>
              <a:rPr lang="en-GB" altLang="ko-KR" smtClean="0">
                <a:latin typeface="Arial" charset="0"/>
              </a:rPr>
              <a:t>”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788969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80EC55-5E15-4518-AA91-A99E6402339C}" type="slidenum">
              <a:rPr lang="ko-KR" altLang="en-US" smtClean="0"/>
              <a:pPr/>
              <a:t>39</a:t>
            </a:fld>
            <a:endParaRPr lang="en-US" altLang="ko-KR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 smtClean="0"/>
              <a:t>시퀀스 다이아그램에 이미 존재하는 부분을 </a:t>
            </a:r>
            <a:r>
              <a:rPr lang="en-US" altLang="ko-KR" smtClean="0"/>
              <a:t>reference fragment</a:t>
            </a:r>
            <a:r>
              <a:rPr lang="ko-KR" altLang="en-US" smtClean="0"/>
              <a:t>를 사용하여 따로 그림으로써 계속해서 재사용할 수 있다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이것의 나중에 중복되는 부분을 또 다시 그리지 않아도 되는 장점을 가지고 있습니다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22339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F2AE85-C4B8-41A6-9C2D-DFEE584A47F4}" type="slidenum">
              <a:rPr lang="ko-KR" altLang="en-US" smtClean="0"/>
              <a:pPr/>
              <a:t>40</a:t>
            </a:fld>
            <a:endParaRPr lang="en-US" altLang="ko-KR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7100" y="746125"/>
            <a:ext cx="4970463" cy="372745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700" y="4720685"/>
            <a:ext cx="4995803" cy="303715"/>
          </a:xfrm>
          <a:noFill/>
          <a:ln/>
        </p:spPr>
        <p:txBody>
          <a:bodyPr lIns="89869" tIns="44935" rIns="89869" bIns="44935"/>
          <a:lstStyle/>
          <a:p>
            <a:pPr eaLnBrk="1" hangingPunct="1"/>
            <a:endParaRPr lang="en-GB" altLang="sv-SE" smtClean="0"/>
          </a:p>
        </p:txBody>
      </p:sp>
    </p:spTree>
    <p:extLst>
      <p:ext uri="{BB962C8B-B14F-4D97-AF65-F5344CB8AC3E}">
        <p14:creationId xmlns:p14="http://schemas.microsoft.com/office/powerpoint/2010/main" val="34556409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91D946-B970-45B4-84A6-994340F6A305}" type="slidenum">
              <a:rPr lang="ko-KR" altLang="en-US" smtClean="0"/>
              <a:pPr/>
              <a:t>41</a:t>
            </a:fld>
            <a:endParaRPr lang="en-US" altLang="ko-KR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8525" y="771525"/>
            <a:ext cx="4941888" cy="3705225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188" y="4709893"/>
            <a:ext cx="4934915" cy="4475554"/>
          </a:xfrm>
          <a:noFill/>
          <a:ln/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5842874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1FD26C-2B81-49A5-BE60-C2DDE5674691}" type="slidenum">
              <a:rPr lang="ko-KR" altLang="en-US" smtClean="0"/>
              <a:pPr/>
              <a:t>42</a:t>
            </a:fld>
            <a:endParaRPr lang="en-US" altLang="ko-KR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0843" indent="-220843" eaLnBrk="1" hangingPunct="1"/>
            <a:r>
              <a:rPr lang="ko-KR" altLang="en-US" dirty="0" smtClean="0">
                <a:solidFill>
                  <a:srgbClr val="D62828"/>
                </a:solidFill>
              </a:rPr>
              <a:t>각 클래스의 객체의 생명주기를 </a:t>
            </a:r>
            <a:r>
              <a:rPr lang="ko-KR" altLang="en-US" dirty="0" err="1" smtClean="0">
                <a:solidFill>
                  <a:srgbClr val="D62828"/>
                </a:solidFill>
              </a:rPr>
              <a:t>모델링함으로써</a:t>
            </a:r>
            <a:r>
              <a:rPr lang="ko-KR" altLang="en-US" dirty="0" smtClean="0">
                <a:solidFill>
                  <a:srgbClr val="D62828"/>
                </a:solidFill>
              </a:rPr>
              <a:t> 시간이 지남에 따라 객체들의 동적인 행동변화를 보여준다</a:t>
            </a:r>
            <a:r>
              <a:rPr lang="en-US" altLang="ko-KR" dirty="0" smtClean="0">
                <a:solidFill>
                  <a:srgbClr val="D62828"/>
                </a:solidFill>
              </a:rPr>
              <a:t>.</a:t>
            </a:r>
          </a:p>
          <a:p>
            <a:pPr marL="220843" indent="-220843" eaLnBrk="1" hangingPunct="1"/>
            <a:r>
              <a:rPr lang="en-US" altLang="ko-KR" dirty="0" smtClean="0">
                <a:solidFill>
                  <a:srgbClr val="D62828"/>
                </a:solidFill>
              </a:rPr>
              <a:t>State machine </a:t>
            </a:r>
            <a:r>
              <a:rPr lang="ko-KR" altLang="en-US" dirty="0" smtClean="0">
                <a:solidFill>
                  <a:srgbClr val="D62828"/>
                </a:solidFill>
              </a:rPr>
              <a:t>다이어그램에서는 이벤트와 액션들이 나타나는데</a:t>
            </a:r>
            <a:endParaRPr lang="en-US" altLang="ko-KR" dirty="0" smtClean="0">
              <a:solidFill>
                <a:srgbClr val="D62828"/>
              </a:solidFill>
            </a:endParaRPr>
          </a:p>
          <a:p>
            <a:pPr marL="220843" indent="-220843" eaLnBrk="1" hangingPunct="1"/>
            <a:endParaRPr lang="ko-KR" altLang="en-US" dirty="0" smtClean="0">
              <a:solidFill>
                <a:srgbClr val="D62828"/>
              </a:solidFill>
            </a:endParaRPr>
          </a:p>
          <a:p>
            <a:pPr marL="220843" indent="-220843" eaLnBrk="1" hangingPunct="1"/>
            <a:r>
              <a:rPr lang="ko-KR" altLang="en-US" dirty="0" smtClean="0">
                <a:solidFill>
                  <a:srgbClr val="D62828"/>
                </a:solidFill>
              </a:rPr>
              <a:t>주어진 클래스의 </a:t>
            </a:r>
            <a:r>
              <a:rPr lang="en-US" altLang="ko-KR" dirty="0" smtClean="0">
                <a:solidFill>
                  <a:srgbClr val="D62828"/>
                </a:solidFill>
              </a:rPr>
              <a:t>life history</a:t>
            </a:r>
            <a:r>
              <a:rPr lang="ko-KR" altLang="en-US" dirty="0" smtClean="0">
                <a:solidFill>
                  <a:srgbClr val="D62828"/>
                </a:solidFill>
              </a:rPr>
              <a:t>를 볼 수 있는데 객체가 어떤 상태에 있었고  어떤 </a:t>
            </a:r>
            <a:r>
              <a:rPr lang="en-US" altLang="ko-KR" dirty="0" smtClean="0">
                <a:solidFill>
                  <a:srgbClr val="D62828"/>
                </a:solidFill>
              </a:rPr>
              <a:t>event</a:t>
            </a:r>
            <a:r>
              <a:rPr lang="ko-KR" altLang="en-US" dirty="0" smtClean="0">
                <a:solidFill>
                  <a:srgbClr val="D62828"/>
                </a:solidFill>
              </a:rPr>
              <a:t>가 일어나고 어떤 </a:t>
            </a:r>
            <a:r>
              <a:rPr lang="en-US" altLang="ko-KR" dirty="0" smtClean="0">
                <a:solidFill>
                  <a:srgbClr val="D62828"/>
                </a:solidFill>
              </a:rPr>
              <a:t>action</a:t>
            </a:r>
            <a:r>
              <a:rPr lang="ko-KR" altLang="en-US" dirty="0" smtClean="0">
                <a:solidFill>
                  <a:srgbClr val="D62828"/>
                </a:solidFill>
              </a:rPr>
              <a:t>이 일어나는지 볼 수 있다</a:t>
            </a:r>
            <a:r>
              <a:rPr lang="en-US" altLang="ko-KR" dirty="0" smtClean="0">
                <a:solidFill>
                  <a:srgbClr val="D62828"/>
                </a:solidFill>
              </a:rPr>
              <a:t>.</a:t>
            </a:r>
          </a:p>
          <a:p>
            <a:pPr marL="220843" indent="-220843" eaLnBrk="1" hangingPunct="1"/>
            <a:r>
              <a:rPr lang="en-US" altLang="ko-KR" dirty="0" smtClean="0">
                <a:solidFill>
                  <a:srgbClr val="D62828"/>
                </a:solidFill>
              </a:rPr>
              <a:t>(</a:t>
            </a:r>
            <a:r>
              <a:rPr lang="ko-KR" altLang="en-US" dirty="0" smtClean="0">
                <a:solidFill>
                  <a:srgbClr val="D62828"/>
                </a:solidFill>
              </a:rPr>
              <a:t>시연</a:t>
            </a:r>
            <a:r>
              <a:rPr lang="en-US" altLang="ko-KR" dirty="0" smtClean="0">
                <a:solidFill>
                  <a:srgbClr val="D62828"/>
                </a:solidFill>
              </a:rPr>
              <a:t>)</a:t>
            </a:r>
          </a:p>
          <a:p>
            <a:pPr marL="220843" indent="-220843" eaLnBrk="1" hangingPunct="1"/>
            <a:endParaRPr lang="en-US" altLang="ko-KR" dirty="0" smtClean="0">
              <a:solidFill>
                <a:srgbClr val="D62828"/>
              </a:solidFill>
            </a:endParaRPr>
          </a:p>
          <a:p>
            <a:pPr marL="220843" indent="-220843"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74398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F46F0-D918-498B-8A29-5DCAD3F78CAA}" type="slidenum">
              <a:rPr lang="ko-KR" altLang="en-US" smtClean="0"/>
              <a:pPr/>
              <a:t>43</a:t>
            </a:fld>
            <a:endParaRPr lang="en-US" altLang="ko-KR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 smtClean="0"/>
              <a:t>객체의 생명 동안의 상태나 상황을 가리킵니다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즉</a:t>
            </a:r>
            <a:r>
              <a:rPr lang="en-US" altLang="ko-KR" smtClean="0"/>
              <a:t>, </a:t>
            </a:r>
            <a:r>
              <a:rPr lang="ko-KR" altLang="en-US" smtClean="0"/>
              <a:t>어떤 조건을 만족하거나</a:t>
            </a:r>
            <a:r>
              <a:rPr lang="en-US" altLang="ko-KR" smtClean="0"/>
              <a:t>, </a:t>
            </a:r>
            <a:r>
              <a:rPr lang="ko-KR" altLang="en-US" smtClean="0"/>
              <a:t>어떤 활동을 수행하거나</a:t>
            </a:r>
            <a:r>
              <a:rPr lang="en-US" altLang="ko-KR" smtClean="0"/>
              <a:t>, </a:t>
            </a:r>
            <a:r>
              <a:rPr lang="ko-KR" altLang="en-US" smtClean="0"/>
              <a:t>어떤 이벤트를 기다리는 것을 말합니다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5176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77F60E-BFBA-4595-BFEA-526A320F2EB6}" type="slidenum">
              <a:rPr lang="ko-KR" altLang="en-US" smtClean="0"/>
              <a:pPr/>
              <a:t>4</a:t>
            </a:fld>
            <a:endParaRPr lang="en-US" altLang="ko-KR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852738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5CF7C7-C675-4467-A127-3F1B0EC55601}" type="slidenum">
              <a:rPr lang="ko-KR" altLang="en-US" smtClean="0"/>
              <a:pPr/>
              <a:t>44</a:t>
            </a:fld>
            <a:endParaRPr lang="en-US" altLang="ko-KR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 smtClean="0"/>
              <a:t>이벤트는 객체가 </a:t>
            </a:r>
            <a:r>
              <a:rPr lang="en-US" altLang="ko-KR" smtClean="0"/>
              <a:t>state</a:t>
            </a:r>
            <a:r>
              <a:rPr lang="ko-KR" altLang="en-US" smtClean="0"/>
              <a:t>를 바꾸도록 하는 자극이 되는 사건을 말합니다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액션은 </a:t>
            </a:r>
            <a:r>
              <a:rPr lang="en-US" altLang="ko-KR" smtClean="0"/>
              <a:t>state</a:t>
            </a:r>
            <a:r>
              <a:rPr lang="ko-KR" altLang="en-US" smtClean="0"/>
              <a:t>가 변하면서 </a:t>
            </a:r>
            <a:r>
              <a:rPr lang="en-US" altLang="ko-KR" smtClean="0"/>
              <a:t>output</a:t>
            </a:r>
            <a:r>
              <a:rPr lang="ko-KR" altLang="en-US" smtClean="0"/>
              <a:t>으로 나온 </a:t>
            </a:r>
            <a:r>
              <a:rPr lang="en-US" altLang="ko-KR" smtClean="0"/>
              <a:t>signal</a:t>
            </a:r>
            <a:r>
              <a:rPr lang="ko-KR" altLang="en-US" smtClean="0"/>
              <a:t>을 보낸다던가 오퍼레이션을 </a:t>
            </a:r>
            <a:r>
              <a:rPr lang="en-US" altLang="ko-KR" smtClean="0"/>
              <a:t>call</a:t>
            </a:r>
            <a:r>
              <a:rPr lang="ko-KR" altLang="en-US" smtClean="0"/>
              <a:t>하는 등의 행동을 가리킵니다</a:t>
            </a:r>
            <a:r>
              <a:rPr lang="en-US" altLang="ko-KR" smtClean="0"/>
              <a:t>.</a:t>
            </a:r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Debit account() -&gt; </a:t>
            </a:r>
            <a:r>
              <a:rPr lang="ko-KR" altLang="en-US" b="1" smtClean="0"/>
              <a:t>계좌에서 돈을 차입한다</a:t>
            </a:r>
            <a:r>
              <a:rPr lang="en-US" altLang="ko-KR" b="1" smtClean="0"/>
              <a:t>.</a:t>
            </a:r>
            <a:endParaRPr lang="ko-KR" altLang="en-US" b="1" smtClean="0"/>
          </a:p>
        </p:txBody>
      </p:sp>
    </p:spTree>
    <p:extLst>
      <p:ext uri="{BB962C8B-B14F-4D97-AF65-F5344CB8AC3E}">
        <p14:creationId xmlns:p14="http://schemas.microsoft.com/office/powerpoint/2010/main" val="595657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534E55-060A-4171-BDCE-4FCB6FAC766C}" type="slidenum">
              <a:rPr lang="ko-KR" altLang="en-US" smtClean="0"/>
              <a:pPr/>
              <a:t>45</a:t>
            </a:fld>
            <a:endParaRPr lang="en-US" altLang="ko-KR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 smtClean="0"/>
              <a:t>이벤트에 의해서 한 </a:t>
            </a:r>
            <a:r>
              <a:rPr lang="en-US" altLang="ko-KR" smtClean="0"/>
              <a:t>state</a:t>
            </a:r>
            <a:r>
              <a:rPr lang="ko-KR" altLang="en-US" smtClean="0"/>
              <a:t>에서 다른 </a:t>
            </a:r>
            <a:r>
              <a:rPr lang="en-US" altLang="ko-KR" smtClean="0"/>
              <a:t>state</a:t>
            </a:r>
            <a:r>
              <a:rPr lang="ko-KR" altLang="en-US" smtClean="0"/>
              <a:t>로 변하는 것</a:t>
            </a:r>
          </a:p>
          <a:p>
            <a:pPr eaLnBrk="1" hangingPunct="1"/>
            <a:r>
              <a:rPr lang="en-US" altLang="ko-KR" smtClean="0"/>
              <a:t>Guard condition</a:t>
            </a:r>
            <a:r>
              <a:rPr lang="ko-KR" altLang="en-US" smtClean="0"/>
              <a:t>이 참이 될때에만 일어난다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그리고 전이 라인 위에다가 </a:t>
            </a:r>
            <a:r>
              <a:rPr lang="en-US" altLang="ko-KR" smtClean="0"/>
              <a:t>event</a:t>
            </a:r>
            <a:r>
              <a:rPr lang="ko-KR" altLang="en-US" smtClean="0"/>
              <a:t>와 컨디션</a:t>
            </a:r>
            <a:r>
              <a:rPr lang="en-US" altLang="ko-KR" smtClean="0"/>
              <a:t>, action</a:t>
            </a:r>
            <a:r>
              <a:rPr lang="ko-KR" altLang="en-US" smtClean="0"/>
              <a:t>을 이렇게 쓴다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97848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8B8DFB-AAEA-4A6F-9D94-C1984AF42189}" type="slidenum">
              <a:rPr lang="ko-KR" altLang="en-US" smtClean="0"/>
              <a:pPr/>
              <a:t>51</a:t>
            </a:fld>
            <a:endParaRPr lang="en-US" altLang="ko-KR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8525" y="771525"/>
            <a:ext cx="4941888" cy="3705225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188" y="4709893"/>
            <a:ext cx="4934915" cy="4475554"/>
          </a:xfrm>
          <a:noFill/>
          <a:ln/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1173397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3F5A81-0D1B-4601-A221-7C316A793891}" type="slidenum">
              <a:rPr lang="ko-KR" altLang="en-US" smtClean="0"/>
              <a:pPr/>
              <a:t>52</a:t>
            </a:fld>
            <a:endParaRPr lang="en-US" altLang="ko-KR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0843" indent="-220843"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42399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B162A4-17CF-4025-B154-DA57E1CED87A}" type="slidenum">
              <a:rPr lang="ko-KR" altLang="en-US" smtClean="0"/>
              <a:pPr/>
              <a:t>53</a:t>
            </a:fld>
            <a:endParaRPr lang="en-US" altLang="ko-KR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5857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8BAB62-AC70-4C01-9F45-61BC870D83B8}" type="slidenum">
              <a:rPr lang="ko-KR" altLang="en-US" smtClean="0"/>
              <a:pPr/>
              <a:t>7</a:t>
            </a:fld>
            <a:endParaRPr lang="en-US" altLang="ko-KR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8525" y="771525"/>
            <a:ext cx="4941888" cy="3705225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188" y="4709893"/>
            <a:ext cx="4934915" cy="4475554"/>
          </a:xfrm>
          <a:noFill/>
          <a:ln/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120005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BBFF06-BF2C-4615-8BF2-C06ED956DA57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549738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61E72C-3A68-4AE1-BAF0-1B7DB9007856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ko-KR" smtClean="0"/>
              <a:t>(</a:t>
            </a:r>
            <a:r>
              <a:rPr lang="ko-KR" altLang="en-US" smtClean="0"/>
              <a:t>말하는 순서</a:t>
            </a:r>
            <a:r>
              <a:rPr lang="en-US" altLang="ko-KR" smtClean="0"/>
              <a:t>: system, actor, use case, association, include)</a:t>
            </a:r>
            <a:endParaRPr lang="ko-KR" altLang="en-US" smtClean="0"/>
          </a:p>
          <a:p>
            <a:pPr eaLnBrk="1" hangingPunct="1"/>
            <a:r>
              <a:rPr lang="ko-KR" altLang="en-US" smtClean="0"/>
              <a:t>아래 그림은 극장 </a:t>
            </a:r>
            <a:r>
              <a:rPr lang="en-US" altLang="ko-KR" smtClean="0"/>
              <a:t>Box office (</a:t>
            </a:r>
            <a:r>
              <a:rPr lang="ko-KR" altLang="en-US" smtClean="0"/>
              <a:t>시스템</a:t>
            </a:r>
            <a:r>
              <a:rPr lang="en-US" altLang="ko-KR" smtClean="0"/>
              <a:t>)</a:t>
            </a:r>
            <a:r>
              <a:rPr lang="ko-KR" altLang="en-US" smtClean="0"/>
              <a:t>을 나타냅니다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여기에는 </a:t>
            </a:r>
            <a:r>
              <a:rPr lang="en-US" altLang="ko-KR" smtClean="0"/>
              <a:t>subject, </a:t>
            </a:r>
            <a:r>
              <a:rPr lang="ko-KR" altLang="en-US" smtClean="0"/>
              <a:t>즉 </a:t>
            </a:r>
            <a:r>
              <a:rPr lang="en-US" altLang="ko-KR" smtClean="0"/>
              <a:t>system</a:t>
            </a:r>
            <a:r>
              <a:rPr lang="ko-KR" altLang="en-US" smtClean="0"/>
              <a:t>인 </a:t>
            </a:r>
            <a:r>
              <a:rPr lang="en-US" altLang="ko-KR" smtClean="0"/>
              <a:t>box office </a:t>
            </a:r>
          </a:p>
          <a:p>
            <a:pPr eaLnBrk="1" hangingPunct="1"/>
            <a:r>
              <a:rPr lang="ko-KR" altLang="en-US" smtClean="0"/>
              <a:t>그 시스템과 서로 상호작용하는 </a:t>
            </a:r>
            <a:r>
              <a:rPr lang="en-US" altLang="ko-KR" smtClean="0"/>
              <a:t>actor</a:t>
            </a:r>
            <a:r>
              <a:rPr lang="ko-KR" altLang="en-US" smtClean="0"/>
              <a:t>가 있는데 시스템 외부에 위치하고 있습니다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그리고 이 시스템상에서 하는 기능 단위인 이러이러한 </a:t>
            </a:r>
            <a:r>
              <a:rPr lang="en-US" altLang="ko-KR" smtClean="0"/>
              <a:t>use case </a:t>
            </a:r>
            <a:r>
              <a:rPr lang="ko-KR" altLang="en-US" smtClean="0"/>
              <a:t>들이 있습니다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손님은 시스템상에서 표를 살수도 있고</a:t>
            </a:r>
            <a:r>
              <a:rPr lang="en-US" altLang="ko-KR" smtClean="0"/>
              <a:t>. </a:t>
            </a:r>
            <a:r>
              <a:rPr lang="ko-KR" altLang="en-US" smtClean="0"/>
              <a:t>예매를 하고</a:t>
            </a:r>
          </a:p>
          <a:p>
            <a:pPr eaLnBrk="1" hangingPunct="1"/>
            <a:r>
              <a:rPr lang="ko-KR" altLang="en-US" smtClean="0"/>
              <a:t>외부 시스템은 </a:t>
            </a:r>
            <a:r>
              <a:rPr lang="en-US" altLang="ko-KR" smtClean="0"/>
              <a:t>Kiosk(</a:t>
            </a:r>
            <a:r>
              <a:rPr lang="ko-KR" altLang="en-US" smtClean="0"/>
              <a:t>매점</a:t>
            </a:r>
            <a:r>
              <a:rPr lang="en-US" altLang="ko-KR" smtClean="0"/>
              <a:t>)</a:t>
            </a:r>
            <a:r>
              <a:rPr lang="ko-KR" altLang="en-US" smtClean="0"/>
              <a:t>를 이용하여 표를 살수도 있으며</a:t>
            </a:r>
          </a:p>
          <a:p>
            <a:pPr eaLnBrk="1" hangingPunct="1"/>
            <a:r>
              <a:rPr lang="ko-KR" altLang="en-US" smtClean="0"/>
              <a:t>돈을 지불하고</a:t>
            </a:r>
          </a:p>
          <a:p>
            <a:pPr eaLnBrk="1" hangingPunct="1"/>
            <a:r>
              <a:rPr lang="en-US" altLang="ko-KR" smtClean="0"/>
              <a:t>Supervisor</a:t>
            </a:r>
            <a:r>
              <a:rPr lang="ko-KR" altLang="en-US" smtClean="0"/>
              <a:t>는 현재 얼마나 표가 팔렸는지 체크를 합니다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en-US" altLang="ko-KR" smtClean="0"/>
              <a:t>Actor</a:t>
            </a:r>
            <a:r>
              <a:rPr lang="ko-KR" altLang="en-US" smtClean="0"/>
              <a:t>와 </a:t>
            </a:r>
            <a:r>
              <a:rPr lang="en-US" altLang="ko-KR" smtClean="0"/>
              <a:t>use case</a:t>
            </a:r>
            <a:r>
              <a:rPr lang="ko-KR" altLang="en-US" smtClean="0"/>
              <a:t>는 </a:t>
            </a:r>
            <a:r>
              <a:rPr lang="en-US" altLang="ko-KR" smtClean="0"/>
              <a:t>interact</a:t>
            </a:r>
            <a:r>
              <a:rPr lang="ko-KR" altLang="en-US" smtClean="0"/>
              <a:t>하기에 관계를 가지고 있으며</a:t>
            </a:r>
          </a:p>
          <a:p>
            <a:pPr eaLnBrk="1" hangingPunct="1"/>
            <a:r>
              <a:rPr lang="ko-KR" altLang="en-US" smtClean="0"/>
              <a:t>이 두 </a:t>
            </a:r>
            <a:r>
              <a:rPr lang="en-US" altLang="ko-KR" smtClean="0"/>
              <a:t>use case</a:t>
            </a:r>
            <a:r>
              <a:rPr lang="ko-KR" altLang="en-US" smtClean="0"/>
              <a:t>는 </a:t>
            </a:r>
            <a:r>
              <a:rPr lang="en-US" altLang="ko-KR" smtClean="0"/>
              <a:t>Make Charge</a:t>
            </a:r>
            <a:r>
              <a:rPr lang="ko-KR" altLang="en-US" smtClean="0"/>
              <a:t>란 </a:t>
            </a:r>
            <a:r>
              <a:rPr lang="en-US" altLang="ko-KR" smtClean="0"/>
              <a:t>use case</a:t>
            </a:r>
            <a:r>
              <a:rPr lang="ko-KR" altLang="en-US" smtClean="0"/>
              <a:t>에 포함됩니다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7963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65A2D1-AE96-42AF-9751-E72E3F88DC13}" type="slidenum">
              <a:rPr lang="ko-KR" altLang="en-US" smtClean="0"/>
              <a:pPr/>
              <a:t>10</a:t>
            </a:fld>
            <a:endParaRPr lang="en-US" altLang="ko-KR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143" y="4722227"/>
            <a:ext cx="4997325" cy="1250318"/>
          </a:xfrm>
          <a:noFill/>
          <a:ln/>
        </p:spPr>
        <p:txBody>
          <a:bodyPr lIns="97295" tIns="48646" rIns="97295" bIns="48646"/>
          <a:lstStyle/>
          <a:p>
            <a:pPr eaLnBrk="1" hangingPunct="1"/>
            <a:r>
              <a:rPr lang="ko-KR" altLang="en-US" sz="1000" dirty="0"/>
              <a:t>그럼 </a:t>
            </a:r>
            <a:r>
              <a:rPr lang="en-US" altLang="ko-KR" sz="1000" dirty="0"/>
              <a:t>use case diagram</a:t>
            </a:r>
            <a:r>
              <a:rPr lang="ko-KR" altLang="en-US" sz="1000" dirty="0"/>
              <a:t>을 이루는 구성 요소들에 대하여 하나하나 살펴보도록 하겠습니다</a:t>
            </a:r>
            <a:r>
              <a:rPr lang="en-US" altLang="ko-KR" sz="1000" dirty="0"/>
              <a:t>. </a:t>
            </a:r>
          </a:p>
          <a:p>
            <a:pPr eaLnBrk="1" hangingPunct="1"/>
            <a:endParaRPr lang="en-US" altLang="ko-KR" sz="1000" dirty="0"/>
          </a:p>
          <a:p>
            <a:pPr eaLnBrk="1" hangingPunct="1"/>
            <a:endParaRPr lang="en-US" altLang="ko-KR" sz="1000" dirty="0"/>
          </a:p>
          <a:p>
            <a:pPr eaLnBrk="1" hangingPunct="1"/>
            <a:endParaRPr lang="en-US" altLang="ko-KR" sz="1000" dirty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7244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DB09FC-1C59-4AB9-81E7-97D0737584F5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854560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1463675" y="0"/>
            <a:ext cx="7680325" cy="1196975"/>
          </a:xfrm>
          <a:prstGeom prst="rect">
            <a:avLst/>
          </a:prstGeom>
          <a:gradFill rotWithShape="1">
            <a:gsLst>
              <a:gs pos="0">
                <a:srgbClr val="666699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2700" y="-12700"/>
            <a:ext cx="468313" cy="1196975"/>
          </a:xfrm>
          <a:prstGeom prst="rect">
            <a:avLst/>
          </a:prstGeom>
          <a:gradFill rotWithShape="1">
            <a:gsLst>
              <a:gs pos="0">
                <a:srgbClr val="99336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949325" y="-12700"/>
            <a:ext cx="465138" cy="1196975"/>
          </a:xfrm>
          <a:prstGeom prst="rect">
            <a:avLst/>
          </a:prstGeom>
          <a:gradFill rotWithShape="1">
            <a:gsLst>
              <a:gs pos="0">
                <a:srgbClr val="666699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 flipH="1">
            <a:off x="539750" y="0"/>
            <a:ext cx="360363" cy="1196975"/>
          </a:xfrm>
          <a:prstGeom prst="rect">
            <a:avLst/>
          </a:prstGeom>
          <a:gradFill rotWithShape="1">
            <a:gsLst>
              <a:gs pos="0">
                <a:srgbClr val="99336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/>
              <a:t>제목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7550" y="3886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/>
            </a:lvl1pPr>
          </a:lstStyle>
          <a:p>
            <a:r>
              <a:rPr lang="ko-KR" altLang="en-US"/>
              <a:t>발표일자</a:t>
            </a:r>
          </a:p>
          <a:p>
            <a:endParaRPr lang="ko-KR" altLang="en-US"/>
          </a:p>
          <a:p>
            <a:r>
              <a:rPr lang="ko-KR" altLang="en-US"/>
              <a:t>소속</a:t>
            </a:r>
          </a:p>
          <a:p>
            <a:r>
              <a:rPr lang="ko-KR" altLang="en-US"/>
              <a:t>발표자 명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27313" y="6245225"/>
            <a:ext cx="3889375" cy="476250"/>
          </a:xfrm>
        </p:spPr>
        <p:txBody>
          <a:bodyPr/>
          <a:lstStyle>
            <a:lvl1pPr algn="l" eaLnBrk="0" latinLnBrk="0" hangingPunct="0">
              <a:defRPr kumimoji="0" sz="1400"/>
            </a:lvl1pPr>
          </a:lstStyle>
          <a:p>
            <a:pPr>
              <a:defRPr/>
            </a:pPr>
            <a:r>
              <a:rPr lang="en-US" altLang="ko-KR" smtClean="0"/>
              <a:t>KAIST SELAB</a:t>
            </a:r>
            <a:endParaRPr lang="en-US" altLang="ko-KR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433E2C9-86F7-4799-9558-98191EF3222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KAIST SELAB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3AA84-013D-44DE-BB3C-B468640CD492}" type="slidenum">
              <a:rPr lang="ko-KR" altLang="en-US"/>
              <a:pPr>
                <a:defRPr/>
              </a:pPr>
              <a:t>‹#›</a:t>
            </a:fld>
            <a:r>
              <a:rPr lang="en-US" altLang="ko-KR" dirty="0"/>
              <a:t>/51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KAIST SELAB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6C771-40E2-407F-8418-0ED8C9121736}" type="slidenum">
              <a:rPr lang="ko-KR" altLang="en-US"/>
              <a:pPr>
                <a:defRPr/>
              </a:pPr>
              <a:t>‹#›</a:t>
            </a:fld>
            <a:r>
              <a:rPr lang="en-US" altLang="ko-KR" dirty="0"/>
              <a:t>/51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577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577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KAIST SELAB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ACFB8-79D9-49F6-B9B9-6C0E559C6782}" type="slidenum">
              <a:rPr lang="ko-KR" altLang="en-US"/>
              <a:pPr>
                <a:defRPr/>
              </a:pPr>
              <a:t>‹#›</a:t>
            </a:fld>
            <a:r>
              <a:rPr lang="en-US" altLang="ko-KR" dirty="0"/>
              <a:t>/51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577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268413"/>
            <a:ext cx="4038600" cy="23526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773488"/>
            <a:ext cx="4038600" cy="23526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KAIST SELAB</a:t>
            </a: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FE19A-6144-4B51-9CAB-8C3F6FBE4AF8}" type="slidenum">
              <a:rPr lang="ko-KR" altLang="en-US"/>
              <a:pPr>
                <a:defRPr/>
              </a:pPr>
              <a:t>‹#›</a:t>
            </a:fld>
            <a:r>
              <a:rPr lang="en-US" altLang="ko-KR" dirty="0"/>
              <a:t>/51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577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클립 아트 개체 틀 3"/>
          <p:cNvSpPr>
            <a:spLocks noGrp="1"/>
          </p:cNvSpPr>
          <p:nvPr>
            <p:ph type="clipArt" sz="half" idx="2"/>
          </p:nvPr>
        </p:nvSpPr>
        <p:spPr>
          <a:xfrm>
            <a:off x="4648200" y="1268413"/>
            <a:ext cx="4038600" cy="4857750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KAIST SELAB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A4D3E-AA18-44D7-8C92-88D20C176909}" type="slidenum">
              <a:rPr lang="ko-KR" altLang="en-US"/>
              <a:pPr>
                <a:defRPr/>
              </a:pPr>
              <a:t>‹#›</a:t>
            </a:fld>
            <a:r>
              <a:rPr lang="en-US" altLang="ko-KR" dirty="0"/>
              <a:t>/51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175" y="0"/>
            <a:ext cx="9147175" cy="6867525"/>
            <a:chOff x="-2" y="0"/>
            <a:chExt cx="5762" cy="4326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21" name="Rectangle 17"/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29" name="Rectangle 25"/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33" name="Rectangle 29"/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34" name="Rectangle 30"/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36" name="Rectangle 32"/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39" name="Rectangle 35"/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40" name="Rectangle 36"/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41" name="Rectangle 37"/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42" name="Rectangle 38"/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43" name="Rectangle 39"/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44" name="Rectangle 40"/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45" name="Rectangle 41"/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46" name="Rectangle 42"/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47" name="Rectangle 43"/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48" name="Rectangle 44"/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50" name="Rectangle 46"/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52" name="Rectangle 48"/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53" name="Rectangle 49"/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54" name="Rectangle 50"/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55" name="Rectangle 51"/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56" name="Rectangle 52"/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57" name="Rectangle 53"/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58" name="Rectangle 54"/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59" name="Rectangle 55"/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60" name="Rectangle 56"/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61" name="Rectangle 57"/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62" name="Rectangle 58"/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63" name="Rectangle 59"/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64" name="Rectangle 60"/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65" name="Rectangle 61"/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66" name="Rectangle 62"/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67" name="Rectangle 63"/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</p:grpSp>
        <p:sp>
          <p:nvSpPr>
            <p:cNvPr id="6" name="Rectangle 64"/>
            <p:cNvSpPr>
              <a:spLocks noChangeArrowheads="1"/>
            </p:cNvSpPr>
            <p:nvPr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7" name="Rectangle 65"/>
            <p:cNvSpPr>
              <a:spLocks noChangeArrowheads="1"/>
            </p:cNvSpPr>
            <p:nvPr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</p:grpSp>
      <p:sp>
        <p:nvSpPr>
          <p:cNvPr id="68" name="Rectangle 66"/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195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spcBef>
                <a:spcPct val="0"/>
              </a:spcBef>
              <a:defRPr/>
            </a:pPr>
            <a:endParaRPr lang="en-AU" sz="2400">
              <a:solidFill>
                <a:srgbClr val="000000"/>
              </a:solidFill>
              <a:latin typeface="Helvetica" pitchFamily="-128" charset="0"/>
              <a:ea typeface="ＭＳ Ｐゴシック" pitchFamily="-128" charset="-128"/>
            </a:endParaRPr>
          </a:p>
        </p:txBody>
      </p:sp>
      <p:sp>
        <p:nvSpPr>
          <p:cNvPr id="6211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1447800"/>
            <a:ext cx="7678737" cy="1081088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212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3114675"/>
          </a:xfrm>
        </p:spPr>
        <p:txBody>
          <a:bodyPr/>
          <a:lstStyle>
            <a:lvl1pPr marL="0" indent="0">
              <a:buFont typeface="Wingdings" pitchFamily="-128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ＭＳ Ｐゴシック" pitchFamily="-128" charset="-128"/>
              </a:defRPr>
            </a:lvl1pPr>
          </a:lstStyle>
          <a:p>
            <a:pPr latinLnBrk="0">
              <a:spcBef>
                <a:spcPct val="0"/>
              </a:spcBef>
              <a:defRPr/>
            </a:pPr>
            <a:endParaRPr kumimoji="0" lang="en-US">
              <a:solidFill>
                <a:srgbClr val="000000"/>
              </a:solidFill>
            </a:endParaRP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2C84F080-F201-4F7C-95F9-B027D7BB7AF9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196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</a:t>
            </a:r>
            <a:r>
              <a:rPr lang="en-US" i="1" smtClean="0">
                <a:solidFill>
                  <a:srgbClr val="000000"/>
                </a:solidFill>
              </a:rPr>
              <a:t>8/e </a:t>
            </a:r>
            <a:r>
              <a:rPr lang="en-US">
                <a:solidFill>
                  <a:srgbClr val="000000"/>
                </a:solidFill>
              </a:rPr>
              <a:t>(McGraw-Hill, </a:t>
            </a:r>
            <a:r>
              <a:rPr lang="en-US" smtClean="0">
                <a:solidFill>
                  <a:srgbClr val="000000"/>
                </a:solidFill>
              </a:rPr>
              <a:t>2014). </a:t>
            </a:r>
            <a:r>
              <a:rPr lang="en-US">
                <a:solidFill>
                  <a:srgbClr val="000000"/>
                </a:solidFill>
              </a:rPr>
              <a:t>Slides copyright </a:t>
            </a:r>
            <a:r>
              <a:rPr lang="en-US" smtClean="0">
                <a:solidFill>
                  <a:srgbClr val="000000"/>
                </a:solidFill>
              </a:rPr>
              <a:t>2014 </a:t>
            </a:r>
            <a:r>
              <a:rPr lang="en-US">
                <a:solidFill>
                  <a:srgbClr val="000000"/>
                </a:solidFill>
              </a:rPr>
              <a:t>by Roger Pressman.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68266C-DB12-4915-8D82-09CD0018B350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939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</a:t>
            </a:r>
            <a:r>
              <a:rPr lang="en-US" i="1" smtClean="0">
                <a:solidFill>
                  <a:srgbClr val="000000"/>
                </a:solidFill>
              </a:rPr>
              <a:t>8/e </a:t>
            </a:r>
            <a:r>
              <a:rPr lang="en-US">
                <a:solidFill>
                  <a:srgbClr val="000000"/>
                </a:solidFill>
              </a:rPr>
              <a:t>(McGraw-Hill, </a:t>
            </a:r>
            <a:r>
              <a:rPr lang="en-US" smtClean="0">
                <a:solidFill>
                  <a:srgbClr val="000000"/>
                </a:solidFill>
              </a:rPr>
              <a:t>2014). </a:t>
            </a:r>
            <a:r>
              <a:rPr lang="en-US">
                <a:solidFill>
                  <a:srgbClr val="000000"/>
                </a:solidFill>
              </a:rPr>
              <a:t>Slides copyright </a:t>
            </a:r>
            <a:r>
              <a:rPr lang="en-US" smtClean="0">
                <a:solidFill>
                  <a:srgbClr val="000000"/>
                </a:solidFill>
              </a:rPr>
              <a:t>2014 </a:t>
            </a:r>
            <a:r>
              <a:rPr lang="en-US">
                <a:solidFill>
                  <a:srgbClr val="000000"/>
                </a:solidFill>
              </a:rPr>
              <a:t>by Roger Pressman.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7A9279-19E6-4AD7-A8D2-8BCB3BEA0C91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0363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1905000"/>
            <a:ext cx="33909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905000"/>
            <a:ext cx="33909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</a:t>
            </a:r>
            <a:r>
              <a:rPr lang="en-US" i="1" smtClean="0">
                <a:solidFill>
                  <a:srgbClr val="000000"/>
                </a:solidFill>
              </a:rPr>
              <a:t>8/e </a:t>
            </a:r>
            <a:r>
              <a:rPr lang="en-US">
                <a:solidFill>
                  <a:srgbClr val="000000"/>
                </a:solidFill>
              </a:rPr>
              <a:t>(McGraw-Hill, </a:t>
            </a:r>
            <a:r>
              <a:rPr lang="en-US" smtClean="0">
                <a:solidFill>
                  <a:srgbClr val="000000"/>
                </a:solidFill>
              </a:rPr>
              <a:t>2014). </a:t>
            </a:r>
            <a:r>
              <a:rPr lang="en-US">
                <a:solidFill>
                  <a:srgbClr val="000000"/>
                </a:solidFill>
              </a:rPr>
              <a:t>Slides copyright </a:t>
            </a:r>
            <a:r>
              <a:rPr lang="en-US" smtClean="0">
                <a:solidFill>
                  <a:srgbClr val="000000"/>
                </a:solidFill>
              </a:rPr>
              <a:t>2014 </a:t>
            </a:r>
            <a:r>
              <a:rPr lang="en-US">
                <a:solidFill>
                  <a:srgbClr val="000000"/>
                </a:solidFill>
              </a:rPr>
              <a:t>by Roger Pressman.</a:t>
            </a: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B3ABF9-186C-4021-9385-064583D615B5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9674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</a:t>
            </a:r>
            <a:r>
              <a:rPr lang="en-US" i="1" smtClean="0">
                <a:solidFill>
                  <a:srgbClr val="000000"/>
                </a:solidFill>
              </a:rPr>
              <a:t>8/e </a:t>
            </a:r>
            <a:r>
              <a:rPr lang="en-US">
                <a:solidFill>
                  <a:srgbClr val="000000"/>
                </a:solidFill>
              </a:rPr>
              <a:t>(McGraw-Hill, </a:t>
            </a:r>
            <a:r>
              <a:rPr lang="en-US" smtClean="0">
                <a:solidFill>
                  <a:srgbClr val="000000"/>
                </a:solidFill>
              </a:rPr>
              <a:t>2014). </a:t>
            </a:r>
            <a:r>
              <a:rPr lang="en-US">
                <a:solidFill>
                  <a:srgbClr val="000000"/>
                </a:solidFill>
              </a:rPr>
              <a:t>Slides copyright </a:t>
            </a:r>
            <a:r>
              <a:rPr lang="en-US" smtClean="0">
                <a:solidFill>
                  <a:srgbClr val="000000"/>
                </a:solidFill>
              </a:rPr>
              <a:t>2014 </a:t>
            </a:r>
            <a:r>
              <a:rPr lang="en-US">
                <a:solidFill>
                  <a:srgbClr val="000000"/>
                </a:solidFill>
              </a:rPr>
              <a:t>by Roger Pressman.</a:t>
            </a:r>
          </a:p>
        </p:txBody>
      </p:sp>
      <p:sp>
        <p:nvSpPr>
          <p:cNvPr id="8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6C3E10-DA1D-41C4-8827-41330AE0CB2F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04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DE752-9554-47F3-9784-42968B11CF02}" type="slidenum">
              <a:rPr lang="ko-KR" altLang="en-US"/>
              <a:pPr>
                <a:defRPr/>
              </a:pPr>
              <a:t>‹#›</a:t>
            </a:fld>
            <a:r>
              <a:rPr lang="en-US" altLang="ko-KR" dirty="0"/>
              <a:t>/51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</a:t>
            </a:r>
            <a:r>
              <a:rPr lang="en-US" i="1" smtClean="0">
                <a:solidFill>
                  <a:srgbClr val="000000"/>
                </a:solidFill>
              </a:rPr>
              <a:t>8/e </a:t>
            </a:r>
            <a:r>
              <a:rPr lang="en-US">
                <a:solidFill>
                  <a:srgbClr val="000000"/>
                </a:solidFill>
              </a:rPr>
              <a:t>(McGraw-Hill, </a:t>
            </a:r>
            <a:r>
              <a:rPr lang="en-US" smtClean="0">
                <a:solidFill>
                  <a:srgbClr val="000000"/>
                </a:solidFill>
              </a:rPr>
              <a:t>2014). </a:t>
            </a:r>
            <a:r>
              <a:rPr lang="en-US">
                <a:solidFill>
                  <a:srgbClr val="000000"/>
                </a:solidFill>
              </a:rPr>
              <a:t>Slides copyright </a:t>
            </a:r>
            <a:r>
              <a:rPr lang="en-US" smtClean="0">
                <a:solidFill>
                  <a:srgbClr val="000000"/>
                </a:solidFill>
              </a:rPr>
              <a:t>2014 </a:t>
            </a:r>
            <a:r>
              <a:rPr lang="en-US">
                <a:solidFill>
                  <a:srgbClr val="000000"/>
                </a:solidFill>
              </a:rPr>
              <a:t>by Roger Pressman.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CCD7E4-BEA1-414A-89B9-5DB14B11E8E0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752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</a:t>
            </a:r>
            <a:r>
              <a:rPr lang="en-US" i="1" smtClean="0">
                <a:solidFill>
                  <a:srgbClr val="000000"/>
                </a:solidFill>
              </a:rPr>
              <a:t>8/e </a:t>
            </a:r>
            <a:r>
              <a:rPr lang="en-US">
                <a:solidFill>
                  <a:srgbClr val="000000"/>
                </a:solidFill>
              </a:rPr>
              <a:t>(McGraw-Hill, </a:t>
            </a:r>
            <a:r>
              <a:rPr lang="en-US" smtClean="0">
                <a:solidFill>
                  <a:srgbClr val="000000"/>
                </a:solidFill>
              </a:rPr>
              <a:t>2014). </a:t>
            </a:r>
            <a:r>
              <a:rPr lang="en-US">
                <a:solidFill>
                  <a:srgbClr val="000000"/>
                </a:solidFill>
              </a:rPr>
              <a:t>Slides copyright </a:t>
            </a:r>
            <a:r>
              <a:rPr lang="en-US" smtClean="0">
                <a:solidFill>
                  <a:srgbClr val="000000"/>
                </a:solidFill>
              </a:rPr>
              <a:t>2014 </a:t>
            </a:r>
            <a:r>
              <a:rPr lang="en-US">
                <a:solidFill>
                  <a:srgbClr val="000000"/>
                </a:solidFill>
              </a:rPr>
              <a:t>by Roger Pressman.</a:t>
            </a:r>
          </a:p>
        </p:txBody>
      </p:sp>
      <p:sp>
        <p:nvSpPr>
          <p:cNvPr id="3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38782C-22DD-4D0B-9EA2-B78A22BC4FF2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5257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</a:t>
            </a:r>
            <a:r>
              <a:rPr lang="en-US" i="1" smtClean="0">
                <a:solidFill>
                  <a:srgbClr val="000000"/>
                </a:solidFill>
              </a:rPr>
              <a:t>8/e </a:t>
            </a:r>
            <a:r>
              <a:rPr lang="en-US">
                <a:solidFill>
                  <a:srgbClr val="000000"/>
                </a:solidFill>
              </a:rPr>
              <a:t>(McGraw-Hill, </a:t>
            </a:r>
            <a:r>
              <a:rPr lang="en-US" smtClean="0">
                <a:solidFill>
                  <a:srgbClr val="000000"/>
                </a:solidFill>
              </a:rPr>
              <a:t>2014). </a:t>
            </a:r>
            <a:r>
              <a:rPr lang="en-US">
                <a:solidFill>
                  <a:srgbClr val="000000"/>
                </a:solidFill>
              </a:rPr>
              <a:t>Slides copyright </a:t>
            </a:r>
            <a:r>
              <a:rPr lang="en-US" smtClean="0">
                <a:solidFill>
                  <a:srgbClr val="000000"/>
                </a:solidFill>
              </a:rPr>
              <a:t>2014 </a:t>
            </a:r>
            <a:r>
              <a:rPr lang="en-US">
                <a:solidFill>
                  <a:srgbClr val="000000"/>
                </a:solidFill>
              </a:rPr>
              <a:t>by Roger Pressman.</a:t>
            </a: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C40083-9086-4F23-BC06-B3476A129CF3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5346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</a:t>
            </a:r>
            <a:r>
              <a:rPr lang="en-US" i="1" smtClean="0">
                <a:solidFill>
                  <a:srgbClr val="000000"/>
                </a:solidFill>
              </a:rPr>
              <a:t>8/e </a:t>
            </a:r>
            <a:r>
              <a:rPr lang="en-US">
                <a:solidFill>
                  <a:srgbClr val="000000"/>
                </a:solidFill>
              </a:rPr>
              <a:t>(McGraw-Hill, </a:t>
            </a:r>
            <a:r>
              <a:rPr lang="en-US" smtClean="0">
                <a:solidFill>
                  <a:srgbClr val="000000"/>
                </a:solidFill>
              </a:rPr>
              <a:t>2014). </a:t>
            </a:r>
            <a:r>
              <a:rPr lang="en-US">
                <a:solidFill>
                  <a:srgbClr val="000000"/>
                </a:solidFill>
              </a:rPr>
              <a:t>Slides copyright </a:t>
            </a:r>
            <a:r>
              <a:rPr lang="en-US" smtClean="0">
                <a:solidFill>
                  <a:srgbClr val="000000"/>
                </a:solidFill>
              </a:rPr>
              <a:t>2014 </a:t>
            </a:r>
            <a:r>
              <a:rPr lang="en-US">
                <a:solidFill>
                  <a:srgbClr val="000000"/>
                </a:solidFill>
              </a:rPr>
              <a:t>by Roger Pressman.</a:t>
            </a: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7A1627-575E-416E-99BA-BFD869B0B625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0150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</a:t>
            </a:r>
            <a:r>
              <a:rPr lang="en-US" i="1" smtClean="0">
                <a:solidFill>
                  <a:srgbClr val="000000"/>
                </a:solidFill>
              </a:rPr>
              <a:t>8/e </a:t>
            </a:r>
            <a:r>
              <a:rPr lang="en-US">
                <a:solidFill>
                  <a:srgbClr val="000000"/>
                </a:solidFill>
              </a:rPr>
              <a:t>(McGraw-Hill, </a:t>
            </a:r>
            <a:r>
              <a:rPr lang="en-US" smtClean="0">
                <a:solidFill>
                  <a:srgbClr val="000000"/>
                </a:solidFill>
              </a:rPr>
              <a:t>2014). </a:t>
            </a:r>
            <a:r>
              <a:rPr lang="en-US">
                <a:solidFill>
                  <a:srgbClr val="000000"/>
                </a:solidFill>
              </a:rPr>
              <a:t>Slides copyright </a:t>
            </a:r>
            <a:r>
              <a:rPr lang="en-US" smtClean="0">
                <a:solidFill>
                  <a:srgbClr val="000000"/>
                </a:solidFill>
              </a:rPr>
              <a:t>2014 </a:t>
            </a:r>
            <a:r>
              <a:rPr lang="en-US">
                <a:solidFill>
                  <a:srgbClr val="000000"/>
                </a:solidFill>
              </a:rPr>
              <a:t>by Roger Pressman.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B25611-AF18-4808-8FBB-4DD592405DFA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7282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990600"/>
            <a:ext cx="188595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990600"/>
            <a:ext cx="5505450" cy="510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</a:t>
            </a:r>
            <a:r>
              <a:rPr lang="en-US" i="1" smtClean="0">
                <a:solidFill>
                  <a:srgbClr val="000000"/>
                </a:solidFill>
              </a:rPr>
              <a:t>8/e </a:t>
            </a:r>
            <a:r>
              <a:rPr lang="en-US">
                <a:solidFill>
                  <a:srgbClr val="000000"/>
                </a:solidFill>
              </a:rPr>
              <a:t>(McGraw-Hill, </a:t>
            </a:r>
            <a:r>
              <a:rPr lang="en-US" smtClean="0">
                <a:solidFill>
                  <a:srgbClr val="000000"/>
                </a:solidFill>
              </a:rPr>
              <a:t>2014). </a:t>
            </a:r>
            <a:r>
              <a:rPr lang="en-US">
                <a:solidFill>
                  <a:srgbClr val="000000"/>
                </a:solidFill>
              </a:rPr>
              <a:t>Slides copyright </a:t>
            </a:r>
            <a:r>
              <a:rPr lang="en-US" smtClean="0">
                <a:solidFill>
                  <a:srgbClr val="000000"/>
                </a:solidFill>
              </a:rPr>
              <a:t>2014 </a:t>
            </a:r>
            <a:r>
              <a:rPr lang="en-US">
                <a:solidFill>
                  <a:srgbClr val="000000"/>
                </a:solidFill>
              </a:rPr>
              <a:t>by Roger Pressman.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5A2059-79BC-4457-852C-18AA65D42003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171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KAIST SELAB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DCE48-1375-45C0-84DF-B98064B6E031}" type="slidenum">
              <a:rPr lang="ko-KR" altLang="en-US"/>
              <a:pPr>
                <a:defRPr/>
              </a:pPr>
              <a:t>‹#›</a:t>
            </a:fld>
            <a:r>
              <a:rPr lang="en-US" altLang="ko-KR" dirty="0"/>
              <a:t>/51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KAIST SELAB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02CED-FD61-4083-93E9-0C871426C7E3}" type="slidenum">
              <a:rPr lang="ko-KR" altLang="en-US"/>
              <a:pPr>
                <a:defRPr/>
              </a:pPr>
              <a:t>‹#›</a:t>
            </a:fld>
            <a:r>
              <a:rPr lang="en-US" altLang="ko-KR" dirty="0"/>
              <a:t>/51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KAIST SELAB</a:t>
            </a: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3F73A-50B9-4726-BECA-9DD34DE06E67}" type="slidenum">
              <a:rPr lang="ko-KR" altLang="en-US"/>
              <a:pPr>
                <a:defRPr/>
              </a:pPr>
              <a:t>‹#›</a:t>
            </a:fld>
            <a:r>
              <a:rPr lang="en-US" altLang="ko-KR" dirty="0"/>
              <a:t>/51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KAIST SELAB</a:t>
            </a: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EB89F-3DD3-44D2-9933-A763B1056660}" type="slidenum">
              <a:rPr lang="ko-KR" altLang="en-US"/>
              <a:pPr>
                <a:defRPr/>
              </a:pPr>
              <a:t>‹#›</a:t>
            </a:fld>
            <a:r>
              <a:rPr lang="en-US" altLang="ko-KR" dirty="0"/>
              <a:t>/51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KAIST SELAB</a:t>
            </a: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CB886-C238-45B9-AC03-F094EBD9666E}" type="slidenum">
              <a:rPr lang="ko-KR" altLang="en-US"/>
              <a:pPr>
                <a:defRPr/>
              </a:pPr>
              <a:t>‹#›</a:t>
            </a:fld>
            <a:r>
              <a:rPr lang="en-US" altLang="ko-KR" dirty="0"/>
              <a:t>/51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KAIST SELAB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B1BAA-F92C-4FDF-BED8-B01E50A22CE8}" type="slidenum">
              <a:rPr lang="ko-KR" altLang="en-US"/>
              <a:pPr>
                <a:defRPr/>
              </a:pPr>
              <a:t>‹#›</a:t>
            </a:fld>
            <a:r>
              <a:rPr lang="en-US" altLang="ko-KR" dirty="0"/>
              <a:t>/51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KAIST SELAB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3FD32-D166-432B-A245-B7CF2AF54661}" type="slidenum">
              <a:rPr lang="ko-KR" altLang="en-US"/>
              <a:pPr>
                <a:defRPr/>
              </a:pPr>
              <a:t>‹#›</a:t>
            </a:fld>
            <a:r>
              <a:rPr lang="en-US" altLang="ko-KR" dirty="0"/>
              <a:t>/51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809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+mn-ea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809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06738" y="6318250"/>
            <a:ext cx="34639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>
                <a:latin typeface="+mn-ea"/>
              </a:defRPr>
            </a:lvl1pPr>
          </a:lstStyle>
          <a:p>
            <a:pPr>
              <a:defRPr/>
            </a:pPr>
            <a:r>
              <a:rPr lang="ko-KR" altLang="en-US"/>
              <a:t>KAIST SELAB</a:t>
            </a:r>
            <a:endParaRPr lang="en-US" altLang="ko-KR"/>
          </a:p>
        </p:txBody>
      </p:sp>
      <p:sp>
        <p:nvSpPr>
          <p:cNvPr id="3809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43663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latin typeface="+mn-ea"/>
              </a:defRPr>
            </a:lvl1pPr>
          </a:lstStyle>
          <a:p>
            <a:pPr>
              <a:defRPr/>
            </a:pPr>
            <a:fld id="{F973908C-A783-487D-AB53-6E253C8520F7}" type="slidenum">
              <a:rPr lang="ko-KR" altLang="en-US"/>
              <a:pPr>
                <a:defRPr/>
              </a:pPr>
              <a:t>‹#›</a:t>
            </a:fld>
            <a:r>
              <a:rPr lang="en-US" altLang="ko-KR" dirty="0"/>
              <a:t>/51</a:t>
            </a: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1458913" y="1125538"/>
            <a:ext cx="7434262" cy="71437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80937" name="Rectangle 9"/>
          <p:cNvSpPr>
            <a:spLocks noChangeArrowheads="1"/>
          </p:cNvSpPr>
          <p:nvPr/>
        </p:nvSpPr>
        <p:spPr bwMode="auto">
          <a:xfrm>
            <a:off x="250825" y="1125538"/>
            <a:ext cx="406400" cy="71437"/>
          </a:xfrm>
          <a:prstGeom prst="rect">
            <a:avLst/>
          </a:prstGeom>
          <a:solidFill>
            <a:srgbClr val="993366"/>
          </a:solidFill>
          <a:ln w="9525">
            <a:solidFill>
              <a:srgbClr val="993366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80938" name="Rectangle 10"/>
          <p:cNvSpPr>
            <a:spLocks noChangeArrowheads="1"/>
          </p:cNvSpPr>
          <p:nvPr/>
        </p:nvSpPr>
        <p:spPr bwMode="auto">
          <a:xfrm>
            <a:off x="936625" y="1125538"/>
            <a:ext cx="465138" cy="71437"/>
          </a:xfrm>
          <a:prstGeom prst="rect">
            <a:avLst/>
          </a:prstGeom>
          <a:solidFill>
            <a:srgbClr val="666699"/>
          </a:solidFill>
          <a:ln w="9525">
            <a:solidFill>
              <a:srgbClr val="666699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80939" name="Rectangle 11"/>
          <p:cNvSpPr>
            <a:spLocks noChangeArrowheads="1"/>
          </p:cNvSpPr>
          <p:nvPr/>
        </p:nvSpPr>
        <p:spPr bwMode="auto">
          <a:xfrm flipH="1">
            <a:off x="711200" y="1125538"/>
            <a:ext cx="173038" cy="71437"/>
          </a:xfrm>
          <a:prstGeom prst="rect">
            <a:avLst/>
          </a:prstGeom>
          <a:solidFill>
            <a:srgbClr val="993366"/>
          </a:solidFill>
          <a:ln w="9525">
            <a:solidFill>
              <a:srgbClr val="993366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80940" name="Line 12"/>
          <p:cNvSpPr>
            <a:spLocks noChangeShapeType="1"/>
          </p:cNvSpPr>
          <p:nvPr/>
        </p:nvSpPr>
        <p:spPr bwMode="auto">
          <a:xfrm>
            <a:off x="250825" y="6254750"/>
            <a:ext cx="8569325" cy="0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Arial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Arial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Arial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Arial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Arial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Arial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Arial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6699"/>
        </a:buClr>
        <a:buFont typeface="Arial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6699"/>
        </a:buClr>
        <a:buChar char="•"/>
        <a:defRPr kumimoji="1"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219200" y="-9525"/>
            <a:ext cx="7924800" cy="6867525"/>
            <a:chOff x="0" y="0"/>
            <a:chExt cx="5762" cy="4326"/>
          </a:xfrm>
        </p:grpSpPr>
        <p:sp>
          <p:nvSpPr>
            <p:cNvPr id="103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32" name="Rectangle 4"/>
            <p:cNvSpPr>
              <a:spLocks noChangeArrowheads="1"/>
            </p:cNvSpPr>
            <p:nvPr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33" name="Rectangle 5"/>
            <p:cNvSpPr>
              <a:spLocks noChangeArrowheads="1"/>
            </p:cNvSpPr>
            <p:nvPr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34" name="Rectangle 6"/>
            <p:cNvSpPr>
              <a:spLocks noChangeArrowheads="1"/>
            </p:cNvSpPr>
            <p:nvPr/>
          </p:nvSpPr>
          <p:spPr bwMode="hidden">
            <a:xfrm>
              <a:off x="289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35" name="Rectangle 7"/>
            <p:cNvSpPr>
              <a:spLocks noChangeArrowheads="1"/>
            </p:cNvSpPr>
            <p:nvPr/>
          </p:nvSpPr>
          <p:spPr bwMode="hidden">
            <a:xfrm>
              <a:off x="384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36" name="Rectangle 8"/>
            <p:cNvSpPr>
              <a:spLocks noChangeArrowheads="1"/>
            </p:cNvSpPr>
            <p:nvPr/>
          </p:nvSpPr>
          <p:spPr bwMode="hidden">
            <a:xfrm>
              <a:off x="480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37" name="Rectangle 9"/>
            <p:cNvSpPr>
              <a:spLocks noChangeArrowheads="1"/>
            </p:cNvSpPr>
            <p:nvPr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38" name="Rectangle 10"/>
            <p:cNvSpPr>
              <a:spLocks noChangeArrowheads="1"/>
            </p:cNvSpPr>
            <p:nvPr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39" name="Rectangle 11"/>
            <p:cNvSpPr>
              <a:spLocks noChangeArrowheads="1"/>
            </p:cNvSpPr>
            <p:nvPr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40" name="Rectangle 12"/>
            <p:cNvSpPr>
              <a:spLocks noChangeArrowheads="1"/>
            </p:cNvSpPr>
            <p:nvPr/>
          </p:nvSpPr>
          <p:spPr bwMode="hidden">
            <a:xfrm>
              <a:off x="865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41" name="Rectangle 13"/>
            <p:cNvSpPr>
              <a:spLocks noChangeArrowheads="1"/>
            </p:cNvSpPr>
            <p:nvPr/>
          </p:nvSpPr>
          <p:spPr bwMode="hidden">
            <a:xfrm>
              <a:off x="960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42" name="Rectangle 14"/>
            <p:cNvSpPr>
              <a:spLocks noChangeArrowheads="1"/>
            </p:cNvSpPr>
            <p:nvPr/>
          </p:nvSpPr>
          <p:spPr bwMode="hidden">
            <a:xfrm>
              <a:off x="1056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43" name="Rectangle 15"/>
            <p:cNvSpPr>
              <a:spLocks noChangeArrowheads="1"/>
            </p:cNvSpPr>
            <p:nvPr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44" name="Rectangle 16"/>
            <p:cNvSpPr>
              <a:spLocks noChangeArrowheads="1"/>
            </p:cNvSpPr>
            <p:nvPr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45" name="Rectangle 17"/>
            <p:cNvSpPr>
              <a:spLocks noChangeArrowheads="1"/>
            </p:cNvSpPr>
            <p:nvPr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46" name="Rectangle 18"/>
            <p:cNvSpPr>
              <a:spLocks noChangeArrowheads="1"/>
            </p:cNvSpPr>
            <p:nvPr/>
          </p:nvSpPr>
          <p:spPr bwMode="hidden">
            <a:xfrm>
              <a:off x="1441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47" name="Rectangle 19"/>
            <p:cNvSpPr>
              <a:spLocks noChangeArrowheads="1"/>
            </p:cNvSpPr>
            <p:nvPr/>
          </p:nvSpPr>
          <p:spPr bwMode="hidden">
            <a:xfrm>
              <a:off x="1536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48" name="Rectangle 20"/>
            <p:cNvSpPr>
              <a:spLocks noChangeArrowheads="1"/>
            </p:cNvSpPr>
            <p:nvPr/>
          </p:nvSpPr>
          <p:spPr bwMode="hidden">
            <a:xfrm>
              <a:off x="1632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49" name="Rectangle 21"/>
            <p:cNvSpPr>
              <a:spLocks noChangeArrowheads="1"/>
            </p:cNvSpPr>
            <p:nvPr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50" name="Rectangle 22"/>
            <p:cNvSpPr>
              <a:spLocks noChangeArrowheads="1"/>
            </p:cNvSpPr>
            <p:nvPr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51" name="Rectangle 23"/>
            <p:cNvSpPr>
              <a:spLocks noChangeArrowheads="1"/>
            </p:cNvSpPr>
            <p:nvPr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52" name="Rectangle 24"/>
            <p:cNvSpPr>
              <a:spLocks noChangeArrowheads="1"/>
            </p:cNvSpPr>
            <p:nvPr/>
          </p:nvSpPr>
          <p:spPr bwMode="hidden">
            <a:xfrm>
              <a:off x="2016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53" name="Rectangle 25"/>
            <p:cNvSpPr>
              <a:spLocks noChangeArrowheads="1"/>
            </p:cNvSpPr>
            <p:nvPr/>
          </p:nvSpPr>
          <p:spPr bwMode="hidden">
            <a:xfrm>
              <a:off x="2112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54" name="Rectangle 26"/>
            <p:cNvSpPr>
              <a:spLocks noChangeArrowheads="1"/>
            </p:cNvSpPr>
            <p:nvPr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55" name="Rectangle 27"/>
            <p:cNvSpPr>
              <a:spLocks noChangeArrowheads="1"/>
            </p:cNvSpPr>
            <p:nvPr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56" name="Rectangle 28"/>
            <p:cNvSpPr>
              <a:spLocks noChangeArrowheads="1"/>
            </p:cNvSpPr>
            <p:nvPr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57" name="Rectangle 29"/>
            <p:cNvSpPr>
              <a:spLocks noChangeArrowheads="1"/>
            </p:cNvSpPr>
            <p:nvPr/>
          </p:nvSpPr>
          <p:spPr bwMode="hidden">
            <a:xfrm>
              <a:off x="2495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58" name="Rectangle 30"/>
            <p:cNvSpPr>
              <a:spLocks noChangeArrowheads="1"/>
            </p:cNvSpPr>
            <p:nvPr/>
          </p:nvSpPr>
          <p:spPr bwMode="hidden">
            <a:xfrm>
              <a:off x="2592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59" name="Rectangle 31"/>
            <p:cNvSpPr>
              <a:spLocks noChangeArrowheads="1"/>
            </p:cNvSpPr>
            <p:nvPr/>
          </p:nvSpPr>
          <p:spPr bwMode="hidden">
            <a:xfrm>
              <a:off x="2688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60" name="Rectangle 32"/>
            <p:cNvSpPr>
              <a:spLocks noChangeArrowheads="1"/>
            </p:cNvSpPr>
            <p:nvPr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61" name="Rectangle 33"/>
            <p:cNvSpPr>
              <a:spLocks noChangeArrowheads="1"/>
            </p:cNvSpPr>
            <p:nvPr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62" name="Rectangle 34"/>
            <p:cNvSpPr>
              <a:spLocks noChangeArrowheads="1"/>
            </p:cNvSpPr>
            <p:nvPr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63" name="Rectangle 35"/>
            <p:cNvSpPr>
              <a:spLocks noChangeArrowheads="1"/>
            </p:cNvSpPr>
            <p:nvPr/>
          </p:nvSpPr>
          <p:spPr bwMode="hidden">
            <a:xfrm>
              <a:off x="3071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64" name="Rectangle 36"/>
            <p:cNvSpPr>
              <a:spLocks noChangeArrowheads="1"/>
            </p:cNvSpPr>
            <p:nvPr/>
          </p:nvSpPr>
          <p:spPr bwMode="hidden">
            <a:xfrm>
              <a:off x="3168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65" name="Rectangle 37"/>
            <p:cNvSpPr>
              <a:spLocks noChangeArrowheads="1"/>
            </p:cNvSpPr>
            <p:nvPr/>
          </p:nvSpPr>
          <p:spPr bwMode="hidden">
            <a:xfrm>
              <a:off x="3264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66" name="Rectangle 38"/>
            <p:cNvSpPr>
              <a:spLocks noChangeArrowheads="1"/>
            </p:cNvSpPr>
            <p:nvPr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67" name="Rectangle 39"/>
            <p:cNvSpPr>
              <a:spLocks noChangeArrowheads="1"/>
            </p:cNvSpPr>
            <p:nvPr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68" name="Rectangle 40"/>
            <p:cNvSpPr>
              <a:spLocks noChangeArrowheads="1"/>
            </p:cNvSpPr>
            <p:nvPr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69" name="Rectangle 41"/>
            <p:cNvSpPr>
              <a:spLocks noChangeArrowheads="1"/>
            </p:cNvSpPr>
            <p:nvPr/>
          </p:nvSpPr>
          <p:spPr bwMode="hidden">
            <a:xfrm>
              <a:off x="3649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70" name="Rectangle 42"/>
            <p:cNvSpPr>
              <a:spLocks noChangeArrowheads="1"/>
            </p:cNvSpPr>
            <p:nvPr/>
          </p:nvSpPr>
          <p:spPr bwMode="hidden">
            <a:xfrm>
              <a:off x="3744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71" name="Rectangle 43"/>
            <p:cNvSpPr>
              <a:spLocks noChangeArrowheads="1"/>
            </p:cNvSpPr>
            <p:nvPr/>
          </p:nvSpPr>
          <p:spPr bwMode="hidden">
            <a:xfrm>
              <a:off x="3840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72" name="Rectangle 44"/>
            <p:cNvSpPr>
              <a:spLocks noChangeArrowheads="1"/>
            </p:cNvSpPr>
            <p:nvPr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73" name="Rectangle 45"/>
            <p:cNvSpPr>
              <a:spLocks noChangeArrowheads="1"/>
            </p:cNvSpPr>
            <p:nvPr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74" name="Rectangle 46"/>
            <p:cNvSpPr>
              <a:spLocks noChangeArrowheads="1"/>
            </p:cNvSpPr>
            <p:nvPr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75" name="Rectangle 47"/>
            <p:cNvSpPr>
              <a:spLocks noChangeArrowheads="1"/>
            </p:cNvSpPr>
            <p:nvPr/>
          </p:nvSpPr>
          <p:spPr bwMode="hidden">
            <a:xfrm>
              <a:off x="4225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76" name="Rectangle 48"/>
            <p:cNvSpPr>
              <a:spLocks noChangeArrowheads="1"/>
            </p:cNvSpPr>
            <p:nvPr/>
          </p:nvSpPr>
          <p:spPr bwMode="hidden">
            <a:xfrm>
              <a:off x="4320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77" name="Rectangle 49"/>
            <p:cNvSpPr>
              <a:spLocks noChangeArrowheads="1"/>
            </p:cNvSpPr>
            <p:nvPr/>
          </p:nvSpPr>
          <p:spPr bwMode="hidden">
            <a:xfrm>
              <a:off x="4416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78" name="Rectangle 50"/>
            <p:cNvSpPr>
              <a:spLocks noChangeArrowheads="1"/>
            </p:cNvSpPr>
            <p:nvPr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79" name="Rectangle 51"/>
            <p:cNvSpPr>
              <a:spLocks noChangeArrowheads="1"/>
            </p:cNvSpPr>
            <p:nvPr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80" name="Rectangle 52"/>
            <p:cNvSpPr>
              <a:spLocks noChangeArrowheads="1"/>
            </p:cNvSpPr>
            <p:nvPr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81" name="Rectangle 53"/>
            <p:cNvSpPr>
              <a:spLocks noChangeArrowheads="1"/>
            </p:cNvSpPr>
            <p:nvPr/>
          </p:nvSpPr>
          <p:spPr bwMode="hidden">
            <a:xfrm>
              <a:off x="4801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82" name="Rectangle 54"/>
            <p:cNvSpPr>
              <a:spLocks noChangeArrowheads="1"/>
            </p:cNvSpPr>
            <p:nvPr/>
          </p:nvSpPr>
          <p:spPr bwMode="hidden">
            <a:xfrm>
              <a:off x="4896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83" name="Rectangle 55"/>
            <p:cNvSpPr>
              <a:spLocks noChangeArrowheads="1"/>
            </p:cNvSpPr>
            <p:nvPr/>
          </p:nvSpPr>
          <p:spPr bwMode="hidden">
            <a:xfrm>
              <a:off x="4992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84" name="Rectangle 56"/>
            <p:cNvSpPr>
              <a:spLocks noChangeArrowheads="1"/>
            </p:cNvSpPr>
            <p:nvPr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85" name="Rectangle 57"/>
            <p:cNvSpPr>
              <a:spLocks noChangeArrowheads="1"/>
            </p:cNvSpPr>
            <p:nvPr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86" name="Rectangle 58"/>
            <p:cNvSpPr>
              <a:spLocks noChangeArrowheads="1"/>
            </p:cNvSpPr>
            <p:nvPr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87" name="Rectangle 59"/>
            <p:cNvSpPr>
              <a:spLocks noChangeArrowheads="1"/>
            </p:cNvSpPr>
            <p:nvPr/>
          </p:nvSpPr>
          <p:spPr bwMode="hidden">
            <a:xfrm>
              <a:off x="5376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88" name="Rectangle 60"/>
            <p:cNvSpPr>
              <a:spLocks noChangeArrowheads="1"/>
            </p:cNvSpPr>
            <p:nvPr/>
          </p:nvSpPr>
          <p:spPr bwMode="hidden">
            <a:xfrm>
              <a:off x="5472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89" name="Rectangle 61"/>
            <p:cNvSpPr>
              <a:spLocks noChangeArrowheads="1"/>
            </p:cNvSpPr>
            <p:nvPr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90" name="Rectangle 62"/>
            <p:cNvSpPr>
              <a:spLocks noChangeArrowheads="1"/>
            </p:cNvSpPr>
            <p:nvPr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91" name="Rectangle 63"/>
            <p:cNvSpPr>
              <a:spLocks noChangeArrowheads="1"/>
            </p:cNvSpPr>
            <p:nvPr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92" name="Rectangle 64"/>
            <p:cNvSpPr>
              <a:spLocks noChangeArrowheads="1"/>
            </p:cNvSpPr>
            <p:nvPr/>
          </p:nvSpPr>
          <p:spPr bwMode="blackGray"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</p:grpSp>
      <p:sp>
        <p:nvSpPr>
          <p:cNvPr id="1027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990600"/>
            <a:ext cx="67056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1905000"/>
            <a:ext cx="69342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5188" name="Rectangle 6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 dirty="0">
                <a:latin typeface="+mn-lt"/>
                <a:ea typeface="ＭＳ Ｐゴシック" pitchFamily="-128" charset="-128"/>
              </a:defRPr>
            </a:lvl1pPr>
          </a:lstStyle>
          <a:p>
            <a:pPr latinLnBrk="0">
              <a:spcBef>
                <a:spcPct val="0"/>
              </a:spcBef>
              <a:defRPr/>
            </a:pPr>
            <a:r>
              <a:rPr kumimoji="0" lang="en-US">
                <a:solidFill>
                  <a:srgbClr val="000000"/>
                </a:solidFill>
              </a:rPr>
              <a:t>These slides are designed to accompany </a:t>
            </a:r>
            <a:r>
              <a:rPr kumimoji="0" lang="en-US" i="1">
                <a:solidFill>
                  <a:srgbClr val="000000"/>
                </a:solidFill>
              </a:rPr>
              <a:t>Software Engineering: A Practitioner’s Approach, </a:t>
            </a:r>
            <a:r>
              <a:rPr kumimoji="0" lang="en-US" i="1" smtClean="0">
                <a:solidFill>
                  <a:srgbClr val="000000"/>
                </a:solidFill>
              </a:rPr>
              <a:t>8/e </a:t>
            </a:r>
            <a:r>
              <a:rPr kumimoji="0" lang="en-US">
                <a:solidFill>
                  <a:srgbClr val="000000"/>
                </a:solidFill>
              </a:rPr>
              <a:t>(McGraw-Hill, </a:t>
            </a:r>
            <a:r>
              <a:rPr kumimoji="0" lang="en-US" smtClean="0">
                <a:solidFill>
                  <a:srgbClr val="000000"/>
                </a:solidFill>
              </a:rPr>
              <a:t>2014). </a:t>
            </a:r>
            <a:r>
              <a:rPr kumimoji="0" lang="en-US">
                <a:solidFill>
                  <a:srgbClr val="000000"/>
                </a:solidFill>
              </a:rPr>
              <a:t>Slides copyright </a:t>
            </a:r>
            <a:r>
              <a:rPr kumimoji="0" lang="en-US" smtClean="0">
                <a:solidFill>
                  <a:srgbClr val="000000"/>
                </a:solidFill>
              </a:rPr>
              <a:t>2014 </a:t>
            </a:r>
            <a:r>
              <a:rPr kumimoji="0" lang="en-US">
                <a:solidFill>
                  <a:srgbClr val="000000"/>
                </a:solidFill>
              </a:rPr>
              <a:t>by Roger Pressman.</a:t>
            </a:r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Helvetica" panose="020B0604020202020204" pitchFamily="34" charset="0"/>
              </a:defRPr>
            </a:lvl1pPr>
          </a:lstStyle>
          <a:p>
            <a:pPr latinLnBrk="0">
              <a:spcBef>
                <a:spcPct val="0"/>
              </a:spcBef>
            </a:pPr>
            <a:fld id="{EC8F2A77-00B5-4FF1-AF8E-3FC7FCD42FA7}" type="slidenum">
              <a:rPr kumimoji="0" lang="en-US" altLang="ko-KR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pPr latinLnBrk="0">
                <a:spcBef>
                  <a:spcPct val="0"/>
                </a:spcBef>
              </a:pPr>
              <a:t>‹#›</a:t>
            </a:fld>
            <a:endParaRPr kumimoji="0" lang="en-US" altLang="ko-KR" smtClea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936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95738" y="1557338"/>
            <a:ext cx="5611812" cy="1443037"/>
          </a:xfrm>
        </p:spPr>
        <p:txBody>
          <a:bodyPr/>
          <a:lstStyle/>
          <a:p>
            <a:pPr eaLnBrk="1" hangingPunct="1"/>
            <a:r>
              <a:rPr lang="en-US" altLang="ko-KR" smtClean="0"/>
              <a:t>Introduction to UML 2.0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47913" y="3886200"/>
            <a:ext cx="6400800" cy="1752600"/>
          </a:xfrm>
        </p:spPr>
        <p:txBody>
          <a:bodyPr/>
          <a:lstStyle/>
          <a:p>
            <a:pPr eaLnBrk="1" hangingPunct="1"/>
            <a:endParaRPr lang="ko-KR" altLang="en-US" smtClean="0"/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(slides from ‘06 CS550 by Prof.Bae)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981075"/>
            <a:ext cx="3541712" cy="502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9100B7-602F-499F-84DF-DA0BAF5A6B25}" type="slidenum">
              <a:rPr lang="ko-KR" altLang="en-US"/>
              <a:pPr>
                <a:defRPr/>
              </a:pPr>
              <a:t>10</a:t>
            </a:fld>
            <a:r>
              <a:rPr lang="en-US" altLang="ko-KR" dirty="0"/>
              <a:t>/51</a:t>
            </a: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body" idx="1"/>
          </p:nvPr>
        </p:nvSpPr>
        <p:spPr bwMode="gray">
          <a:xfrm>
            <a:off x="685800" y="1268413"/>
            <a:ext cx="8207375" cy="4827587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/>
              <a:t>Someone or some thing that must interact with the system</a:t>
            </a:r>
          </a:p>
          <a:p>
            <a:pPr lvl="1" eaLnBrk="1" hangingPunct="1"/>
            <a:r>
              <a:rPr lang="en-US" altLang="ko-KR" smtClean="0">
                <a:solidFill>
                  <a:schemeClr val="accent2"/>
                </a:solidFill>
              </a:rPr>
              <a:t>Users, external systems, devices</a:t>
            </a:r>
            <a:r>
              <a:rPr lang="en-US" altLang="ko-KR" smtClean="0"/>
              <a:t> 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Actor</a:t>
            </a:r>
          </a:p>
        </p:txBody>
      </p:sp>
      <p:sp>
        <p:nvSpPr>
          <p:cNvPr id="12295" name="Line 4"/>
          <p:cNvSpPr>
            <a:spLocks noChangeShapeType="1"/>
          </p:cNvSpPr>
          <p:nvPr/>
        </p:nvSpPr>
        <p:spPr bwMode="auto">
          <a:xfrm rot="5400000" flipH="1" flipV="1">
            <a:off x="1588294" y="3809207"/>
            <a:ext cx="0" cy="3032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sm" len="lg"/>
          </a:ln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468313" y="3846513"/>
            <a:ext cx="9683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Actor</a:t>
            </a:r>
          </a:p>
        </p:txBody>
      </p:sp>
      <p:sp>
        <p:nvSpPr>
          <p:cNvPr id="12297" name="Rectangle 6"/>
          <p:cNvSpPr>
            <a:spLocks noChangeArrowheads="1"/>
          </p:cNvSpPr>
          <p:nvPr/>
        </p:nvSpPr>
        <p:spPr bwMode="auto">
          <a:xfrm>
            <a:off x="2835275" y="2765425"/>
            <a:ext cx="3527425" cy="347186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grpSp>
        <p:nvGrpSpPr>
          <p:cNvPr id="12298" name="Group 7"/>
          <p:cNvGrpSpPr>
            <a:grpSpLocks/>
          </p:cNvGrpSpPr>
          <p:nvPr/>
        </p:nvGrpSpPr>
        <p:grpSpPr bwMode="auto">
          <a:xfrm>
            <a:off x="1617663" y="3429000"/>
            <a:ext cx="487362" cy="682625"/>
            <a:chOff x="793" y="1888"/>
            <a:chExt cx="363" cy="544"/>
          </a:xfrm>
        </p:grpSpPr>
        <p:sp>
          <p:nvSpPr>
            <p:cNvPr id="12335" name="Oval 8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28575" algn="ctr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2336" name="Line 9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2337" name="Line 10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2338" name="Line 11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2339" name="Line 12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12299" name="Text Box 13"/>
          <p:cNvSpPr txBox="1">
            <a:spLocks noChangeArrowheads="1"/>
          </p:cNvSpPr>
          <p:nvPr/>
        </p:nvSpPr>
        <p:spPr bwMode="auto">
          <a:xfrm>
            <a:off x="3565525" y="2781300"/>
            <a:ext cx="212725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Box Office</a:t>
            </a:r>
          </a:p>
        </p:txBody>
      </p:sp>
      <p:sp>
        <p:nvSpPr>
          <p:cNvPr id="12300" name="Oval 14"/>
          <p:cNvSpPr>
            <a:spLocks noChangeArrowheads="1"/>
          </p:cNvSpPr>
          <p:nvPr/>
        </p:nvSpPr>
        <p:spPr bwMode="auto">
          <a:xfrm>
            <a:off x="3635375" y="3141663"/>
            <a:ext cx="1754188" cy="51276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Survey Sales</a:t>
            </a: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3635375" y="3789363"/>
            <a:ext cx="1925638" cy="56991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Make Charges</a:t>
            </a:r>
          </a:p>
        </p:txBody>
      </p:sp>
      <p:sp>
        <p:nvSpPr>
          <p:cNvPr id="12302" name="Oval 16"/>
          <p:cNvSpPr>
            <a:spLocks noChangeArrowheads="1"/>
          </p:cNvSpPr>
          <p:nvPr/>
        </p:nvSpPr>
        <p:spPr bwMode="auto">
          <a:xfrm>
            <a:off x="3365500" y="4868863"/>
            <a:ext cx="1277938" cy="68421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Buy</a:t>
            </a:r>
            <a:br>
              <a:rPr lang="en-US" altLang="ko-KR"/>
            </a:br>
            <a:r>
              <a:rPr lang="en-US" altLang="ko-KR"/>
              <a:t>Tickets</a:t>
            </a:r>
          </a:p>
        </p:txBody>
      </p:sp>
      <p:sp>
        <p:nvSpPr>
          <p:cNvPr id="12303" name="Oval 17"/>
          <p:cNvSpPr>
            <a:spLocks noChangeArrowheads="1"/>
          </p:cNvSpPr>
          <p:nvPr/>
        </p:nvSpPr>
        <p:spPr bwMode="auto">
          <a:xfrm>
            <a:off x="4211638" y="5373688"/>
            <a:ext cx="1966912" cy="76835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Buy </a:t>
            </a:r>
            <a:br>
              <a:rPr lang="en-US" altLang="ko-KR"/>
            </a:br>
            <a:r>
              <a:rPr lang="en-US" altLang="ko-KR"/>
              <a:t>Subscription</a:t>
            </a:r>
            <a:endParaRPr lang="ko-KR" altLang="en-US"/>
          </a:p>
        </p:txBody>
      </p:sp>
      <p:cxnSp>
        <p:nvCxnSpPr>
          <p:cNvPr id="12304" name="AutoShape 18"/>
          <p:cNvCxnSpPr>
            <a:cxnSpLocks noChangeShapeType="1"/>
            <a:stCxn id="12302" idx="0"/>
            <a:endCxn id="12301" idx="4"/>
          </p:cNvCxnSpPr>
          <p:nvPr/>
        </p:nvCxnSpPr>
        <p:spPr bwMode="auto">
          <a:xfrm flipV="1">
            <a:off x="4005263" y="4359275"/>
            <a:ext cx="593725" cy="509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2305" name="AutoShape 19"/>
          <p:cNvCxnSpPr>
            <a:cxnSpLocks noChangeShapeType="1"/>
            <a:stCxn id="12303" idx="7"/>
          </p:cNvCxnSpPr>
          <p:nvPr/>
        </p:nvCxnSpPr>
        <p:spPr bwMode="auto">
          <a:xfrm flipH="1" flipV="1">
            <a:off x="4975225" y="4170363"/>
            <a:ext cx="915988" cy="13160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2306" name="AutoShape 20"/>
          <p:cNvCxnSpPr>
            <a:cxnSpLocks noChangeShapeType="1"/>
            <a:stCxn id="12336" idx="1"/>
            <a:endCxn id="12301" idx="2"/>
          </p:cNvCxnSpPr>
          <p:nvPr/>
        </p:nvCxnSpPr>
        <p:spPr bwMode="auto">
          <a:xfrm>
            <a:off x="2105025" y="3727450"/>
            <a:ext cx="1530350" cy="3476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2307" name="Text Box 21"/>
          <p:cNvSpPr txBox="1">
            <a:spLocks noChangeArrowheads="1"/>
          </p:cNvSpPr>
          <p:nvPr/>
        </p:nvSpPr>
        <p:spPr bwMode="auto">
          <a:xfrm>
            <a:off x="2859088" y="4508500"/>
            <a:ext cx="1281112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/>
              <a:t>&lt;&lt;include&gt;&gt;</a:t>
            </a:r>
          </a:p>
        </p:txBody>
      </p:sp>
      <p:sp>
        <p:nvSpPr>
          <p:cNvPr id="12308" name="Text Box 22"/>
          <p:cNvSpPr txBox="1">
            <a:spLocks noChangeArrowheads="1"/>
          </p:cNvSpPr>
          <p:nvPr/>
        </p:nvSpPr>
        <p:spPr bwMode="auto">
          <a:xfrm>
            <a:off x="5267325" y="4365625"/>
            <a:ext cx="1249363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/>
              <a:t>&lt;&lt;include&gt;&gt;</a:t>
            </a:r>
          </a:p>
        </p:txBody>
      </p:sp>
      <p:grpSp>
        <p:nvGrpSpPr>
          <p:cNvPr id="12309" name="Group 23"/>
          <p:cNvGrpSpPr>
            <a:grpSpLocks/>
          </p:cNvGrpSpPr>
          <p:nvPr/>
        </p:nvGrpSpPr>
        <p:grpSpPr bwMode="auto">
          <a:xfrm>
            <a:off x="6970713" y="3049588"/>
            <a:ext cx="487362" cy="682625"/>
            <a:chOff x="793" y="1888"/>
            <a:chExt cx="363" cy="544"/>
          </a:xfrm>
        </p:grpSpPr>
        <p:sp>
          <p:nvSpPr>
            <p:cNvPr id="12330" name="Oval 24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28575" algn="ctr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2331" name="Line 25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2332" name="Line 26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2333" name="Line 27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2334" name="Line 28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12310" name="Text Box 29"/>
          <p:cNvSpPr txBox="1">
            <a:spLocks noChangeArrowheads="1"/>
          </p:cNvSpPr>
          <p:nvPr/>
        </p:nvSpPr>
        <p:spPr bwMode="auto">
          <a:xfrm>
            <a:off x="6605588" y="3703638"/>
            <a:ext cx="1495425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Supervisor</a:t>
            </a:r>
          </a:p>
        </p:txBody>
      </p:sp>
      <p:cxnSp>
        <p:nvCxnSpPr>
          <p:cNvPr id="12311" name="AutoShape 30"/>
          <p:cNvCxnSpPr>
            <a:cxnSpLocks noChangeShapeType="1"/>
            <a:stCxn id="12300" idx="6"/>
            <a:endCxn id="12331" idx="0"/>
          </p:cNvCxnSpPr>
          <p:nvPr/>
        </p:nvCxnSpPr>
        <p:spPr bwMode="auto">
          <a:xfrm flipV="1">
            <a:off x="5389563" y="3319463"/>
            <a:ext cx="1581150" cy="793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2312" name="Group 31"/>
          <p:cNvGrpSpPr>
            <a:grpSpLocks/>
          </p:cNvGrpSpPr>
          <p:nvPr/>
        </p:nvGrpSpPr>
        <p:grpSpPr bwMode="auto">
          <a:xfrm>
            <a:off x="6972300" y="4652963"/>
            <a:ext cx="485775" cy="682625"/>
            <a:chOff x="793" y="1888"/>
            <a:chExt cx="363" cy="544"/>
          </a:xfrm>
        </p:grpSpPr>
        <p:sp>
          <p:nvSpPr>
            <p:cNvPr id="12325" name="Oval 32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28575" algn="ctr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2326" name="Line 33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2327" name="Line 34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2328" name="Line 35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2329" name="Line 36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cxnSp>
        <p:nvCxnSpPr>
          <p:cNvPr id="12313" name="AutoShape 37"/>
          <p:cNvCxnSpPr>
            <a:cxnSpLocks noChangeShapeType="1"/>
            <a:stCxn id="12326" idx="0"/>
            <a:endCxn id="12302" idx="6"/>
          </p:cNvCxnSpPr>
          <p:nvPr/>
        </p:nvCxnSpPr>
        <p:spPr bwMode="auto">
          <a:xfrm flipH="1">
            <a:off x="4643438" y="4922838"/>
            <a:ext cx="2328862" cy="288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4" name="AutoShape 38"/>
          <p:cNvCxnSpPr>
            <a:cxnSpLocks noChangeShapeType="1"/>
            <a:stCxn id="12326" idx="0"/>
            <a:endCxn id="12303" idx="6"/>
          </p:cNvCxnSpPr>
          <p:nvPr/>
        </p:nvCxnSpPr>
        <p:spPr bwMode="auto">
          <a:xfrm flipH="1">
            <a:off x="6178550" y="4922838"/>
            <a:ext cx="793750" cy="8350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2315" name="Text Box 39"/>
          <p:cNvSpPr txBox="1">
            <a:spLocks noChangeArrowheads="1"/>
          </p:cNvSpPr>
          <p:nvPr/>
        </p:nvSpPr>
        <p:spPr bwMode="auto">
          <a:xfrm>
            <a:off x="827088" y="4221163"/>
            <a:ext cx="2128837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Credit Card Service</a:t>
            </a:r>
          </a:p>
        </p:txBody>
      </p:sp>
      <p:grpSp>
        <p:nvGrpSpPr>
          <p:cNvPr id="12316" name="Group 40"/>
          <p:cNvGrpSpPr>
            <a:grpSpLocks/>
          </p:cNvGrpSpPr>
          <p:nvPr/>
        </p:nvGrpSpPr>
        <p:grpSpPr bwMode="auto">
          <a:xfrm>
            <a:off x="1557338" y="5051425"/>
            <a:ext cx="487362" cy="682625"/>
            <a:chOff x="793" y="1888"/>
            <a:chExt cx="363" cy="544"/>
          </a:xfrm>
        </p:grpSpPr>
        <p:sp>
          <p:nvSpPr>
            <p:cNvPr id="12320" name="Oval 41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28575" algn="ctr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2321" name="Line 42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2322" name="Line 43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2323" name="Line 44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2324" name="Line 45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12317" name="Text Box 46"/>
          <p:cNvSpPr txBox="1">
            <a:spLocks noChangeArrowheads="1"/>
          </p:cNvSpPr>
          <p:nvPr/>
        </p:nvSpPr>
        <p:spPr bwMode="auto">
          <a:xfrm>
            <a:off x="1193800" y="5768975"/>
            <a:ext cx="1277938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Kiosk</a:t>
            </a:r>
          </a:p>
        </p:txBody>
      </p:sp>
      <p:sp>
        <p:nvSpPr>
          <p:cNvPr id="12318" name="Text Box 47"/>
          <p:cNvSpPr txBox="1">
            <a:spLocks noChangeArrowheads="1"/>
          </p:cNvSpPr>
          <p:nvPr/>
        </p:nvSpPr>
        <p:spPr bwMode="auto">
          <a:xfrm>
            <a:off x="6607175" y="5373688"/>
            <a:ext cx="1277938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Customer</a:t>
            </a:r>
          </a:p>
        </p:txBody>
      </p:sp>
      <p:cxnSp>
        <p:nvCxnSpPr>
          <p:cNvPr id="12319" name="AutoShape 48"/>
          <p:cNvCxnSpPr>
            <a:cxnSpLocks noChangeShapeType="1"/>
            <a:stCxn id="12321" idx="1"/>
            <a:endCxn id="12302" idx="2"/>
          </p:cNvCxnSpPr>
          <p:nvPr/>
        </p:nvCxnSpPr>
        <p:spPr bwMode="auto">
          <a:xfrm flipV="1">
            <a:off x="2044700" y="5211763"/>
            <a:ext cx="1320800" cy="1381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D1614F-95BF-412D-9C13-3F5425451B3E}" type="slidenum">
              <a:rPr lang="ko-KR" altLang="en-US"/>
              <a:pPr>
                <a:defRPr/>
              </a:pPr>
              <a:t>11</a:t>
            </a:fld>
            <a:r>
              <a:rPr lang="en-US" altLang="ko-KR" dirty="0"/>
              <a:t>/51</a:t>
            </a: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An Actor is a Role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1751012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An actor defines a single role played by users in their interactions with the system:</a:t>
            </a:r>
          </a:p>
          <a:p>
            <a:pPr lvl="1" eaLnBrk="1" hangingPunct="1"/>
            <a:r>
              <a:rPr lang="en-US" altLang="ko-KR" dirty="0" smtClean="0"/>
              <a:t>Multiple users can play a single role</a:t>
            </a:r>
          </a:p>
          <a:p>
            <a:pPr lvl="1" eaLnBrk="1" hangingPunct="1"/>
            <a:r>
              <a:rPr lang="en-US" altLang="ko-KR" dirty="0" smtClean="0"/>
              <a:t>A single user may play multiple roles</a:t>
            </a:r>
          </a:p>
        </p:txBody>
      </p:sp>
      <p:sp>
        <p:nvSpPr>
          <p:cNvPr id="13319" name="Rectangle 4"/>
          <p:cNvSpPr>
            <a:spLocks noChangeArrowheads="1"/>
          </p:cNvSpPr>
          <p:nvPr/>
        </p:nvSpPr>
        <p:spPr bwMode="auto">
          <a:xfrm>
            <a:off x="1143000" y="3429000"/>
            <a:ext cx="1524000" cy="631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1800"/>
              <a:t>&lt;&lt;actor&gt;&gt; Consultant</a:t>
            </a:r>
          </a:p>
        </p:txBody>
      </p:sp>
      <p:sp>
        <p:nvSpPr>
          <p:cNvPr id="13320" name="Rectangle 5"/>
          <p:cNvSpPr>
            <a:spLocks noChangeArrowheads="1"/>
          </p:cNvSpPr>
          <p:nvPr/>
        </p:nvSpPr>
        <p:spPr bwMode="auto">
          <a:xfrm>
            <a:off x="1143000" y="5334000"/>
            <a:ext cx="1524000" cy="631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1800"/>
              <a:t>&lt;&lt;actor&gt;&gt; </a:t>
            </a:r>
            <a:r>
              <a:rPr lang="en-US" altLang="ko-KR" sz="1800" u="sng"/>
              <a:t>John</a:t>
            </a:r>
          </a:p>
        </p:txBody>
      </p:sp>
      <p:sp>
        <p:nvSpPr>
          <p:cNvPr id="13321" name="Rectangle 6"/>
          <p:cNvSpPr>
            <a:spLocks noChangeArrowheads="1"/>
          </p:cNvSpPr>
          <p:nvPr/>
        </p:nvSpPr>
        <p:spPr bwMode="auto">
          <a:xfrm>
            <a:off x="6324600" y="5334000"/>
            <a:ext cx="1524000" cy="631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1800"/>
              <a:t>&lt;&lt;actor&gt;&gt; </a:t>
            </a:r>
            <a:r>
              <a:rPr lang="en-US" altLang="ko-KR" sz="1800" u="sng"/>
              <a:t>Jane</a:t>
            </a:r>
          </a:p>
        </p:txBody>
      </p:sp>
      <p:sp>
        <p:nvSpPr>
          <p:cNvPr id="13322" name="Rectangle 7"/>
          <p:cNvSpPr>
            <a:spLocks noChangeArrowheads="1"/>
          </p:cNvSpPr>
          <p:nvPr/>
        </p:nvSpPr>
        <p:spPr bwMode="auto">
          <a:xfrm>
            <a:off x="3619500" y="3429000"/>
            <a:ext cx="1524000" cy="631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1800"/>
              <a:t>&lt;&lt;actor&gt;&gt; Instructor</a:t>
            </a:r>
          </a:p>
        </p:txBody>
      </p:sp>
      <p:sp>
        <p:nvSpPr>
          <p:cNvPr id="13323" name="Rectangle 8"/>
          <p:cNvSpPr>
            <a:spLocks noChangeArrowheads="1"/>
          </p:cNvSpPr>
          <p:nvPr/>
        </p:nvSpPr>
        <p:spPr bwMode="auto">
          <a:xfrm>
            <a:off x="6096000" y="3429000"/>
            <a:ext cx="2057400" cy="631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1800"/>
              <a:t>&lt;&lt;actor&gt;&gt;  Project Manager</a:t>
            </a:r>
          </a:p>
        </p:txBody>
      </p:sp>
      <p:sp>
        <p:nvSpPr>
          <p:cNvPr id="13324" name="Line 9"/>
          <p:cNvSpPr>
            <a:spLocks noChangeShapeType="1"/>
          </p:cNvSpPr>
          <p:nvPr/>
        </p:nvSpPr>
        <p:spPr bwMode="auto">
          <a:xfrm flipV="1">
            <a:off x="1905000" y="4060825"/>
            <a:ext cx="0" cy="1273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13325" name="Line 10"/>
          <p:cNvSpPr>
            <a:spLocks noChangeShapeType="1"/>
          </p:cNvSpPr>
          <p:nvPr/>
        </p:nvSpPr>
        <p:spPr bwMode="auto">
          <a:xfrm flipV="1">
            <a:off x="7162800" y="4060825"/>
            <a:ext cx="0" cy="1273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13326" name="Line 11"/>
          <p:cNvSpPr>
            <a:spLocks noChangeShapeType="1"/>
          </p:cNvSpPr>
          <p:nvPr/>
        </p:nvSpPr>
        <p:spPr bwMode="auto">
          <a:xfrm flipH="1" flipV="1">
            <a:off x="4343400" y="4060825"/>
            <a:ext cx="2819400" cy="1273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13327" name="Line 12"/>
          <p:cNvSpPr>
            <a:spLocks noChangeShapeType="1"/>
          </p:cNvSpPr>
          <p:nvPr/>
        </p:nvSpPr>
        <p:spPr bwMode="auto">
          <a:xfrm flipH="1" flipV="1">
            <a:off x="1905000" y="4060825"/>
            <a:ext cx="5257800" cy="1273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01F8B1-ACF4-4E4A-B4F7-8BAD83BA8531}" type="slidenum">
              <a:rPr lang="ko-KR" altLang="en-US"/>
              <a:pPr>
                <a:defRPr/>
              </a:pPr>
              <a:t>12</a:t>
            </a:fld>
            <a:r>
              <a:rPr lang="en-US" altLang="ko-KR" dirty="0"/>
              <a:t>/51</a:t>
            </a: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Identifying Actors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Useful questions</a:t>
            </a:r>
          </a:p>
          <a:p>
            <a:pPr lvl="1" eaLnBrk="1" hangingPunct="1"/>
            <a:r>
              <a:rPr lang="en-US" altLang="ko-KR" smtClean="0"/>
              <a:t>Who will </a:t>
            </a:r>
            <a:r>
              <a:rPr lang="en-US" altLang="ko-KR" smtClean="0">
                <a:solidFill>
                  <a:schemeClr val="accent2"/>
                </a:solidFill>
              </a:rPr>
              <a:t>use the main functionality</a:t>
            </a:r>
            <a:r>
              <a:rPr lang="en-US" altLang="ko-KR" smtClean="0"/>
              <a:t> of the system (primary actors)?</a:t>
            </a:r>
          </a:p>
          <a:p>
            <a:pPr lvl="1" eaLnBrk="1" hangingPunct="1"/>
            <a:r>
              <a:rPr lang="en-US" altLang="ko-KR" smtClean="0"/>
              <a:t>Who will need support from the system to their daily tasks?</a:t>
            </a:r>
          </a:p>
          <a:p>
            <a:pPr lvl="1" eaLnBrk="1" hangingPunct="1"/>
            <a:r>
              <a:rPr lang="en-US" altLang="ko-KR" smtClean="0"/>
              <a:t>Who will need to maintain, administrate, and keep the system working (secondary actors)?</a:t>
            </a:r>
          </a:p>
          <a:p>
            <a:pPr lvl="1" eaLnBrk="1" hangingPunct="1"/>
            <a:r>
              <a:rPr lang="en-US" altLang="ko-KR" smtClean="0"/>
              <a:t>Which hardware devices does the system need to handle?</a:t>
            </a:r>
          </a:p>
          <a:p>
            <a:pPr lvl="1" eaLnBrk="1" hangingPunct="1"/>
            <a:r>
              <a:rPr lang="en-US" altLang="ko-KR" smtClean="0"/>
              <a:t>With which other systems does the system need to interact?</a:t>
            </a:r>
          </a:p>
          <a:p>
            <a:pPr lvl="1" eaLnBrk="1" hangingPunct="1"/>
            <a:r>
              <a:rPr lang="en-US" altLang="ko-KR" smtClean="0"/>
              <a:t>Who or what has an interest in the results (the value) that the system produces?</a:t>
            </a:r>
          </a:p>
          <a:p>
            <a:pPr lvl="1" eaLnBrk="1" hangingPunct="1"/>
            <a:endParaRPr lang="en-US" altLang="ko-KR" smtClean="0"/>
          </a:p>
        </p:txBody>
      </p:sp>
      <p:sp>
        <p:nvSpPr>
          <p:cNvPr id="14343" name="Text Box 4"/>
          <p:cNvSpPr txBox="1">
            <a:spLocks noChangeArrowheads="1"/>
          </p:cNvSpPr>
          <p:nvPr/>
        </p:nvSpPr>
        <p:spPr bwMode="auto">
          <a:xfrm>
            <a:off x="3205163" y="5876925"/>
            <a:ext cx="575945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r>
              <a:rPr lang="en-US" altLang="ko-KR">
                <a:solidFill>
                  <a:schemeClr val="accent2"/>
                </a:solidFill>
              </a:rPr>
              <a:t>(From :oopsla.snu.ac.kr/research/UML/ )</a:t>
            </a:r>
            <a:endParaRPr lang="ko-KR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E5888-60E4-482A-9CE2-85EE603BEA78}" type="slidenum">
              <a:rPr lang="ko-KR" altLang="en-US"/>
              <a:pPr>
                <a:defRPr/>
              </a:pPr>
              <a:t>13</a:t>
            </a:fld>
            <a:r>
              <a:rPr lang="en-US" altLang="ko-KR" dirty="0"/>
              <a:t>/51</a:t>
            </a: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39113" cy="4835525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Unit of functionality expressed as a transaction among actors and the subject</a:t>
            </a:r>
          </a:p>
          <a:p>
            <a:pPr eaLnBrk="1" hangingPunct="1"/>
            <a:r>
              <a:rPr lang="en-US" altLang="ko-KR" dirty="0" smtClean="0"/>
              <a:t>Interaction between one or more actors and the system</a:t>
            </a:r>
          </a:p>
          <a:p>
            <a:pPr lvl="4" eaLnBrk="1" hangingPunct="1"/>
            <a:endParaRPr lang="en-US" altLang="ko-KR" dirty="0" smtClean="0"/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Use Case</a:t>
            </a: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7235825" y="419258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Use Case Name</a:t>
            </a:r>
          </a:p>
        </p:txBody>
      </p:sp>
      <p:sp>
        <p:nvSpPr>
          <p:cNvPr id="15368" name="Line 5"/>
          <p:cNvSpPr>
            <a:spLocks noChangeShapeType="1"/>
          </p:cNvSpPr>
          <p:nvPr/>
        </p:nvSpPr>
        <p:spPr bwMode="auto">
          <a:xfrm flipH="1" flipV="1">
            <a:off x="5435600" y="4076700"/>
            <a:ext cx="1727200" cy="215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15369" name="Line 6"/>
          <p:cNvSpPr>
            <a:spLocks noChangeShapeType="1"/>
          </p:cNvSpPr>
          <p:nvPr/>
        </p:nvSpPr>
        <p:spPr bwMode="auto">
          <a:xfrm>
            <a:off x="2268538" y="3213100"/>
            <a:ext cx="1295400" cy="1444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15370" name="Text Box 7"/>
          <p:cNvSpPr txBox="1">
            <a:spLocks noChangeArrowheads="1"/>
          </p:cNvSpPr>
          <p:nvPr/>
        </p:nvSpPr>
        <p:spPr bwMode="auto">
          <a:xfrm>
            <a:off x="1258888" y="3068638"/>
            <a:ext cx="10810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Use Case</a:t>
            </a:r>
          </a:p>
        </p:txBody>
      </p:sp>
      <p:sp>
        <p:nvSpPr>
          <p:cNvPr id="15371" name="Rectangle 8"/>
          <p:cNvSpPr>
            <a:spLocks noChangeArrowheads="1"/>
          </p:cNvSpPr>
          <p:nvPr/>
        </p:nvSpPr>
        <p:spPr bwMode="auto">
          <a:xfrm>
            <a:off x="2835275" y="2765425"/>
            <a:ext cx="3527425" cy="347186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grpSp>
        <p:nvGrpSpPr>
          <p:cNvPr id="15372" name="Group 9"/>
          <p:cNvGrpSpPr>
            <a:grpSpLocks/>
          </p:cNvGrpSpPr>
          <p:nvPr/>
        </p:nvGrpSpPr>
        <p:grpSpPr bwMode="auto">
          <a:xfrm>
            <a:off x="1617663" y="3429000"/>
            <a:ext cx="487362" cy="682625"/>
            <a:chOff x="793" y="1888"/>
            <a:chExt cx="363" cy="544"/>
          </a:xfrm>
        </p:grpSpPr>
        <p:sp>
          <p:nvSpPr>
            <p:cNvPr id="15409" name="Oval 10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5410" name="Line 11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5411" name="Line 12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5412" name="Line 13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5413" name="Line 14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15373" name="Text Box 15"/>
          <p:cNvSpPr txBox="1">
            <a:spLocks noChangeArrowheads="1"/>
          </p:cNvSpPr>
          <p:nvPr/>
        </p:nvSpPr>
        <p:spPr bwMode="auto">
          <a:xfrm>
            <a:off x="3565525" y="2781300"/>
            <a:ext cx="212725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Box Office</a:t>
            </a:r>
          </a:p>
        </p:txBody>
      </p:sp>
      <p:sp>
        <p:nvSpPr>
          <p:cNvPr id="15374" name="Oval 16"/>
          <p:cNvSpPr>
            <a:spLocks noChangeArrowheads="1"/>
          </p:cNvSpPr>
          <p:nvPr/>
        </p:nvSpPr>
        <p:spPr bwMode="auto">
          <a:xfrm>
            <a:off x="3635375" y="3141663"/>
            <a:ext cx="1754188" cy="512762"/>
          </a:xfrm>
          <a:prstGeom prst="ellipse">
            <a:avLst/>
          </a:prstGeom>
          <a:noFill/>
          <a:ln w="38100" algn="ctr">
            <a:solidFill>
              <a:srgbClr val="0000CC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Survey Sales</a:t>
            </a:r>
          </a:p>
        </p:txBody>
      </p:sp>
      <p:sp>
        <p:nvSpPr>
          <p:cNvPr id="15375" name="Oval 17"/>
          <p:cNvSpPr>
            <a:spLocks noChangeArrowheads="1"/>
          </p:cNvSpPr>
          <p:nvPr/>
        </p:nvSpPr>
        <p:spPr bwMode="auto">
          <a:xfrm>
            <a:off x="3635375" y="3789363"/>
            <a:ext cx="1925638" cy="569912"/>
          </a:xfrm>
          <a:prstGeom prst="ellipse">
            <a:avLst/>
          </a:prstGeom>
          <a:noFill/>
          <a:ln w="38100" algn="ctr">
            <a:solidFill>
              <a:srgbClr val="0000CC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Make Charges</a:t>
            </a:r>
          </a:p>
        </p:txBody>
      </p:sp>
      <p:sp>
        <p:nvSpPr>
          <p:cNvPr id="15376" name="Oval 18"/>
          <p:cNvSpPr>
            <a:spLocks noChangeArrowheads="1"/>
          </p:cNvSpPr>
          <p:nvPr/>
        </p:nvSpPr>
        <p:spPr bwMode="auto">
          <a:xfrm>
            <a:off x="3365500" y="4868863"/>
            <a:ext cx="1277938" cy="684212"/>
          </a:xfrm>
          <a:prstGeom prst="ellipse">
            <a:avLst/>
          </a:prstGeom>
          <a:noFill/>
          <a:ln w="38100" algn="ctr">
            <a:solidFill>
              <a:srgbClr val="0000CC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Buy</a:t>
            </a:r>
            <a:br>
              <a:rPr lang="en-US" altLang="ko-KR"/>
            </a:br>
            <a:r>
              <a:rPr lang="en-US" altLang="ko-KR"/>
              <a:t>Tickets</a:t>
            </a:r>
          </a:p>
        </p:txBody>
      </p:sp>
      <p:sp>
        <p:nvSpPr>
          <p:cNvPr id="15377" name="Oval 19"/>
          <p:cNvSpPr>
            <a:spLocks noChangeArrowheads="1"/>
          </p:cNvSpPr>
          <p:nvPr/>
        </p:nvSpPr>
        <p:spPr bwMode="auto">
          <a:xfrm>
            <a:off x="4140200" y="5445125"/>
            <a:ext cx="2038350" cy="696913"/>
          </a:xfrm>
          <a:prstGeom prst="ellipse">
            <a:avLst/>
          </a:prstGeom>
          <a:noFill/>
          <a:ln w="38100" algn="ctr">
            <a:solidFill>
              <a:srgbClr val="0000CC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Buy </a:t>
            </a:r>
            <a:br>
              <a:rPr lang="en-US" altLang="ko-KR"/>
            </a:br>
            <a:r>
              <a:rPr lang="en-US" altLang="ko-KR"/>
              <a:t>Subscription</a:t>
            </a:r>
            <a:endParaRPr lang="ko-KR" altLang="en-US"/>
          </a:p>
        </p:txBody>
      </p:sp>
      <p:cxnSp>
        <p:nvCxnSpPr>
          <p:cNvPr id="15378" name="AutoShape 20"/>
          <p:cNvCxnSpPr>
            <a:cxnSpLocks noChangeShapeType="1"/>
            <a:stCxn id="15376" idx="0"/>
            <a:endCxn id="15375" idx="4"/>
          </p:cNvCxnSpPr>
          <p:nvPr/>
        </p:nvCxnSpPr>
        <p:spPr bwMode="auto">
          <a:xfrm flipV="1">
            <a:off x="4005263" y="4378325"/>
            <a:ext cx="593725" cy="4714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5379" name="AutoShape 21"/>
          <p:cNvCxnSpPr>
            <a:cxnSpLocks noChangeShapeType="1"/>
            <a:stCxn id="15377" idx="7"/>
          </p:cNvCxnSpPr>
          <p:nvPr/>
        </p:nvCxnSpPr>
        <p:spPr bwMode="auto">
          <a:xfrm flipH="1" flipV="1">
            <a:off x="4964113" y="4211638"/>
            <a:ext cx="915987" cy="13160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5380" name="AutoShape 22"/>
          <p:cNvCxnSpPr>
            <a:cxnSpLocks noChangeShapeType="1"/>
            <a:stCxn id="15410" idx="1"/>
            <a:endCxn id="15375" idx="2"/>
          </p:cNvCxnSpPr>
          <p:nvPr/>
        </p:nvCxnSpPr>
        <p:spPr bwMode="auto">
          <a:xfrm>
            <a:off x="2105025" y="3713163"/>
            <a:ext cx="1511300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5381" name="Text Box 23"/>
          <p:cNvSpPr txBox="1">
            <a:spLocks noChangeArrowheads="1"/>
          </p:cNvSpPr>
          <p:nvPr/>
        </p:nvSpPr>
        <p:spPr bwMode="auto">
          <a:xfrm>
            <a:off x="2859088" y="4508500"/>
            <a:ext cx="1281112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/>
              <a:t>&lt;&lt;include&gt;&gt;</a:t>
            </a:r>
          </a:p>
        </p:txBody>
      </p:sp>
      <p:sp>
        <p:nvSpPr>
          <p:cNvPr id="15382" name="Text Box 24"/>
          <p:cNvSpPr txBox="1">
            <a:spLocks noChangeArrowheads="1"/>
          </p:cNvSpPr>
          <p:nvPr/>
        </p:nvSpPr>
        <p:spPr bwMode="auto">
          <a:xfrm>
            <a:off x="5267325" y="4365625"/>
            <a:ext cx="1249363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/>
              <a:t>&lt;&lt;include&gt;&gt;</a:t>
            </a:r>
          </a:p>
        </p:txBody>
      </p:sp>
      <p:grpSp>
        <p:nvGrpSpPr>
          <p:cNvPr id="15383" name="Group 25"/>
          <p:cNvGrpSpPr>
            <a:grpSpLocks/>
          </p:cNvGrpSpPr>
          <p:nvPr/>
        </p:nvGrpSpPr>
        <p:grpSpPr bwMode="auto">
          <a:xfrm>
            <a:off x="6970713" y="3049588"/>
            <a:ext cx="487362" cy="682625"/>
            <a:chOff x="793" y="1888"/>
            <a:chExt cx="363" cy="544"/>
          </a:xfrm>
        </p:grpSpPr>
        <p:sp>
          <p:nvSpPr>
            <p:cNvPr id="15404" name="Oval 26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5405" name="Line 27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5406" name="Line 28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5407" name="Line 29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5408" name="Line 30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15384" name="Text Box 31"/>
          <p:cNvSpPr txBox="1">
            <a:spLocks noChangeArrowheads="1"/>
          </p:cNvSpPr>
          <p:nvPr/>
        </p:nvSpPr>
        <p:spPr bwMode="auto">
          <a:xfrm>
            <a:off x="6605588" y="3703638"/>
            <a:ext cx="1495425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Supervisor</a:t>
            </a:r>
          </a:p>
        </p:txBody>
      </p:sp>
      <p:cxnSp>
        <p:nvCxnSpPr>
          <p:cNvPr id="15385" name="AutoShape 32"/>
          <p:cNvCxnSpPr>
            <a:cxnSpLocks noChangeShapeType="1"/>
            <a:stCxn id="15374" idx="6"/>
            <a:endCxn id="15405" idx="0"/>
          </p:cNvCxnSpPr>
          <p:nvPr/>
        </p:nvCxnSpPr>
        <p:spPr bwMode="auto">
          <a:xfrm flipV="1">
            <a:off x="5408613" y="3333750"/>
            <a:ext cx="1562100" cy="650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5386" name="Group 33"/>
          <p:cNvGrpSpPr>
            <a:grpSpLocks/>
          </p:cNvGrpSpPr>
          <p:nvPr/>
        </p:nvGrpSpPr>
        <p:grpSpPr bwMode="auto">
          <a:xfrm>
            <a:off x="6972300" y="4652963"/>
            <a:ext cx="485775" cy="682625"/>
            <a:chOff x="793" y="1888"/>
            <a:chExt cx="363" cy="544"/>
          </a:xfrm>
        </p:grpSpPr>
        <p:sp>
          <p:nvSpPr>
            <p:cNvPr id="15399" name="Oval 34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5400" name="Line 35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5401" name="Line 36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5402" name="Line 37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5403" name="Line 38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cxnSp>
        <p:nvCxnSpPr>
          <p:cNvPr id="15387" name="AutoShape 39"/>
          <p:cNvCxnSpPr>
            <a:cxnSpLocks noChangeShapeType="1"/>
            <a:stCxn id="15400" idx="0"/>
            <a:endCxn id="15376" idx="6"/>
          </p:cNvCxnSpPr>
          <p:nvPr/>
        </p:nvCxnSpPr>
        <p:spPr bwMode="auto">
          <a:xfrm flipH="1">
            <a:off x="4662488" y="4937125"/>
            <a:ext cx="2309812" cy="2746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88" name="AutoShape 40"/>
          <p:cNvCxnSpPr>
            <a:cxnSpLocks noChangeShapeType="1"/>
            <a:stCxn id="15400" idx="0"/>
            <a:endCxn id="15377" idx="6"/>
          </p:cNvCxnSpPr>
          <p:nvPr/>
        </p:nvCxnSpPr>
        <p:spPr bwMode="auto">
          <a:xfrm flipH="1">
            <a:off x="6197600" y="4937125"/>
            <a:ext cx="774700" cy="857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5389" name="Text Box 41"/>
          <p:cNvSpPr txBox="1">
            <a:spLocks noChangeArrowheads="1"/>
          </p:cNvSpPr>
          <p:nvPr/>
        </p:nvSpPr>
        <p:spPr bwMode="auto">
          <a:xfrm>
            <a:off x="827088" y="4221163"/>
            <a:ext cx="2128837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Credit Card Service</a:t>
            </a:r>
          </a:p>
        </p:txBody>
      </p:sp>
      <p:grpSp>
        <p:nvGrpSpPr>
          <p:cNvPr id="15390" name="Group 42"/>
          <p:cNvGrpSpPr>
            <a:grpSpLocks/>
          </p:cNvGrpSpPr>
          <p:nvPr/>
        </p:nvGrpSpPr>
        <p:grpSpPr bwMode="auto">
          <a:xfrm>
            <a:off x="1557338" y="5051425"/>
            <a:ext cx="487362" cy="682625"/>
            <a:chOff x="793" y="1888"/>
            <a:chExt cx="363" cy="544"/>
          </a:xfrm>
        </p:grpSpPr>
        <p:sp>
          <p:nvSpPr>
            <p:cNvPr id="15394" name="Oval 43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5395" name="Line 44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5396" name="Line 45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5397" name="Line 46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5398" name="Line 47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15391" name="Text Box 48"/>
          <p:cNvSpPr txBox="1">
            <a:spLocks noChangeArrowheads="1"/>
          </p:cNvSpPr>
          <p:nvPr/>
        </p:nvSpPr>
        <p:spPr bwMode="auto">
          <a:xfrm>
            <a:off x="1193800" y="5768975"/>
            <a:ext cx="1277938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Kiosk</a:t>
            </a:r>
          </a:p>
        </p:txBody>
      </p:sp>
      <p:sp>
        <p:nvSpPr>
          <p:cNvPr id="15392" name="Text Box 49"/>
          <p:cNvSpPr txBox="1">
            <a:spLocks noChangeArrowheads="1"/>
          </p:cNvSpPr>
          <p:nvPr/>
        </p:nvSpPr>
        <p:spPr bwMode="auto">
          <a:xfrm>
            <a:off x="6607175" y="5373688"/>
            <a:ext cx="1277938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Customer</a:t>
            </a:r>
          </a:p>
        </p:txBody>
      </p:sp>
      <p:cxnSp>
        <p:nvCxnSpPr>
          <p:cNvPr id="15393" name="AutoShape 50"/>
          <p:cNvCxnSpPr>
            <a:cxnSpLocks noChangeShapeType="1"/>
            <a:stCxn id="15395" idx="1"/>
            <a:endCxn id="15376" idx="2"/>
          </p:cNvCxnSpPr>
          <p:nvPr/>
        </p:nvCxnSpPr>
        <p:spPr bwMode="auto">
          <a:xfrm flipV="1">
            <a:off x="2044700" y="5211763"/>
            <a:ext cx="1301750" cy="123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F4B18-5ABC-4078-AFEB-23817E9C8DFF}" type="slidenum">
              <a:rPr lang="ko-KR" altLang="en-US"/>
              <a:pPr>
                <a:defRPr/>
              </a:pPr>
              <a:t>14</a:t>
            </a:fld>
            <a:r>
              <a:rPr lang="en-US" altLang="ko-KR" dirty="0"/>
              <a:t>/51</a:t>
            </a: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Use Case</a:t>
            </a:r>
            <a:endParaRPr lang="ko-KR" altLang="en-US" smtClean="0"/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Identifying Use Cases</a:t>
            </a:r>
          </a:p>
          <a:p>
            <a:pPr lvl="1" eaLnBrk="1" hangingPunct="1"/>
            <a:r>
              <a:rPr lang="en-US" altLang="ko-KR" smtClean="0"/>
              <a:t>Which </a:t>
            </a:r>
            <a:r>
              <a:rPr lang="en-US" altLang="ko-KR" smtClean="0">
                <a:solidFill>
                  <a:schemeClr val="accent2"/>
                </a:solidFill>
              </a:rPr>
              <a:t>functions</a:t>
            </a:r>
            <a:r>
              <a:rPr lang="en-US" altLang="ko-KR" smtClean="0"/>
              <a:t> does the </a:t>
            </a:r>
            <a:r>
              <a:rPr lang="en-US" altLang="ko-KR" smtClean="0">
                <a:solidFill>
                  <a:schemeClr val="accent2"/>
                </a:solidFill>
              </a:rPr>
              <a:t>actor require</a:t>
            </a:r>
            <a:r>
              <a:rPr lang="en-US" altLang="ko-KR" smtClean="0"/>
              <a:t> from system?</a:t>
            </a:r>
          </a:p>
          <a:p>
            <a:pPr lvl="1" eaLnBrk="1" hangingPunct="1"/>
            <a:r>
              <a:rPr lang="en-US" altLang="ko-KR" smtClean="0"/>
              <a:t>Does the actor need to </a:t>
            </a:r>
            <a:r>
              <a:rPr lang="en-US" altLang="ko-KR" smtClean="0">
                <a:solidFill>
                  <a:schemeClr val="accent2"/>
                </a:solidFill>
              </a:rPr>
              <a:t>read, create, destroy, modify, or store</a:t>
            </a:r>
            <a:r>
              <a:rPr lang="en-US" altLang="ko-KR" smtClean="0"/>
              <a:t> some kind of</a:t>
            </a:r>
            <a:r>
              <a:rPr lang="en-US" altLang="ko-KR" smtClean="0">
                <a:solidFill>
                  <a:schemeClr val="accent2"/>
                </a:solidFill>
              </a:rPr>
              <a:t> information</a:t>
            </a:r>
            <a:r>
              <a:rPr lang="en-US" altLang="ko-KR" smtClean="0"/>
              <a:t> in the system?</a:t>
            </a:r>
          </a:p>
          <a:p>
            <a:pPr lvl="1" eaLnBrk="1" hangingPunct="1"/>
            <a:r>
              <a:rPr lang="en-US" altLang="ko-KR" smtClean="0"/>
              <a:t>Does the actor have </a:t>
            </a:r>
            <a:r>
              <a:rPr lang="en-US" altLang="ko-KR" smtClean="0">
                <a:solidFill>
                  <a:schemeClr val="accent2"/>
                </a:solidFill>
              </a:rPr>
              <a:t>to be notified about events</a:t>
            </a:r>
            <a:r>
              <a:rPr lang="en-US" altLang="ko-KR" smtClean="0"/>
              <a:t> in the system</a:t>
            </a:r>
          </a:p>
          <a:p>
            <a:pPr lvl="1" eaLnBrk="1" hangingPunct="1"/>
            <a:r>
              <a:rPr lang="en-US" altLang="ko-KR" smtClean="0"/>
              <a:t>Could the actor’s daily work be simplified or made more </a:t>
            </a:r>
            <a:r>
              <a:rPr lang="en-US" altLang="ko-KR" smtClean="0">
                <a:solidFill>
                  <a:schemeClr val="accent2"/>
                </a:solidFill>
              </a:rPr>
              <a:t>efficient through new functions</a:t>
            </a:r>
            <a:r>
              <a:rPr lang="en-US" altLang="ko-KR" smtClean="0"/>
              <a:t> in the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6E62D4-B389-4C4D-AAA4-034CE0DA1966}" type="slidenum">
              <a:rPr lang="ko-KR" altLang="en-US"/>
              <a:pPr>
                <a:defRPr/>
              </a:pPr>
              <a:t>15</a:t>
            </a:fld>
            <a:r>
              <a:rPr lang="en-US" altLang="ko-KR" dirty="0"/>
              <a:t>/51</a:t>
            </a: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An Example of Use Case Text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ko-KR" sz="2000" smtClean="0"/>
              <a:t>Buy a Product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z="1800" smtClean="0">
                <a:solidFill>
                  <a:srgbClr val="FF0000"/>
                </a:solidFill>
              </a:rPr>
              <a:t>Main Success Scenario :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ko-KR" sz="1400" smtClean="0"/>
              <a:t>1 . Customer </a:t>
            </a:r>
            <a:r>
              <a:rPr lang="en-US" altLang="ko-KR" sz="1400" u="sng" smtClean="0"/>
              <a:t>browses catalog and selects items to buy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ko-KR" sz="1400" smtClean="0"/>
              <a:t>2 . Customer goes to check out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ko-KR" sz="1400" smtClean="0"/>
              <a:t>3. Customer fills in shipping information (address ; next-day or 3-day delivery)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ko-KR" sz="1400" smtClean="0"/>
              <a:t>4. System presents full pricing information, including shipping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ko-KR" sz="1400" smtClean="0"/>
              <a:t>5 . Customer fills in credit card information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ko-KR" sz="1400" smtClean="0"/>
              <a:t>6 . System authorizes purchase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ko-KR" sz="1400" smtClean="0"/>
              <a:t>7 . System confirms sale immediately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ko-KR" sz="1400" smtClean="0"/>
              <a:t>8 . System sends confirming e-mail to customer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z="1800" smtClean="0"/>
              <a:t>Extensions :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ko-KR" sz="1400" smtClean="0"/>
              <a:t>3a : Customer is regular customer</a:t>
            </a:r>
          </a:p>
          <a:p>
            <a:pPr lvl="3" eaLnBrk="1" hangingPunct="1">
              <a:lnSpc>
                <a:spcPct val="110000"/>
              </a:lnSpc>
              <a:buFontTx/>
              <a:buNone/>
            </a:pPr>
            <a:r>
              <a:rPr lang="en-US" altLang="ko-KR" sz="1400" smtClean="0"/>
              <a:t>.1 : System displays current shipping, pricing, and billing information</a:t>
            </a:r>
          </a:p>
          <a:p>
            <a:pPr lvl="3" eaLnBrk="1" hangingPunct="1">
              <a:lnSpc>
                <a:spcPct val="110000"/>
              </a:lnSpc>
              <a:buFontTx/>
              <a:buNone/>
            </a:pPr>
            <a:r>
              <a:rPr lang="en-US" altLang="ko-KR" sz="1400" smtClean="0"/>
              <a:t>.2 : Customer may accept or override these defaults, returns to MSS at step 6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ko-KR" sz="1400" smtClean="0"/>
              <a:t>6a : System fails to authorize credit purchase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ko-KR" sz="1400" smtClean="0"/>
              <a:t>	    </a:t>
            </a:r>
            <a:r>
              <a:rPr lang="en-US" altLang="ko-KR" sz="1400" b="0" smtClean="0"/>
              <a:t>.1 : Customer may reenter credit card information or may cancel</a:t>
            </a:r>
          </a:p>
          <a:p>
            <a:pPr eaLnBrk="1" hangingPunct="1">
              <a:lnSpc>
                <a:spcPct val="110000"/>
              </a:lnSpc>
            </a:pPr>
            <a:endParaRPr lang="ko-KR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ABF5C-590F-4C1E-8B6B-3B821E9D8005}" type="slidenum">
              <a:rPr lang="ko-KR" altLang="en-US"/>
              <a:pPr>
                <a:defRPr/>
              </a:pPr>
              <a:t>16</a:t>
            </a:fld>
            <a:r>
              <a:rPr lang="en-US" altLang="ko-KR" dirty="0"/>
              <a:t>/51</a:t>
            </a: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Subject Symbol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075613" cy="4835525"/>
          </a:xfrm>
        </p:spPr>
        <p:txBody>
          <a:bodyPr/>
          <a:lstStyle/>
          <a:p>
            <a:pPr eaLnBrk="1" hangingPunct="1"/>
            <a:r>
              <a:rPr lang="en-US" altLang="ko-KR" smtClean="0"/>
              <a:t>Indicate system boundary </a:t>
            </a:r>
          </a:p>
          <a:p>
            <a:pPr lvl="1" eaLnBrk="1" hangingPunct="1"/>
            <a:r>
              <a:rPr lang="en-US" altLang="ko-KR" smtClean="0"/>
              <a:t>Classifier that realizes behavior defined by a use case</a:t>
            </a:r>
          </a:p>
        </p:txBody>
      </p:sp>
      <p:sp>
        <p:nvSpPr>
          <p:cNvPr id="18439" name="Text Box 4"/>
          <p:cNvSpPr txBox="1">
            <a:spLocks noChangeArrowheads="1"/>
          </p:cNvSpPr>
          <p:nvPr/>
        </p:nvSpPr>
        <p:spPr bwMode="auto">
          <a:xfrm>
            <a:off x="6443663" y="2392363"/>
            <a:ext cx="14414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Subject</a:t>
            </a:r>
          </a:p>
        </p:txBody>
      </p:sp>
      <p:sp>
        <p:nvSpPr>
          <p:cNvPr id="18440" name="Text Box 5"/>
          <p:cNvSpPr txBox="1">
            <a:spLocks noChangeArrowheads="1"/>
          </p:cNvSpPr>
          <p:nvPr/>
        </p:nvSpPr>
        <p:spPr bwMode="auto">
          <a:xfrm>
            <a:off x="1116013" y="2565400"/>
            <a:ext cx="14414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Subject Name</a:t>
            </a:r>
          </a:p>
        </p:txBody>
      </p:sp>
      <p:sp>
        <p:nvSpPr>
          <p:cNvPr id="18441" name="Line 6"/>
          <p:cNvSpPr>
            <a:spLocks noChangeShapeType="1"/>
          </p:cNvSpPr>
          <p:nvPr/>
        </p:nvSpPr>
        <p:spPr bwMode="auto">
          <a:xfrm>
            <a:off x="2627313" y="2709863"/>
            <a:ext cx="1223962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18442" name="Text Box 7"/>
          <p:cNvSpPr txBox="1">
            <a:spLocks noChangeArrowheads="1"/>
          </p:cNvSpPr>
          <p:nvPr/>
        </p:nvSpPr>
        <p:spPr bwMode="auto">
          <a:xfrm>
            <a:off x="6877050" y="5992813"/>
            <a:ext cx="19446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System Boundary</a:t>
            </a:r>
          </a:p>
        </p:txBody>
      </p:sp>
      <p:sp>
        <p:nvSpPr>
          <p:cNvPr id="18443" name="Line 8"/>
          <p:cNvSpPr>
            <a:spLocks noChangeShapeType="1"/>
          </p:cNvSpPr>
          <p:nvPr/>
        </p:nvSpPr>
        <p:spPr bwMode="auto">
          <a:xfrm flipH="1" flipV="1">
            <a:off x="6372225" y="5589588"/>
            <a:ext cx="647700" cy="2889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18444" name="Rectangle 9"/>
          <p:cNvSpPr>
            <a:spLocks noChangeArrowheads="1"/>
          </p:cNvSpPr>
          <p:nvPr/>
        </p:nvSpPr>
        <p:spPr bwMode="auto">
          <a:xfrm>
            <a:off x="2835275" y="2492375"/>
            <a:ext cx="3527425" cy="3471863"/>
          </a:xfrm>
          <a:prstGeom prst="rect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grpSp>
        <p:nvGrpSpPr>
          <p:cNvPr id="18445" name="Group 10"/>
          <p:cNvGrpSpPr>
            <a:grpSpLocks/>
          </p:cNvGrpSpPr>
          <p:nvPr/>
        </p:nvGrpSpPr>
        <p:grpSpPr bwMode="auto">
          <a:xfrm>
            <a:off x="1617663" y="3155950"/>
            <a:ext cx="487362" cy="682625"/>
            <a:chOff x="793" y="1888"/>
            <a:chExt cx="363" cy="544"/>
          </a:xfrm>
        </p:grpSpPr>
        <p:sp>
          <p:nvSpPr>
            <p:cNvPr id="18482" name="Oval 11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8483" name="Line 12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8484" name="Line 13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8485" name="Line 14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8486" name="Line 15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18446" name="Text Box 16"/>
          <p:cNvSpPr txBox="1">
            <a:spLocks noChangeArrowheads="1"/>
          </p:cNvSpPr>
          <p:nvPr/>
        </p:nvSpPr>
        <p:spPr bwMode="auto">
          <a:xfrm>
            <a:off x="3565525" y="2508250"/>
            <a:ext cx="212725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Box Office</a:t>
            </a:r>
          </a:p>
        </p:txBody>
      </p:sp>
      <p:sp>
        <p:nvSpPr>
          <p:cNvPr id="18447" name="Oval 17"/>
          <p:cNvSpPr>
            <a:spLocks noChangeArrowheads="1"/>
          </p:cNvSpPr>
          <p:nvPr/>
        </p:nvSpPr>
        <p:spPr bwMode="auto">
          <a:xfrm>
            <a:off x="3635375" y="2868613"/>
            <a:ext cx="1754188" cy="51276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Survey Sales</a:t>
            </a:r>
          </a:p>
        </p:txBody>
      </p:sp>
      <p:sp>
        <p:nvSpPr>
          <p:cNvPr id="18448" name="Oval 18"/>
          <p:cNvSpPr>
            <a:spLocks noChangeArrowheads="1"/>
          </p:cNvSpPr>
          <p:nvPr/>
        </p:nvSpPr>
        <p:spPr bwMode="auto">
          <a:xfrm>
            <a:off x="3635375" y="3516313"/>
            <a:ext cx="1925638" cy="56991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Make Charges</a:t>
            </a:r>
          </a:p>
        </p:txBody>
      </p:sp>
      <p:sp>
        <p:nvSpPr>
          <p:cNvPr id="18449" name="Oval 19"/>
          <p:cNvSpPr>
            <a:spLocks noChangeArrowheads="1"/>
          </p:cNvSpPr>
          <p:nvPr/>
        </p:nvSpPr>
        <p:spPr bwMode="auto">
          <a:xfrm>
            <a:off x="3365500" y="4595813"/>
            <a:ext cx="1277938" cy="68421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Buy</a:t>
            </a:r>
            <a:br>
              <a:rPr lang="en-US" altLang="ko-KR"/>
            </a:br>
            <a:r>
              <a:rPr lang="en-US" altLang="ko-KR"/>
              <a:t>Tickets</a:t>
            </a:r>
          </a:p>
        </p:txBody>
      </p:sp>
      <p:sp>
        <p:nvSpPr>
          <p:cNvPr id="18450" name="Oval 20"/>
          <p:cNvSpPr>
            <a:spLocks noChangeArrowheads="1"/>
          </p:cNvSpPr>
          <p:nvPr/>
        </p:nvSpPr>
        <p:spPr bwMode="auto">
          <a:xfrm>
            <a:off x="4211638" y="5157788"/>
            <a:ext cx="1966912" cy="7112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Buy </a:t>
            </a:r>
            <a:br>
              <a:rPr lang="en-US" altLang="ko-KR"/>
            </a:br>
            <a:r>
              <a:rPr lang="en-US" altLang="ko-KR"/>
              <a:t>Subscription</a:t>
            </a:r>
            <a:endParaRPr lang="ko-KR" altLang="en-US"/>
          </a:p>
        </p:txBody>
      </p:sp>
      <p:cxnSp>
        <p:nvCxnSpPr>
          <p:cNvPr id="18451" name="AutoShape 21"/>
          <p:cNvCxnSpPr>
            <a:cxnSpLocks noChangeShapeType="1"/>
            <a:stCxn id="18449" idx="0"/>
            <a:endCxn id="18448" idx="4"/>
          </p:cNvCxnSpPr>
          <p:nvPr/>
        </p:nvCxnSpPr>
        <p:spPr bwMode="auto">
          <a:xfrm flipV="1">
            <a:off x="4005263" y="4086225"/>
            <a:ext cx="593725" cy="509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8452" name="AutoShape 22"/>
          <p:cNvCxnSpPr>
            <a:cxnSpLocks noChangeShapeType="1"/>
            <a:stCxn id="18450" idx="7"/>
          </p:cNvCxnSpPr>
          <p:nvPr/>
        </p:nvCxnSpPr>
        <p:spPr bwMode="auto">
          <a:xfrm flipH="1" flipV="1">
            <a:off x="4975225" y="3946525"/>
            <a:ext cx="915988" cy="13160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8453" name="AutoShape 23"/>
          <p:cNvCxnSpPr>
            <a:cxnSpLocks noChangeShapeType="1"/>
            <a:stCxn id="18483" idx="1"/>
            <a:endCxn id="18448" idx="2"/>
          </p:cNvCxnSpPr>
          <p:nvPr/>
        </p:nvCxnSpPr>
        <p:spPr bwMode="auto">
          <a:xfrm>
            <a:off x="2105025" y="3440113"/>
            <a:ext cx="1530350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8454" name="Text Box 24"/>
          <p:cNvSpPr txBox="1">
            <a:spLocks noChangeArrowheads="1"/>
          </p:cNvSpPr>
          <p:nvPr/>
        </p:nvSpPr>
        <p:spPr bwMode="auto">
          <a:xfrm>
            <a:off x="2859088" y="4235450"/>
            <a:ext cx="1281112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/>
              <a:t>&lt;&lt;include&gt;&gt;</a:t>
            </a:r>
          </a:p>
        </p:txBody>
      </p:sp>
      <p:sp>
        <p:nvSpPr>
          <p:cNvPr id="18455" name="Text Box 25"/>
          <p:cNvSpPr txBox="1">
            <a:spLocks noChangeArrowheads="1"/>
          </p:cNvSpPr>
          <p:nvPr/>
        </p:nvSpPr>
        <p:spPr bwMode="auto">
          <a:xfrm>
            <a:off x="5267325" y="4092575"/>
            <a:ext cx="1249363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/>
              <a:t>&lt;&lt;include&gt;&gt;</a:t>
            </a:r>
          </a:p>
        </p:txBody>
      </p:sp>
      <p:grpSp>
        <p:nvGrpSpPr>
          <p:cNvPr id="18456" name="Group 26"/>
          <p:cNvGrpSpPr>
            <a:grpSpLocks/>
          </p:cNvGrpSpPr>
          <p:nvPr/>
        </p:nvGrpSpPr>
        <p:grpSpPr bwMode="auto">
          <a:xfrm>
            <a:off x="6970713" y="2776538"/>
            <a:ext cx="487362" cy="682625"/>
            <a:chOff x="793" y="1888"/>
            <a:chExt cx="363" cy="544"/>
          </a:xfrm>
        </p:grpSpPr>
        <p:sp>
          <p:nvSpPr>
            <p:cNvPr id="18477" name="Oval 27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8478" name="Line 28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8479" name="Line 29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8480" name="Line 30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8481" name="Line 31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18457" name="Text Box 32"/>
          <p:cNvSpPr txBox="1">
            <a:spLocks noChangeArrowheads="1"/>
          </p:cNvSpPr>
          <p:nvPr/>
        </p:nvSpPr>
        <p:spPr bwMode="auto">
          <a:xfrm>
            <a:off x="6605588" y="3430588"/>
            <a:ext cx="1495425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Supervisor</a:t>
            </a:r>
          </a:p>
        </p:txBody>
      </p:sp>
      <p:cxnSp>
        <p:nvCxnSpPr>
          <p:cNvPr id="18458" name="AutoShape 33"/>
          <p:cNvCxnSpPr>
            <a:cxnSpLocks noChangeShapeType="1"/>
            <a:stCxn id="18447" idx="6"/>
            <a:endCxn id="18478" idx="0"/>
          </p:cNvCxnSpPr>
          <p:nvPr/>
        </p:nvCxnSpPr>
        <p:spPr bwMode="auto">
          <a:xfrm flipV="1">
            <a:off x="5389563" y="3060700"/>
            <a:ext cx="1581150" cy="650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8459" name="Group 34"/>
          <p:cNvGrpSpPr>
            <a:grpSpLocks/>
          </p:cNvGrpSpPr>
          <p:nvPr/>
        </p:nvGrpSpPr>
        <p:grpSpPr bwMode="auto">
          <a:xfrm>
            <a:off x="6972300" y="4379913"/>
            <a:ext cx="485775" cy="682625"/>
            <a:chOff x="793" y="1888"/>
            <a:chExt cx="363" cy="544"/>
          </a:xfrm>
        </p:grpSpPr>
        <p:sp>
          <p:nvSpPr>
            <p:cNvPr id="18472" name="Oval 35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8473" name="Line 36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8474" name="Line 37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8475" name="Line 38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8476" name="Line 39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cxnSp>
        <p:nvCxnSpPr>
          <p:cNvPr id="18460" name="AutoShape 40"/>
          <p:cNvCxnSpPr>
            <a:cxnSpLocks noChangeShapeType="1"/>
            <a:stCxn id="18473" idx="0"/>
            <a:endCxn id="18449" idx="6"/>
          </p:cNvCxnSpPr>
          <p:nvPr/>
        </p:nvCxnSpPr>
        <p:spPr bwMode="auto">
          <a:xfrm flipH="1">
            <a:off x="4643438" y="4664075"/>
            <a:ext cx="2328862" cy="2746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61" name="AutoShape 41"/>
          <p:cNvCxnSpPr>
            <a:cxnSpLocks noChangeShapeType="1"/>
            <a:stCxn id="18473" idx="0"/>
            <a:endCxn id="18450" idx="6"/>
          </p:cNvCxnSpPr>
          <p:nvPr/>
        </p:nvCxnSpPr>
        <p:spPr bwMode="auto">
          <a:xfrm flipH="1">
            <a:off x="6178550" y="4664075"/>
            <a:ext cx="793750" cy="8493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8462" name="Text Box 42"/>
          <p:cNvSpPr txBox="1">
            <a:spLocks noChangeArrowheads="1"/>
          </p:cNvSpPr>
          <p:nvPr/>
        </p:nvSpPr>
        <p:spPr bwMode="auto">
          <a:xfrm>
            <a:off x="827088" y="3948113"/>
            <a:ext cx="2128837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Credit Card Service</a:t>
            </a:r>
          </a:p>
        </p:txBody>
      </p:sp>
      <p:grpSp>
        <p:nvGrpSpPr>
          <p:cNvPr id="18463" name="Group 43"/>
          <p:cNvGrpSpPr>
            <a:grpSpLocks/>
          </p:cNvGrpSpPr>
          <p:nvPr/>
        </p:nvGrpSpPr>
        <p:grpSpPr bwMode="auto">
          <a:xfrm>
            <a:off x="1557338" y="4778375"/>
            <a:ext cx="487362" cy="682625"/>
            <a:chOff x="793" y="1888"/>
            <a:chExt cx="363" cy="544"/>
          </a:xfrm>
        </p:grpSpPr>
        <p:sp>
          <p:nvSpPr>
            <p:cNvPr id="18467" name="Oval 44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8468" name="Line 45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8469" name="Line 46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8470" name="Line 47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8471" name="Line 48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18464" name="Text Box 49"/>
          <p:cNvSpPr txBox="1">
            <a:spLocks noChangeArrowheads="1"/>
          </p:cNvSpPr>
          <p:nvPr/>
        </p:nvSpPr>
        <p:spPr bwMode="auto">
          <a:xfrm>
            <a:off x="1193800" y="5495925"/>
            <a:ext cx="1277938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Kiosk</a:t>
            </a:r>
          </a:p>
        </p:txBody>
      </p:sp>
      <p:sp>
        <p:nvSpPr>
          <p:cNvPr id="18465" name="Text Box 50"/>
          <p:cNvSpPr txBox="1">
            <a:spLocks noChangeArrowheads="1"/>
          </p:cNvSpPr>
          <p:nvPr/>
        </p:nvSpPr>
        <p:spPr bwMode="auto">
          <a:xfrm>
            <a:off x="6607175" y="5100638"/>
            <a:ext cx="1277938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Customer</a:t>
            </a:r>
          </a:p>
        </p:txBody>
      </p:sp>
      <p:cxnSp>
        <p:nvCxnSpPr>
          <p:cNvPr id="18466" name="AutoShape 51"/>
          <p:cNvCxnSpPr>
            <a:cxnSpLocks noChangeShapeType="1"/>
            <a:stCxn id="18468" idx="1"/>
            <a:endCxn id="18449" idx="2"/>
          </p:cNvCxnSpPr>
          <p:nvPr/>
        </p:nvCxnSpPr>
        <p:spPr bwMode="auto">
          <a:xfrm flipV="1">
            <a:off x="2044700" y="4938713"/>
            <a:ext cx="1320800" cy="123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889FE7-B016-4453-B684-6B0B30262E91}" type="slidenum">
              <a:rPr lang="ko-KR" altLang="en-US"/>
              <a:pPr>
                <a:defRPr/>
              </a:pPr>
              <a:t>17</a:t>
            </a:fld>
            <a:r>
              <a:rPr lang="en-US" altLang="ko-KR" dirty="0"/>
              <a:t>/51</a:t>
            </a: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5000"/>
              </a:lnSpc>
            </a:pPr>
            <a:r>
              <a:rPr lang="en-US" altLang="ko-KR" smtClean="0"/>
              <a:t>Represent bi-directional communication between the actor and the system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mtClean="0"/>
              <a:t>Drawn between an actor and a use case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endParaRPr lang="ko-KR" altLang="en-US" smtClean="0"/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Association</a:t>
            </a:r>
          </a:p>
        </p:txBody>
      </p:sp>
      <p:sp>
        <p:nvSpPr>
          <p:cNvPr id="19463" name="Text Box 4"/>
          <p:cNvSpPr txBox="1">
            <a:spLocks noChangeArrowheads="1"/>
          </p:cNvSpPr>
          <p:nvPr/>
        </p:nvSpPr>
        <p:spPr bwMode="auto">
          <a:xfrm>
            <a:off x="1331913" y="2968625"/>
            <a:ext cx="12239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sv-SE" altLang="ko-KR" sz="1600">
                <a:solidFill>
                  <a:srgbClr val="D62828"/>
                </a:solidFill>
                <a:latin typeface="Verdana" pitchFamily="34" charset="0"/>
              </a:rPr>
              <a:t>Association</a:t>
            </a:r>
            <a:endParaRPr kumimoji="0" lang="en-GB" altLang="ko-KR" sz="1600">
              <a:solidFill>
                <a:srgbClr val="D62828"/>
              </a:solidFill>
              <a:latin typeface="Verdana" pitchFamily="34" charset="0"/>
            </a:endParaRPr>
          </a:p>
        </p:txBody>
      </p:sp>
      <p:sp>
        <p:nvSpPr>
          <p:cNvPr id="19464" name="Line 5"/>
          <p:cNvSpPr>
            <a:spLocks noChangeShapeType="1"/>
          </p:cNvSpPr>
          <p:nvPr/>
        </p:nvSpPr>
        <p:spPr bwMode="auto">
          <a:xfrm>
            <a:off x="2411413" y="3213100"/>
            <a:ext cx="720725" cy="7207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19465" name="Rectangle 6"/>
          <p:cNvSpPr>
            <a:spLocks noChangeArrowheads="1"/>
          </p:cNvSpPr>
          <p:nvPr/>
        </p:nvSpPr>
        <p:spPr bwMode="auto">
          <a:xfrm>
            <a:off x="2835275" y="2779713"/>
            <a:ext cx="3527425" cy="347186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grpSp>
        <p:nvGrpSpPr>
          <p:cNvPr id="19466" name="Group 7"/>
          <p:cNvGrpSpPr>
            <a:grpSpLocks/>
          </p:cNvGrpSpPr>
          <p:nvPr/>
        </p:nvGrpSpPr>
        <p:grpSpPr bwMode="auto">
          <a:xfrm>
            <a:off x="1617663" y="3443288"/>
            <a:ext cx="487362" cy="682625"/>
            <a:chOff x="793" y="1888"/>
            <a:chExt cx="363" cy="544"/>
          </a:xfrm>
        </p:grpSpPr>
        <p:sp>
          <p:nvSpPr>
            <p:cNvPr id="19503" name="Oval 8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9504" name="Line 9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9505" name="Line 10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9506" name="Line 11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9507" name="Line 12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19467" name="Text Box 13"/>
          <p:cNvSpPr txBox="1">
            <a:spLocks noChangeArrowheads="1"/>
          </p:cNvSpPr>
          <p:nvPr/>
        </p:nvSpPr>
        <p:spPr bwMode="auto">
          <a:xfrm>
            <a:off x="3565525" y="2795588"/>
            <a:ext cx="212725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Box Office</a:t>
            </a:r>
          </a:p>
        </p:txBody>
      </p:sp>
      <p:sp>
        <p:nvSpPr>
          <p:cNvPr id="19468" name="Oval 14"/>
          <p:cNvSpPr>
            <a:spLocks noChangeArrowheads="1"/>
          </p:cNvSpPr>
          <p:nvPr/>
        </p:nvSpPr>
        <p:spPr bwMode="auto">
          <a:xfrm>
            <a:off x="3635375" y="3155950"/>
            <a:ext cx="1754188" cy="512763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Survey Sales</a:t>
            </a:r>
          </a:p>
        </p:txBody>
      </p:sp>
      <p:sp>
        <p:nvSpPr>
          <p:cNvPr id="19469" name="Oval 15"/>
          <p:cNvSpPr>
            <a:spLocks noChangeArrowheads="1"/>
          </p:cNvSpPr>
          <p:nvPr/>
        </p:nvSpPr>
        <p:spPr bwMode="auto">
          <a:xfrm>
            <a:off x="3635375" y="3803650"/>
            <a:ext cx="1925638" cy="569913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Make Charges</a:t>
            </a:r>
          </a:p>
        </p:txBody>
      </p:sp>
      <p:sp>
        <p:nvSpPr>
          <p:cNvPr id="19470" name="Oval 16"/>
          <p:cNvSpPr>
            <a:spLocks noChangeArrowheads="1"/>
          </p:cNvSpPr>
          <p:nvPr/>
        </p:nvSpPr>
        <p:spPr bwMode="auto">
          <a:xfrm>
            <a:off x="3365500" y="4883150"/>
            <a:ext cx="1277938" cy="684213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Buy</a:t>
            </a:r>
            <a:br>
              <a:rPr lang="en-US" altLang="ko-KR"/>
            </a:br>
            <a:r>
              <a:rPr lang="en-US" altLang="ko-KR"/>
              <a:t>Tickets</a:t>
            </a:r>
          </a:p>
        </p:txBody>
      </p:sp>
      <p:sp>
        <p:nvSpPr>
          <p:cNvPr id="19471" name="Oval 17"/>
          <p:cNvSpPr>
            <a:spLocks noChangeArrowheads="1"/>
          </p:cNvSpPr>
          <p:nvPr/>
        </p:nvSpPr>
        <p:spPr bwMode="auto">
          <a:xfrm>
            <a:off x="4284663" y="5445125"/>
            <a:ext cx="1893887" cy="7112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Buy </a:t>
            </a:r>
            <a:br>
              <a:rPr lang="en-US" altLang="ko-KR"/>
            </a:br>
            <a:r>
              <a:rPr lang="en-US" altLang="ko-KR"/>
              <a:t>Subscription</a:t>
            </a:r>
            <a:endParaRPr lang="ko-KR" altLang="en-US"/>
          </a:p>
        </p:txBody>
      </p:sp>
      <p:cxnSp>
        <p:nvCxnSpPr>
          <p:cNvPr id="19472" name="AutoShape 18"/>
          <p:cNvCxnSpPr>
            <a:cxnSpLocks noChangeShapeType="1"/>
            <a:stCxn id="19470" idx="0"/>
            <a:endCxn id="19469" idx="4"/>
          </p:cNvCxnSpPr>
          <p:nvPr/>
        </p:nvCxnSpPr>
        <p:spPr bwMode="auto">
          <a:xfrm flipV="1">
            <a:off x="4005263" y="4373563"/>
            <a:ext cx="593725" cy="509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9473" name="AutoShape 19"/>
          <p:cNvCxnSpPr>
            <a:cxnSpLocks noChangeShapeType="1"/>
            <a:stCxn id="19471" idx="7"/>
          </p:cNvCxnSpPr>
          <p:nvPr/>
        </p:nvCxnSpPr>
        <p:spPr bwMode="auto">
          <a:xfrm flipH="1" flipV="1">
            <a:off x="4984750" y="4233863"/>
            <a:ext cx="915988" cy="13160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9474" name="AutoShape 20"/>
          <p:cNvCxnSpPr>
            <a:cxnSpLocks noChangeShapeType="1"/>
            <a:stCxn id="19504" idx="1"/>
            <a:endCxn id="19469" idx="2"/>
          </p:cNvCxnSpPr>
          <p:nvPr/>
        </p:nvCxnSpPr>
        <p:spPr bwMode="auto">
          <a:xfrm>
            <a:off x="2105025" y="3727450"/>
            <a:ext cx="1530350" cy="361950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</p:spPr>
      </p:cxnSp>
      <p:sp>
        <p:nvSpPr>
          <p:cNvPr id="19475" name="Text Box 21"/>
          <p:cNvSpPr txBox="1">
            <a:spLocks noChangeArrowheads="1"/>
          </p:cNvSpPr>
          <p:nvPr/>
        </p:nvSpPr>
        <p:spPr bwMode="auto">
          <a:xfrm>
            <a:off x="2859088" y="4522788"/>
            <a:ext cx="1281112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/>
              <a:t>&lt;&lt;include&gt;&gt;</a:t>
            </a:r>
          </a:p>
        </p:txBody>
      </p:sp>
      <p:sp>
        <p:nvSpPr>
          <p:cNvPr id="19476" name="Text Box 22"/>
          <p:cNvSpPr txBox="1">
            <a:spLocks noChangeArrowheads="1"/>
          </p:cNvSpPr>
          <p:nvPr/>
        </p:nvSpPr>
        <p:spPr bwMode="auto">
          <a:xfrm>
            <a:off x="5267325" y="4379913"/>
            <a:ext cx="1249363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/>
              <a:t>&lt;&lt;include&gt;&gt;</a:t>
            </a:r>
          </a:p>
        </p:txBody>
      </p:sp>
      <p:grpSp>
        <p:nvGrpSpPr>
          <p:cNvPr id="19477" name="Group 23"/>
          <p:cNvGrpSpPr>
            <a:grpSpLocks/>
          </p:cNvGrpSpPr>
          <p:nvPr/>
        </p:nvGrpSpPr>
        <p:grpSpPr bwMode="auto">
          <a:xfrm>
            <a:off x="6970713" y="3063875"/>
            <a:ext cx="487362" cy="682625"/>
            <a:chOff x="793" y="1888"/>
            <a:chExt cx="363" cy="544"/>
          </a:xfrm>
        </p:grpSpPr>
        <p:sp>
          <p:nvSpPr>
            <p:cNvPr id="19498" name="Oval 24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9499" name="Line 25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9500" name="Line 26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9501" name="Line 27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9502" name="Line 28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19478" name="Text Box 29"/>
          <p:cNvSpPr txBox="1">
            <a:spLocks noChangeArrowheads="1"/>
          </p:cNvSpPr>
          <p:nvPr/>
        </p:nvSpPr>
        <p:spPr bwMode="auto">
          <a:xfrm>
            <a:off x="6605588" y="3717925"/>
            <a:ext cx="1495425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Supervisor</a:t>
            </a:r>
          </a:p>
        </p:txBody>
      </p:sp>
      <p:cxnSp>
        <p:nvCxnSpPr>
          <p:cNvPr id="19479" name="AutoShape 30"/>
          <p:cNvCxnSpPr>
            <a:cxnSpLocks noChangeShapeType="1"/>
            <a:stCxn id="19468" idx="6"/>
            <a:endCxn id="19499" idx="0"/>
          </p:cNvCxnSpPr>
          <p:nvPr/>
        </p:nvCxnSpPr>
        <p:spPr bwMode="auto">
          <a:xfrm flipV="1">
            <a:off x="5389563" y="3348038"/>
            <a:ext cx="1581150" cy="65087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</p:spPr>
      </p:cxnSp>
      <p:grpSp>
        <p:nvGrpSpPr>
          <p:cNvPr id="19480" name="Group 31"/>
          <p:cNvGrpSpPr>
            <a:grpSpLocks/>
          </p:cNvGrpSpPr>
          <p:nvPr/>
        </p:nvGrpSpPr>
        <p:grpSpPr bwMode="auto">
          <a:xfrm>
            <a:off x="6972300" y="4667250"/>
            <a:ext cx="485775" cy="682625"/>
            <a:chOff x="793" y="1888"/>
            <a:chExt cx="363" cy="544"/>
          </a:xfrm>
        </p:grpSpPr>
        <p:sp>
          <p:nvSpPr>
            <p:cNvPr id="19493" name="Oval 32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9494" name="Line 33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9495" name="Line 34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9496" name="Line 35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9497" name="Line 36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cxnSp>
        <p:nvCxnSpPr>
          <p:cNvPr id="19481" name="AutoShape 37"/>
          <p:cNvCxnSpPr>
            <a:cxnSpLocks noChangeShapeType="1"/>
            <a:stCxn id="19494" idx="0"/>
            <a:endCxn id="19470" idx="6"/>
          </p:cNvCxnSpPr>
          <p:nvPr/>
        </p:nvCxnSpPr>
        <p:spPr bwMode="auto">
          <a:xfrm flipH="1">
            <a:off x="4643438" y="4951413"/>
            <a:ext cx="2328862" cy="274637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19482" name="AutoShape 38"/>
          <p:cNvCxnSpPr>
            <a:cxnSpLocks noChangeShapeType="1"/>
            <a:stCxn id="19494" idx="0"/>
            <a:endCxn id="19471" idx="6"/>
          </p:cNvCxnSpPr>
          <p:nvPr/>
        </p:nvCxnSpPr>
        <p:spPr bwMode="auto">
          <a:xfrm flipH="1">
            <a:off x="6178550" y="4951413"/>
            <a:ext cx="793750" cy="849312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</p:spPr>
      </p:cxnSp>
      <p:sp>
        <p:nvSpPr>
          <p:cNvPr id="19483" name="Text Box 39"/>
          <p:cNvSpPr txBox="1">
            <a:spLocks noChangeArrowheads="1"/>
          </p:cNvSpPr>
          <p:nvPr/>
        </p:nvSpPr>
        <p:spPr bwMode="auto">
          <a:xfrm>
            <a:off x="827088" y="4235450"/>
            <a:ext cx="2128837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Credit Card Service</a:t>
            </a:r>
          </a:p>
        </p:txBody>
      </p:sp>
      <p:grpSp>
        <p:nvGrpSpPr>
          <p:cNvPr id="19484" name="Group 40"/>
          <p:cNvGrpSpPr>
            <a:grpSpLocks/>
          </p:cNvGrpSpPr>
          <p:nvPr/>
        </p:nvGrpSpPr>
        <p:grpSpPr bwMode="auto">
          <a:xfrm>
            <a:off x="1557338" y="5065713"/>
            <a:ext cx="487362" cy="682625"/>
            <a:chOff x="793" y="1888"/>
            <a:chExt cx="363" cy="544"/>
          </a:xfrm>
        </p:grpSpPr>
        <p:sp>
          <p:nvSpPr>
            <p:cNvPr id="19488" name="Oval 41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9489" name="Line 42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9490" name="Line 43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9491" name="Line 44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9492" name="Line 45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19485" name="Text Box 46"/>
          <p:cNvSpPr txBox="1">
            <a:spLocks noChangeArrowheads="1"/>
          </p:cNvSpPr>
          <p:nvPr/>
        </p:nvSpPr>
        <p:spPr bwMode="auto">
          <a:xfrm>
            <a:off x="1193800" y="5783263"/>
            <a:ext cx="1277938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Kiosk</a:t>
            </a:r>
          </a:p>
        </p:txBody>
      </p:sp>
      <p:sp>
        <p:nvSpPr>
          <p:cNvPr id="19486" name="Text Box 47"/>
          <p:cNvSpPr txBox="1">
            <a:spLocks noChangeArrowheads="1"/>
          </p:cNvSpPr>
          <p:nvPr/>
        </p:nvSpPr>
        <p:spPr bwMode="auto">
          <a:xfrm>
            <a:off x="6607175" y="5387975"/>
            <a:ext cx="1277938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Customer</a:t>
            </a:r>
          </a:p>
        </p:txBody>
      </p:sp>
      <p:cxnSp>
        <p:nvCxnSpPr>
          <p:cNvPr id="19487" name="AutoShape 48"/>
          <p:cNvCxnSpPr>
            <a:cxnSpLocks noChangeShapeType="1"/>
            <a:stCxn id="19489" idx="1"/>
            <a:endCxn id="19470" idx="2"/>
          </p:cNvCxnSpPr>
          <p:nvPr/>
        </p:nvCxnSpPr>
        <p:spPr bwMode="auto">
          <a:xfrm flipV="1">
            <a:off x="2044700" y="5226050"/>
            <a:ext cx="1320800" cy="123825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05F790-316C-4D72-A484-3EAC962DEEFB}" type="slidenum">
              <a:rPr lang="ko-KR" altLang="en-US"/>
              <a:pPr>
                <a:defRPr/>
              </a:pPr>
              <a:t>18</a:t>
            </a:fld>
            <a:r>
              <a:rPr lang="en-US" altLang="ko-KR" dirty="0"/>
              <a:t>/51</a:t>
            </a: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Dependency – Include</a:t>
            </a:r>
          </a:p>
        </p:txBody>
      </p:sp>
      <p:sp>
        <p:nvSpPr>
          <p:cNvPr id="20486" name="Rectangle 3"/>
          <p:cNvSpPr>
            <a:spLocks noChangeArrowheads="1"/>
          </p:cNvSpPr>
          <p:nvPr/>
        </p:nvSpPr>
        <p:spPr bwMode="auto">
          <a:xfrm>
            <a:off x="0" y="1268413"/>
            <a:ext cx="91440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Char char="§"/>
            </a:pPr>
            <a:r>
              <a:rPr lang="en-US" altLang="ko-KR" sz="2400"/>
              <a:t>Represent relationship from a </a:t>
            </a:r>
            <a:r>
              <a:rPr lang="en-US" altLang="ko-KR" sz="2400" i="1"/>
              <a:t>base </a:t>
            </a:r>
            <a:r>
              <a:rPr lang="en-US" altLang="ko-KR" sz="2400"/>
              <a:t>to an </a:t>
            </a:r>
            <a:r>
              <a:rPr lang="en-US" altLang="ko-KR" sz="2400" i="1"/>
              <a:t>inclusion </a:t>
            </a:r>
            <a:r>
              <a:rPr lang="en-US" altLang="ko-KR" sz="2400"/>
              <a:t>use case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Char char="§"/>
            </a:pPr>
            <a:r>
              <a:rPr lang="en-US" altLang="ko-KR" sz="2400"/>
              <a:t>Imply a Use Case </a:t>
            </a:r>
            <a:r>
              <a:rPr lang="en-US" altLang="ko-KR" sz="2400">
                <a:solidFill>
                  <a:schemeClr val="accent2"/>
                </a:solidFill>
              </a:rPr>
              <a:t>calls another Use Case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Char char="§"/>
            </a:pPr>
            <a:r>
              <a:rPr lang="en-US" altLang="ko-KR" sz="2400"/>
              <a:t>Primarily used to </a:t>
            </a:r>
            <a:r>
              <a:rPr lang="en-US" altLang="ko-KR" sz="2400">
                <a:solidFill>
                  <a:schemeClr val="accent2"/>
                </a:solidFill>
              </a:rPr>
              <a:t>reuse</a:t>
            </a:r>
            <a:r>
              <a:rPr lang="en-US" altLang="ko-KR" sz="2400"/>
              <a:t> behavior common to several Use Cases</a:t>
            </a:r>
            <a:endParaRPr lang="en-US" altLang="ko-KR" sz="2400" b="1"/>
          </a:p>
        </p:txBody>
      </p:sp>
      <p:sp>
        <p:nvSpPr>
          <p:cNvPr id="20487" name="Text Box 4"/>
          <p:cNvSpPr txBox="1">
            <a:spLocks noChangeArrowheads="1"/>
          </p:cNvSpPr>
          <p:nvPr/>
        </p:nvSpPr>
        <p:spPr bwMode="auto">
          <a:xfrm>
            <a:off x="7069138" y="4365625"/>
            <a:ext cx="17510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Dependency</a:t>
            </a:r>
          </a:p>
        </p:txBody>
      </p:sp>
      <p:sp>
        <p:nvSpPr>
          <p:cNvPr id="20488" name="Line 5"/>
          <p:cNvSpPr>
            <a:spLocks noChangeShapeType="1"/>
          </p:cNvSpPr>
          <p:nvPr/>
        </p:nvSpPr>
        <p:spPr bwMode="auto">
          <a:xfrm flipH="1">
            <a:off x="5724525" y="4652963"/>
            <a:ext cx="1223963" cy="3603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0489" name="Text Box 6"/>
          <p:cNvSpPr txBox="1">
            <a:spLocks noChangeArrowheads="1"/>
          </p:cNvSpPr>
          <p:nvPr/>
        </p:nvSpPr>
        <p:spPr bwMode="auto">
          <a:xfrm>
            <a:off x="5435600" y="3500438"/>
            <a:ext cx="12239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Inclusion </a:t>
            </a:r>
            <a:b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</a:br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Use Cases</a:t>
            </a:r>
          </a:p>
        </p:txBody>
      </p:sp>
      <p:sp>
        <p:nvSpPr>
          <p:cNvPr id="20490" name="Text Box 7"/>
          <p:cNvSpPr txBox="1">
            <a:spLocks noChangeArrowheads="1"/>
          </p:cNvSpPr>
          <p:nvPr/>
        </p:nvSpPr>
        <p:spPr bwMode="auto">
          <a:xfrm>
            <a:off x="2892425" y="5949950"/>
            <a:ext cx="17510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Base Use Case</a:t>
            </a:r>
          </a:p>
        </p:txBody>
      </p:sp>
      <p:sp>
        <p:nvSpPr>
          <p:cNvPr id="20491" name="Line 8"/>
          <p:cNvSpPr>
            <a:spLocks noChangeShapeType="1"/>
          </p:cNvSpPr>
          <p:nvPr/>
        </p:nvSpPr>
        <p:spPr bwMode="auto">
          <a:xfrm flipH="1">
            <a:off x="5003800" y="3716338"/>
            <a:ext cx="360363" cy="1444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0492" name="Line 9"/>
          <p:cNvSpPr>
            <a:spLocks noChangeShapeType="1"/>
          </p:cNvSpPr>
          <p:nvPr/>
        </p:nvSpPr>
        <p:spPr bwMode="auto">
          <a:xfrm flipV="1">
            <a:off x="3995738" y="5876925"/>
            <a:ext cx="431800" cy="730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0493" name="Line 10"/>
          <p:cNvSpPr>
            <a:spLocks noChangeShapeType="1"/>
          </p:cNvSpPr>
          <p:nvPr/>
        </p:nvSpPr>
        <p:spPr bwMode="auto">
          <a:xfrm flipV="1">
            <a:off x="3684588" y="5632450"/>
            <a:ext cx="71437" cy="3603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0494" name="Rectangle 11"/>
          <p:cNvSpPr>
            <a:spLocks noChangeArrowheads="1"/>
          </p:cNvSpPr>
          <p:nvPr/>
        </p:nvSpPr>
        <p:spPr bwMode="auto">
          <a:xfrm>
            <a:off x="2835275" y="2852738"/>
            <a:ext cx="3968750" cy="33845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grpSp>
        <p:nvGrpSpPr>
          <p:cNvPr id="20495" name="Group 12"/>
          <p:cNvGrpSpPr>
            <a:grpSpLocks/>
          </p:cNvGrpSpPr>
          <p:nvPr/>
        </p:nvGrpSpPr>
        <p:grpSpPr bwMode="auto">
          <a:xfrm>
            <a:off x="1617663" y="3516313"/>
            <a:ext cx="487362" cy="682625"/>
            <a:chOff x="793" y="1888"/>
            <a:chExt cx="363" cy="544"/>
          </a:xfrm>
        </p:grpSpPr>
        <p:sp>
          <p:nvSpPr>
            <p:cNvPr id="20532" name="Oval 13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0533" name="Line 14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0534" name="Line 15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0535" name="Line 16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0536" name="Line 17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20496" name="Text Box 18"/>
          <p:cNvSpPr txBox="1">
            <a:spLocks noChangeArrowheads="1"/>
          </p:cNvSpPr>
          <p:nvPr/>
        </p:nvSpPr>
        <p:spPr bwMode="auto">
          <a:xfrm>
            <a:off x="3565525" y="2868613"/>
            <a:ext cx="212725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Box Office</a:t>
            </a:r>
          </a:p>
        </p:txBody>
      </p:sp>
      <p:sp>
        <p:nvSpPr>
          <p:cNvPr id="20497" name="Oval 19"/>
          <p:cNvSpPr>
            <a:spLocks noChangeArrowheads="1"/>
          </p:cNvSpPr>
          <p:nvPr/>
        </p:nvSpPr>
        <p:spPr bwMode="auto">
          <a:xfrm>
            <a:off x="3635375" y="3228975"/>
            <a:ext cx="1754188" cy="512763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Survey Sales</a:t>
            </a:r>
          </a:p>
        </p:txBody>
      </p:sp>
      <p:sp>
        <p:nvSpPr>
          <p:cNvPr id="20498" name="Oval 20"/>
          <p:cNvSpPr>
            <a:spLocks noChangeArrowheads="1"/>
          </p:cNvSpPr>
          <p:nvPr/>
        </p:nvSpPr>
        <p:spPr bwMode="auto">
          <a:xfrm>
            <a:off x="3635375" y="3876675"/>
            <a:ext cx="1925638" cy="569913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Make Charges</a:t>
            </a:r>
          </a:p>
        </p:txBody>
      </p:sp>
      <p:sp>
        <p:nvSpPr>
          <p:cNvPr id="20499" name="Oval 21"/>
          <p:cNvSpPr>
            <a:spLocks noChangeArrowheads="1"/>
          </p:cNvSpPr>
          <p:nvPr/>
        </p:nvSpPr>
        <p:spPr bwMode="auto">
          <a:xfrm>
            <a:off x="3365500" y="4956175"/>
            <a:ext cx="1277938" cy="684213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Buy</a:t>
            </a:r>
            <a:br>
              <a:rPr lang="en-US" altLang="ko-KR"/>
            </a:br>
            <a:r>
              <a:rPr lang="en-US" altLang="ko-KR"/>
              <a:t>Tickets</a:t>
            </a:r>
          </a:p>
        </p:txBody>
      </p:sp>
      <p:sp>
        <p:nvSpPr>
          <p:cNvPr id="20500" name="Oval 22"/>
          <p:cNvSpPr>
            <a:spLocks noChangeArrowheads="1"/>
          </p:cNvSpPr>
          <p:nvPr/>
        </p:nvSpPr>
        <p:spPr bwMode="auto">
          <a:xfrm>
            <a:off x="4416425" y="5516563"/>
            <a:ext cx="1955800" cy="712787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Buy </a:t>
            </a:r>
            <a:br>
              <a:rPr lang="en-US" altLang="ko-KR"/>
            </a:br>
            <a:r>
              <a:rPr lang="en-US" altLang="ko-KR"/>
              <a:t>Subscription</a:t>
            </a:r>
            <a:endParaRPr lang="ko-KR" altLang="en-US"/>
          </a:p>
        </p:txBody>
      </p:sp>
      <p:cxnSp>
        <p:nvCxnSpPr>
          <p:cNvPr id="20501" name="AutoShape 23"/>
          <p:cNvCxnSpPr>
            <a:cxnSpLocks noChangeShapeType="1"/>
            <a:stCxn id="20499" idx="0"/>
            <a:endCxn id="20498" idx="4"/>
          </p:cNvCxnSpPr>
          <p:nvPr/>
        </p:nvCxnSpPr>
        <p:spPr bwMode="auto">
          <a:xfrm flipV="1">
            <a:off x="4005263" y="4446588"/>
            <a:ext cx="593725" cy="509587"/>
          </a:xfrm>
          <a:prstGeom prst="straightConnector1">
            <a:avLst/>
          </a:prstGeom>
          <a:noFill/>
          <a:ln w="38100">
            <a:solidFill>
              <a:srgbClr val="0000CC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0502" name="AutoShape 24"/>
          <p:cNvCxnSpPr>
            <a:cxnSpLocks noChangeShapeType="1"/>
            <a:stCxn id="20500" idx="7"/>
          </p:cNvCxnSpPr>
          <p:nvPr/>
        </p:nvCxnSpPr>
        <p:spPr bwMode="auto">
          <a:xfrm flipH="1" flipV="1">
            <a:off x="5170488" y="4305300"/>
            <a:ext cx="915987" cy="1316038"/>
          </a:xfrm>
          <a:prstGeom prst="straightConnector1">
            <a:avLst/>
          </a:prstGeom>
          <a:noFill/>
          <a:ln w="38100">
            <a:solidFill>
              <a:srgbClr val="0000CC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0503" name="AutoShape 25"/>
          <p:cNvCxnSpPr>
            <a:cxnSpLocks noChangeShapeType="1"/>
            <a:stCxn id="20533" idx="1"/>
            <a:endCxn id="20498" idx="2"/>
          </p:cNvCxnSpPr>
          <p:nvPr/>
        </p:nvCxnSpPr>
        <p:spPr bwMode="auto">
          <a:xfrm>
            <a:off x="2105025" y="3800475"/>
            <a:ext cx="1530350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20504" name="Text Box 26"/>
          <p:cNvSpPr txBox="1">
            <a:spLocks noChangeArrowheads="1"/>
          </p:cNvSpPr>
          <p:nvPr/>
        </p:nvSpPr>
        <p:spPr bwMode="auto">
          <a:xfrm>
            <a:off x="3003550" y="4508500"/>
            <a:ext cx="1281113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 b="1">
                <a:solidFill>
                  <a:srgbClr val="0000CC"/>
                </a:solidFill>
              </a:rPr>
              <a:t>&lt;&lt;include&gt;&gt;</a:t>
            </a:r>
          </a:p>
        </p:txBody>
      </p:sp>
      <p:sp>
        <p:nvSpPr>
          <p:cNvPr id="20505" name="Text Box 27"/>
          <p:cNvSpPr txBox="1">
            <a:spLocks noChangeArrowheads="1"/>
          </p:cNvSpPr>
          <p:nvPr/>
        </p:nvSpPr>
        <p:spPr bwMode="auto">
          <a:xfrm>
            <a:off x="5340350" y="4292600"/>
            <a:ext cx="1392238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 b="1">
                <a:solidFill>
                  <a:srgbClr val="0000CC"/>
                </a:solidFill>
              </a:rPr>
              <a:t>&lt;&lt;include&gt;&gt;</a:t>
            </a:r>
          </a:p>
        </p:txBody>
      </p:sp>
      <p:grpSp>
        <p:nvGrpSpPr>
          <p:cNvPr id="20506" name="Group 28"/>
          <p:cNvGrpSpPr>
            <a:grpSpLocks/>
          </p:cNvGrpSpPr>
          <p:nvPr/>
        </p:nvGrpSpPr>
        <p:grpSpPr bwMode="auto">
          <a:xfrm>
            <a:off x="7258050" y="3136900"/>
            <a:ext cx="487363" cy="682625"/>
            <a:chOff x="793" y="1888"/>
            <a:chExt cx="363" cy="544"/>
          </a:xfrm>
        </p:grpSpPr>
        <p:sp>
          <p:nvSpPr>
            <p:cNvPr id="20527" name="Oval 29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0528" name="Line 30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0529" name="Line 31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0530" name="Line 32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0531" name="Line 33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20507" name="Text Box 34"/>
          <p:cNvSpPr txBox="1">
            <a:spLocks noChangeArrowheads="1"/>
          </p:cNvSpPr>
          <p:nvPr/>
        </p:nvSpPr>
        <p:spPr bwMode="auto">
          <a:xfrm>
            <a:off x="6892925" y="3790950"/>
            <a:ext cx="1495425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Supervisor</a:t>
            </a:r>
          </a:p>
        </p:txBody>
      </p:sp>
      <p:cxnSp>
        <p:nvCxnSpPr>
          <p:cNvPr id="20508" name="AutoShape 35"/>
          <p:cNvCxnSpPr>
            <a:cxnSpLocks noChangeShapeType="1"/>
            <a:stCxn id="20497" idx="6"/>
            <a:endCxn id="20528" idx="0"/>
          </p:cNvCxnSpPr>
          <p:nvPr/>
        </p:nvCxnSpPr>
        <p:spPr bwMode="auto">
          <a:xfrm flipV="1">
            <a:off x="5389563" y="3421063"/>
            <a:ext cx="1868487" cy="650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20509" name="Group 36"/>
          <p:cNvGrpSpPr>
            <a:grpSpLocks/>
          </p:cNvGrpSpPr>
          <p:nvPr/>
        </p:nvGrpSpPr>
        <p:grpSpPr bwMode="auto">
          <a:xfrm>
            <a:off x="7331075" y="4740275"/>
            <a:ext cx="485775" cy="682625"/>
            <a:chOff x="793" y="1888"/>
            <a:chExt cx="363" cy="544"/>
          </a:xfrm>
        </p:grpSpPr>
        <p:sp>
          <p:nvSpPr>
            <p:cNvPr id="20522" name="Oval 37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0523" name="Line 38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0524" name="Line 39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0525" name="Line 40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0526" name="Line 41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cxnSp>
        <p:nvCxnSpPr>
          <p:cNvPr id="20510" name="AutoShape 42"/>
          <p:cNvCxnSpPr>
            <a:cxnSpLocks noChangeShapeType="1"/>
            <a:stCxn id="20523" idx="0"/>
            <a:endCxn id="20499" idx="6"/>
          </p:cNvCxnSpPr>
          <p:nvPr/>
        </p:nvCxnSpPr>
        <p:spPr bwMode="auto">
          <a:xfrm flipH="1">
            <a:off x="4643438" y="5024438"/>
            <a:ext cx="2687637" cy="2746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11" name="AutoShape 43"/>
          <p:cNvCxnSpPr>
            <a:cxnSpLocks noChangeShapeType="1"/>
            <a:stCxn id="20523" idx="0"/>
            <a:endCxn id="20500" idx="6"/>
          </p:cNvCxnSpPr>
          <p:nvPr/>
        </p:nvCxnSpPr>
        <p:spPr bwMode="auto">
          <a:xfrm flipH="1">
            <a:off x="6372225" y="5024438"/>
            <a:ext cx="958850" cy="8493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20512" name="Text Box 44"/>
          <p:cNvSpPr txBox="1">
            <a:spLocks noChangeArrowheads="1"/>
          </p:cNvSpPr>
          <p:nvPr/>
        </p:nvSpPr>
        <p:spPr bwMode="auto">
          <a:xfrm>
            <a:off x="827088" y="4308475"/>
            <a:ext cx="2128837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Credit Card Service</a:t>
            </a:r>
          </a:p>
        </p:txBody>
      </p:sp>
      <p:grpSp>
        <p:nvGrpSpPr>
          <p:cNvPr id="20513" name="Group 45"/>
          <p:cNvGrpSpPr>
            <a:grpSpLocks/>
          </p:cNvGrpSpPr>
          <p:nvPr/>
        </p:nvGrpSpPr>
        <p:grpSpPr bwMode="auto">
          <a:xfrm>
            <a:off x="1557338" y="5138738"/>
            <a:ext cx="487362" cy="682625"/>
            <a:chOff x="793" y="1888"/>
            <a:chExt cx="363" cy="544"/>
          </a:xfrm>
        </p:grpSpPr>
        <p:sp>
          <p:nvSpPr>
            <p:cNvPr id="20517" name="Oval 46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0518" name="Line 47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0519" name="Line 48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0520" name="Line 49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0521" name="Line 50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20514" name="Text Box 51"/>
          <p:cNvSpPr txBox="1">
            <a:spLocks noChangeArrowheads="1"/>
          </p:cNvSpPr>
          <p:nvPr/>
        </p:nvSpPr>
        <p:spPr bwMode="auto">
          <a:xfrm>
            <a:off x="1193800" y="5856288"/>
            <a:ext cx="1277938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Kiosk</a:t>
            </a:r>
          </a:p>
        </p:txBody>
      </p:sp>
      <p:sp>
        <p:nvSpPr>
          <p:cNvPr id="20515" name="Text Box 52"/>
          <p:cNvSpPr txBox="1">
            <a:spLocks noChangeArrowheads="1"/>
          </p:cNvSpPr>
          <p:nvPr/>
        </p:nvSpPr>
        <p:spPr bwMode="auto">
          <a:xfrm>
            <a:off x="6965950" y="5461000"/>
            <a:ext cx="1277938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Customer</a:t>
            </a:r>
          </a:p>
        </p:txBody>
      </p:sp>
      <p:cxnSp>
        <p:nvCxnSpPr>
          <p:cNvPr id="20516" name="AutoShape 53"/>
          <p:cNvCxnSpPr>
            <a:cxnSpLocks noChangeShapeType="1"/>
            <a:stCxn id="20518" idx="1"/>
            <a:endCxn id="20499" idx="2"/>
          </p:cNvCxnSpPr>
          <p:nvPr/>
        </p:nvCxnSpPr>
        <p:spPr bwMode="auto">
          <a:xfrm flipV="1">
            <a:off x="2044700" y="5299075"/>
            <a:ext cx="1320800" cy="123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C4E831-D291-426C-895A-54F9B85BFDB2}" type="slidenum">
              <a:rPr lang="ko-KR" altLang="en-US"/>
              <a:pPr>
                <a:defRPr/>
              </a:pPr>
              <a:t>19</a:t>
            </a:fld>
            <a:r>
              <a:rPr lang="en-US" altLang="ko-KR" dirty="0"/>
              <a:t>/51</a:t>
            </a: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Dependency – Extend</a:t>
            </a:r>
            <a:endParaRPr lang="ko-KR" altLang="en-US" smtClean="0"/>
          </a:p>
        </p:txBody>
      </p:sp>
      <p:sp>
        <p:nvSpPr>
          <p:cNvPr id="21510" name="Oval 13"/>
          <p:cNvSpPr>
            <a:spLocks noChangeArrowheads="1"/>
          </p:cNvSpPr>
          <p:nvPr/>
        </p:nvSpPr>
        <p:spPr bwMode="auto">
          <a:xfrm>
            <a:off x="1403350" y="3206750"/>
            <a:ext cx="1846263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/>
              <a:t>Add sugar</a:t>
            </a:r>
          </a:p>
        </p:txBody>
      </p:sp>
      <p:sp>
        <p:nvSpPr>
          <p:cNvPr id="21511" name="Oval 14"/>
          <p:cNvSpPr>
            <a:spLocks noChangeArrowheads="1"/>
          </p:cNvSpPr>
          <p:nvPr/>
        </p:nvSpPr>
        <p:spPr bwMode="auto">
          <a:xfrm>
            <a:off x="4541838" y="3206750"/>
            <a:ext cx="1901825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/>
              <a:t>Buy coffee</a:t>
            </a:r>
          </a:p>
        </p:txBody>
      </p:sp>
      <p:sp>
        <p:nvSpPr>
          <p:cNvPr id="21512" name="Text Box 18"/>
          <p:cNvSpPr txBox="1">
            <a:spLocks noChangeArrowheads="1"/>
          </p:cNvSpPr>
          <p:nvPr/>
        </p:nvSpPr>
        <p:spPr bwMode="auto">
          <a:xfrm>
            <a:off x="3233738" y="3068638"/>
            <a:ext cx="1403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800"/>
              <a:t>&lt;&lt;extend&gt;&gt;</a:t>
            </a:r>
          </a:p>
        </p:txBody>
      </p:sp>
      <p:sp>
        <p:nvSpPr>
          <p:cNvPr id="21513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18488" cy="2592387"/>
          </a:xfrm>
        </p:spPr>
        <p:txBody>
          <a:bodyPr/>
          <a:lstStyle/>
          <a:p>
            <a:pPr eaLnBrk="1" hangingPunct="1"/>
            <a:r>
              <a:rPr lang="en-US" altLang="ko-KR" smtClean="0"/>
              <a:t>Used when some</a:t>
            </a:r>
            <a:r>
              <a:rPr lang="en-US" altLang="ko-KR" smtClean="0">
                <a:solidFill>
                  <a:schemeClr val="accent2"/>
                </a:solidFill>
              </a:rPr>
              <a:t> additional </a:t>
            </a:r>
            <a:r>
              <a:rPr lang="en-US" altLang="ko-KR" smtClean="0"/>
              <a:t>behavior should be added</a:t>
            </a:r>
          </a:p>
          <a:p>
            <a:pPr lvl="1" eaLnBrk="1" hangingPunct="1"/>
            <a:r>
              <a:rPr lang="en-US" altLang="ko-KR" smtClean="0"/>
              <a:t>Models </a:t>
            </a:r>
            <a:r>
              <a:rPr lang="en-US" altLang="ko-KR" smtClean="0">
                <a:solidFill>
                  <a:srgbClr val="FF0000"/>
                </a:solidFill>
              </a:rPr>
              <a:t>optional or conditional</a:t>
            </a:r>
            <a:r>
              <a:rPr lang="en-US" altLang="ko-KR" smtClean="0"/>
              <a:t> behavior</a:t>
            </a:r>
          </a:p>
          <a:p>
            <a:pPr lvl="1" eaLnBrk="1" hangingPunct="1"/>
            <a:r>
              <a:rPr lang="en-US" altLang="ko-KR" smtClean="0"/>
              <a:t>Show infrequent events</a:t>
            </a:r>
          </a:p>
        </p:txBody>
      </p:sp>
      <p:grpSp>
        <p:nvGrpSpPr>
          <p:cNvPr id="21514" name="Group 21"/>
          <p:cNvGrpSpPr>
            <a:grpSpLocks/>
          </p:cNvGrpSpPr>
          <p:nvPr/>
        </p:nvGrpSpPr>
        <p:grpSpPr bwMode="auto">
          <a:xfrm>
            <a:off x="7235825" y="2959100"/>
            <a:ext cx="485775" cy="682625"/>
            <a:chOff x="793" y="1888"/>
            <a:chExt cx="363" cy="544"/>
          </a:xfrm>
        </p:grpSpPr>
        <p:sp>
          <p:nvSpPr>
            <p:cNvPr id="21518" name="Oval 22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1519" name="Line 23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1520" name="Line 24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1521" name="Line 25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1522" name="Line 26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21515" name="Text Box 27"/>
          <p:cNvSpPr txBox="1">
            <a:spLocks noChangeArrowheads="1"/>
          </p:cNvSpPr>
          <p:nvPr/>
        </p:nvSpPr>
        <p:spPr bwMode="auto">
          <a:xfrm>
            <a:off x="6870700" y="3679825"/>
            <a:ext cx="1277938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Customer</a:t>
            </a:r>
          </a:p>
        </p:txBody>
      </p:sp>
      <p:cxnSp>
        <p:nvCxnSpPr>
          <p:cNvPr id="21516" name="AutoShape 28"/>
          <p:cNvCxnSpPr>
            <a:cxnSpLocks noChangeShapeType="1"/>
            <a:endCxn id="21519" idx="0"/>
          </p:cNvCxnSpPr>
          <p:nvPr/>
        </p:nvCxnSpPr>
        <p:spPr bwMode="auto">
          <a:xfrm flipV="1">
            <a:off x="6443663" y="3243263"/>
            <a:ext cx="792162" cy="2190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21517" name="Line 29"/>
          <p:cNvSpPr>
            <a:spLocks noChangeShapeType="1"/>
          </p:cNvSpPr>
          <p:nvPr/>
        </p:nvSpPr>
        <p:spPr bwMode="auto">
          <a:xfrm>
            <a:off x="3227388" y="3468688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8EDBCC-57F1-41E7-B6C6-3A21C3FA3459}" type="slidenum">
              <a:rPr lang="ko-KR" altLang="en-US"/>
              <a:pPr>
                <a:defRPr/>
              </a:pPr>
              <a:t>2</a:t>
            </a:fld>
            <a:r>
              <a:rPr lang="en-US" altLang="ko-KR" dirty="0"/>
              <a:t>/51</a:t>
            </a: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492375"/>
            <a:ext cx="6680200" cy="762000"/>
          </a:xfrm>
        </p:spPr>
        <p:txBody>
          <a:bodyPr/>
          <a:lstStyle/>
          <a:p>
            <a:pPr eaLnBrk="1" hangingPunct="1"/>
            <a:r>
              <a:rPr lang="en-US" altLang="ko-KR" smtClean="0"/>
              <a:t>UML Introduction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85035D-11FE-46E2-99FE-CE5819C97B4F}" type="slidenum">
              <a:rPr lang="ko-KR" altLang="en-US"/>
              <a:pPr>
                <a:defRPr/>
              </a:pPr>
              <a:t>20</a:t>
            </a:fld>
            <a:r>
              <a:rPr lang="en-US" altLang="ko-KR" dirty="0"/>
              <a:t>/51</a:t>
            </a: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Tips for Use Case Modeling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ko-KR" sz="2000" dirty="0" smtClean="0"/>
              <a:t>Make sure that each use case describes a significant chunk of system usage that is </a:t>
            </a:r>
            <a:r>
              <a:rPr lang="en-US" altLang="ko-KR" sz="2000" dirty="0" smtClean="0">
                <a:solidFill>
                  <a:schemeClr val="accent2"/>
                </a:solidFill>
              </a:rPr>
              <a:t>understandable by </a:t>
            </a:r>
            <a:r>
              <a:rPr lang="en-US" altLang="ko-KR" sz="2000" dirty="0" smtClean="0">
                <a:solidFill>
                  <a:srgbClr val="FF0000"/>
                </a:solidFill>
              </a:rPr>
              <a:t>both</a:t>
            </a:r>
            <a:r>
              <a:rPr lang="en-US" altLang="ko-KR" sz="2000" dirty="0" smtClean="0">
                <a:solidFill>
                  <a:schemeClr val="accent2"/>
                </a:solidFill>
              </a:rPr>
              <a:t> domain experts and programmers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2000" dirty="0" smtClean="0"/>
              <a:t>When defining use cases in text, use </a:t>
            </a:r>
            <a:r>
              <a:rPr lang="en-US" altLang="ko-KR" sz="2000" dirty="0" smtClean="0">
                <a:solidFill>
                  <a:schemeClr val="accent2"/>
                </a:solidFill>
              </a:rPr>
              <a:t>nouns and verbs accurately and consistently</a:t>
            </a:r>
            <a:r>
              <a:rPr lang="en-US" altLang="ko-KR" sz="2000" dirty="0" smtClean="0"/>
              <a:t> to help derive objects and messages </a:t>
            </a:r>
            <a:r>
              <a:rPr lang="en-US" altLang="ko-KR" sz="2000" dirty="0" smtClean="0">
                <a:solidFill>
                  <a:schemeClr val="accent2"/>
                </a:solidFill>
              </a:rPr>
              <a:t>for interaction diagrams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2000" dirty="0" smtClean="0">
                <a:solidFill>
                  <a:schemeClr val="accent2"/>
                </a:solidFill>
              </a:rPr>
              <a:t>Factor out common usages</a:t>
            </a:r>
            <a:r>
              <a:rPr lang="en-US" altLang="ko-KR" sz="2000" dirty="0" smtClean="0"/>
              <a:t> that are required by multiple use cases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ko-KR" sz="1600" dirty="0" smtClean="0"/>
              <a:t>If the usage is required use &lt;&lt;include&gt;&gt;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ko-KR" sz="1600" dirty="0" smtClean="0"/>
              <a:t>If the base use case is complete and the usage may be optional, consider use &lt;&lt;extend&gt;&gt;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2000" dirty="0" smtClean="0"/>
              <a:t>A use case diagram should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ko-KR" sz="1600" dirty="0" smtClean="0"/>
              <a:t>contain only use cases at the </a:t>
            </a:r>
            <a:r>
              <a:rPr lang="en-US" altLang="ko-KR" sz="1600" dirty="0" smtClean="0">
                <a:solidFill>
                  <a:schemeClr val="accent2"/>
                </a:solidFill>
              </a:rPr>
              <a:t>same level of abstraction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ko-KR" sz="1600" dirty="0" smtClean="0"/>
              <a:t>include </a:t>
            </a:r>
            <a:r>
              <a:rPr lang="en-US" altLang="ko-KR" sz="1600" dirty="0" smtClean="0">
                <a:solidFill>
                  <a:schemeClr val="accent2"/>
                </a:solidFill>
              </a:rPr>
              <a:t>only actors</a:t>
            </a:r>
            <a:r>
              <a:rPr lang="en-US" altLang="ko-KR" sz="1600" dirty="0" smtClean="0"/>
              <a:t> required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2000" dirty="0" smtClean="0"/>
              <a:t>Large numbers of use cases should be organized into packages</a:t>
            </a:r>
          </a:p>
          <a:p>
            <a:pPr eaLnBrk="1" hangingPunct="1">
              <a:lnSpc>
                <a:spcPct val="100000"/>
              </a:lnSpc>
            </a:pPr>
            <a:endParaRPr lang="ko-KR" altLang="en-US" sz="1800" dirty="0" smtClean="0"/>
          </a:p>
        </p:txBody>
      </p:sp>
      <p:sp>
        <p:nvSpPr>
          <p:cNvPr id="22535" name="Text Box 4"/>
          <p:cNvSpPr txBox="1">
            <a:spLocks noChangeArrowheads="1"/>
          </p:cNvSpPr>
          <p:nvPr/>
        </p:nvSpPr>
        <p:spPr bwMode="auto">
          <a:xfrm>
            <a:off x="3205163" y="5876925"/>
            <a:ext cx="575945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r>
              <a:rPr lang="en-US" altLang="ko-KR">
                <a:solidFill>
                  <a:schemeClr val="accent2"/>
                </a:solidFill>
              </a:rPr>
              <a:t>(From :oopsla.snu.ac.kr/research/UML/ )</a:t>
            </a:r>
            <a:endParaRPr lang="ko-KR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6D450B-FA83-47EC-B95C-DEE61CF40C21}" type="slidenum">
              <a:rPr lang="ko-KR" altLang="en-US"/>
              <a:pPr>
                <a:defRPr/>
              </a:pPr>
              <a:t>21</a:t>
            </a:fld>
            <a:r>
              <a:rPr lang="en-US" altLang="ko-KR" dirty="0"/>
              <a:t>/51</a:t>
            </a: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492375"/>
            <a:ext cx="6680200" cy="762000"/>
          </a:xfrm>
        </p:spPr>
        <p:txBody>
          <a:bodyPr/>
          <a:lstStyle/>
          <a:p>
            <a:pPr eaLnBrk="1" hangingPunct="1"/>
            <a:r>
              <a:rPr lang="en-US" altLang="ko-KR" smtClean="0"/>
              <a:t>Class Diagrams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188EB2-3F1E-450E-A662-10157965E3E3}" type="slidenum">
              <a:rPr lang="ko-KR" altLang="en-US"/>
              <a:pPr>
                <a:defRPr/>
              </a:pPr>
              <a:t>22</a:t>
            </a:fld>
            <a:r>
              <a:rPr lang="en-US" altLang="ko-KR" dirty="0"/>
              <a:t>/51</a:t>
            </a: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Class Diagrams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68413"/>
            <a:ext cx="4033838" cy="485775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endParaRPr lang="ko-KR" altLang="en-US" sz="2000" smtClean="0"/>
          </a:p>
          <a:p>
            <a:pPr eaLnBrk="1" hangingPunct="1"/>
            <a:endParaRPr lang="ko-KR" altLang="en-US" sz="2000" smtClean="0"/>
          </a:p>
          <a:p>
            <a:pPr eaLnBrk="1" hangingPunct="1"/>
            <a:endParaRPr lang="ko-KR" altLang="en-US" sz="2000" smtClean="0"/>
          </a:p>
          <a:p>
            <a:pPr eaLnBrk="1" hangingPunct="1"/>
            <a:endParaRPr lang="ko-KR" altLang="en-US" sz="2000" smtClean="0"/>
          </a:p>
        </p:txBody>
      </p:sp>
      <p:sp>
        <p:nvSpPr>
          <p:cNvPr id="2458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1013" y="1268413"/>
            <a:ext cx="8205787" cy="4857750"/>
          </a:xfrm>
        </p:spPr>
        <p:txBody>
          <a:bodyPr/>
          <a:lstStyle/>
          <a:p>
            <a:pPr eaLnBrk="1" hangingPunct="1"/>
            <a:r>
              <a:rPr lang="en-US" altLang="ko-KR" sz="2400" dirty="0" smtClean="0"/>
              <a:t>Description of</a:t>
            </a:r>
            <a:r>
              <a:rPr lang="ko-KR" altLang="en-US" sz="2400" dirty="0" smtClean="0"/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static</a:t>
            </a:r>
            <a:r>
              <a:rPr lang="en-US" altLang="ko-KR" sz="2400" dirty="0" smtClean="0"/>
              <a:t> structure </a:t>
            </a:r>
          </a:p>
          <a:p>
            <a:pPr lvl="1" eaLnBrk="1" hangingPunct="1"/>
            <a:r>
              <a:rPr lang="en-US" altLang="ko-KR" sz="2000" dirty="0" smtClean="0"/>
              <a:t>Showing the </a:t>
            </a:r>
            <a:r>
              <a:rPr lang="en-US" altLang="ko-KR" sz="2000" dirty="0" smtClean="0">
                <a:solidFill>
                  <a:schemeClr val="accent2"/>
                </a:solidFill>
              </a:rPr>
              <a:t>types</a:t>
            </a:r>
            <a:r>
              <a:rPr lang="en-US" altLang="ko-KR" sz="2000" dirty="0" smtClean="0"/>
              <a:t> of objects in a system and the </a:t>
            </a:r>
            <a:r>
              <a:rPr lang="en-US" altLang="ko-KR" sz="2000" dirty="0" smtClean="0">
                <a:solidFill>
                  <a:schemeClr val="accent2"/>
                </a:solidFill>
              </a:rPr>
              <a:t>relationships </a:t>
            </a:r>
            <a:r>
              <a:rPr lang="en-US" altLang="ko-KR" sz="2000" dirty="0" smtClean="0"/>
              <a:t>between them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2400" dirty="0" smtClean="0"/>
          </a:p>
          <a:p>
            <a:pPr eaLnBrk="1" hangingPunct="1"/>
            <a:endParaRPr lang="ko-KR" altLang="en-US" sz="2400" dirty="0" smtClean="0"/>
          </a:p>
        </p:txBody>
      </p:sp>
      <p:grpSp>
        <p:nvGrpSpPr>
          <p:cNvPr id="24584" name="Group 5"/>
          <p:cNvGrpSpPr>
            <a:grpSpLocks/>
          </p:cNvGrpSpPr>
          <p:nvPr/>
        </p:nvGrpSpPr>
        <p:grpSpPr bwMode="auto">
          <a:xfrm>
            <a:off x="5075238" y="5084763"/>
            <a:ext cx="1657350" cy="1081087"/>
            <a:chOff x="1429" y="2659"/>
            <a:chExt cx="1315" cy="997"/>
          </a:xfrm>
        </p:grpSpPr>
        <p:sp>
          <p:nvSpPr>
            <p:cNvPr id="24630" name="Rectangle 6"/>
            <p:cNvSpPr>
              <a:spLocks noChangeArrowheads="1"/>
            </p:cNvSpPr>
            <p:nvPr/>
          </p:nvSpPr>
          <p:spPr bwMode="auto">
            <a:xfrm>
              <a:off x="1498" y="2704"/>
              <a:ext cx="1246" cy="95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0"/>
                </a:spcBef>
              </a:pPr>
              <a:r>
                <a:rPr lang="en-US" altLang="ko-KR" sz="1600" dirty="0" smtClean="0"/>
                <a:t>…</a:t>
              </a:r>
              <a:endParaRPr lang="ko-KR" altLang="en-US" sz="1600" dirty="0"/>
            </a:p>
          </p:txBody>
        </p:sp>
        <p:sp>
          <p:nvSpPr>
            <p:cNvPr id="24631" name="Line 7"/>
            <p:cNvSpPr>
              <a:spLocks noChangeShapeType="1"/>
            </p:cNvSpPr>
            <p:nvPr/>
          </p:nvSpPr>
          <p:spPr bwMode="auto">
            <a:xfrm>
              <a:off x="1498" y="2926"/>
              <a:ext cx="12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4632" name="Line 8"/>
            <p:cNvSpPr>
              <a:spLocks noChangeShapeType="1"/>
            </p:cNvSpPr>
            <p:nvPr/>
          </p:nvSpPr>
          <p:spPr bwMode="auto">
            <a:xfrm>
              <a:off x="1510" y="3371"/>
              <a:ext cx="12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4633" name="Text Box 9"/>
            <p:cNvSpPr txBox="1">
              <a:spLocks noChangeArrowheads="1"/>
            </p:cNvSpPr>
            <p:nvPr/>
          </p:nvSpPr>
          <p:spPr bwMode="auto">
            <a:xfrm>
              <a:off x="1429" y="2659"/>
              <a:ext cx="1302" cy="3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sz="1600" b="1"/>
                <a:t>Guard</a:t>
              </a:r>
            </a:p>
          </p:txBody>
        </p:sp>
      </p:grpSp>
      <p:sp>
        <p:nvSpPr>
          <p:cNvPr id="24585" name="Text Box 10"/>
          <p:cNvSpPr txBox="1">
            <a:spLocks noChangeArrowheads="1"/>
          </p:cNvSpPr>
          <p:nvPr/>
        </p:nvSpPr>
        <p:spPr bwMode="auto">
          <a:xfrm>
            <a:off x="5584825" y="5097463"/>
            <a:ext cx="1220788" cy="3095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/>
          <a:lstStyle/>
          <a:p>
            <a:endParaRPr lang="en-US" altLang="ko-KR" sz="1600"/>
          </a:p>
        </p:txBody>
      </p:sp>
      <p:sp>
        <p:nvSpPr>
          <p:cNvPr id="24586" name="AutoShape 11"/>
          <p:cNvSpPr>
            <a:spLocks noChangeArrowheads="1"/>
          </p:cNvSpPr>
          <p:nvPr/>
        </p:nvSpPr>
        <p:spPr bwMode="auto">
          <a:xfrm>
            <a:off x="6732588" y="4581525"/>
            <a:ext cx="171450" cy="147638"/>
          </a:xfrm>
          <a:prstGeom prst="triangle">
            <a:avLst>
              <a:gd name="adj" fmla="val 50000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endParaRPr lang="ko-KR" altLang="en-US" sz="1600"/>
          </a:p>
        </p:txBody>
      </p:sp>
      <p:sp>
        <p:nvSpPr>
          <p:cNvPr id="24587" name="Line 12"/>
          <p:cNvSpPr>
            <a:spLocks noChangeShapeType="1"/>
          </p:cNvSpPr>
          <p:nvPr/>
        </p:nvSpPr>
        <p:spPr bwMode="auto">
          <a:xfrm>
            <a:off x="6010275" y="4941888"/>
            <a:ext cx="1571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  <p:sp>
        <p:nvSpPr>
          <p:cNvPr id="24588" name="Line 13"/>
          <p:cNvSpPr>
            <a:spLocks noChangeShapeType="1"/>
          </p:cNvSpPr>
          <p:nvPr/>
        </p:nvSpPr>
        <p:spPr bwMode="auto">
          <a:xfrm>
            <a:off x="6010275" y="4926013"/>
            <a:ext cx="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  <p:grpSp>
        <p:nvGrpSpPr>
          <p:cNvPr id="24589" name="Group 14"/>
          <p:cNvGrpSpPr>
            <a:grpSpLocks/>
          </p:cNvGrpSpPr>
          <p:nvPr/>
        </p:nvGrpSpPr>
        <p:grpSpPr bwMode="auto">
          <a:xfrm>
            <a:off x="5867400" y="2278063"/>
            <a:ext cx="2305050" cy="2303462"/>
            <a:chOff x="3696" y="1435"/>
            <a:chExt cx="1257" cy="1451"/>
          </a:xfrm>
        </p:grpSpPr>
        <p:sp>
          <p:nvSpPr>
            <p:cNvPr id="24623" name="Rectangle 15"/>
            <p:cNvSpPr>
              <a:spLocks noChangeArrowheads="1"/>
            </p:cNvSpPr>
            <p:nvPr/>
          </p:nvSpPr>
          <p:spPr bwMode="auto">
            <a:xfrm>
              <a:off x="3736" y="1466"/>
              <a:ext cx="1140" cy="142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</a:pPr>
              <a:endParaRPr lang="ko-KR" altLang="en-US" sz="1600"/>
            </a:p>
          </p:txBody>
        </p:sp>
        <p:sp>
          <p:nvSpPr>
            <p:cNvPr id="24624" name="Line 16"/>
            <p:cNvSpPr>
              <a:spLocks noChangeShapeType="1"/>
            </p:cNvSpPr>
            <p:nvPr/>
          </p:nvSpPr>
          <p:spPr bwMode="auto">
            <a:xfrm>
              <a:off x="3736" y="1657"/>
              <a:ext cx="1132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4625" name="Line 17"/>
            <p:cNvSpPr>
              <a:spLocks noChangeShapeType="1"/>
            </p:cNvSpPr>
            <p:nvPr/>
          </p:nvSpPr>
          <p:spPr bwMode="auto">
            <a:xfrm>
              <a:off x="3744" y="2160"/>
              <a:ext cx="1122" cy="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4626" name="Text Box 18"/>
            <p:cNvSpPr txBox="1">
              <a:spLocks noChangeArrowheads="1"/>
            </p:cNvSpPr>
            <p:nvPr/>
          </p:nvSpPr>
          <p:spPr bwMode="auto">
            <a:xfrm>
              <a:off x="3696" y="1435"/>
              <a:ext cx="1257" cy="21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sz="1600" b="1"/>
                <a:t>BasketballPlayer</a:t>
              </a:r>
            </a:p>
          </p:txBody>
        </p:sp>
        <p:sp>
          <p:nvSpPr>
            <p:cNvPr id="24627" name="Text Box 19"/>
            <p:cNvSpPr txBox="1">
              <a:spLocks noChangeArrowheads="1"/>
            </p:cNvSpPr>
            <p:nvPr/>
          </p:nvSpPr>
          <p:spPr bwMode="auto">
            <a:xfrm>
              <a:off x="3787" y="1646"/>
              <a:ext cx="1033" cy="19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r>
                <a:rPr lang="en-US" altLang="ko-KR" sz="1600"/>
                <a:t>-Name: String</a:t>
              </a:r>
              <a:br>
                <a:rPr lang="en-US" altLang="ko-KR" sz="1600"/>
              </a:br>
              <a:r>
                <a:rPr lang="en-US" altLang="ko-KR" sz="1600"/>
                <a:t>-Height: Float</a:t>
              </a:r>
              <a:br>
                <a:rPr lang="en-US" altLang="ko-KR" sz="1600"/>
              </a:br>
              <a:r>
                <a:rPr lang="en-US" altLang="ko-KR" sz="1600"/>
                <a:t>-Weight: Float</a:t>
              </a:r>
            </a:p>
          </p:txBody>
        </p:sp>
        <p:sp>
          <p:nvSpPr>
            <p:cNvPr id="24628" name="Text Box 20"/>
            <p:cNvSpPr txBox="1">
              <a:spLocks noChangeArrowheads="1"/>
            </p:cNvSpPr>
            <p:nvPr/>
          </p:nvSpPr>
          <p:spPr bwMode="auto">
            <a:xfrm>
              <a:off x="3749" y="2134"/>
              <a:ext cx="1033" cy="1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endParaRPr lang="en-US" altLang="ko-KR" sz="1600"/>
            </a:p>
          </p:txBody>
        </p:sp>
        <p:sp>
          <p:nvSpPr>
            <p:cNvPr id="24629" name="Text Box 21"/>
            <p:cNvSpPr txBox="1">
              <a:spLocks noChangeArrowheads="1"/>
            </p:cNvSpPr>
            <p:nvPr/>
          </p:nvSpPr>
          <p:spPr bwMode="auto">
            <a:xfrm>
              <a:off x="3742" y="2192"/>
              <a:ext cx="1034" cy="19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r>
                <a:rPr lang="en-US" altLang="ko-KR" sz="1600"/>
                <a:t>+ ballDribble()</a:t>
              </a:r>
              <a:br>
                <a:rPr lang="en-US" altLang="ko-KR" sz="1600"/>
              </a:br>
              <a:r>
                <a:rPr lang="en-US" altLang="ko-KR" sz="1600"/>
                <a:t>+ ballPass()</a:t>
              </a:r>
              <a:br>
                <a:rPr lang="en-US" altLang="ko-KR" sz="1600"/>
              </a:br>
              <a:r>
                <a:rPr lang="en-US" altLang="ko-KR" sz="1600"/>
                <a:t>+ rebound()</a:t>
              </a:r>
              <a:br>
                <a:rPr lang="en-US" altLang="ko-KR" sz="1600"/>
              </a:br>
              <a:r>
                <a:rPr lang="en-US" altLang="ko-KR" sz="1600"/>
                <a:t>+ shoot()</a:t>
              </a:r>
            </a:p>
          </p:txBody>
        </p:sp>
      </p:grpSp>
      <p:grpSp>
        <p:nvGrpSpPr>
          <p:cNvPr id="24590" name="Group 22"/>
          <p:cNvGrpSpPr>
            <a:grpSpLocks/>
          </p:cNvGrpSpPr>
          <p:nvPr/>
        </p:nvGrpSpPr>
        <p:grpSpPr bwMode="auto">
          <a:xfrm>
            <a:off x="1331913" y="3141663"/>
            <a:ext cx="2952750" cy="1728787"/>
            <a:chOff x="385" y="2341"/>
            <a:chExt cx="1860" cy="1361"/>
          </a:xfrm>
        </p:grpSpPr>
        <p:sp>
          <p:nvSpPr>
            <p:cNvPr id="24617" name="Rectangle 23"/>
            <p:cNvSpPr>
              <a:spLocks noChangeArrowheads="1"/>
            </p:cNvSpPr>
            <p:nvPr/>
          </p:nvSpPr>
          <p:spPr bwMode="auto">
            <a:xfrm>
              <a:off x="476" y="2341"/>
              <a:ext cx="1633" cy="136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</a:pPr>
              <a:endParaRPr lang="ko-KR" altLang="en-US" sz="1600"/>
            </a:p>
          </p:txBody>
        </p:sp>
        <p:sp>
          <p:nvSpPr>
            <p:cNvPr id="24618" name="Line 24"/>
            <p:cNvSpPr>
              <a:spLocks noChangeShapeType="1"/>
            </p:cNvSpPr>
            <p:nvPr/>
          </p:nvSpPr>
          <p:spPr bwMode="auto">
            <a:xfrm>
              <a:off x="476" y="2659"/>
              <a:ext cx="16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4619" name="Line 25"/>
            <p:cNvSpPr>
              <a:spLocks noChangeShapeType="1"/>
            </p:cNvSpPr>
            <p:nvPr/>
          </p:nvSpPr>
          <p:spPr bwMode="auto">
            <a:xfrm>
              <a:off x="476" y="3249"/>
              <a:ext cx="16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4620" name="Text Box 26"/>
            <p:cNvSpPr txBox="1">
              <a:spLocks noChangeArrowheads="1"/>
            </p:cNvSpPr>
            <p:nvPr/>
          </p:nvSpPr>
          <p:spPr bwMode="auto">
            <a:xfrm>
              <a:off x="385" y="2341"/>
              <a:ext cx="1724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sz="1600" b="1"/>
                <a:t>Team</a:t>
              </a:r>
            </a:p>
          </p:txBody>
        </p:sp>
        <p:sp>
          <p:nvSpPr>
            <p:cNvPr id="24621" name="Text Box 27"/>
            <p:cNvSpPr txBox="1">
              <a:spLocks noChangeArrowheads="1"/>
            </p:cNvSpPr>
            <p:nvPr/>
          </p:nvSpPr>
          <p:spPr bwMode="auto">
            <a:xfrm>
              <a:off x="521" y="2704"/>
              <a:ext cx="1724" cy="40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r>
                <a:rPr lang="en-US" altLang="ko-KR" sz="1600" dirty="0"/>
                <a:t>- </a:t>
              </a:r>
              <a:r>
                <a:rPr lang="en-US" altLang="ko-KR" sz="1600" dirty="0" err="1"/>
                <a:t>TeamName</a:t>
              </a:r>
              <a:r>
                <a:rPr lang="en-US" altLang="ko-KR" sz="1600" dirty="0"/>
                <a:t>: String</a:t>
              </a:r>
              <a:br>
                <a:rPr lang="en-US" altLang="ko-KR" sz="1600" dirty="0"/>
              </a:br>
              <a:r>
                <a:rPr lang="en-US" altLang="ko-KR" sz="1600" dirty="0"/>
                <a:t>- </a:t>
              </a:r>
              <a:r>
                <a:rPr lang="en-US" altLang="ko-KR" sz="1600" dirty="0" err="1"/>
                <a:t>NumberofPlayer</a:t>
              </a:r>
              <a:r>
                <a:rPr lang="en-US" altLang="ko-KR" sz="1600" dirty="0"/>
                <a:t>: Integer</a:t>
              </a:r>
            </a:p>
          </p:txBody>
        </p:sp>
        <p:sp>
          <p:nvSpPr>
            <p:cNvPr id="24622" name="Text Box 28"/>
            <p:cNvSpPr txBox="1">
              <a:spLocks noChangeArrowheads="1"/>
            </p:cNvSpPr>
            <p:nvPr/>
          </p:nvSpPr>
          <p:spPr bwMode="auto">
            <a:xfrm>
              <a:off x="476" y="3249"/>
              <a:ext cx="1724" cy="40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endParaRPr lang="en-US" altLang="ko-KR" sz="1600"/>
            </a:p>
          </p:txBody>
        </p:sp>
      </p:grpSp>
      <p:sp>
        <p:nvSpPr>
          <p:cNvPr id="24591" name="Line 29"/>
          <p:cNvSpPr>
            <a:spLocks noChangeShapeType="1"/>
          </p:cNvSpPr>
          <p:nvPr/>
        </p:nvSpPr>
        <p:spPr bwMode="auto">
          <a:xfrm flipV="1">
            <a:off x="4067175" y="3213100"/>
            <a:ext cx="1873250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4592" name="Text Box 30"/>
          <p:cNvSpPr txBox="1">
            <a:spLocks noChangeArrowheads="1"/>
          </p:cNvSpPr>
          <p:nvPr/>
        </p:nvSpPr>
        <p:spPr bwMode="auto">
          <a:xfrm>
            <a:off x="34925" y="3070225"/>
            <a:ext cx="1584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Class Name</a:t>
            </a:r>
            <a:endParaRPr kumimoji="0" lang="ko-KR" altLang="en-US" sz="1600">
              <a:latin typeface="Verdana" pitchFamily="34" charset="0"/>
            </a:endParaRPr>
          </a:p>
        </p:txBody>
      </p:sp>
      <p:sp>
        <p:nvSpPr>
          <p:cNvPr id="24593" name="Text Box 31"/>
          <p:cNvSpPr txBox="1">
            <a:spLocks noChangeArrowheads="1"/>
          </p:cNvSpPr>
          <p:nvPr/>
        </p:nvSpPr>
        <p:spPr bwMode="auto">
          <a:xfrm>
            <a:off x="34925" y="3575050"/>
            <a:ext cx="15478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Class </a:t>
            </a:r>
            <a:b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</a:br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Attributes</a:t>
            </a:r>
            <a:endParaRPr kumimoji="0" lang="ko-KR" altLang="en-US" sz="1600">
              <a:latin typeface="Verdana" pitchFamily="34" charset="0"/>
            </a:endParaRPr>
          </a:p>
        </p:txBody>
      </p:sp>
      <p:sp>
        <p:nvSpPr>
          <p:cNvPr id="24594" name="Text Box 32"/>
          <p:cNvSpPr txBox="1">
            <a:spLocks noChangeArrowheads="1"/>
          </p:cNvSpPr>
          <p:nvPr/>
        </p:nvSpPr>
        <p:spPr bwMode="auto">
          <a:xfrm>
            <a:off x="34925" y="4294188"/>
            <a:ext cx="17938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Class Operations</a:t>
            </a:r>
            <a:endParaRPr kumimoji="0" lang="ko-KR" altLang="en-US" sz="1600">
              <a:latin typeface="Verdana" pitchFamily="34" charset="0"/>
            </a:endParaRPr>
          </a:p>
        </p:txBody>
      </p:sp>
      <p:sp>
        <p:nvSpPr>
          <p:cNvPr id="24595" name="Line 33"/>
          <p:cNvSpPr>
            <a:spLocks noChangeShapeType="1"/>
          </p:cNvSpPr>
          <p:nvPr/>
        </p:nvSpPr>
        <p:spPr bwMode="auto">
          <a:xfrm>
            <a:off x="1114425" y="3790950"/>
            <a:ext cx="433388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4596" name="Line 34"/>
          <p:cNvSpPr>
            <a:spLocks noChangeShapeType="1"/>
          </p:cNvSpPr>
          <p:nvPr/>
        </p:nvSpPr>
        <p:spPr bwMode="auto">
          <a:xfrm>
            <a:off x="1114425" y="4510088"/>
            <a:ext cx="433388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4597" name="Text Box 35"/>
          <p:cNvSpPr txBox="1">
            <a:spLocks noChangeArrowheads="1"/>
          </p:cNvSpPr>
          <p:nvPr/>
        </p:nvSpPr>
        <p:spPr bwMode="auto">
          <a:xfrm>
            <a:off x="3995738" y="3500438"/>
            <a:ext cx="43180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/>
              <a:t>1</a:t>
            </a:r>
          </a:p>
        </p:txBody>
      </p:sp>
      <p:sp>
        <p:nvSpPr>
          <p:cNvPr id="24598" name="Text Box 36"/>
          <p:cNvSpPr txBox="1">
            <a:spLocks noChangeArrowheads="1"/>
          </p:cNvSpPr>
          <p:nvPr/>
        </p:nvSpPr>
        <p:spPr bwMode="auto">
          <a:xfrm>
            <a:off x="5580063" y="3021013"/>
            <a:ext cx="43180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/>
              <a:t>*</a:t>
            </a:r>
          </a:p>
        </p:txBody>
      </p:sp>
      <p:sp>
        <p:nvSpPr>
          <p:cNvPr id="24599" name="Text Box 37"/>
          <p:cNvSpPr txBox="1">
            <a:spLocks noChangeArrowheads="1"/>
          </p:cNvSpPr>
          <p:nvPr/>
        </p:nvSpPr>
        <p:spPr bwMode="auto">
          <a:xfrm rot="20460248">
            <a:off x="4355976" y="3126865"/>
            <a:ext cx="1296988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 dirty="0"/>
              <a:t>employ</a:t>
            </a:r>
          </a:p>
        </p:txBody>
      </p:sp>
      <p:sp>
        <p:nvSpPr>
          <p:cNvPr id="24600" name="Rectangle 38"/>
          <p:cNvSpPr>
            <a:spLocks noChangeArrowheads="1"/>
          </p:cNvSpPr>
          <p:nvPr/>
        </p:nvSpPr>
        <p:spPr bwMode="auto">
          <a:xfrm>
            <a:off x="4286250" y="3933825"/>
            <a:ext cx="201930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kumimoji="0" lang="en-GB" altLang="ko-KR" sz="1600">
                <a:solidFill>
                  <a:srgbClr val="D62828"/>
                </a:solidFill>
                <a:latin typeface="Verdana" pitchFamily="34" charset="0"/>
              </a:rPr>
              <a:t>Association</a:t>
            </a:r>
            <a:endParaRPr kumimoji="0" lang="ko-KR" altLang="en-US" sz="1600">
              <a:solidFill>
                <a:srgbClr val="D62828"/>
              </a:solidFill>
              <a:latin typeface="Verdana" pitchFamily="34" charset="0"/>
            </a:endParaRPr>
          </a:p>
        </p:txBody>
      </p:sp>
      <p:sp>
        <p:nvSpPr>
          <p:cNvPr id="24601" name="Line 39"/>
          <p:cNvSpPr>
            <a:spLocks noChangeShapeType="1"/>
          </p:cNvSpPr>
          <p:nvPr/>
        </p:nvSpPr>
        <p:spPr bwMode="auto">
          <a:xfrm>
            <a:off x="1403350" y="3286125"/>
            <a:ext cx="360363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4602" name="Line 40"/>
          <p:cNvSpPr>
            <a:spLocks noChangeShapeType="1"/>
          </p:cNvSpPr>
          <p:nvPr/>
        </p:nvSpPr>
        <p:spPr bwMode="auto">
          <a:xfrm flipH="1">
            <a:off x="4140200" y="2781300"/>
            <a:ext cx="0" cy="7207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4603" name="Rectangle 41"/>
          <p:cNvSpPr>
            <a:spLocks noChangeArrowheads="1"/>
          </p:cNvSpPr>
          <p:nvPr/>
        </p:nvSpPr>
        <p:spPr bwMode="auto">
          <a:xfrm>
            <a:off x="3132138" y="2371725"/>
            <a:ext cx="201930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kumimoji="0" lang="en-GB" altLang="ko-KR" sz="1600">
                <a:solidFill>
                  <a:srgbClr val="D62828"/>
                </a:solidFill>
                <a:latin typeface="Verdana" pitchFamily="34" charset="0"/>
              </a:rPr>
              <a:t>Multiplicity</a:t>
            </a:r>
            <a:endParaRPr kumimoji="0" lang="ko-KR" altLang="en-US" sz="1600">
              <a:solidFill>
                <a:srgbClr val="D62828"/>
              </a:solidFill>
              <a:latin typeface="Verdana" pitchFamily="34" charset="0"/>
            </a:endParaRPr>
          </a:p>
        </p:txBody>
      </p:sp>
      <p:sp>
        <p:nvSpPr>
          <p:cNvPr id="24604" name="Text Box 42"/>
          <p:cNvSpPr txBox="1">
            <a:spLocks noChangeArrowheads="1"/>
          </p:cNvSpPr>
          <p:nvPr/>
        </p:nvSpPr>
        <p:spPr bwMode="auto">
          <a:xfrm>
            <a:off x="7308850" y="4652963"/>
            <a:ext cx="2160588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Verdana" pitchFamily="34" charset="0"/>
              </a:rPr>
              <a:t>Generalization</a:t>
            </a:r>
          </a:p>
        </p:txBody>
      </p:sp>
      <p:sp>
        <p:nvSpPr>
          <p:cNvPr id="24605" name="Line 43"/>
          <p:cNvSpPr>
            <a:spLocks noChangeShapeType="1"/>
          </p:cNvSpPr>
          <p:nvPr/>
        </p:nvSpPr>
        <p:spPr bwMode="auto">
          <a:xfrm flipH="1">
            <a:off x="7021513" y="4797425"/>
            <a:ext cx="503237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grpSp>
        <p:nvGrpSpPr>
          <p:cNvPr id="24606" name="Group 44"/>
          <p:cNvGrpSpPr>
            <a:grpSpLocks/>
          </p:cNvGrpSpPr>
          <p:nvPr/>
        </p:nvGrpSpPr>
        <p:grpSpPr bwMode="auto">
          <a:xfrm>
            <a:off x="6948488" y="5084763"/>
            <a:ext cx="1657350" cy="1081087"/>
            <a:chOff x="1429" y="2659"/>
            <a:chExt cx="1315" cy="997"/>
          </a:xfrm>
        </p:grpSpPr>
        <p:sp>
          <p:nvSpPr>
            <p:cNvPr id="24613" name="Rectangle 45"/>
            <p:cNvSpPr>
              <a:spLocks noChangeArrowheads="1"/>
            </p:cNvSpPr>
            <p:nvPr/>
          </p:nvSpPr>
          <p:spPr bwMode="auto">
            <a:xfrm>
              <a:off x="1498" y="2704"/>
              <a:ext cx="1246" cy="95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</a:pPr>
              <a:endParaRPr lang="ko-KR" altLang="en-US" sz="1600"/>
            </a:p>
          </p:txBody>
        </p:sp>
        <p:sp>
          <p:nvSpPr>
            <p:cNvPr id="24614" name="Line 46"/>
            <p:cNvSpPr>
              <a:spLocks noChangeShapeType="1"/>
            </p:cNvSpPr>
            <p:nvPr/>
          </p:nvSpPr>
          <p:spPr bwMode="auto">
            <a:xfrm>
              <a:off x="1498" y="2926"/>
              <a:ext cx="12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4615" name="Line 47"/>
            <p:cNvSpPr>
              <a:spLocks noChangeShapeType="1"/>
            </p:cNvSpPr>
            <p:nvPr/>
          </p:nvSpPr>
          <p:spPr bwMode="auto">
            <a:xfrm>
              <a:off x="1510" y="3371"/>
              <a:ext cx="12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4616" name="Text Box 48"/>
            <p:cNvSpPr txBox="1">
              <a:spLocks noChangeArrowheads="1"/>
            </p:cNvSpPr>
            <p:nvPr/>
          </p:nvSpPr>
          <p:spPr bwMode="auto">
            <a:xfrm>
              <a:off x="1429" y="2659"/>
              <a:ext cx="1302" cy="3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sz="1600" b="1"/>
                <a:t>Forward</a:t>
              </a:r>
            </a:p>
          </p:txBody>
        </p:sp>
      </p:grpSp>
      <p:sp>
        <p:nvSpPr>
          <p:cNvPr id="24607" name="Text Box 49"/>
          <p:cNvSpPr txBox="1">
            <a:spLocks noChangeArrowheads="1"/>
          </p:cNvSpPr>
          <p:nvPr/>
        </p:nvSpPr>
        <p:spPr bwMode="auto">
          <a:xfrm>
            <a:off x="7932738" y="5070475"/>
            <a:ext cx="1220787" cy="30956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/>
          <a:lstStyle/>
          <a:p>
            <a:endParaRPr lang="en-US" altLang="ko-KR" sz="1600"/>
          </a:p>
        </p:txBody>
      </p:sp>
      <p:sp>
        <p:nvSpPr>
          <p:cNvPr id="24608" name="Line 50"/>
          <p:cNvSpPr>
            <a:spLocks noChangeShapeType="1"/>
          </p:cNvSpPr>
          <p:nvPr/>
        </p:nvSpPr>
        <p:spPr bwMode="auto">
          <a:xfrm>
            <a:off x="7596188" y="4941888"/>
            <a:ext cx="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  <p:sp>
        <p:nvSpPr>
          <p:cNvPr id="24609" name="Line 51"/>
          <p:cNvSpPr>
            <a:spLocks noChangeShapeType="1"/>
          </p:cNvSpPr>
          <p:nvPr/>
        </p:nvSpPr>
        <p:spPr bwMode="auto">
          <a:xfrm>
            <a:off x="6804025" y="4724400"/>
            <a:ext cx="0" cy="217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4610" name="Line 53"/>
          <p:cNvSpPr>
            <a:spLocks noChangeShapeType="1"/>
          </p:cNvSpPr>
          <p:nvPr/>
        </p:nvSpPr>
        <p:spPr bwMode="auto">
          <a:xfrm>
            <a:off x="4500563" y="2708275"/>
            <a:ext cx="1150937" cy="1444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4611" name="Line 55"/>
          <p:cNvSpPr>
            <a:spLocks noChangeShapeType="1"/>
          </p:cNvSpPr>
          <p:nvPr/>
        </p:nvSpPr>
        <p:spPr bwMode="auto">
          <a:xfrm flipH="1" flipV="1">
            <a:off x="5297488" y="3429000"/>
            <a:ext cx="215900" cy="5762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4612" name="Text Box 27"/>
          <p:cNvSpPr txBox="1">
            <a:spLocks noChangeArrowheads="1"/>
          </p:cNvSpPr>
          <p:nvPr/>
        </p:nvSpPr>
        <p:spPr bwMode="auto">
          <a:xfrm>
            <a:off x="1571625" y="4340225"/>
            <a:ext cx="1928813" cy="517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/>
          <a:lstStyle/>
          <a:p>
            <a:r>
              <a:rPr lang="en-US" altLang="ko-KR" sz="1600"/>
              <a:t>+ TeamMembers()</a:t>
            </a:r>
          </a:p>
        </p:txBody>
      </p:sp>
      <p:sp>
        <p:nvSpPr>
          <p:cNvPr id="61" name="모서리가 접힌 도형 60"/>
          <p:cNvSpPr/>
          <p:nvPr/>
        </p:nvSpPr>
        <p:spPr bwMode="auto">
          <a:xfrm rot="16200000">
            <a:off x="3398035" y="4822042"/>
            <a:ext cx="714381" cy="1357322"/>
          </a:xfrm>
          <a:prstGeom prst="foldedCorner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76565" y="5087840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“…” means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there may be elements.</a:t>
            </a:r>
            <a:endParaRPr lang="ko-KR" altLang="en-US" sz="1600" dirty="0"/>
          </a:p>
        </p:txBody>
      </p:sp>
      <p:cxnSp>
        <p:nvCxnSpPr>
          <p:cNvPr id="63" name="직선 연결선 62"/>
          <p:cNvCxnSpPr>
            <a:stCxn id="61" idx="2"/>
            <a:endCxn id="64" idx="2"/>
          </p:cNvCxnSpPr>
          <p:nvPr/>
        </p:nvCxnSpPr>
        <p:spPr bwMode="auto">
          <a:xfrm>
            <a:off x="4433887" y="5500703"/>
            <a:ext cx="828844" cy="7062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타원 63"/>
          <p:cNvSpPr/>
          <p:nvPr/>
        </p:nvSpPr>
        <p:spPr bwMode="auto">
          <a:xfrm>
            <a:off x="5262731" y="5460796"/>
            <a:ext cx="133352" cy="9393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7" name="모서리가 접힌 도형 66"/>
          <p:cNvSpPr/>
          <p:nvPr/>
        </p:nvSpPr>
        <p:spPr bwMode="auto">
          <a:xfrm rot="16200000">
            <a:off x="3214678" y="5429261"/>
            <a:ext cx="714381" cy="1714513"/>
          </a:xfrm>
          <a:prstGeom prst="foldedCorner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714612" y="5884151"/>
            <a:ext cx="1785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 blank means “unknown” or “no members”</a:t>
            </a:r>
            <a:endParaRPr lang="ko-KR" altLang="en-US" sz="1600" dirty="0"/>
          </a:p>
        </p:txBody>
      </p:sp>
      <p:cxnSp>
        <p:nvCxnSpPr>
          <p:cNvPr id="69" name="직선 연결선 68"/>
          <p:cNvCxnSpPr>
            <a:stCxn id="67" idx="2"/>
            <a:endCxn id="70" idx="2"/>
          </p:cNvCxnSpPr>
          <p:nvPr/>
        </p:nvCxnSpPr>
        <p:spPr bwMode="auto">
          <a:xfrm flipV="1">
            <a:off x="4429125" y="6063503"/>
            <a:ext cx="828844" cy="22301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타원 69"/>
          <p:cNvSpPr/>
          <p:nvPr/>
        </p:nvSpPr>
        <p:spPr bwMode="auto">
          <a:xfrm>
            <a:off x="5257969" y="6016534"/>
            <a:ext cx="133352" cy="9393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F926A2-CE51-4B7B-9FE5-84814B684A5E}" type="slidenum">
              <a:rPr lang="ko-KR" altLang="en-US"/>
              <a:pPr>
                <a:defRPr/>
              </a:pPr>
              <a:t>23</a:t>
            </a:fld>
            <a:r>
              <a:rPr lang="en-US" altLang="ko-KR" dirty="0"/>
              <a:t>/51</a:t>
            </a: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Classes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268413"/>
            <a:ext cx="8686800" cy="1655762"/>
          </a:xfrm>
        </p:spPr>
        <p:txBody>
          <a:bodyPr/>
          <a:lstStyle/>
          <a:p>
            <a:pPr eaLnBrk="1" hangingPunct="1">
              <a:buSzPct val="120000"/>
            </a:pPr>
            <a:r>
              <a:rPr lang="en-US" altLang="ko-KR" smtClean="0"/>
              <a:t>Most important building block of any object-oriented system</a:t>
            </a:r>
          </a:p>
          <a:p>
            <a:pPr eaLnBrk="1" hangingPunct="1">
              <a:buSzPct val="120000"/>
            </a:pPr>
            <a:r>
              <a:rPr lang="en-US" altLang="ko-KR" smtClean="0"/>
              <a:t>Description of a set of objects</a:t>
            </a:r>
          </a:p>
          <a:p>
            <a:pPr eaLnBrk="1" hangingPunct="1">
              <a:buSzPct val="120000"/>
            </a:pPr>
            <a:r>
              <a:rPr lang="en-US" altLang="ko-KR" smtClean="0">
                <a:solidFill>
                  <a:schemeClr val="accent2"/>
                </a:solidFill>
              </a:rPr>
              <a:t>Abstraction of the entities</a:t>
            </a:r>
          </a:p>
          <a:p>
            <a:pPr lvl="1" eaLnBrk="1" hangingPunct="1">
              <a:buSzPct val="120000"/>
            </a:pPr>
            <a:r>
              <a:rPr lang="en-US" altLang="ko-KR" smtClean="0"/>
              <a:t> Existing in the problem/solution domain</a:t>
            </a:r>
          </a:p>
          <a:p>
            <a:pPr eaLnBrk="1" hangingPunct="1">
              <a:buSzPct val="120000"/>
            </a:pPr>
            <a:endParaRPr lang="ko-KR" altLang="en-US" smtClean="0"/>
          </a:p>
        </p:txBody>
      </p:sp>
      <p:sp>
        <p:nvSpPr>
          <p:cNvPr id="25607" name="Text Box 4"/>
          <p:cNvSpPr txBox="1">
            <a:spLocks noChangeArrowheads="1"/>
          </p:cNvSpPr>
          <p:nvPr/>
        </p:nvSpPr>
        <p:spPr bwMode="auto">
          <a:xfrm>
            <a:off x="3711575" y="3813175"/>
            <a:ext cx="1868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Class Name</a:t>
            </a:r>
            <a:endParaRPr kumimoji="0" lang="ko-KR" altLang="en-US" sz="1600">
              <a:latin typeface="Verdana" pitchFamily="34" charset="0"/>
            </a:endParaRPr>
          </a:p>
        </p:txBody>
      </p:sp>
      <p:sp>
        <p:nvSpPr>
          <p:cNvPr id="25608" name="Rectangle 5"/>
          <p:cNvSpPr>
            <a:spLocks noChangeArrowheads="1"/>
          </p:cNvSpPr>
          <p:nvPr/>
        </p:nvSpPr>
        <p:spPr bwMode="auto">
          <a:xfrm>
            <a:off x="496888" y="3357563"/>
            <a:ext cx="3097212" cy="2736850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endParaRPr lang="ko-KR" altLang="en-US" sz="2800"/>
          </a:p>
        </p:txBody>
      </p:sp>
      <p:sp>
        <p:nvSpPr>
          <p:cNvPr id="25609" name="Line 6"/>
          <p:cNvSpPr>
            <a:spLocks noChangeShapeType="1"/>
          </p:cNvSpPr>
          <p:nvPr/>
        </p:nvSpPr>
        <p:spPr bwMode="auto">
          <a:xfrm>
            <a:off x="468313" y="3933825"/>
            <a:ext cx="3097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25610" name="Line 7"/>
          <p:cNvSpPr>
            <a:spLocks noChangeShapeType="1"/>
          </p:cNvSpPr>
          <p:nvPr/>
        </p:nvSpPr>
        <p:spPr bwMode="auto">
          <a:xfrm>
            <a:off x="496888" y="4872038"/>
            <a:ext cx="3097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25611" name="Text Box 8"/>
          <p:cNvSpPr txBox="1">
            <a:spLocks noChangeArrowheads="1"/>
          </p:cNvSpPr>
          <p:nvPr/>
        </p:nvSpPr>
        <p:spPr bwMode="auto">
          <a:xfrm>
            <a:off x="395288" y="3414713"/>
            <a:ext cx="3270250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2800" b="1">
                <a:solidFill>
                  <a:srgbClr val="0000CC"/>
                </a:solidFill>
              </a:rPr>
              <a:t>Team</a:t>
            </a:r>
          </a:p>
        </p:txBody>
      </p:sp>
      <p:sp>
        <p:nvSpPr>
          <p:cNvPr id="25612" name="Text Box 9"/>
          <p:cNvSpPr txBox="1">
            <a:spLocks noChangeArrowheads="1"/>
          </p:cNvSpPr>
          <p:nvPr/>
        </p:nvSpPr>
        <p:spPr bwMode="auto">
          <a:xfrm>
            <a:off x="582613" y="4006850"/>
            <a:ext cx="3270250" cy="6477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/>
          <a:lstStyle/>
          <a:p>
            <a:r>
              <a:rPr lang="en-US" altLang="ko-KR"/>
              <a:t>- TeamName: String</a:t>
            </a:r>
            <a:br>
              <a:rPr lang="en-US" altLang="ko-KR"/>
            </a:br>
            <a:r>
              <a:rPr lang="en-US" altLang="ko-KR"/>
              <a:t>- NumberofPlayer: Integer</a:t>
            </a:r>
          </a:p>
        </p:txBody>
      </p:sp>
      <p:sp>
        <p:nvSpPr>
          <p:cNvPr id="25613" name="Text Box 10"/>
          <p:cNvSpPr txBox="1">
            <a:spLocks noChangeArrowheads="1"/>
          </p:cNvSpPr>
          <p:nvPr/>
        </p:nvSpPr>
        <p:spPr bwMode="auto">
          <a:xfrm>
            <a:off x="496888" y="4872038"/>
            <a:ext cx="3270250" cy="6477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/>
          <a:lstStyle/>
          <a:p>
            <a:endParaRPr lang="en-US" altLang="ko-KR"/>
          </a:p>
        </p:txBody>
      </p:sp>
      <p:sp>
        <p:nvSpPr>
          <p:cNvPr id="25614" name="Rectangle 11"/>
          <p:cNvSpPr>
            <a:spLocks noChangeArrowheads="1"/>
          </p:cNvSpPr>
          <p:nvPr/>
        </p:nvSpPr>
        <p:spPr bwMode="auto">
          <a:xfrm>
            <a:off x="5086350" y="3284538"/>
            <a:ext cx="3716338" cy="2952750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endParaRPr lang="ko-KR" altLang="en-US" sz="2800"/>
          </a:p>
        </p:txBody>
      </p:sp>
      <p:sp>
        <p:nvSpPr>
          <p:cNvPr id="25615" name="Line 12"/>
          <p:cNvSpPr>
            <a:spLocks noChangeShapeType="1"/>
          </p:cNvSpPr>
          <p:nvPr/>
        </p:nvSpPr>
        <p:spPr bwMode="auto">
          <a:xfrm>
            <a:off x="5086350" y="3860800"/>
            <a:ext cx="3681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25616" name="Line 13"/>
          <p:cNvSpPr>
            <a:spLocks noChangeShapeType="1"/>
          </p:cNvSpPr>
          <p:nvPr/>
        </p:nvSpPr>
        <p:spPr bwMode="auto">
          <a:xfrm>
            <a:off x="5121275" y="4940300"/>
            <a:ext cx="3681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25617" name="Text Box 14"/>
          <p:cNvSpPr txBox="1">
            <a:spLocks noChangeArrowheads="1"/>
          </p:cNvSpPr>
          <p:nvPr/>
        </p:nvSpPr>
        <p:spPr bwMode="auto">
          <a:xfrm>
            <a:off x="4879975" y="3284538"/>
            <a:ext cx="3887788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2800" b="1">
                <a:solidFill>
                  <a:srgbClr val="0000CC"/>
                </a:solidFill>
              </a:rPr>
              <a:t>BasketballPlayer</a:t>
            </a:r>
          </a:p>
        </p:txBody>
      </p:sp>
      <p:sp>
        <p:nvSpPr>
          <p:cNvPr id="25618" name="Text Box 15"/>
          <p:cNvSpPr txBox="1">
            <a:spLocks noChangeArrowheads="1"/>
          </p:cNvSpPr>
          <p:nvPr/>
        </p:nvSpPr>
        <p:spPr bwMode="auto">
          <a:xfrm>
            <a:off x="5148263" y="3932238"/>
            <a:ext cx="3887787" cy="8191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/>
          <a:lstStyle/>
          <a:p>
            <a:r>
              <a:rPr lang="en-US" altLang="ko-KR"/>
              <a:t>- Name: String</a:t>
            </a:r>
            <a:br>
              <a:rPr lang="en-US" altLang="ko-KR"/>
            </a:br>
            <a:r>
              <a:rPr lang="en-US" altLang="ko-KR"/>
              <a:t>- Height: Float</a:t>
            </a:r>
            <a:br>
              <a:rPr lang="en-US" altLang="ko-KR"/>
            </a:br>
            <a:r>
              <a:rPr lang="en-US" altLang="ko-KR"/>
              <a:t>- Weight: Float</a:t>
            </a:r>
          </a:p>
        </p:txBody>
      </p:sp>
      <p:sp>
        <p:nvSpPr>
          <p:cNvPr id="25619" name="Text Box 16"/>
          <p:cNvSpPr txBox="1">
            <a:spLocks noChangeArrowheads="1"/>
          </p:cNvSpPr>
          <p:nvPr/>
        </p:nvSpPr>
        <p:spPr bwMode="auto">
          <a:xfrm>
            <a:off x="5148263" y="5013325"/>
            <a:ext cx="3887787" cy="63658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/>
          <a:lstStyle/>
          <a:p>
            <a:r>
              <a:rPr lang="en-US" altLang="ko-KR"/>
              <a:t>+ ballDribble()</a:t>
            </a:r>
            <a:br>
              <a:rPr lang="en-US" altLang="ko-KR"/>
            </a:br>
            <a:r>
              <a:rPr lang="en-US" altLang="ko-KR"/>
              <a:t>+ ballPass()</a:t>
            </a:r>
            <a:br>
              <a:rPr lang="en-US" altLang="ko-KR"/>
            </a:br>
            <a:r>
              <a:rPr lang="en-US" altLang="ko-KR"/>
              <a:t>+ rebound()</a:t>
            </a:r>
            <a:br>
              <a:rPr lang="en-US" altLang="ko-KR"/>
            </a:br>
            <a:r>
              <a:rPr lang="en-US" altLang="ko-KR"/>
              <a:t>+ shoot()</a:t>
            </a:r>
          </a:p>
        </p:txBody>
      </p:sp>
      <p:sp>
        <p:nvSpPr>
          <p:cNvPr id="25620" name="Line 17"/>
          <p:cNvSpPr>
            <a:spLocks noChangeShapeType="1"/>
          </p:cNvSpPr>
          <p:nvPr/>
        </p:nvSpPr>
        <p:spPr bwMode="auto">
          <a:xfrm flipV="1">
            <a:off x="4932363" y="3500438"/>
            <a:ext cx="431800" cy="3603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sm" len="lg"/>
          </a:ln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5621" name="Line 18"/>
          <p:cNvSpPr>
            <a:spLocks noChangeShapeType="1"/>
          </p:cNvSpPr>
          <p:nvPr/>
        </p:nvSpPr>
        <p:spPr bwMode="auto">
          <a:xfrm flipH="1" flipV="1">
            <a:off x="2627313" y="3716338"/>
            <a:ext cx="1152525" cy="2174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5622" name="Text Box 27"/>
          <p:cNvSpPr txBox="1">
            <a:spLocks noChangeArrowheads="1"/>
          </p:cNvSpPr>
          <p:nvPr/>
        </p:nvSpPr>
        <p:spPr bwMode="auto">
          <a:xfrm>
            <a:off x="571500" y="4840288"/>
            <a:ext cx="2357438" cy="517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/>
          <a:lstStyle/>
          <a:p>
            <a:r>
              <a:rPr lang="en-US" altLang="ko-KR"/>
              <a:t>+ TeamMembers()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983F23-8505-486B-AF6C-F0EE6510C27D}" type="slidenum">
              <a:rPr lang="ko-KR" altLang="en-US"/>
              <a:pPr>
                <a:defRPr/>
              </a:pPr>
              <a:t>24</a:t>
            </a:fld>
            <a:r>
              <a:rPr lang="en-US" altLang="ko-KR" dirty="0"/>
              <a:t>/51</a:t>
            </a: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mtClean="0"/>
              <a:t>Attributes and Operations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268413"/>
            <a:ext cx="8496300" cy="3529012"/>
          </a:xfrm>
        </p:spPr>
        <p:txBody>
          <a:bodyPr/>
          <a:lstStyle/>
          <a:p>
            <a:pPr eaLnBrk="1" hangingPunct="1"/>
            <a:r>
              <a:rPr lang="en-US" altLang="ko-KR" smtClean="0"/>
              <a:t>Attributes</a:t>
            </a:r>
          </a:p>
          <a:p>
            <a:pPr lvl="1" eaLnBrk="1" hangingPunct="1"/>
            <a:r>
              <a:rPr lang="en-US" altLang="ko-KR" smtClean="0"/>
              <a:t>Represent some property of the thing being modeled</a:t>
            </a:r>
          </a:p>
          <a:p>
            <a:pPr lvl="1" eaLnBrk="1" hangingPunct="1"/>
            <a:r>
              <a:rPr lang="en-US" altLang="ko-KR" smtClean="0"/>
              <a:t>Syntax: attributeName : Type</a:t>
            </a:r>
          </a:p>
          <a:p>
            <a:pPr eaLnBrk="1" hangingPunct="1"/>
            <a:r>
              <a:rPr lang="en-US" altLang="ko-KR" smtClean="0"/>
              <a:t>Operations</a:t>
            </a:r>
          </a:p>
          <a:p>
            <a:pPr lvl="1" eaLnBrk="1" hangingPunct="1"/>
            <a:r>
              <a:rPr lang="en-US" altLang="ko-KR" smtClean="0"/>
              <a:t>Implement of a service requested from any object of the class</a:t>
            </a:r>
          </a:p>
          <a:p>
            <a:pPr lvl="1" eaLnBrk="1" hangingPunct="1"/>
            <a:r>
              <a:rPr lang="en-US" altLang="ko-KR" smtClean="0"/>
              <a:t>Syntax: operationName(param1:type, param2:type, ...) : Result</a:t>
            </a:r>
          </a:p>
          <a:p>
            <a:pPr eaLnBrk="1" hangingPunct="1"/>
            <a:endParaRPr lang="ko-KR" altLang="en-US" sz="2000" smtClean="0"/>
          </a:p>
          <a:p>
            <a:pPr lvl="1" eaLnBrk="1" hangingPunct="1"/>
            <a:endParaRPr lang="en-US" altLang="ko-KR" smtClean="0"/>
          </a:p>
          <a:p>
            <a:pPr eaLnBrk="1" hangingPunct="1"/>
            <a:endParaRPr lang="ko-KR" altLang="en-US" smtClean="0"/>
          </a:p>
        </p:txBody>
      </p:sp>
      <p:sp>
        <p:nvSpPr>
          <p:cNvPr id="26631" name="Text Box 4"/>
          <p:cNvSpPr txBox="1">
            <a:spLocks noChangeArrowheads="1"/>
          </p:cNvSpPr>
          <p:nvPr/>
        </p:nvSpPr>
        <p:spPr bwMode="auto">
          <a:xfrm>
            <a:off x="3779838" y="4508500"/>
            <a:ext cx="15478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Class </a:t>
            </a:r>
            <a:b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</a:br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Attributes</a:t>
            </a:r>
            <a:endParaRPr kumimoji="0" lang="ko-KR" altLang="en-US" sz="1600">
              <a:latin typeface="Verdana" pitchFamily="34" charset="0"/>
            </a:endParaRPr>
          </a:p>
        </p:txBody>
      </p:sp>
      <p:sp>
        <p:nvSpPr>
          <p:cNvPr id="26632" name="Text Box 5"/>
          <p:cNvSpPr txBox="1">
            <a:spLocks noChangeArrowheads="1"/>
          </p:cNvSpPr>
          <p:nvPr/>
        </p:nvSpPr>
        <p:spPr bwMode="auto">
          <a:xfrm>
            <a:off x="3779838" y="5516563"/>
            <a:ext cx="17938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Class Operations</a:t>
            </a:r>
            <a:endParaRPr kumimoji="0" lang="ko-KR" altLang="en-US" sz="1600">
              <a:latin typeface="Verdana" pitchFamily="34" charset="0"/>
            </a:endParaRPr>
          </a:p>
        </p:txBody>
      </p:sp>
      <p:grpSp>
        <p:nvGrpSpPr>
          <p:cNvPr id="26633" name="Group 6"/>
          <p:cNvGrpSpPr>
            <a:grpSpLocks/>
          </p:cNvGrpSpPr>
          <p:nvPr/>
        </p:nvGrpSpPr>
        <p:grpSpPr bwMode="auto">
          <a:xfrm>
            <a:off x="0" y="4076700"/>
            <a:ext cx="3851275" cy="2089150"/>
            <a:chOff x="385" y="2341"/>
            <a:chExt cx="1860" cy="1361"/>
          </a:xfrm>
        </p:grpSpPr>
        <p:sp>
          <p:nvSpPr>
            <p:cNvPr id="26646" name="Rectangle 7"/>
            <p:cNvSpPr>
              <a:spLocks noChangeArrowheads="1"/>
            </p:cNvSpPr>
            <p:nvPr/>
          </p:nvSpPr>
          <p:spPr bwMode="auto">
            <a:xfrm>
              <a:off x="476" y="2341"/>
              <a:ext cx="1633" cy="136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</a:pPr>
              <a:endParaRPr lang="ko-KR" altLang="en-US" sz="2800"/>
            </a:p>
          </p:txBody>
        </p:sp>
        <p:sp>
          <p:nvSpPr>
            <p:cNvPr id="26647" name="Line 8"/>
            <p:cNvSpPr>
              <a:spLocks noChangeShapeType="1"/>
            </p:cNvSpPr>
            <p:nvPr/>
          </p:nvSpPr>
          <p:spPr bwMode="auto">
            <a:xfrm>
              <a:off x="476" y="2659"/>
              <a:ext cx="16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6648" name="Line 9"/>
            <p:cNvSpPr>
              <a:spLocks noChangeShapeType="1"/>
            </p:cNvSpPr>
            <p:nvPr/>
          </p:nvSpPr>
          <p:spPr bwMode="auto">
            <a:xfrm>
              <a:off x="476" y="3249"/>
              <a:ext cx="16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6649" name="Text Box 10"/>
            <p:cNvSpPr txBox="1">
              <a:spLocks noChangeArrowheads="1"/>
            </p:cNvSpPr>
            <p:nvPr/>
          </p:nvSpPr>
          <p:spPr bwMode="auto">
            <a:xfrm>
              <a:off x="385" y="2341"/>
              <a:ext cx="1725" cy="33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sz="2800"/>
                <a:t>Team</a:t>
              </a:r>
            </a:p>
          </p:txBody>
        </p:sp>
        <p:sp>
          <p:nvSpPr>
            <p:cNvPr id="26650" name="Text Box 11"/>
            <p:cNvSpPr txBox="1">
              <a:spLocks noChangeArrowheads="1"/>
            </p:cNvSpPr>
            <p:nvPr/>
          </p:nvSpPr>
          <p:spPr bwMode="auto">
            <a:xfrm>
              <a:off x="521" y="2704"/>
              <a:ext cx="1724" cy="40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r>
                <a:rPr lang="en-US" altLang="ko-KR" b="1">
                  <a:solidFill>
                    <a:srgbClr val="0000CC"/>
                  </a:solidFill>
                </a:rPr>
                <a:t>- TeamName: String</a:t>
              </a:r>
              <a:br>
                <a:rPr lang="en-US" altLang="ko-KR" b="1">
                  <a:solidFill>
                    <a:srgbClr val="0000CC"/>
                  </a:solidFill>
                </a:rPr>
              </a:br>
              <a:r>
                <a:rPr lang="en-US" altLang="ko-KR" b="1">
                  <a:solidFill>
                    <a:srgbClr val="0000CC"/>
                  </a:solidFill>
                </a:rPr>
                <a:t>- NumberofPlayer: Integer</a:t>
              </a:r>
            </a:p>
          </p:txBody>
        </p:sp>
        <p:sp>
          <p:nvSpPr>
            <p:cNvPr id="26651" name="Text Box 12"/>
            <p:cNvSpPr txBox="1">
              <a:spLocks noChangeArrowheads="1"/>
            </p:cNvSpPr>
            <p:nvPr/>
          </p:nvSpPr>
          <p:spPr bwMode="auto">
            <a:xfrm>
              <a:off x="476" y="3249"/>
              <a:ext cx="1724" cy="40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endParaRPr lang="en-US" altLang="ko-KR">
                <a:solidFill>
                  <a:srgbClr val="0000CC"/>
                </a:solidFill>
              </a:endParaRPr>
            </a:p>
          </p:txBody>
        </p:sp>
      </p:grpSp>
      <p:sp>
        <p:nvSpPr>
          <p:cNvPr id="26634" name="Rectangle 13"/>
          <p:cNvSpPr>
            <a:spLocks noChangeArrowheads="1"/>
          </p:cNvSpPr>
          <p:nvPr/>
        </p:nvSpPr>
        <p:spPr bwMode="auto">
          <a:xfrm>
            <a:off x="5467350" y="4076700"/>
            <a:ext cx="3155950" cy="2592388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endParaRPr lang="ko-KR" altLang="en-US" sz="2800"/>
          </a:p>
        </p:txBody>
      </p:sp>
      <p:sp>
        <p:nvSpPr>
          <p:cNvPr id="26635" name="Line 14"/>
          <p:cNvSpPr>
            <a:spLocks noChangeShapeType="1"/>
          </p:cNvSpPr>
          <p:nvPr/>
        </p:nvSpPr>
        <p:spPr bwMode="auto">
          <a:xfrm>
            <a:off x="5467350" y="4581525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26636" name="Line 15"/>
          <p:cNvSpPr>
            <a:spLocks noChangeShapeType="1"/>
          </p:cNvSpPr>
          <p:nvPr/>
        </p:nvSpPr>
        <p:spPr bwMode="auto">
          <a:xfrm>
            <a:off x="5497513" y="5445125"/>
            <a:ext cx="31257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26637" name="Text Box 16"/>
          <p:cNvSpPr txBox="1">
            <a:spLocks noChangeArrowheads="1"/>
          </p:cNvSpPr>
          <p:nvPr/>
        </p:nvSpPr>
        <p:spPr bwMode="auto">
          <a:xfrm>
            <a:off x="5292725" y="4076700"/>
            <a:ext cx="32988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2800"/>
              <a:t>BasketballPlayer</a:t>
            </a:r>
          </a:p>
        </p:txBody>
      </p:sp>
      <p:sp>
        <p:nvSpPr>
          <p:cNvPr id="26638" name="Text Box 17"/>
          <p:cNvSpPr txBox="1">
            <a:spLocks noChangeArrowheads="1"/>
          </p:cNvSpPr>
          <p:nvPr/>
        </p:nvSpPr>
        <p:spPr bwMode="auto">
          <a:xfrm>
            <a:off x="5521325" y="4970463"/>
            <a:ext cx="3298825" cy="8350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/>
          <a:lstStyle/>
          <a:p>
            <a:endParaRPr lang="en-US" altLang="ko-KR">
              <a:solidFill>
                <a:srgbClr val="0000CC"/>
              </a:solidFill>
            </a:endParaRPr>
          </a:p>
        </p:txBody>
      </p:sp>
      <p:sp>
        <p:nvSpPr>
          <p:cNvPr id="26639" name="Text Box 18"/>
          <p:cNvSpPr txBox="1">
            <a:spLocks noChangeArrowheads="1"/>
          </p:cNvSpPr>
          <p:nvPr/>
        </p:nvSpPr>
        <p:spPr bwMode="auto">
          <a:xfrm>
            <a:off x="5521325" y="5445125"/>
            <a:ext cx="3298825" cy="6477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/>
          <a:lstStyle/>
          <a:p>
            <a:r>
              <a:rPr lang="en-US" altLang="ko-KR" b="1">
                <a:solidFill>
                  <a:srgbClr val="0000CC"/>
                </a:solidFill>
              </a:rPr>
              <a:t>+ ballDribble()</a:t>
            </a:r>
            <a:br>
              <a:rPr lang="en-US" altLang="ko-KR" b="1">
                <a:solidFill>
                  <a:srgbClr val="0000CC"/>
                </a:solidFill>
              </a:rPr>
            </a:br>
            <a:r>
              <a:rPr lang="en-US" altLang="ko-KR" b="1">
                <a:solidFill>
                  <a:srgbClr val="0000CC"/>
                </a:solidFill>
              </a:rPr>
              <a:t>+ ballPass()</a:t>
            </a:r>
            <a:br>
              <a:rPr lang="en-US" altLang="ko-KR" b="1">
                <a:solidFill>
                  <a:srgbClr val="0000CC"/>
                </a:solidFill>
              </a:rPr>
            </a:br>
            <a:r>
              <a:rPr lang="en-US" altLang="ko-KR" b="1">
                <a:solidFill>
                  <a:srgbClr val="0000CC"/>
                </a:solidFill>
              </a:rPr>
              <a:t>+ rebound()</a:t>
            </a:r>
            <a:br>
              <a:rPr lang="en-US" altLang="ko-KR" b="1">
                <a:solidFill>
                  <a:srgbClr val="0000CC"/>
                </a:solidFill>
              </a:rPr>
            </a:br>
            <a:r>
              <a:rPr lang="en-US" altLang="ko-KR" b="1">
                <a:solidFill>
                  <a:srgbClr val="0000CC"/>
                </a:solidFill>
              </a:rPr>
              <a:t>+ shoot()</a:t>
            </a:r>
          </a:p>
        </p:txBody>
      </p:sp>
      <p:sp>
        <p:nvSpPr>
          <p:cNvPr id="26640" name="Line 19"/>
          <p:cNvSpPr>
            <a:spLocks noChangeShapeType="1"/>
          </p:cNvSpPr>
          <p:nvPr/>
        </p:nvSpPr>
        <p:spPr bwMode="auto">
          <a:xfrm flipH="1">
            <a:off x="2916238" y="4868863"/>
            <a:ext cx="935037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  <p:sp>
        <p:nvSpPr>
          <p:cNvPr id="26641" name="Line 20"/>
          <p:cNvSpPr>
            <a:spLocks noChangeShapeType="1"/>
          </p:cNvSpPr>
          <p:nvPr/>
        </p:nvSpPr>
        <p:spPr bwMode="auto">
          <a:xfrm>
            <a:off x="4787900" y="5805488"/>
            <a:ext cx="792163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  <p:sp>
        <p:nvSpPr>
          <p:cNvPr id="26642" name="Line 21"/>
          <p:cNvSpPr>
            <a:spLocks noChangeShapeType="1"/>
          </p:cNvSpPr>
          <p:nvPr/>
        </p:nvSpPr>
        <p:spPr bwMode="auto">
          <a:xfrm>
            <a:off x="4932363" y="4868863"/>
            <a:ext cx="6477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  <p:sp>
        <p:nvSpPr>
          <p:cNvPr id="26643" name="Rectangle 22"/>
          <p:cNvSpPr>
            <a:spLocks noChangeArrowheads="1"/>
          </p:cNvSpPr>
          <p:nvPr/>
        </p:nvSpPr>
        <p:spPr bwMode="auto">
          <a:xfrm>
            <a:off x="5383213" y="4510088"/>
            <a:ext cx="1990725" cy="1006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/>
          <a:p>
            <a:pPr algn="ctr"/>
            <a:r>
              <a:rPr lang="en-US" altLang="ko-KR" b="1">
                <a:solidFill>
                  <a:srgbClr val="0000CC"/>
                </a:solidFill>
              </a:rPr>
              <a:t> - Name: String</a:t>
            </a:r>
            <a:br>
              <a:rPr lang="en-US" altLang="ko-KR" b="1">
                <a:solidFill>
                  <a:srgbClr val="0000CC"/>
                </a:solidFill>
              </a:rPr>
            </a:br>
            <a:r>
              <a:rPr lang="en-US" altLang="ko-KR" b="1">
                <a:solidFill>
                  <a:srgbClr val="0000CC"/>
                </a:solidFill>
              </a:rPr>
              <a:t> - Height: Float</a:t>
            </a:r>
            <a:br>
              <a:rPr lang="en-US" altLang="ko-KR" b="1">
                <a:solidFill>
                  <a:srgbClr val="0000CC"/>
                </a:solidFill>
              </a:rPr>
            </a:br>
            <a:r>
              <a:rPr lang="en-US" altLang="ko-KR" b="1">
                <a:solidFill>
                  <a:srgbClr val="0000CC"/>
                </a:solidFill>
              </a:rPr>
              <a:t>  - Weight: Float</a:t>
            </a:r>
          </a:p>
        </p:txBody>
      </p:sp>
      <p:sp>
        <p:nvSpPr>
          <p:cNvPr id="26644" name="Rectangle 23"/>
          <p:cNvSpPr>
            <a:spLocks noChangeArrowheads="1"/>
          </p:cNvSpPr>
          <p:nvPr/>
        </p:nvSpPr>
        <p:spPr bwMode="auto">
          <a:xfrm>
            <a:off x="5364163" y="4581525"/>
            <a:ext cx="360362" cy="22764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6645" name="Text Box 27"/>
          <p:cNvSpPr txBox="1">
            <a:spLocks noChangeArrowheads="1"/>
          </p:cNvSpPr>
          <p:nvPr/>
        </p:nvSpPr>
        <p:spPr bwMode="auto">
          <a:xfrm>
            <a:off x="285750" y="5483225"/>
            <a:ext cx="2357438" cy="517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/>
          <a:lstStyle/>
          <a:p>
            <a:r>
              <a:rPr lang="en-US" altLang="ko-KR" b="1">
                <a:solidFill>
                  <a:srgbClr val="0000FF"/>
                </a:solidFill>
              </a:rPr>
              <a:t>+ TeamMembers()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AC7CC-F1E7-4C38-8094-BD948C37FCB6}" type="slidenum">
              <a:rPr lang="ko-KR" altLang="en-US"/>
              <a:pPr>
                <a:defRPr/>
              </a:pPr>
              <a:t>25</a:t>
            </a:fld>
            <a:r>
              <a:rPr lang="en-US" altLang="ko-KR" dirty="0"/>
              <a:t>/51</a:t>
            </a: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Association and Multiplicity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1285875"/>
            <a:ext cx="8135938" cy="48577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Association </a:t>
            </a:r>
          </a:p>
          <a:p>
            <a:pPr lvl="1" eaLnBrk="1" hangingPunct="1"/>
            <a:r>
              <a:rPr lang="en-US" altLang="ko-KR" dirty="0" smtClean="0">
                <a:solidFill>
                  <a:schemeClr val="accent2"/>
                </a:solidFill>
              </a:rPr>
              <a:t>Relationship between classes</a:t>
            </a:r>
            <a:r>
              <a:rPr lang="en-US" altLang="ko-KR" dirty="0" smtClean="0"/>
              <a:t> that specifies connections among their instances</a:t>
            </a:r>
          </a:p>
          <a:p>
            <a:pPr eaLnBrk="1" hangingPunct="1"/>
            <a:r>
              <a:rPr lang="en-US" altLang="ko-KR" dirty="0" smtClean="0"/>
              <a:t>Multiplicity </a:t>
            </a:r>
          </a:p>
          <a:p>
            <a:pPr lvl="1" eaLnBrk="1" hangingPunct="1"/>
            <a:r>
              <a:rPr lang="en-US" altLang="ko-KR" dirty="0" smtClean="0"/>
              <a:t>Number of instances of one class related to ONE instance of the other class</a:t>
            </a:r>
          </a:p>
          <a:p>
            <a:pPr eaLnBrk="1" hangingPunct="1"/>
            <a:endParaRPr lang="en-US" altLang="ko-KR" sz="2000" dirty="0" smtClean="0"/>
          </a:p>
        </p:txBody>
      </p:sp>
      <p:sp>
        <p:nvSpPr>
          <p:cNvPr id="27655" name="Text Box 4"/>
          <p:cNvSpPr txBox="1">
            <a:spLocks noChangeArrowheads="1"/>
          </p:cNvSpPr>
          <p:nvPr/>
        </p:nvSpPr>
        <p:spPr bwMode="auto">
          <a:xfrm>
            <a:off x="4249738" y="5113338"/>
            <a:ext cx="24653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GB" altLang="ko-KR" sz="1600">
                <a:solidFill>
                  <a:srgbClr val="D62828"/>
                </a:solidFill>
                <a:latin typeface="Verdana" pitchFamily="34" charset="0"/>
              </a:rPr>
              <a:t>Association name </a:t>
            </a:r>
          </a:p>
        </p:txBody>
      </p:sp>
      <p:sp>
        <p:nvSpPr>
          <p:cNvPr id="27656" name="Rectangle 5"/>
          <p:cNvSpPr>
            <a:spLocks noChangeArrowheads="1"/>
          </p:cNvSpPr>
          <p:nvPr/>
        </p:nvSpPr>
        <p:spPr bwMode="auto">
          <a:xfrm>
            <a:off x="1730375" y="5353050"/>
            <a:ext cx="706438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657" name="Rectangle 6"/>
          <p:cNvSpPr>
            <a:spLocks noChangeArrowheads="1"/>
          </p:cNvSpPr>
          <p:nvPr/>
        </p:nvSpPr>
        <p:spPr bwMode="auto">
          <a:xfrm>
            <a:off x="6788150" y="5353050"/>
            <a:ext cx="346075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658" name="Rectangle 7"/>
          <p:cNvSpPr>
            <a:spLocks noChangeArrowheads="1"/>
          </p:cNvSpPr>
          <p:nvPr/>
        </p:nvSpPr>
        <p:spPr bwMode="auto">
          <a:xfrm>
            <a:off x="4252913" y="5824538"/>
            <a:ext cx="53975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659" name="Rectangle 8"/>
          <p:cNvSpPr>
            <a:spLocks noChangeArrowheads="1"/>
          </p:cNvSpPr>
          <p:nvPr/>
        </p:nvSpPr>
        <p:spPr bwMode="auto">
          <a:xfrm>
            <a:off x="3019425" y="5565775"/>
            <a:ext cx="111125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660" name="Rectangle 9"/>
          <p:cNvSpPr>
            <a:spLocks noChangeArrowheads="1"/>
          </p:cNvSpPr>
          <p:nvPr/>
        </p:nvSpPr>
        <p:spPr bwMode="auto">
          <a:xfrm>
            <a:off x="5929313" y="5565775"/>
            <a:ext cx="8255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661" name="Rectangle 10"/>
          <p:cNvSpPr>
            <a:spLocks noChangeArrowheads="1"/>
          </p:cNvSpPr>
          <p:nvPr/>
        </p:nvSpPr>
        <p:spPr bwMode="auto">
          <a:xfrm>
            <a:off x="3019425" y="6067425"/>
            <a:ext cx="60960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662" name="Rectangle 11"/>
          <p:cNvSpPr>
            <a:spLocks noChangeArrowheads="1"/>
          </p:cNvSpPr>
          <p:nvPr/>
        </p:nvSpPr>
        <p:spPr bwMode="auto">
          <a:xfrm>
            <a:off x="3143250" y="5375275"/>
            <a:ext cx="3143250" cy="55403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1800">
                <a:solidFill>
                  <a:srgbClr val="FF0000"/>
                </a:solidFill>
              </a:rPr>
              <a:t>“Team employs zero</a:t>
            </a:r>
            <a:r>
              <a:rPr kumimoji="0" lang="ko-KR" altLang="en-US" sz="1800">
                <a:solidFill>
                  <a:srgbClr val="FF0000"/>
                </a:solidFill>
              </a:rPr>
              <a:t> </a:t>
            </a:r>
            <a:r>
              <a:rPr kumimoji="0" lang="en-US" altLang="ko-KR" sz="1800">
                <a:solidFill>
                  <a:srgbClr val="FF0000"/>
                </a:solidFill>
              </a:rPr>
              <a:t>or more basketball players”</a:t>
            </a:r>
            <a:endParaRPr kumimoji="0" lang="en-US" altLang="ko-KR">
              <a:solidFill>
                <a:srgbClr val="FF0000"/>
              </a:solidFill>
            </a:endParaRPr>
          </a:p>
        </p:txBody>
      </p:sp>
      <p:grpSp>
        <p:nvGrpSpPr>
          <p:cNvPr id="27663" name="Group 12"/>
          <p:cNvGrpSpPr>
            <a:grpSpLocks/>
          </p:cNvGrpSpPr>
          <p:nvPr/>
        </p:nvGrpSpPr>
        <p:grpSpPr bwMode="auto">
          <a:xfrm>
            <a:off x="6227763" y="3573463"/>
            <a:ext cx="2665412" cy="2303462"/>
            <a:chOff x="3696" y="1435"/>
            <a:chExt cx="1257" cy="1451"/>
          </a:xfrm>
        </p:grpSpPr>
        <p:sp>
          <p:nvSpPr>
            <p:cNvPr id="27682" name="Rectangle 13"/>
            <p:cNvSpPr>
              <a:spLocks noChangeArrowheads="1"/>
            </p:cNvSpPr>
            <p:nvPr/>
          </p:nvSpPr>
          <p:spPr bwMode="auto">
            <a:xfrm>
              <a:off x="3736" y="1466"/>
              <a:ext cx="1140" cy="142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</a:pPr>
              <a:endParaRPr lang="ko-KR" altLang="en-US" sz="1600"/>
            </a:p>
          </p:txBody>
        </p:sp>
        <p:sp>
          <p:nvSpPr>
            <p:cNvPr id="27683" name="Line 14"/>
            <p:cNvSpPr>
              <a:spLocks noChangeShapeType="1"/>
            </p:cNvSpPr>
            <p:nvPr/>
          </p:nvSpPr>
          <p:spPr bwMode="auto">
            <a:xfrm>
              <a:off x="3736" y="1657"/>
              <a:ext cx="1132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7684" name="Line 15"/>
            <p:cNvSpPr>
              <a:spLocks noChangeShapeType="1"/>
            </p:cNvSpPr>
            <p:nvPr/>
          </p:nvSpPr>
          <p:spPr bwMode="auto">
            <a:xfrm>
              <a:off x="3744" y="2160"/>
              <a:ext cx="1122" cy="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7685" name="Text Box 16"/>
            <p:cNvSpPr txBox="1">
              <a:spLocks noChangeArrowheads="1"/>
            </p:cNvSpPr>
            <p:nvPr/>
          </p:nvSpPr>
          <p:spPr bwMode="auto">
            <a:xfrm>
              <a:off x="3696" y="1435"/>
              <a:ext cx="1257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sz="1800" b="1"/>
                <a:t>Basketball Player</a:t>
              </a:r>
            </a:p>
          </p:txBody>
        </p:sp>
        <p:sp>
          <p:nvSpPr>
            <p:cNvPr id="27686" name="Text Box 17"/>
            <p:cNvSpPr txBox="1">
              <a:spLocks noChangeArrowheads="1"/>
            </p:cNvSpPr>
            <p:nvPr/>
          </p:nvSpPr>
          <p:spPr bwMode="auto">
            <a:xfrm>
              <a:off x="3787" y="1646"/>
              <a:ext cx="1033" cy="19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r>
                <a:rPr lang="en-US" altLang="ko-KR" sz="1600" b="1"/>
                <a:t>-Name: String</a:t>
              </a:r>
              <a:br>
                <a:rPr lang="en-US" altLang="ko-KR" sz="1600" b="1"/>
              </a:br>
              <a:r>
                <a:rPr lang="en-US" altLang="ko-KR" sz="1600" b="1"/>
                <a:t>-Height: Float</a:t>
              </a:r>
              <a:br>
                <a:rPr lang="en-US" altLang="ko-KR" sz="1600" b="1"/>
              </a:br>
              <a:r>
                <a:rPr lang="en-US" altLang="ko-KR" sz="1600" b="1"/>
                <a:t>-Weight: Float</a:t>
              </a:r>
            </a:p>
          </p:txBody>
        </p:sp>
        <p:sp>
          <p:nvSpPr>
            <p:cNvPr id="27687" name="Text Box 18"/>
            <p:cNvSpPr txBox="1">
              <a:spLocks noChangeArrowheads="1"/>
            </p:cNvSpPr>
            <p:nvPr/>
          </p:nvSpPr>
          <p:spPr bwMode="auto">
            <a:xfrm>
              <a:off x="3749" y="2134"/>
              <a:ext cx="1033" cy="1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endParaRPr lang="en-US" altLang="ko-KR" sz="1600"/>
            </a:p>
          </p:txBody>
        </p:sp>
        <p:sp>
          <p:nvSpPr>
            <p:cNvPr id="27688" name="Text Box 19"/>
            <p:cNvSpPr txBox="1">
              <a:spLocks noChangeArrowheads="1"/>
            </p:cNvSpPr>
            <p:nvPr/>
          </p:nvSpPr>
          <p:spPr bwMode="auto">
            <a:xfrm>
              <a:off x="3742" y="2192"/>
              <a:ext cx="1034" cy="19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r>
                <a:rPr lang="en-US" altLang="ko-KR" sz="1600" b="1"/>
                <a:t>+ ballDribble()</a:t>
              </a:r>
              <a:br>
                <a:rPr lang="en-US" altLang="ko-KR" sz="1600" b="1"/>
              </a:br>
              <a:r>
                <a:rPr lang="en-US" altLang="ko-KR" sz="1600" b="1"/>
                <a:t>+ ballPass()</a:t>
              </a:r>
              <a:br>
                <a:rPr lang="en-US" altLang="ko-KR" sz="1600" b="1"/>
              </a:br>
              <a:r>
                <a:rPr lang="en-US" altLang="ko-KR" sz="1600" b="1"/>
                <a:t>+ rebound()</a:t>
              </a:r>
              <a:br>
                <a:rPr lang="en-US" altLang="ko-KR" sz="1600" b="1"/>
              </a:br>
              <a:r>
                <a:rPr lang="en-US" altLang="ko-KR" sz="1600" b="1"/>
                <a:t>+ shoot()</a:t>
              </a:r>
            </a:p>
          </p:txBody>
        </p:sp>
      </p:grpSp>
      <p:grpSp>
        <p:nvGrpSpPr>
          <p:cNvPr id="27664" name="Group 20"/>
          <p:cNvGrpSpPr>
            <a:grpSpLocks/>
          </p:cNvGrpSpPr>
          <p:nvPr/>
        </p:nvGrpSpPr>
        <p:grpSpPr bwMode="auto">
          <a:xfrm>
            <a:off x="395288" y="4149725"/>
            <a:ext cx="2952750" cy="1512888"/>
            <a:chOff x="385" y="2341"/>
            <a:chExt cx="1860" cy="1361"/>
          </a:xfrm>
        </p:grpSpPr>
        <p:sp>
          <p:nvSpPr>
            <p:cNvPr id="27676" name="Rectangle 21"/>
            <p:cNvSpPr>
              <a:spLocks noChangeArrowheads="1"/>
            </p:cNvSpPr>
            <p:nvPr/>
          </p:nvSpPr>
          <p:spPr bwMode="auto">
            <a:xfrm>
              <a:off x="476" y="2341"/>
              <a:ext cx="1633" cy="136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</a:pPr>
              <a:endParaRPr lang="ko-KR" altLang="en-US" sz="1600"/>
            </a:p>
          </p:txBody>
        </p:sp>
        <p:sp>
          <p:nvSpPr>
            <p:cNvPr id="27677" name="Line 22"/>
            <p:cNvSpPr>
              <a:spLocks noChangeShapeType="1"/>
            </p:cNvSpPr>
            <p:nvPr/>
          </p:nvSpPr>
          <p:spPr bwMode="auto">
            <a:xfrm>
              <a:off x="476" y="2659"/>
              <a:ext cx="16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7678" name="Line 23"/>
            <p:cNvSpPr>
              <a:spLocks noChangeShapeType="1"/>
            </p:cNvSpPr>
            <p:nvPr/>
          </p:nvSpPr>
          <p:spPr bwMode="auto">
            <a:xfrm>
              <a:off x="476" y="3249"/>
              <a:ext cx="16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7679" name="Text Box 24"/>
            <p:cNvSpPr txBox="1">
              <a:spLocks noChangeArrowheads="1"/>
            </p:cNvSpPr>
            <p:nvPr/>
          </p:nvSpPr>
          <p:spPr bwMode="auto">
            <a:xfrm>
              <a:off x="385" y="2341"/>
              <a:ext cx="1724" cy="3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sz="1800" b="1"/>
                <a:t>Team</a:t>
              </a:r>
            </a:p>
          </p:txBody>
        </p:sp>
        <p:sp>
          <p:nvSpPr>
            <p:cNvPr id="27680" name="Text Box 25"/>
            <p:cNvSpPr txBox="1">
              <a:spLocks noChangeArrowheads="1"/>
            </p:cNvSpPr>
            <p:nvPr/>
          </p:nvSpPr>
          <p:spPr bwMode="auto">
            <a:xfrm>
              <a:off x="521" y="2704"/>
              <a:ext cx="1724" cy="40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r>
                <a:rPr lang="en-US" altLang="ko-KR" sz="1600"/>
                <a:t>- </a:t>
              </a:r>
              <a:r>
                <a:rPr lang="en-US" altLang="ko-KR" sz="1600" b="1"/>
                <a:t>TeamName: String</a:t>
              </a:r>
              <a:br>
                <a:rPr lang="en-US" altLang="ko-KR" sz="1600" b="1"/>
              </a:br>
              <a:r>
                <a:rPr lang="en-US" altLang="ko-KR" sz="1600" b="1"/>
                <a:t>- NumberofPlayer: Integer</a:t>
              </a:r>
            </a:p>
          </p:txBody>
        </p:sp>
        <p:sp>
          <p:nvSpPr>
            <p:cNvPr id="27681" name="Text Box 26"/>
            <p:cNvSpPr txBox="1">
              <a:spLocks noChangeArrowheads="1"/>
            </p:cNvSpPr>
            <p:nvPr/>
          </p:nvSpPr>
          <p:spPr bwMode="auto">
            <a:xfrm>
              <a:off x="476" y="3249"/>
              <a:ext cx="1724" cy="40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endParaRPr lang="en-US" altLang="ko-KR" sz="1600"/>
            </a:p>
          </p:txBody>
        </p:sp>
      </p:grpSp>
      <p:sp>
        <p:nvSpPr>
          <p:cNvPr id="27665" name="Text Box 27"/>
          <p:cNvSpPr txBox="1">
            <a:spLocks noChangeArrowheads="1"/>
          </p:cNvSpPr>
          <p:nvPr/>
        </p:nvSpPr>
        <p:spPr bwMode="auto">
          <a:xfrm>
            <a:off x="3132138" y="4365625"/>
            <a:ext cx="43180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 b="1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27666" name="Text Box 28"/>
          <p:cNvSpPr txBox="1">
            <a:spLocks noChangeArrowheads="1"/>
          </p:cNvSpPr>
          <p:nvPr/>
        </p:nvSpPr>
        <p:spPr bwMode="auto">
          <a:xfrm>
            <a:off x="5724525" y="4365625"/>
            <a:ext cx="43180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 b="1">
                <a:solidFill>
                  <a:srgbClr val="0000CC"/>
                </a:solidFill>
              </a:rPr>
              <a:t>*</a:t>
            </a:r>
          </a:p>
        </p:txBody>
      </p:sp>
      <p:sp>
        <p:nvSpPr>
          <p:cNvPr id="27667" name="Text Box 29"/>
          <p:cNvSpPr txBox="1">
            <a:spLocks noChangeArrowheads="1"/>
          </p:cNvSpPr>
          <p:nvPr/>
        </p:nvSpPr>
        <p:spPr bwMode="auto">
          <a:xfrm>
            <a:off x="4718050" y="4316413"/>
            <a:ext cx="1296988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b="1">
                <a:solidFill>
                  <a:srgbClr val="0000CC"/>
                </a:solidFill>
              </a:rPr>
              <a:t>employ</a:t>
            </a:r>
          </a:p>
        </p:txBody>
      </p:sp>
      <p:sp>
        <p:nvSpPr>
          <p:cNvPr id="27668" name="Line 30"/>
          <p:cNvSpPr>
            <a:spLocks noChangeShapeType="1"/>
          </p:cNvSpPr>
          <p:nvPr/>
        </p:nvSpPr>
        <p:spPr bwMode="auto">
          <a:xfrm flipH="1">
            <a:off x="3348038" y="3857625"/>
            <a:ext cx="366712" cy="5794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7669" name="Rectangle 31"/>
          <p:cNvSpPr>
            <a:spLocks noChangeArrowheads="1"/>
          </p:cNvSpPr>
          <p:nvPr/>
        </p:nvSpPr>
        <p:spPr bwMode="auto">
          <a:xfrm>
            <a:off x="3338513" y="3573463"/>
            <a:ext cx="201930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kumimoji="0" lang="en-GB" altLang="ko-KR" sz="1600">
                <a:solidFill>
                  <a:srgbClr val="D62828"/>
                </a:solidFill>
                <a:latin typeface="Verdana" pitchFamily="34" charset="0"/>
              </a:rPr>
              <a:t>Multiplicity</a:t>
            </a:r>
            <a:endParaRPr kumimoji="0" lang="ko-KR" altLang="en-US" sz="1600">
              <a:solidFill>
                <a:srgbClr val="D62828"/>
              </a:solidFill>
              <a:latin typeface="Verdana" pitchFamily="34" charset="0"/>
            </a:endParaRPr>
          </a:p>
        </p:txBody>
      </p:sp>
      <p:sp>
        <p:nvSpPr>
          <p:cNvPr id="27670" name="Line 33"/>
          <p:cNvSpPr>
            <a:spLocks noChangeShapeType="1"/>
          </p:cNvSpPr>
          <p:nvPr/>
        </p:nvSpPr>
        <p:spPr bwMode="auto">
          <a:xfrm>
            <a:off x="3132138" y="4724400"/>
            <a:ext cx="316865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arrow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7671" name="Line 37"/>
          <p:cNvSpPr>
            <a:spLocks noChangeShapeType="1"/>
          </p:cNvSpPr>
          <p:nvPr/>
        </p:nvSpPr>
        <p:spPr bwMode="auto">
          <a:xfrm flipH="1" flipV="1">
            <a:off x="5286375" y="4643438"/>
            <a:ext cx="46038" cy="5000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7672" name="Text Box 39"/>
          <p:cNvSpPr txBox="1">
            <a:spLocks noChangeArrowheads="1"/>
          </p:cNvSpPr>
          <p:nvPr/>
        </p:nvSpPr>
        <p:spPr bwMode="auto">
          <a:xfrm>
            <a:off x="4286250" y="4005263"/>
            <a:ext cx="24653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GB" altLang="ko-KR" sz="1600">
                <a:solidFill>
                  <a:srgbClr val="D62828"/>
                </a:solidFill>
                <a:latin typeface="Verdana" pitchFamily="34" charset="0"/>
              </a:rPr>
              <a:t>Association </a:t>
            </a:r>
          </a:p>
        </p:txBody>
      </p:sp>
      <p:sp>
        <p:nvSpPr>
          <p:cNvPr id="27673" name="Line 40"/>
          <p:cNvSpPr>
            <a:spLocks noChangeShapeType="1"/>
          </p:cNvSpPr>
          <p:nvPr/>
        </p:nvSpPr>
        <p:spPr bwMode="auto">
          <a:xfrm>
            <a:off x="4929188" y="3714750"/>
            <a:ext cx="1011237" cy="72231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7674" name="Line 41"/>
          <p:cNvSpPr>
            <a:spLocks noChangeShapeType="1"/>
          </p:cNvSpPr>
          <p:nvPr/>
        </p:nvSpPr>
        <p:spPr bwMode="auto">
          <a:xfrm flipH="1">
            <a:off x="4643438" y="4214813"/>
            <a:ext cx="71437" cy="5000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571500" y="5126038"/>
            <a:ext cx="2357438" cy="517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/>
          <a:lstStyle/>
          <a:p>
            <a:r>
              <a:rPr lang="en-US" altLang="ko-KR" sz="1800" b="1"/>
              <a:t>+ TeamMembers()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87A04-6A0A-454C-80CB-2546FCF767A9}" type="slidenum">
              <a:rPr lang="ko-KR" altLang="en-US"/>
              <a:pPr>
                <a:defRPr/>
              </a:pPr>
              <a:t>26</a:t>
            </a:fld>
            <a:r>
              <a:rPr lang="en-US" altLang="ko-KR" dirty="0"/>
              <a:t>/51</a:t>
            </a: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Aggregations and Compositions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68413"/>
            <a:ext cx="8686800" cy="4857750"/>
          </a:xfrm>
        </p:spPr>
        <p:txBody>
          <a:bodyPr/>
          <a:lstStyle/>
          <a:p>
            <a:pPr eaLnBrk="1" hangingPunct="1"/>
            <a:r>
              <a:rPr lang="en-US" altLang="ko-KR" smtClean="0"/>
              <a:t>Aggregation </a:t>
            </a:r>
          </a:p>
          <a:p>
            <a:pPr lvl="1" eaLnBrk="1" hangingPunct="1"/>
            <a:r>
              <a:rPr lang="en-US" altLang="ko-KR" smtClean="0">
                <a:solidFill>
                  <a:srgbClr val="0000CC"/>
                </a:solidFill>
              </a:rPr>
              <a:t>Weak</a:t>
            </a:r>
            <a:r>
              <a:rPr lang="en-US" altLang="ko-KR" smtClean="0"/>
              <a:t> “whole-part” relationship between elements</a:t>
            </a:r>
          </a:p>
          <a:p>
            <a:pPr lvl="2" eaLnBrk="1" hangingPunct="1"/>
            <a:r>
              <a:rPr lang="en-US" altLang="ko-KR" smtClean="0"/>
              <a:t>An airport has many airplanes in it.</a:t>
            </a:r>
          </a:p>
          <a:p>
            <a:pPr eaLnBrk="1" hangingPunct="1"/>
            <a:r>
              <a:rPr lang="en-US" altLang="ko-KR" smtClean="0"/>
              <a:t>Composition </a:t>
            </a:r>
          </a:p>
          <a:p>
            <a:pPr lvl="1" eaLnBrk="1" hangingPunct="1"/>
            <a:r>
              <a:rPr lang="en-US" altLang="ko-KR" smtClean="0">
                <a:solidFill>
                  <a:srgbClr val="0000CC"/>
                </a:solidFill>
              </a:rPr>
              <a:t>Strong</a:t>
            </a:r>
            <a:r>
              <a:rPr lang="en-US" altLang="ko-KR" smtClean="0"/>
              <a:t> “whole-part” relationship between elements</a:t>
            </a:r>
          </a:p>
          <a:p>
            <a:pPr lvl="2" eaLnBrk="1" hangingPunct="1"/>
            <a:r>
              <a:rPr lang="en-US" altLang="ko-KR" smtClean="0"/>
              <a:t>Window ‘contains a’ scrollbar</a:t>
            </a:r>
          </a:p>
          <a:p>
            <a:pPr eaLnBrk="1" hangingPunct="1"/>
            <a:endParaRPr lang="ko-KR" altLang="en-US" sz="2000" smtClean="0"/>
          </a:p>
        </p:txBody>
      </p:sp>
      <p:sp>
        <p:nvSpPr>
          <p:cNvPr id="28679" name="Text Box 4"/>
          <p:cNvSpPr txBox="1">
            <a:spLocks noChangeArrowheads="1"/>
          </p:cNvSpPr>
          <p:nvPr/>
        </p:nvSpPr>
        <p:spPr bwMode="auto">
          <a:xfrm>
            <a:off x="7534275" y="4797425"/>
            <a:ext cx="13589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Composition</a:t>
            </a:r>
          </a:p>
        </p:txBody>
      </p:sp>
      <p:sp>
        <p:nvSpPr>
          <p:cNvPr id="28680" name="Text Box 5"/>
          <p:cNvSpPr txBox="1">
            <a:spLocks noChangeArrowheads="1"/>
          </p:cNvSpPr>
          <p:nvPr/>
        </p:nvSpPr>
        <p:spPr bwMode="auto">
          <a:xfrm>
            <a:off x="107950" y="4724400"/>
            <a:ext cx="1368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Aggregation</a:t>
            </a:r>
          </a:p>
        </p:txBody>
      </p:sp>
      <p:sp>
        <p:nvSpPr>
          <p:cNvPr id="28681" name="Line 6"/>
          <p:cNvSpPr>
            <a:spLocks noChangeShapeType="1"/>
          </p:cNvSpPr>
          <p:nvPr/>
        </p:nvSpPr>
        <p:spPr bwMode="auto">
          <a:xfrm flipV="1">
            <a:off x="1403350" y="4868863"/>
            <a:ext cx="5762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sm" len="lg"/>
          </a:ln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grpSp>
        <p:nvGrpSpPr>
          <p:cNvPr id="28682" name="Group 7"/>
          <p:cNvGrpSpPr>
            <a:grpSpLocks/>
          </p:cNvGrpSpPr>
          <p:nvPr/>
        </p:nvGrpSpPr>
        <p:grpSpPr bwMode="auto">
          <a:xfrm>
            <a:off x="4859338" y="3940175"/>
            <a:ext cx="2801937" cy="2225675"/>
            <a:chOff x="2653" y="2523"/>
            <a:chExt cx="1765" cy="1402"/>
          </a:xfrm>
        </p:grpSpPr>
        <p:sp>
          <p:nvSpPr>
            <p:cNvPr id="28727" name="Rectangle 8"/>
            <p:cNvSpPr>
              <a:spLocks noChangeArrowheads="1"/>
            </p:cNvSpPr>
            <p:nvPr/>
          </p:nvSpPr>
          <p:spPr bwMode="auto">
            <a:xfrm>
              <a:off x="3284" y="2523"/>
              <a:ext cx="639" cy="546"/>
            </a:xfrm>
            <a:prstGeom prst="rect">
              <a:avLst/>
            </a:prstGeom>
            <a:solidFill>
              <a:srgbClr val="F3F2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28" name="Line 9"/>
            <p:cNvSpPr>
              <a:spLocks noChangeShapeType="1"/>
            </p:cNvSpPr>
            <p:nvPr/>
          </p:nvSpPr>
          <p:spPr bwMode="auto">
            <a:xfrm>
              <a:off x="3284" y="2927"/>
              <a:ext cx="639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29" name="Rectangle 10"/>
            <p:cNvSpPr>
              <a:spLocks noChangeArrowheads="1"/>
            </p:cNvSpPr>
            <p:nvPr/>
          </p:nvSpPr>
          <p:spPr bwMode="auto">
            <a:xfrm>
              <a:off x="3342" y="2551"/>
              <a:ext cx="4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en-US" altLang="ko-KR" sz="1600" b="1">
                  <a:solidFill>
                    <a:srgbClr val="000000"/>
                  </a:solidFill>
                </a:rPr>
                <a:t>Window</a:t>
              </a:r>
              <a:endParaRPr kumimoji="0" lang="en-US" altLang="ko-KR" sz="1600"/>
            </a:p>
          </p:txBody>
        </p:sp>
        <p:sp>
          <p:nvSpPr>
            <p:cNvPr id="28730" name="Rectangle 11"/>
            <p:cNvSpPr>
              <a:spLocks noChangeArrowheads="1"/>
            </p:cNvSpPr>
            <p:nvPr/>
          </p:nvSpPr>
          <p:spPr bwMode="auto">
            <a:xfrm>
              <a:off x="3475" y="2530"/>
              <a:ext cx="163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31" name="Rectangle 12"/>
            <p:cNvSpPr>
              <a:spLocks noChangeArrowheads="1"/>
            </p:cNvSpPr>
            <p:nvPr/>
          </p:nvSpPr>
          <p:spPr bwMode="auto">
            <a:xfrm>
              <a:off x="3546" y="2537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32" name="Rectangle 13"/>
            <p:cNvSpPr>
              <a:spLocks noChangeArrowheads="1"/>
            </p:cNvSpPr>
            <p:nvPr/>
          </p:nvSpPr>
          <p:spPr bwMode="auto">
            <a:xfrm>
              <a:off x="3284" y="2799"/>
              <a:ext cx="198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33" name="Rectangle 14"/>
            <p:cNvSpPr>
              <a:spLocks noChangeArrowheads="1"/>
            </p:cNvSpPr>
            <p:nvPr/>
          </p:nvSpPr>
          <p:spPr bwMode="auto">
            <a:xfrm>
              <a:off x="3355" y="2799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34" name="Rectangle 15"/>
            <p:cNvSpPr>
              <a:spLocks noChangeArrowheads="1"/>
            </p:cNvSpPr>
            <p:nvPr/>
          </p:nvSpPr>
          <p:spPr bwMode="auto">
            <a:xfrm>
              <a:off x="2653" y="3338"/>
              <a:ext cx="907" cy="546"/>
            </a:xfrm>
            <a:prstGeom prst="rect">
              <a:avLst/>
            </a:prstGeom>
            <a:solidFill>
              <a:srgbClr val="F3F2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35" name="Line 16"/>
            <p:cNvSpPr>
              <a:spLocks noChangeShapeType="1"/>
            </p:cNvSpPr>
            <p:nvPr/>
          </p:nvSpPr>
          <p:spPr bwMode="auto">
            <a:xfrm>
              <a:off x="2653" y="3742"/>
              <a:ext cx="907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36" name="Rectangle 17"/>
            <p:cNvSpPr>
              <a:spLocks noChangeArrowheads="1"/>
            </p:cNvSpPr>
            <p:nvPr/>
          </p:nvSpPr>
          <p:spPr bwMode="auto">
            <a:xfrm>
              <a:off x="2699" y="3385"/>
              <a:ext cx="34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en-US" altLang="ko-KR" sz="1600" b="1"/>
                <a:t>Panel</a:t>
              </a:r>
            </a:p>
          </p:txBody>
        </p:sp>
        <p:sp>
          <p:nvSpPr>
            <p:cNvPr id="28737" name="Rectangle 18"/>
            <p:cNvSpPr>
              <a:spLocks noChangeArrowheads="1"/>
            </p:cNvSpPr>
            <p:nvPr/>
          </p:nvSpPr>
          <p:spPr bwMode="auto">
            <a:xfrm>
              <a:off x="2951" y="3352"/>
              <a:ext cx="170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38" name="Rectangle 19"/>
            <p:cNvSpPr>
              <a:spLocks noChangeArrowheads="1"/>
            </p:cNvSpPr>
            <p:nvPr/>
          </p:nvSpPr>
          <p:spPr bwMode="auto">
            <a:xfrm>
              <a:off x="3029" y="3352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39" name="Rectangle 20"/>
            <p:cNvSpPr>
              <a:spLocks noChangeArrowheads="1"/>
            </p:cNvSpPr>
            <p:nvPr/>
          </p:nvSpPr>
          <p:spPr bwMode="auto">
            <a:xfrm>
              <a:off x="2653" y="3763"/>
              <a:ext cx="198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40" name="Rectangle 21"/>
            <p:cNvSpPr>
              <a:spLocks noChangeArrowheads="1"/>
            </p:cNvSpPr>
            <p:nvPr/>
          </p:nvSpPr>
          <p:spPr bwMode="auto">
            <a:xfrm>
              <a:off x="2724" y="3771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41" name="Rectangle 22"/>
            <p:cNvSpPr>
              <a:spLocks noChangeArrowheads="1"/>
            </p:cNvSpPr>
            <p:nvPr/>
          </p:nvSpPr>
          <p:spPr bwMode="auto">
            <a:xfrm>
              <a:off x="3787" y="3338"/>
              <a:ext cx="631" cy="546"/>
            </a:xfrm>
            <a:prstGeom prst="rect">
              <a:avLst/>
            </a:prstGeom>
            <a:solidFill>
              <a:srgbClr val="F3F2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42" name="Line 23"/>
            <p:cNvSpPr>
              <a:spLocks noChangeShapeType="1"/>
            </p:cNvSpPr>
            <p:nvPr/>
          </p:nvSpPr>
          <p:spPr bwMode="auto">
            <a:xfrm>
              <a:off x="3787" y="3593"/>
              <a:ext cx="6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43" name="Line 24"/>
            <p:cNvSpPr>
              <a:spLocks noChangeShapeType="1"/>
            </p:cNvSpPr>
            <p:nvPr/>
          </p:nvSpPr>
          <p:spPr bwMode="auto">
            <a:xfrm>
              <a:off x="3787" y="3742"/>
              <a:ext cx="6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44" name="Rectangle 25"/>
            <p:cNvSpPr>
              <a:spLocks noChangeArrowheads="1"/>
            </p:cNvSpPr>
            <p:nvPr/>
          </p:nvSpPr>
          <p:spPr bwMode="auto">
            <a:xfrm>
              <a:off x="3801" y="3445"/>
              <a:ext cx="5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45" name="Rectangle 26"/>
            <p:cNvSpPr>
              <a:spLocks noChangeArrowheads="1"/>
            </p:cNvSpPr>
            <p:nvPr/>
          </p:nvSpPr>
          <p:spPr bwMode="auto">
            <a:xfrm>
              <a:off x="3833" y="3385"/>
              <a:ext cx="55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en-US" altLang="ko-KR" sz="1600" b="1">
                  <a:solidFill>
                    <a:srgbClr val="000000"/>
                  </a:solidFill>
                </a:rPr>
                <a:t>Scrollbar</a:t>
              </a:r>
              <a:endParaRPr kumimoji="0" lang="en-US" altLang="ko-KR" sz="1600"/>
            </a:p>
          </p:txBody>
        </p:sp>
        <p:sp>
          <p:nvSpPr>
            <p:cNvPr id="28746" name="Rectangle 27"/>
            <p:cNvSpPr>
              <a:spLocks noChangeArrowheads="1"/>
            </p:cNvSpPr>
            <p:nvPr/>
          </p:nvSpPr>
          <p:spPr bwMode="auto">
            <a:xfrm>
              <a:off x="4021" y="3352"/>
              <a:ext cx="163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47" name="Rectangle 28"/>
            <p:cNvSpPr>
              <a:spLocks noChangeArrowheads="1"/>
            </p:cNvSpPr>
            <p:nvPr/>
          </p:nvSpPr>
          <p:spPr bwMode="auto">
            <a:xfrm>
              <a:off x="4092" y="3352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48" name="Freeform 29"/>
            <p:cNvSpPr>
              <a:spLocks/>
            </p:cNvSpPr>
            <p:nvPr/>
          </p:nvSpPr>
          <p:spPr bwMode="auto">
            <a:xfrm>
              <a:off x="3107" y="3069"/>
              <a:ext cx="312" cy="269"/>
            </a:xfrm>
            <a:custGeom>
              <a:avLst/>
              <a:gdLst>
                <a:gd name="T0" fmla="*/ 0 w 312"/>
                <a:gd name="T1" fmla="*/ 269 h 269"/>
                <a:gd name="T2" fmla="*/ 0 w 312"/>
                <a:gd name="T3" fmla="*/ 135 h 269"/>
                <a:gd name="T4" fmla="*/ 312 w 312"/>
                <a:gd name="T5" fmla="*/ 135 h 269"/>
                <a:gd name="T6" fmla="*/ 312 w 312"/>
                <a:gd name="T7" fmla="*/ 0 h 2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2"/>
                <a:gd name="T13" fmla="*/ 0 h 269"/>
                <a:gd name="T14" fmla="*/ 312 w 312"/>
                <a:gd name="T15" fmla="*/ 269 h 2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2" h="269">
                  <a:moveTo>
                    <a:pt x="0" y="269"/>
                  </a:moveTo>
                  <a:lnTo>
                    <a:pt x="0" y="135"/>
                  </a:lnTo>
                  <a:lnTo>
                    <a:pt x="312" y="135"/>
                  </a:lnTo>
                  <a:lnTo>
                    <a:pt x="31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49" name="Freeform 30"/>
            <p:cNvSpPr>
              <a:spLocks/>
            </p:cNvSpPr>
            <p:nvPr/>
          </p:nvSpPr>
          <p:spPr bwMode="auto">
            <a:xfrm>
              <a:off x="3397" y="3069"/>
              <a:ext cx="50" cy="85"/>
            </a:xfrm>
            <a:custGeom>
              <a:avLst/>
              <a:gdLst>
                <a:gd name="T0" fmla="*/ 22 w 50"/>
                <a:gd name="T1" fmla="*/ 0 h 85"/>
                <a:gd name="T2" fmla="*/ 50 w 50"/>
                <a:gd name="T3" fmla="*/ 42 h 85"/>
                <a:gd name="T4" fmla="*/ 22 w 50"/>
                <a:gd name="T5" fmla="*/ 85 h 85"/>
                <a:gd name="T6" fmla="*/ 0 w 50"/>
                <a:gd name="T7" fmla="*/ 42 h 85"/>
                <a:gd name="T8" fmla="*/ 22 w 50"/>
                <a:gd name="T9" fmla="*/ 0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"/>
                <a:gd name="T16" fmla="*/ 0 h 85"/>
                <a:gd name="T17" fmla="*/ 50 w 50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" h="85">
                  <a:moveTo>
                    <a:pt x="22" y="0"/>
                  </a:moveTo>
                  <a:lnTo>
                    <a:pt x="50" y="42"/>
                  </a:lnTo>
                  <a:lnTo>
                    <a:pt x="22" y="85"/>
                  </a:lnTo>
                  <a:lnTo>
                    <a:pt x="0" y="4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50" name="Rectangle 31"/>
            <p:cNvSpPr>
              <a:spLocks noChangeArrowheads="1"/>
            </p:cNvSpPr>
            <p:nvPr/>
          </p:nvSpPr>
          <p:spPr bwMode="auto">
            <a:xfrm>
              <a:off x="3163" y="3083"/>
              <a:ext cx="19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51" name="Rectangle 32"/>
            <p:cNvSpPr>
              <a:spLocks noChangeArrowheads="1"/>
            </p:cNvSpPr>
            <p:nvPr/>
          </p:nvSpPr>
          <p:spPr bwMode="auto">
            <a:xfrm>
              <a:off x="3248" y="3083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52" name="Rectangle 33"/>
            <p:cNvSpPr>
              <a:spLocks noChangeArrowheads="1"/>
            </p:cNvSpPr>
            <p:nvPr/>
          </p:nvSpPr>
          <p:spPr bwMode="auto">
            <a:xfrm>
              <a:off x="3433" y="3076"/>
              <a:ext cx="19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53" name="Rectangle 34"/>
            <p:cNvSpPr>
              <a:spLocks noChangeArrowheads="1"/>
            </p:cNvSpPr>
            <p:nvPr/>
          </p:nvSpPr>
          <p:spPr bwMode="auto">
            <a:xfrm>
              <a:off x="3504" y="3083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54" name="Rectangle 35"/>
            <p:cNvSpPr>
              <a:spLocks noChangeArrowheads="1"/>
            </p:cNvSpPr>
            <p:nvPr/>
          </p:nvSpPr>
          <p:spPr bwMode="auto">
            <a:xfrm>
              <a:off x="2901" y="3218"/>
              <a:ext cx="19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55" name="Rectangle 36"/>
            <p:cNvSpPr>
              <a:spLocks noChangeArrowheads="1"/>
            </p:cNvSpPr>
            <p:nvPr/>
          </p:nvSpPr>
          <p:spPr bwMode="auto">
            <a:xfrm>
              <a:off x="2986" y="3225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en-US" altLang="ko-KR" sz="1600" b="1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28756" name="Rectangle 37"/>
            <p:cNvSpPr>
              <a:spLocks noChangeArrowheads="1"/>
            </p:cNvSpPr>
            <p:nvPr/>
          </p:nvSpPr>
          <p:spPr bwMode="auto">
            <a:xfrm>
              <a:off x="3114" y="3218"/>
              <a:ext cx="19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57" name="Rectangle 38"/>
            <p:cNvSpPr>
              <a:spLocks noChangeArrowheads="1"/>
            </p:cNvSpPr>
            <p:nvPr/>
          </p:nvSpPr>
          <p:spPr bwMode="auto">
            <a:xfrm>
              <a:off x="3185" y="3225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58" name="Rectangle 39"/>
            <p:cNvSpPr>
              <a:spLocks noChangeArrowheads="1"/>
            </p:cNvSpPr>
            <p:nvPr/>
          </p:nvSpPr>
          <p:spPr bwMode="auto">
            <a:xfrm>
              <a:off x="3220" y="3076"/>
              <a:ext cx="19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59" name="Rectangle 40"/>
            <p:cNvSpPr>
              <a:spLocks noChangeArrowheads="1"/>
            </p:cNvSpPr>
            <p:nvPr/>
          </p:nvSpPr>
          <p:spPr bwMode="auto">
            <a:xfrm>
              <a:off x="3333" y="3083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60" name="Rectangle 41"/>
            <p:cNvSpPr>
              <a:spLocks noChangeArrowheads="1"/>
            </p:cNvSpPr>
            <p:nvPr/>
          </p:nvSpPr>
          <p:spPr bwMode="auto">
            <a:xfrm>
              <a:off x="3163" y="3083"/>
              <a:ext cx="19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61" name="Rectangle 42"/>
            <p:cNvSpPr>
              <a:spLocks noChangeArrowheads="1"/>
            </p:cNvSpPr>
            <p:nvPr/>
          </p:nvSpPr>
          <p:spPr bwMode="auto">
            <a:xfrm>
              <a:off x="3248" y="3083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62" name="Freeform 43"/>
            <p:cNvSpPr>
              <a:spLocks/>
            </p:cNvSpPr>
            <p:nvPr/>
          </p:nvSpPr>
          <p:spPr bwMode="auto">
            <a:xfrm>
              <a:off x="3695" y="3069"/>
              <a:ext cx="135" cy="269"/>
            </a:xfrm>
            <a:custGeom>
              <a:avLst/>
              <a:gdLst>
                <a:gd name="T0" fmla="*/ 0 w 135"/>
                <a:gd name="T1" fmla="*/ 0 h 269"/>
                <a:gd name="T2" fmla="*/ 0 w 135"/>
                <a:gd name="T3" fmla="*/ 135 h 269"/>
                <a:gd name="T4" fmla="*/ 135 w 135"/>
                <a:gd name="T5" fmla="*/ 135 h 269"/>
                <a:gd name="T6" fmla="*/ 135 w 135"/>
                <a:gd name="T7" fmla="*/ 269 h 2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5"/>
                <a:gd name="T13" fmla="*/ 0 h 269"/>
                <a:gd name="T14" fmla="*/ 135 w 135"/>
                <a:gd name="T15" fmla="*/ 269 h 2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5" h="269">
                  <a:moveTo>
                    <a:pt x="0" y="0"/>
                  </a:moveTo>
                  <a:lnTo>
                    <a:pt x="0" y="135"/>
                  </a:lnTo>
                  <a:lnTo>
                    <a:pt x="135" y="135"/>
                  </a:lnTo>
                  <a:lnTo>
                    <a:pt x="135" y="269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63" name="Freeform 44"/>
            <p:cNvSpPr>
              <a:spLocks/>
            </p:cNvSpPr>
            <p:nvPr/>
          </p:nvSpPr>
          <p:spPr bwMode="auto">
            <a:xfrm>
              <a:off x="3674" y="3069"/>
              <a:ext cx="42" cy="85"/>
            </a:xfrm>
            <a:custGeom>
              <a:avLst/>
              <a:gdLst>
                <a:gd name="T0" fmla="*/ 21 w 42"/>
                <a:gd name="T1" fmla="*/ 0 h 85"/>
                <a:gd name="T2" fmla="*/ 42 w 42"/>
                <a:gd name="T3" fmla="*/ 42 h 85"/>
                <a:gd name="T4" fmla="*/ 21 w 42"/>
                <a:gd name="T5" fmla="*/ 85 h 85"/>
                <a:gd name="T6" fmla="*/ 0 w 42"/>
                <a:gd name="T7" fmla="*/ 42 h 85"/>
                <a:gd name="T8" fmla="*/ 21 w 42"/>
                <a:gd name="T9" fmla="*/ 0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85"/>
                <a:gd name="T17" fmla="*/ 42 w 42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85">
                  <a:moveTo>
                    <a:pt x="21" y="0"/>
                  </a:moveTo>
                  <a:lnTo>
                    <a:pt x="42" y="42"/>
                  </a:lnTo>
                  <a:lnTo>
                    <a:pt x="21" y="85"/>
                  </a:lnTo>
                  <a:lnTo>
                    <a:pt x="0" y="4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64" name="Rectangle 45"/>
            <p:cNvSpPr>
              <a:spLocks noChangeArrowheads="1"/>
            </p:cNvSpPr>
            <p:nvPr/>
          </p:nvSpPr>
          <p:spPr bwMode="auto">
            <a:xfrm>
              <a:off x="3660" y="3083"/>
              <a:ext cx="19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65" name="Rectangle 46"/>
            <p:cNvSpPr>
              <a:spLocks noChangeArrowheads="1"/>
            </p:cNvSpPr>
            <p:nvPr/>
          </p:nvSpPr>
          <p:spPr bwMode="auto">
            <a:xfrm>
              <a:off x="3752" y="3083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66" name="Rectangle 47"/>
            <p:cNvSpPr>
              <a:spLocks noChangeArrowheads="1"/>
            </p:cNvSpPr>
            <p:nvPr/>
          </p:nvSpPr>
          <p:spPr bwMode="auto">
            <a:xfrm>
              <a:off x="3844" y="3218"/>
              <a:ext cx="19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67" name="Rectangle 48"/>
            <p:cNvSpPr>
              <a:spLocks noChangeArrowheads="1"/>
            </p:cNvSpPr>
            <p:nvPr/>
          </p:nvSpPr>
          <p:spPr bwMode="auto">
            <a:xfrm>
              <a:off x="3915" y="3225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68" name="Rectangle 49"/>
            <p:cNvSpPr>
              <a:spLocks noChangeArrowheads="1"/>
            </p:cNvSpPr>
            <p:nvPr/>
          </p:nvSpPr>
          <p:spPr bwMode="auto">
            <a:xfrm>
              <a:off x="3497" y="3076"/>
              <a:ext cx="19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69" name="Rectangle 50"/>
            <p:cNvSpPr>
              <a:spLocks noChangeArrowheads="1"/>
            </p:cNvSpPr>
            <p:nvPr/>
          </p:nvSpPr>
          <p:spPr bwMode="auto">
            <a:xfrm>
              <a:off x="3603" y="3083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70" name="Rectangle 51"/>
            <p:cNvSpPr>
              <a:spLocks noChangeArrowheads="1"/>
            </p:cNvSpPr>
            <p:nvPr/>
          </p:nvSpPr>
          <p:spPr bwMode="auto">
            <a:xfrm>
              <a:off x="3702" y="3076"/>
              <a:ext cx="206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71" name="Rectangle 52"/>
            <p:cNvSpPr>
              <a:spLocks noChangeArrowheads="1"/>
            </p:cNvSpPr>
            <p:nvPr/>
          </p:nvSpPr>
          <p:spPr bwMode="auto">
            <a:xfrm>
              <a:off x="3773" y="3083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72" name="Rectangle 53"/>
            <p:cNvSpPr>
              <a:spLocks noChangeArrowheads="1"/>
            </p:cNvSpPr>
            <p:nvPr/>
          </p:nvSpPr>
          <p:spPr bwMode="auto">
            <a:xfrm>
              <a:off x="3546" y="3218"/>
              <a:ext cx="28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73" name="Rectangle 54"/>
            <p:cNvSpPr>
              <a:spLocks noChangeArrowheads="1"/>
            </p:cNvSpPr>
            <p:nvPr/>
          </p:nvSpPr>
          <p:spPr bwMode="auto">
            <a:xfrm>
              <a:off x="3606" y="3204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en-US" altLang="ko-KR" sz="1600" b="1">
                  <a:solidFill>
                    <a:srgbClr val="0000CC"/>
                  </a:solidFill>
                </a:rPr>
                <a:t>0</a:t>
              </a:r>
            </a:p>
          </p:txBody>
        </p:sp>
        <p:sp>
          <p:nvSpPr>
            <p:cNvPr id="28774" name="Rectangle 55"/>
            <p:cNvSpPr>
              <a:spLocks noChangeArrowheads="1"/>
            </p:cNvSpPr>
            <p:nvPr/>
          </p:nvSpPr>
          <p:spPr bwMode="auto">
            <a:xfrm>
              <a:off x="3696" y="3204"/>
              <a:ext cx="14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en-US" altLang="ko-KR" sz="1600" b="1">
                  <a:solidFill>
                    <a:srgbClr val="0000CC"/>
                  </a:solidFill>
                </a:rPr>
                <a:t>..2</a:t>
              </a:r>
            </a:p>
          </p:txBody>
        </p:sp>
        <p:sp>
          <p:nvSpPr>
            <p:cNvPr id="28775" name="Rectangle 56"/>
            <p:cNvSpPr>
              <a:spLocks noChangeArrowheads="1"/>
            </p:cNvSpPr>
            <p:nvPr/>
          </p:nvSpPr>
          <p:spPr bwMode="auto">
            <a:xfrm>
              <a:off x="3660" y="3083"/>
              <a:ext cx="19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76" name="Rectangle 57"/>
            <p:cNvSpPr>
              <a:spLocks noChangeArrowheads="1"/>
            </p:cNvSpPr>
            <p:nvPr/>
          </p:nvSpPr>
          <p:spPr bwMode="auto">
            <a:xfrm>
              <a:off x="3752" y="3083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77" name="Line 58"/>
            <p:cNvSpPr>
              <a:spLocks noChangeShapeType="1"/>
            </p:cNvSpPr>
            <p:nvPr/>
          </p:nvSpPr>
          <p:spPr bwMode="auto">
            <a:xfrm>
              <a:off x="2653" y="3566"/>
              <a:ext cx="907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78" name="Line 59"/>
            <p:cNvSpPr>
              <a:spLocks noChangeShapeType="1"/>
            </p:cNvSpPr>
            <p:nvPr/>
          </p:nvSpPr>
          <p:spPr bwMode="auto">
            <a:xfrm>
              <a:off x="3288" y="2750"/>
              <a:ext cx="639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8683" name="Line 60"/>
          <p:cNvSpPr>
            <a:spLocks noChangeShapeType="1"/>
          </p:cNvSpPr>
          <p:nvPr/>
        </p:nvSpPr>
        <p:spPr bwMode="auto">
          <a:xfrm flipH="1">
            <a:off x="6732588" y="4941888"/>
            <a:ext cx="6477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  <p:sp>
        <p:nvSpPr>
          <p:cNvPr id="28684" name="Rectangle 61"/>
          <p:cNvSpPr>
            <a:spLocks noChangeArrowheads="1"/>
          </p:cNvSpPr>
          <p:nvPr/>
        </p:nvSpPr>
        <p:spPr bwMode="auto">
          <a:xfrm>
            <a:off x="1084263" y="5921375"/>
            <a:ext cx="57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ko-KR" altLang="en-US" sz="1600">
                <a:solidFill>
                  <a:srgbClr val="000000"/>
                </a:solidFill>
              </a:rPr>
              <a:t> </a:t>
            </a:r>
            <a:endParaRPr kumimoji="0" lang="ko-KR" altLang="en-US" sz="1600"/>
          </a:p>
        </p:txBody>
      </p:sp>
      <p:grpSp>
        <p:nvGrpSpPr>
          <p:cNvPr id="28685" name="Group 62"/>
          <p:cNvGrpSpPr>
            <a:grpSpLocks/>
          </p:cNvGrpSpPr>
          <p:nvPr/>
        </p:nvGrpSpPr>
        <p:grpSpPr bwMode="auto">
          <a:xfrm>
            <a:off x="971550" y="3933825"/>
            <a:ext cx="3243263" cy="2160588"/>
            <a:chOff x="612" y="2482"/>
            <a:chExt cx="2043" cy="1361"/>
          </a:xfrm>
        </p:grpSpPr>
        <p:sp>
          <p:nvSpPr>
            <p:cNvPr id="28686" name="Rectangle 63"/>
            <p:cNvSpPr>
              <a:spLocks noChangeArrowheads="1"/>
            </p:cNvSpPr>
            <p:nvPr/>
          </p:nvSpPr>
          <p:spPr bwMode="auto">
            <a:xfrm>
              <a:off x="1243" y="2482"/>
              <a:ext cx="639" cy="546"/>
            </a:xfrm>
            <a:prstGeom prst="rect">
              <a:avLst/>
            </a:prstGeom>
            <a:solidFill>
              <a:srgbClr val="F3F2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87" name="Line 64"/>
            <p:cNvSpPr>
              <a:spLocks noChangeShapeType="1"/>
            </p:cNvSpPr>
            <p:nvPr/>
          </p:nvSpPr>
          <p:spPr bwMode="auto">
            <a:xfrm>
              <a:off x="1243" y="2886"/>
              <a:ext cx="639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88" name="Rectangle 65"/>
            <p:cNvSpPr>
              <a:spLocks noChangeArrowheads="1"/>
            </p:cNvSpPr>
            <p:nvPr/>
          </p:nvSpPr>
          <p:spPr bwMode="auto">
            <a:xfrm>
              <a:off x="1301" y="2510"/>
              <a:ext cx="43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en-US" altLang="ko-KR" sz="1600" b="1">
                  <a:solidFill>
                    <a:srgbClr val="000000"/>
                  </a:solidFill>
                </a:rPr>
                <a:t>Airport</a:t>
              </a:r>
              <a:endParaRPr kumimoji="0" lang="en-US" altLang="ko-KR" sz="1600"/>
            </a:p>
          </p:txBody>
        </p:sp>
        <p:sp>
          <p:nvSpPr>
            <p:cNvPr id="28689" name="Rectangle 66"/>
            <p:cNvSpPr>
              <a:spLocks noChangeArrowheads="1"/>
            </p:cNvSpPr>
            <p:nvPr/>
          </p:nvSpPr>
          <p:spPr bwMode="auto">
            <a:xfrm>
              <a:off x="1434" y="2489"/>
              <a:ext cx="163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0" name="Rectangle 67"/>
            <p:cNvSpPr>
              <a:spLocks noChangeArrowheads="1"/>
            </p:cNvSpPr>
            <p:nvPr/>
          </p:nvSpPr>
          <p:spPr bwMode="auto">
            <a:xfrm>
              <a:off x="1505" y="2496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691" name="Rectangle 68"/>
            <p:cNvSpPr>
              <a:spLocks noChangeArrowheads="1"/>
            </p:cNvSpPr>
            <p:nvPr/>
          </p:nvSpPr>
          <p:spPr bwMode="auto">
            <a:xfrm>
              <a:off x="1243" y="2758"/>
              <a:ext cx="198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2" name="Rectangle 69"/>
            <p:cNvSpPr>
              <a:spLocks noChangeArrowheads="1"/>
            </p:cNvSpPr>
            <p:nvPr/>
          </p:nvSpPr>
          <p:spPr bwMode="auto">
            <a:xfrm>
              <a:off x="1314" y="2758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693" name="Rectangle 70"/>
            <p:cNvSpPr>
              <a:spLocks noChangeArrowheads="1"/>
            </p:cNvSpPr>
            <p:nvPr/>
          </p:nvSpPr>
          <p:spPr bwMode="auto">
            <a:xfrm>
              <a:off x="612" y="3297"/>
              <a:ext cx="907" cy="546"/>
            </a:xfrm>
            <a:prstGeom prst="rect">
              <a:avLst/>
            </a:prstGeom>
            <a:solidFill>
              <a:srgbClr val="F3F2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4" name="Line 71"/>
            <p:cNvSpPr>
              <a:spLocks noChangeShapeType="1"/>
            </p:cNvSpPr>
            <p:nvPr/>
          </p:nvSpPr>
          <p:spPr bwMode="auto">
            <a:xfrm>
              <a:off x="612" y="3701"/>
              <a:ext cx="907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5" name="Rectangle 72"/>
            <p:cNvSpPr>
              <a:spLocks noChangeArrowheads="1"/>
            </p:cNvSpPr>
            <p:nvPr/>
          </p:nvSpPr>
          <p:spPr bwMode="auto">
            <a:xfrm>
              <a:off x="827" y="3344"/>
              <a:ext cx="51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en-US" altLang="ko-KR" sz="1600" b="1">
                  <a:solidFill>
                    <a:srgbClr val="000000"/>
                  </a:solidFill>
                </a:rPr>
                <a:t>Airplane</a:t>
              </a:r>
              <a:endParaRPr kumimoji="0" lang="en-US" altLang="ko-KR" sz="1600"/>
            </a:p>
          </p:txBody>
        </p:sp>
        <p:sp>
          <p:nvSpPr>
            <p:cNvPr id="28696" name="Rectangle 73"/>
            <p:cNvSpPr>
              <a:spLocks noChangeArrowheads="1"/>
            </p:cNvSpPr>
            <p:nvPr/>
          </p:nvSpPr>
          <p:spPr bwMode="auto">
            <a:xfrm>
              <a:off x="910" y="3311"/>
              <a:ext cx="170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7" name="Rectangle 74"/>
            <p:cNvSpPr>
              <a:spLocks noChangeArrowheads="1"/>
            </p:cNvSpPr>
            <p:nvPr/>
          </p:nvSpPr>
          <p:spPr bwMode="auto">
            <a:xfrm>
              <a:off x="988" y="3311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698" name="Rectangle 75"/>
            <p:cNvSpPr>
              <a:spLocks noChangeArrowheads="1"/>
            </p:cNvSpPr>
            <p:nvPr/>
          </p:nvSpPr>
          <p:spPr bwMode="auto">
            <a:xfrm>
              <a:off x="612" y="3722"/>
              <a:ext cx="198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9" name="Rectangle 76"/>
            <p:cNvSpPr>
              <a:spLocks noChangeArrowheads="1"/>
            </p:cNvSpPr>
            <p:nvPr/>
          </p:nvSpPr>
          <p:spPr bwMode="auto">
            <a:xfrm>
              <a:off x="1746" y="3297"/>
              <a:ext cx="909" cy="546"/>
            </a:xfrm>
            <a:prstGeom prst="rect">
              <a:avLst/>
            </a:prstGeom>
            <a:solidFill>
              <a:srgbClr val="F3F2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00" name="Line 77"/>
            <p:cNvSpPr>
              <a:spLocks noChangeShapeType="1"/>
            </p:cNvSpPr>
            <p:nvPr/>
          </p:nvSpPr>
          <p:spPr bwMode="auto">
            <a:xfrm>
              <a:off x="1746" y="3552"/>
              <a:ext cx="90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01" name="Line 78"/>
            <p:cNvSpPr>
              <a:spLocks noChangeShapeType="1"/>
            </p:cNvSpPr>
            <p:nvPr/>
          </p:nvSpPr>
          <p:spPr bwMode="auto">
            <a:xfrm>
              <a:off x="1746" y="3701"/>
              <a:ext cx="90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02" name="Rectangle 79"/>
            <p:cNvSpPr>
              <a:spLocks noChangeArrowheads="1"/>
            </p:cNvSpPr>
            <p:nvPr/>
          </p:nvSpPr>
          <p:spPr bwMode="auto">
            <a:xfrm>
              <a:off x="1760" y="3404"/>
              <a:ext cx="5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03" name="Rectangle 80"/>
            <p:cNvSpPr>
              <a:spLocks noChangeArrowheads="1"/>
            </p:cNvSpPr>
            <p:nvPr/>
          </p:nvSpPr>
          <p:spPr bwMode="auto">
            <a:xfrm>
              <a:off x="1775" y="3344"/>
              <a:ext cx="79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en-US" altLang="ko-KR" sz="1600" b="1">
                  <a:solidFill>
                    <a:srgbClr val="000000"/>
                  </a:solidFill>
                </a:rPr>
                <a:t>Transporters</a:t>
              </a:r>
              <a:endParaRPr kumimoji="0" lang="en-US" altLang="ko-KR" sz="1600"/>
            </a:p>
          </p:txBody>
        </p:sp>
        <p:sp>
          <p:nvSpPr>
            <p:cNvPr id="28704" name="Freeform 81"/>
            <p:cNvSpPr>
              <a:spLocks/>
            </p:cNvSpPr>
            <p:nvPr/>
          </p:nvSpPr>
          <p:spPr bwMode="auto">
            <a:xfrm>
              <a:off x="1066" y="3028"/>
              <a:ext cx="312" cy="269"/>
            </a:xfrm>
            <a:custGeom>
              <a:avLst/>
              <a:gdLst>
                <a:gd name="T0" fmla="*/ 0 w 312"/>
                <a:gd name="T1" fmla="*/ 269 h 269"/>
                <a:gd name="T2" fmla="*/ 0 w 312"/>
                <a:gd name="T3" fmla="*/ 135 h 269"/>
                <a:gd name="T4" fmla="*/ 312 w 312"/>
                <a:gd name="T5" fmla="*/ 135 h 269"/>
                <a:gd name="T6" fmla="*/ 312 w 312"/>
                <a:gd name="T7" fmla="*/ 0 h 2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2"/>
                <a:gd name="T13" fmla="*/ 0 h 269"/>
                <a:gd name="T14" fmla="*/ 312 w 312"/>
                <a:gd name="T15" fmla="*/ 269 h 2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2" h="269">
                  <a:moveTo>
                    <a:pt x="0" y="269"/>
                  </a:moveTo>
                  <a:lnTo>
                    <a:pt x="0" y="135"/>
                  </a:lnTo>
                  <a:lnTo>
                    <a:pt x="312" y="135"/>
                  </a:lnTo>
                  <a:lnTo>
                    <a:pt x="31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05" name="Rectangle 82"/>
            <p:cNvSpPr>
              <a:spLocks noChangeArrowheads="1"/>
            </p:cNvSpPr>
            <p:nvPr/>
          </p:nvSpPr>
          <p:spPr bwMode="auto">
            <a:xfrm>
              <a:off x="1156" y="3026"/>
              <a:ext cx="19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06" name="Rectangle 83"/>
            <p:cNvSpPr>
              <a:spLocks noChangeArrowheads="1"/>
            </p:cNvSpPr>
            <p:nvPr/>
          </p:nvSpPr>
          <p:spPr bwMode="auto">
            <a:xfrm>
              <a:off x="1207" y="3042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07" name="Rectangle 84"/>
            <p:cNvSpPr>
              <a:spLocks noChangeArrowheads="1"/>
            </p:cNvSpPr>
            <p:nvPr/>
          </p:nvSpPr>
          <p:spPr bwMode="auto">
            <a:xfrm>
              <a:off x="1463" y="3042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08" name="Rectangle 85"/>
            <p:cNvSpPr>
              <a:spLocks noChangeArrowheads="1"/>
            </p:cNvSpPr>
            <p:nvPr/>
          </p:nvSpPr>
          <p:spPr bwMode="auto">
            <a:xfrm>
              <a:off x="860" y="3177"/>
              <a:ext cx="19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09" name="Rectangle 86"/>
            <p:cNvSpPr>
              <a:spLocks noChangeArrowheads="1"/>
            </p:cNvSpPr>
            <p:nvPr/>
          </p:nvSpPr>
          <p:spPr bwMode="auto">
            <a:xfrm>
              <a:off x="945" y="3184"/>
              <a:ext cx="5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en-US" altLang="ko-KR" sz="1600" b="1">
                  <a:solidFill>
                    <a:srgbClr val="0000CC"/>
                  </a:solidFill>
                </a:rPr>
                <a:t>*</a:t>
              </a:r>
            </a:p>
          </p:txBody>
        </p:sp>
        <p:sp>
          <p:nvSpPr>
            <p:cNvPr id="28710" name="Rectangle 87"/>
            <p:cNvSpPr>
              <a:spLocks noChangeArrowheads="1"/>
            </p:cNvSpPr>
            <p:nvPr/>
          </p:nvSpPr>
          <p:spPr bwMode="auto">
            <a:xfrm>
              <a:off x="1073" y="3177"/>
              <a:ext cx="19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11" name="Rectangle 88"/>
            <p:cNvSpPr>
              <a:spLocks noChangeArrowheads="1"/>
            </p:cNvSpPr>
            <p:nvPr/>
          </p:nvSpPr>
          <p:spPr bwMode="auto">
            <a:xfrm>
              <a:off x="1292" y="3042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12" name="Rectangle 89"/>
            <p:cNvSpPr>
              <a:spLocks noChangeArrowheads="1"/>
            </p:cNvSpPr>
            <p:nvPr/>
          </p:nvSpPr>
          <p:spPr bwMode="auto">
            <a:xfrm>
              <a:off x="1207" y="3042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13" name="Freeform 90"/>
            <p:cNvSpPr>
              <a:spLocks/>
            </p:cNvSpPr>
            <p:nvPr/>
          </p:nvSpPr>
          <p:spPr bwMode="auto">
            <a:xfrm>
              <a:off x="1654" y="3028"/>
              <a:ext cx="135" cy="269"/>
            </a:xfrm>
            <a:custGeom>
              <a:avLst/>
              <a:gdLst>
                <a:gd name="T0" fmla="*/ 0 w 135"/>
                <a:gd name="T1" fmla="*/ 0 h 269"/>
                <a:gd name="T2" fmla="*/ 0 w 135"/>
                <a:gd name="T3" fmla="*/ 135 h 269"/>
                <a:gd name="T4" fmla="*/ 135 w 135"/>
                <a:gd name="T5" fmla="*/ 135 h 269"/>
                <a:gd name="T6" fmla="*/ 135 w 135"/>
                <a:gd name="T7" fmla="*/ 269 h 2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5"/>
                <a:gd name="T13" fmla="*/ 0 h 269"/>
                <a:gd name="T14" fmla="*/ 135 w 135"/>
                <a:gd name="T15" fmla="*/ 269 h 2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5" h="269">
                  <a:moveTo>
                    <a:pt x="0" y="0"/>
                  </a:moveTo>
                  <a:lnTo>
                    <a:pt x="0" y="135"/>
                  </a:lnTo>
                  <a:lnTo>
                    <a:pt x="135" y="135"/>
                  </a:lnTo>
                  <a:lnTo>
                    <a:pt x="135" y="269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14" name="Rectangle 91"/>
            <p:cNvSpPr>
              <a:spLocks noChangeArrowheads="1"/>
            </p:cNvSpPr>
            <p:nvPr/>
          </p:nvSpPr>
          <p:spPr bwMode="auto">
            <a:xfrm>
              <a:off x="1619" y="3042"/>
              <a:ext cx="19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15" name="Rectangle 92"/>
            <p:cNvSpPr>
              <a:spLocks noChangeArrowheads="1"/>
            </p:cNvSpPr>
            <p:nvPr/>
          </p:nvSpPr>
          <p:spPr bwMode="auto">
            <a:xfrm>
              <a:off x="1711" y="3042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16" name="Rectangle 93"/>
            <p:cNvSpPr>
              <a:spLocks noChangeArrowheads="1"/>
            </p:cNvSpPr>
            <p:nvPr/>
          </p:nvSpPr>
          <p:spPr bwMode="auto">
            <a:xfrm>
              <a:off x="1803" y="3177"/>
              <a:ext cx="19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17" name="Rectangle 94"/>
            <p:cNvSpPr>
              <a:spLocks noChangeArrowheads="1"/>
            </p:cNvSpPr>
            <p:nvPr/>
          </p:nvSpPr>
          <p:spPr bwMode="auto">
            <a:xfrm>
              <a:off x="1874" y="3184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18" name="Rectangle 95"/>
            <p:cNvSpPr>
              <a:spLocks noChangeArrowheads="1"/>
            </p:cNvSpPr>
            <p:nvPr/>
          </p:nvSpPr>
          <p:spPr bwMode="auto">
            <a:xfrm>
              <a:off x="1562" y="3042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19" name="Rectangle 96"/>
            <p:cNvSpPr>
              <a:spLocks noChangeArrowheads="1"/>
            </p:cNvSpPr>
            <p:nvPr/>
          </p:nvSpPr>
          <p:spPr bwMode="auto">
            <a:xfrm>
              <a:off x="1732" y="3042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20" name="Rectangle 97"/>
            <p:cNvSpPr>
              <a:spLocks noChangeArrowheads="1"/>
            </p:cNvSpPr>
            <p:nvPr/>
          </p:nvSpPr>
          <p:spPr bwMode="auto">
            <a:xfrm>
              <a:off x="1505" y="3177"/>
              <a:ext cx="28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21" name="Rectangle 98"/>
            <p:cNvSpPr>
              <a:spLocks noChangeArrowheads="1"/>
            </p:cNvSpPr>
            <p:nvPr/>
          </p:nvSpPr>
          <p:spPr bwMode="auto">
            <a:xfrm>
              <a:off x="1675" y="3163"/>
              <a:ext cx="5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en-US" altLang="ko-KR" sz="1600" b="1">
                  <a:solidFill>
                    <a:srgbClr val="0000CC"/>
                  </a:solidFill>
                </a:rPr>
                <a:t>*</a:t>
              </a:r>
            </a:p>
          </p:txBody>
        </p:sp>
        <p:sp>
          <p:nvSpPr>
            <p:cNvPr id="28722" name="Rectangle 99"/>
            <p:cNvSpPr>
              <a:spLocks noChangeArrowheads="1"/>
            </p:cNvSpPr>
            <p:nvPr/>
          </p:nvSpPr>
          <p:spPr bwMode="auto">
            <a:xfrm>
              <a:off x="1711" y="3042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23" name="Line 100"/>
            <p:cNvSpPr>
              <a:spLocks noChangeShapeType="1"/>
            </p:cNvSpPr>
            <p:nvPr/>
          </p:nvSpPr>
          <p:spPr bwMode="auto">
            <a:xfrm>
              <a:off x="612" y="3525"/>
              <a:ext cx="907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24" name="Line 101"/>
            <p:cNvSpPr>
              <a:spLocks noChangeShapeType="1"/>
            </p:cNvSpPr>
            <p:nvPr/>
          </p:nvSpPr>
          <p:spPr bwMode="auto">
            <a:xfrm>
              <a:off x="1247" y="2709"/>
              <a:ext cx="639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25" name="Freeform 102"/>
            <p:cNvSpPr>
              <a:spLocks/>
            </p:cNvSpPr>
            <p:nvPr/>
          </p:nvSpPr>
          <p:spPr bwMode="auto">
            <a:xfrm>
              <a:off x="1610" y="3026"/>
              <a:ext cx="91" cy="91"/>
            </a:xfrm>
            <a:custGeom>
              <a:avLst/>
              <a:gdLst>
                <a:gd name="T0" fmla="*/ 0 w 92"/>
                <a:gd name="T1" fmla="*/ 319 h 50"/>
                <a:gd name="T2" fmla="*/ 42 w 92"/>
                <a:gd name="T3" fmla="*/ 0 h 50"/>
                <a:gd name="T4" fmla="*/ 88 w 92"/>
                <a:gd name="T5" fmla="*/ 319 h 50"/>
                <a:gd name="T6" fmla="*/ 42 w 92"/>
                <a:gd name="T7" fmla="*/ 550 h 50"/>
                <a:gd name="T8" fmla="*/ 0 w 92"/>
                <a:gd name="T9" fmla="*/ 319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50"/>
                <a:gd name="T17" fmla="*/ 92 w 92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50">
                  <a:moveTo>
                    <a:pt x="0" y="29"/>
                  </a:moveTo>
                  <a:lnTo>
                    <a:pt x="42" y="0"/>
                  </a:lnTo>
                  <a:lnTo>
                    <a:pt x="92" y="29"/>
                  </a:lnTo>
                  <a:lnTo>
                    <a:pt x="42" y="5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26" name="Freeform 103"/>
            <p:cNvSpPr>
              <a:spLocks/>
            </p:cNvSpPr>
            <p:nvPr/>
          </p:nvSpPr>
          <p:spPr bwMode="auto">
            <a:xfrm>
              <a:off x="1338" y="3026"/>
              <a:ext cx="91" cy="91"/>
            </a:xfrm>
            <a:custGeom>
              <a:avLst/>
              <a:gdLst>
                <a:gd name="T0" fmla="*/ 0 w 92"/>
                <a:gd name="T1" fmla="*/ 319 h 50"/>
                <a:gd name="T2" fmla="*/ 42 w 92"/>
                <a:gd name="T3" fmla="*/ 0 h 50"/>
                <a:gd name="T4" fmla="*/ 88 w 92"/>
                <a:gd name="T5" fmla="*/ 319 h 50"/>
                <a:gd name="T6" fmla="*/ 42 w 92"/>
                <a:gd name="T7" fmla="*/ 550 h 50"/>
                <a:gd name="T8" fmla="*/ 0 w 92"/>
                <a:gd name="T9" fmla="*/ 319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50"/>
                <a:gd name="T17" fmla="*/ 92 w 92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50">
                  <a:moveTo>
                    <a:pt x="0" y="29"/>
                  </a:moveTo>
                  <a:lnTo>
                    <a:pt x="42" y="0"/>
                  </a:lnTo>
                  <a:lnTo>
                    <a:pt x="92" y="29"/>
                  </a:lnTo>
                  <a:lnTo>
                    <a:pt x="42" y="5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65E6DD-10F5-42F4-BCE4-ACE6B0E1A6C3}" type="slidenum">
              <a:rPr lang="ko-KR" altLang="en-US"/>
              <a:pPr>
                <a:defRPr/>
              </a:pPr>
              <a:t>27</a:t>
            </a:fld>
            <a:r>
              <a:rPr lang="en-US" altLang="ko-KR" dirty="0"/>
              <a:t>/51</a:t>
            </a: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Inheritance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438" y="1268413"/>
            <a:ext cx="9540875" cy="1873250"/>
          </a:xfrm>
        </p:spPr>
        <p:txBody>
          <a:bodyPr/>
          <a:lstStyle/>
          <a:p>
            <a:pPr eaLnBrk="1" hangingPunct="1"/>
            <a:r>
              <a:rPr lang="en-US" altLang="ko-KR" smtClean="0"/>
              <a:t>Relationship between </a:t>
            </a:r>
            <a:r>
              <a:rPr lang="en-US" altLang="ko-KR" smtClean="0">
                <a:solidFill>
                  <a:schemeClr val="accent2"/>
                </a:solidFill>
              </a:rPr>
              <a:t>superclass </a:t>
            </a:r>
            <a:r>
              <a:rPr lang="en-US" altLang="ko-KR" smtClean="0"/>
              <a:t>and </a:t>
            </a:r>
            <a:r>
              <a:rPr lang="en-US" altLang="ko-KR" smtClean="0">
                <a:solidFill>
                  <a:schemeClr val="accent2"/>
                </a:solidFill>
              </a:rPr>
              <a:t>subclasses</a:t>
            </a:r>
          </a:p>
          <a:p>
            <a:pPr lvl="1" eaLnBrk="1" hangingPunct="1"/>
            <a:r>
              <a:rPr lang="en-US" altLang="ko-KR" smtClean="0"/>
              <a:t>All attributes and operations of the superclass are part of the subclasses</a:t>
            </a:r>
          </a:p>
          <a:p>
            <a:pPr eaLnBrk="1" hangingPunct="1"/>
            <a:endParaRPr lang="en-US" altLang="ko-KR" smtClean="0"/>
          </a:p>
        </p:txBody>
      </p:sp>
      <p:grpSp>
        <p:nvGrpSpPr>
          <p:cNvPr id="29703" name="Group 4"/>
          <p:cNvGrpSpPr>
            <a:grpSpLocks/>
          </p:cNvGrpSpPr>
          <p:nvPr/>
        </p:nvGrpSpPr>
        <p:grpSpPr bwMode="auto">
          <a:xfrm>
            <a:off x="1765300" y="4249738"/>
            <a:ext cx="2662238" cy="431800"/>
            <a:chOff x="748" y="2614"/>
            <a:chExt cx="1677" cy="272"/>
          </a:xfrm>
        </p:grpSpPr>
        <p:sp>
          <p:nvSpPr>
            <p:cNvPr id="29792" name="AutoShape 5"/>
            <p:cNvSpPr>
              <a:spLocks noChangeArrowheads="1"/>
            </p:cNvSpPr>
            <p:nvPr/>
          </p:nvSpPr>
          <p:spPr bwMode="auto">
            <a:xfrm>
              <a:off x="1519" y="2614"/>
              <a:ext cx="182" cy="82"/>
            </a:xfrm>
            <a:prstGeom prst="triangle">
              <a:avLst>
                <a:gd name="adj" fmla="val 50000"/>
              </a:avLst>
            </a:prstGeom>
            <a:noFill/>
            <a:ln w="28575" algn="ctr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lIns="0" tIns="46800" rIns="90000" bIns="4680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9793" name="Line 6"/>
            <p:cNvSpPr>
              <a:spLocks noChangeShapeType="1"/>
            </p:cNvSpPr>
            <p:nvPr/>
          </p:nvSpPr>
          <p:spPr bwMode="auto">
            <a:xfrm flipH="1">
              <a:off x="1610" y="2696"/>
              <a:ext cx="1" cy="19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lIns="0" tIns="46800" rIns="90000" bIns="46800"/>
            <a:lstStyle/>
            <a:p>
              <a:endParaRPr lang="ko-KR" altLang="en-US"/>
            </a:p>
          </p:txBody>
        </p:sp>
        <p:sp>
          <p:nvSpPr>
            <p:cNvPr id="29794" name="Line 7"/>
            <p:cNvSpPr>
              <a:spLocks noChangeShapeType="1"/>
            </p:cNvSpPr>
            <p:nvPr/>
          </p:nvSpPr>
          <p:spPr bwMode="auto">
            <a:xfrm>
              <a:off x="748" y="2795"/>
              <a:ext cx="1677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lIns="0" tIns="46800" rIns="90000" bIns="46800"/>
            <a:lstStyle/>
            <a:p>
              <a:endParaRPr lang="ko-KR" altLang="en-US"/>
            </a:p>
          </p:txBody>
        </p:sp>
        <p:sp>
          <p:nvSpPr>
            <p:cNvPr id="29795" name="Line 8"/>
            <p:cNvSpPr>
              <a:spLocks noChangeShapeType="1"/>
            </p:cNvSpPr>
            <p:nvPr/>
          </p:nvSpPr>
          <p:spPr bwMode="auto">
            <a:xfrm>
              <a:off x="749" y="2777"/>
              <a:ext cx="0" cy="10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lIns="0" tIns="46800" rIns="90000" bIns="46800"/>
            <a:lstStyle/>
            <a:p>
              <a:endParaRPr lang="ko-KR" altLang="en-US"/>
            </a:p>
          </p:txBody>
        </p:sp>
        <p:sp>
          <p:nvSpPr>
            <p:cNvPr id="29796" name="Line 9"/>
            <p:cNvSpPr>
              <a:spLocks noChangeShapeType="1"/>
            </p:cNvSpPr>
            <p:nvPr/>
          </p:nvSpPr>
          <p:spPr bwMode="auto">
            <a:xfrm>
              <a:off x="2416" y="2777"/>
              <a:ext cx="0" cy="10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lIns="0" tIns="46800" rIns="90000" bIns="46800"/>
            <a:lstStyle/>
            <a:p>
              <a:endParaRPr lang="ko-KR" altLang="en-US"/>
            </a:p>
          </p:txBody>
        </p:sp>
      </p:grpSp>
      <p:grpSp>
        <p:nvGrpSpPr>
          <p:cNvPr id="29704" name="Group 10"/>
          <p:cNvGrpSpPr>
            <a:grpSpLocks/>
          </p:cNvGrpSpPr>
          <p:nvPr/>
        </p:nvGrpSpPr>
        <p:grpSpPr bwMode="auto">
          <a:xfrm>
            <a:off x="4141788" y="2333625"/>
            <a:ext cx="2306637" cy="763588"/>
            <a:chOff x="2099" y="1616"/>
            <a:chExt cx="1453" cy="481"/>
          </a:xfrm>
        </p:grpSpPr>
        <p:sp>
          <p:nvSpPr>
            <p:cNvPr id="29787" name="Rectangle 11"/>
            <p:cNvSpPr>
              <a:spLocks noChangeArrowheads="1"/>
            </p:cNvSpPr>
            <p:nvPr/>
          </p:nvSpPr>
          <p:spPr bwMode="auto">
            <a:xfrm>
              <a:off x="2162" y="1650"/>
              <a:ext cx="1308" cy="41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</a:pPr>
              <a:endParaRPr lang="ko-KR" altLang="en-US" sz="1800"/>
            </a:p>
          </p:txBody>
        </p:sp>
        <p:sp>
          <p:nvSpPr>
            <p:cNvPr id="29788" name="Line 12"/>
            <p:cNvSpPr>
              <a:spLocks noChangeShapeType="1"/>
            </p:cNvSpPr>
            <p:nvPr/>
          </p:nvSpPr>
          <p:spPr bwMode="auto">
            <a:xfrm>
              <a:off x="2162" y="1892"/>
              <a:ext cx="1308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89" name="Line 13"/>
            <p:cNvSpPr>
              <a:spLocks noChangeShapeType="1"/>
            </p:cNvSpPr>
            <p:nvPr/>
          </p:nvSpPr>
          <p:spPr bwMode="auto">
            <a:xfrm>
              <a:off x="2173" y="1979"/>
              <a:ext cx="1297" cy="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90" name="Text Box 14"/>
            <p:cNvSpPr txBox="1">
              <a:spLocks noChangeArrowheads="1"/>
            </p:cNvSpPr>
            <p:nvPr/>
          </p:nvSpPr>
          <p:spPr bwMode="auto">
            <a:xfrm>
              <a:off x="2099" y="1616"/>
              <a:ext cx="1453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b="1"/>
                <a:t>Transportation</a:t>
              </a:r>
            </a:p>
          </p:txBody>
        </p:sp>
        <p:sp>
          <p:nvSpPr>
            <p:cNvPr id="29791" name="Text Box 15"/>
            <p:cNvSpPr txBox="1">
              <a:spLocks noChangeArrowheads="1"/>
            </p:cNvSpPr>
            <p:nvPr/>
          </p:nvSpPr>
          <p:spPr bwMode="auto">
            <a:xfrm>
              <a:off x="2224" y="1877"/>
              <a:ext cx="1192" cy="2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endParaRPr lang="en-US" altLang="ko-KR" sz="1800"/>
            </a:p>
          </p:txBody>
        </p:sp>
      </p:grpSp>
      <p:sp>
        <p:nvSpPr>
          <p:cNvPr id="29705" name="Text Box 16"/>
          <p:cNvSpPr txBox="1">
            <a:spLocks noChangeArrowheads="1"/>
          </p:cNvSpPr>
          <p:nvPr/>
        </p:nvSpPr>
        <p:spPr bwMode="auto">
          <a:xfrm>
            <a:off x="4040188" y="3609975"/>
            <a:ext cx="1893887" cy="27146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/>
          <a:lstStyle/>
          <a:p>
            <a:endParaRPr lang="en-US" altLang="ko-KR" sz="1800"/>
          </a:p>
        </p:txBody>
      </p:sp>
      <p:sp>
        <p:nvSpPr>
          <p:cNvPr id="29706" name="Text Box 17"/>
          <p:cNvSpPr txBox="1">
            <a:spLocks noChangeArrowheads="1"/>
          </p:cNvSpPr>
          <p:nvPr/>
        </p:nvSpPr>
        <p:spPr bwMode="auto">
          <a:xfrm>
            <a:off x="7380288" y="2968625"/>
            <a:ext cx="149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Generalization</a:t>
            </a:r>
          </a:p>
        </p:txBody>
      </p:sp>
      <p:sp>
        <p:nvSpPr>
          <p:cNvPr id="29707" name="Line 18"/>
          <p:cNvSpPr>
            <a:spLocks noChangeShapeType="1"/>
          </p:cNvSpPr>
          <p:nvPr/>
        </p:nvSpPr>
        <p:spPr bwMode="auto">
          <a:xfrm>
            <a:off x="8532813" y="3573463"/>
            <a:ext cx="0" cy="2160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none" w="sm" len="lg"/>
          </a:ln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9708" name="Text Box 19"/>
          <p:cNvSpPr txBox="1">
            <a:spLocks noChangeArrowheads="1"/>
          </p:cNvSpPr>
          <p:nvPr/>
        </p:nvSpPr>
        <p:spPr bwMode="auto">
          <a:xfrm>
            <a:off x="179388" y="2997200"/>
            <a:ext cx="149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Specialization</a:t>
            </a:r>
          </a:p>
        </p:txBody>
      </p:sp>
      <p:sp>
        <p:nvSpPr>
          <p:cNvPr id="29709" name="Line 20"/>
          <p:cNvSpPr>
            <a:spLocks noChangeShapeType="1"/>
          </p:cNvSpPr>
          <p:nvPr/>
        </p:nvSpPr>
        <p:spPr bwMode="auto">
          <a:xfrm rot="10800000">
            <a:off x="539750" y="3644900"/>
            <a:ext cx="0" cy="2160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none" w="sm" len="lg"/>
          </a:ln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grpSp>
        <p:nvGrpSpPr>
          <p:cNvPr id="29710" name="Group 21"/>
          <p:cNvGrpSpPr>
            <a:grpSpLocks/>
          </p:cNvGrpSpPr>
          <p:nvPr/>
        </p:nvGrpSpPr>
        <p:grpSpPr bwMode="auto">
          <a:xfrm>
            <a:off x="2701925" y="3457575"/>
            <a:ext cx="2306638" cy="763588"/>
            <a:chOff x="2099" y="1616"/>
            <a:chExt cx="1453" cy="481"/>
          </a:xfrm>
        </p:grpSpPr>
        <p:sp>
          <p:nvSpPr>
            <p:cNvPr id="29782" name="Rectangle 22"/>
            <p:cNvSpPr>
              <a:spLocks noChangeArrowheads="1"/>
            </p:cNvSpPr>
            <p:nvPr/>
          </p:nvSpPr>
          <p:spPr bwMode="auto">
            <a:xfrm>
              <a:off x="2162" y="1650"/>
              <a:ext cx="1308" cy="41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</a:pPr>
              <a:endParaRPr lang="ko-KR" altLang="en-US" sz="1800"/>
            </a:p>
          </p:txBody>
        </p:sp>
        <p:sp>
          <p:nvSpPr>
            <p:cNvPr id="29783" name="Line 23"/>
            <p:cNvSpPr>
              <a:spLocks noChangeShapeType="1"/>
            </p:cNvSpPr>
            <p:nvPr/>
          </p:nvSpPr>
          <p:spPr bwMode="auto">
            <a:xfrm>
              <a:off x="2162" y="1892"/>
              <a:ext cx="1308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84" name="Line 24"/>
            <p:cNvSpPr>
              <a:spLocks noChangeShapeType="1"/>
            </p:cNvSpPr>
            <p:nvPr/>
          </p:nvSpPr>
          <p:spPr bwMode="auto">
            <a:xfrm>
              <a:off x="2173" y="1979"/>
              <a:ext cx="1297" cy="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85" name="Text Box 25"/>
            <p:cNvSpPr txBox="1">
              <a:spLocks noChangeArrowheads="1"/>
            </p:cNvSpPr>
            <p:nvPr/>
          </p:nvSpPr>
          <p:spPr bwMode="auto">
            <a:xfrm>
              <a:off x="2099" y="1616"/>
              <a:ext cx="1453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b="1"/>
                <a:t>Automobile</a:t>
              </a:r>
            </a:p>
          </p:txBody>
        </p:sp>
        <p:sp>
          <p:nvSpPr>
            <p:cNvPr id="29786" name="Text Box 26"/>
            <p:cNvSpPr txBox="1">
              <a:spLocks noChangeArrowheads="1"/>
            </p:cNvSpPr>
            <p:nvPr/>
          </p:nvSpPr>
          <p:spPr bwMode="auto">
            <a:xfrm>
              <a:off x="2224" y="1877"/>
              <a:ext cx="1192" cy="2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endParaRPr lang="en-US" altLang="ko-KR" sz="1800"/>
            </a:p>
          </p:txBody>
        </p:sp>
      </p:grpSp>
      <p:grpSp>
        <p:nvGrpSpPr>
          <p:cNvPr id="29711" name="Group 27"/>
          <p:cNvGrpSpPr>
            <a:grpSpLocks/>
          </p:cNvGrpSpPr>
          <p:nvPr/>
        </p:nvGrpSpPr>
        <p:grpSpPr bwMode="auto">
          <a:xfrm>
            <a:off x="5580063" y="3457575"/>
            <a:ext cx="2306637" cy="763588"/>
            <a:chOff x="2099" y="1616"/>
            <a:chExt cx="1453" cy="481"/>
          </a:xfrm>
        </p:grpSpPr>
        <p:sp>
          <p:nvSpPr>
            <p:cNvPr id="29777" name="Rectangle 28"/>
            <p:cNvSpPr>
              <a:spLocks noChangeArrowheads="1"/>
            </p:cNvSpPr>
            <p:nvPr/>
          </p:nvSpPr>
          <p:spPr bwMode="auto">
            <a:xfrm>
              <a:off x="2162" y="1650"/>
              <a:ext cx="1308" cy="41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</a:pPr>
              <a:endParaRPr lang="ko-KR" altLang="en-US" sz="1800"/>
            </a:p>
          </p:txBody>
        </p:sp>
        <p:sp>
          <p:nvSpPr>
            <p:cNvPr id="29778" name="Line 29"/>
            <p:cNvSpPr>
              <a:spLocks noChangeShapeType="1"/>
            </p:cNvSpPr>
            <p:nvPr/>
          </p:nvSpPr>
          <p:spPr bwMode="auto">
            <a:xfrm>
              <a:off x="2162" y="1892"/>
              <a:ext cx="1308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79" name="Line 30"/>
            <p:cNvSpPr>
              <a:spLocks noChangeShapeType="1"/>
            </p:cNvSpPr>
            <p:nvPr/>
          </p:nvSpPr>
          <p:spPr bwMode="auto">
            <a:xfrm>
              <a:off x="2173" y="1979"/>
              <a:ext cx="1297" cy="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80" name="Text Box 31"/>
            <p:cNvSpPr txBox="1">
              <a:spLocks noChangeArrowheads="1"/>
            </p:cNvSpPr>
            <p:nvPr/>
          </p:nvSpPr>
          <p:spPr bwMode="auto">
            <a:xfrm>
              <a:off x="2099" y="1616"/>
              <a:ext cx="1453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b="1"/>
                <a:t>Boat</a:t>
              </a:r>
            </a:p>
          </p:txBody>
        </p:sp>
        <p:sp>
          <p:nvSpPr>
            <p:cNvPr id="29781" name="Text Box 32"/>
            <p:cNvSpPr txBox="1">
              <a:spLocks noChangeArrowheads="1"/>
            </p:cNvSpPr>
            <p:nvPr/>
          </p:nvSpPr>
          <p:spPr bwMode="auto">
            <a:xfrm>
              <a:off x="2224" y="1877"/>
              <a:ext cx="1192" cy="2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endParaRPr lang="en-US" altLang="ko-KR" sz="1800"/>
            </a:p>
          </p:txBody>
        </p:sp>
      </p:grpSp>
      <p:grpSp>
        <p:nvGrpSpPr>
          <p:cNvPr id="29712" name="Group 33"/>
          <p:cNvGrpSpPr>
            <a:grpSpLocks/>
          </p:cNvGrpSpPr>
          <p:nvPr/>
        </p:nvGrpSpPr>
        <p:grpSpPr bwMode="auto">
          <a:xfrm>
            <a:off x="901700" y="4637088"/>
            <a:ext cx="1296988" cy="763587"/>
            <a:chOff x="2099" y="1616"/>
            <a:chExt cx="1453" cy="481"/>
          </a:xfrm>
        </p:grpSpPr>
        <p:sp>
          <p:nvSpPr>
            <p:cNvPr id="29772" name="Rectangle 34"/>
            <p:cNvSpPr>
              <a:spLocks noChangeArrowheads="1"/>
            </p:cNvSpPr>
            <p:nvPr/>
          </p:nvSpPr>
          <p:spPr bwMode="auto">
            <a:xfrm>
              <a:off x="2162" y="1650"/>
              <a:ext cx="1308" cy="41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</a:pPr>
              <a:endParaRPr lang="ko-KR" altLang="en-US" sz="1800"/>
            </a:p>
          </p:txBody>
        </p:sp>
        <p:sp>
          <p:nvSpPr>
            <p:cNvPr id="29773" name="Line 35"/>
            <p:cNvSpPr>
              <a:spLocks noChangeShapeType="1"/>
            </p:cNvSpPr>
            <p:nvPr/>
          </p:nvSpPr>
          <p:spPr bwMode="auto">
            <a:xfrm>
              <a:off x="2162" y="1892"/>
              <a:ext cx="1308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74" name="Line 36"/>
            <p:cNvSpPr>
              <a:spLocks noChangeShapeType="1"/>
            </p:cNvSpPr>
            <p:nvPr/>
          </p:nvSpPr>
          <p:spPr bwMode="auto">
            <a:xfrm>
              <a:off x="2173" y="1979"/>
              <a:ext cx="1297" cy="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75" name="Text Box 37"/>
            <p:cNvSpPr txBox="1">
              <a:spLocks noChangeArrowheads="1"/>
            </p:cNvSpPr>
            <p:nvPr/>
          </p:nvSpPr>
          <p:spPr bwMode="auto">
            <a:xfrm>
              <a:off x="2099" y="1616"/>
              <a:ext cx="1453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b="1"/>
                <a:t>Car</a:t>
              </a:r>
            </a:p>
          </p:txBody>
        </p:sp>
        <p:sp>
          <p:nvSpPr>
            <p:cNvPr id="29776" name="Text Box 38"/>
            <p:cNvSpPr txBox="1">
              <a:spLocks noChangeArrowheads="1"/>
            </p:cNvSpPr>
            <p:nvPr/>
          </p:nvSpPr>
          <p:spPr bwMode="auto">
            <a:xfrm>
              <a:off x="2224" y="1877"/>
              <a:ext cx="1192" cy="2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endParaRPr lang="en-US" altLang="ko-KR" sz="1800"/>
            </a:p>
          </p:txBody>
        </p:sp>
      </p:grpSp>
      <p:grpSp>
        <p:nvGrpSpPr>
          <p:cNvPr id="29713" name="Group 39"/>
          <p:cNvGrpSpPr>
            <a:grpSpLocks/>
          </p:cNvGrpSpPr>
          <p:nvPr/>
        </p:nvGrpSpPr>
        <p:grpSpPr bwMode="auto">
          <a:xfrm>
            <a:off x="2341563" y="4608513"/>
            <a:ext cx="1225550" cy="763587"/>
            <a:chOff x="2099" y="1616"/>
            <a:chExt cx="1453" cy="481"/>
          </a:xfrm>
        </p:grpSpPr>
        <p:sp>
          <p:nvSpPr>
            <p:cNvPr id="29767" name="Rectangle 40"/>
            <p:cNvSpPr>
              <a:spLocks noChangeArrowheads="1"/>
            </p:cNvSpPr>
            <p:nvPr/>
          </p:nvSpPr>
          <p:spPr bwMode="auto">
            <a:xfrm>
              <a:off x="2162" y="1650"/>
              <a:ext cx="1308" cy="41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</a:pPr>
              <a:endParaRPr lang="ko-KR" altLang="en-US" sz="1800"/>
            </a:p>
          </p:txBody>
        </p:sp>
        <p:sp>
          <p:nvSpPr>
            <p:cNvPr id="29768" name="Line 41"/>
            <p:cNvSpPr>
              <a:spLocks noChangeShapeType="1"/>
            </p:cNvSpPr>
            <p:nvPr/>
          </p:nvSpPr>
          <p:spPr bwMode="auto">
            <a:xfrm>
              <a:off x="2162" y="1892"/>
              <a:ext cx="1308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69" name="Line 42"/>
            <p:cNvSpPr>
              <a:spLocks noChangeShapeType="1"/>
            </p:cNvSpPr>
            <p:nvPr/>
          </p:nvSpPr>
          <p:spPr bwMode="auto">
            <a:xfrm>
              <a:off x="2173" y="1979"/>
              <a:ext cx="1297" cy="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70" name="Text Box 43"/>
            <p:cNvSpPr txBox="1">
              <a:spLocks noChangeArrowheads="1"/>
            </p:cNvSpPr>
            <p:nvPr/>
          </p:nvSpPr>
          <p:spPr bwMode="auto">
            <a:xfrm>
              <a:off x="2099" y="1616"/>
              <a:ext cx="1453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b="1"/>
                <a:t>Truck</a:t>
              </a:r>
            </a:p>
          </p:txBody>
        </p:sp>
        <p:sp>
          <p:nvSpPr>
            <p:cNvPr id="29771" name="Text Box 44"/>
            <p:cNvSpPr txBox="1">
              <a:spLocks noChangeArrowheads="1"/>
            </p:cNvSpPr>
            <p:nvPr/>
          </p:nvSpPr>
          <p:spPr bwMode="auto">
            <a:xfrm>
              <a:off x="2224" y="1877"/>
              <a:ext cx="1192" cy="2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endParaRPr lang="en-US" altLang="ko-KR" sz="1800"/>
            </a:p>
          </p:txBody>
        </p:sp>
      </p:grpSp>
      <p:grpSp>
        <p:nvGrpSpPr>
          <p:cNvPr id="29714" name="Group 45"/>
          <p:cNvGrpSpPr>
            <a:grpSpLocks/>
          </p:cNvGrpSpPr>
          <p:nvPr/>
        </p:nvGrpSpPr>
        <p:grpSpPr bwMode="auto">
          <a:xfrm>
            <a:off x="3636963" y="4608513"/>
            <a:ext cx="1584325" cy="763587"/>
            <a:chOff x="2099" y="1616"/>
            <a:chExt cx="1453" cy="481"/>
          </a:xfrm>
        </p:grpSpPr>
        <p:sp>
          <p:nvSpPr>
            <p:cNvPr id="29762" name="Rectangle 46"/>
            <p:cNvSpPr>
              <a:spLocks noChangeArrowheads="1"/>
            </p:cNvSpPr>
            <p:nvPr/>
          </p:nvSpPr>
          <p:spPr bwMode="auto">
            <a:xfrm>
              <a:off x="2162" y="1650"/>
              <a:ext cx="1308" cy="41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</a:pPr>
              <a:endParaRPr lang="ko-KR" altLang="en-US" sz="1800"/>
            </a:p>
          </p:txBody>
        </p:sp>
        <p:sp>
          <p:nvSpPr>
            <p:cNvPr id="29763" name="Line 47"/>
            <p:cNvSpPr>
              <a:spLocks noChangeShapeType="1"/>
            </p:cNvSpPr>
            <p:nvPr/>
          </p:nvSpPr>
          <p:spPr bwMode="auto">
            <a:xfrm>
              <a:off x="2162" y="1892"/>
              <a:ext cx="1308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64" name="Line 48"/>
            <p:cNvSpPr>
              <a:spLocks noChangeShapeType="1"/>
            </p:cNvSpPr>
            <p:nvPr/>
          </p:nvSpPr>
          <p:spPr bwMode="auto">
            <a:xfrm>
              <a:off x="2173" y="1979"/>
              <a:ext cx="1297" cy="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65" name="Text Box 49"/>
            <p:cNvSpPr txBox="1">
              <a:spLocks noChangeArrowheads="1"/>
            </p:cNvSpPr>
            <p:nvPr/>
          </p:nvSpPr>
          <p:spPr bwMode="auto">
            <a:xfrm>
              <a:off x="2099" y="1616"/>
              <a:ext cx="1453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b="1"/>
                <a:t>Sports Car</a:t>
              </a:r>
            </a:p>
          </p:txBody>
        </p:sp>
        <p:sp>
          <p:nvSpPr>
            <p:cNvPr id="29766" name="Text Box 50"/>
            <p:cNvSpPr txBox="1">
              <a:spLocks noChangeArrowheads="1"/>
            </p:cNvSpPr>
            <p:nvPr/>
          </p:nvSpPr>
          <p:spPr bwMode="auto">
            <a:xfrm>
              <a:off x="2224" y="1877"/>
              <a:ext cx="1192" cy="2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endParaRPr lang="en-US" altLang="ko-KR" sz="1800"/>
            </a:p>
          </p:txBody>
        </p:sp>
      </p:grpSp>
      <p:grpSp>
        <p:nvGrpSpPr>
          <p:cNvPr id="29715" name="Group 51"/>
          <p:cNvGrpSpPr>
            <a:grpSpLocks/>
          </p:cNvGrpSpPr>
          <p:nvPr/>
        </p:nvGrpSpPr>
        <p:grpSpPr bwMode="auto">
          <a:xfrm>
            <a:off x="2413000" y="5761038"/>
            <a:ext cx="1657350" cy="763587"/>
            <a:chOff x="2099" y="1616"/>
            <a:chExt cx="1453" cy="481"/>
          </a:xfrm>
        </p:grpSpPr>
        <p:sp>
          <p:nvSpPr>
            <p:cNvPr id="29757" name="Rectangle 52"/>
            <p:cNvSpPr>
              <a:spLocks noChangeArrowheads="1"/>
            </p:cNvSpPr>
            <p:nvPr/>
          </p:nvSpPr>
          <p:spPr bwMode="auto">
            <a:xfrm>
              <a:off x="2162" y="1650"/>
              <a:ext cx="1308" cy="41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</a:pPr>
              <a:endParaRPr lang="ko-KR" altLang="en-US" sz="1800"/>
            </a:p>
          </p:txBody>
        </p:sp>
        <p:sp>
          <p:nvSpPr>
            <p:cNvPr id="29758" name="Line 53"/>
            <p:cNvSpPr>
              <a:spLocks noChangeShapeType="1"/>
            </p:cNvSpPr>
            <p:nvPr/>
          </p:nvSpPr>
          <p:spPr bwMode="auto">
            <a:xfrm>
              <a:off x="2162" y="1892"/>
              <a:ext cx="1308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59" name="Line 54"/>
            <p:cNvSpPr>
              <a:spLocks noChangeShapeType="1"/>
            </p:cNvSpPr>
            <p:nvPr/>
          </p:nvSpPr>
          <p:spPr bwMode="auto">
            <a:xfrm>
              <a:off x="2173" y="1979"/>
              <a:ext cx="1297" cy="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60" name="Text Box 55"/>
            <p:cNvSpPr txBox="1">
              <a:spLocks noChangeArrowheads="1"/>
            </p:cNvSpPr>
            <p:nvPr/>
          </p:nvSpPr>
          <p:spPr bwMode="auto">
            <a:xfrm>
              <a:off x="2099" y="1616"/>
              <a:ext cx="1453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b="1"/>
                <a:t>BMW</a:t>
              </a:r>
            </a:p>
          </p:txBody>
        </p:sp>
        <p:sp>
          <p:nvSpPr>
            <p:cNvPr id="29761" name="Text Box 56"/>
            <p:cNvSpPr txBox="1">
              <a:spLocks noChangeArrowheads="1"/>
            </p:cNvSpPr>
            <p:nvPr/>
          </p:nvSpPr>
          <p:spPr bwMode="auto">
            <a:xfrm>
              <a:off x="2224" y="1877"/>
              <a:ext cx="1192" cy="2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endParaRPr lang="en-US" altLang="ko-KR" sz="1800"/>
            </a:p>
          </p:txBody>
        </p:sp>
      </p:grpSp>
      <p:grpSp>
        <p:nvGrpSpPr>
          <p:cNvPr id="29716" name="Group 57"/>
          <p:cNvGrpSpPr>
            <a:grpSpLocks/>
          </p:cNvGrpSpPr>
          <p:nvPr/>
        </p:nvGrpSpPr>
        <p:grpSpPr bwMode="auto">
          <a:xfrm>
            <a:off x="4213225" y="5761038"/>
            <a:ext cx="1657350" cy="763587"/>
            <a:chOff x="2099" y="1616"/>
            <a:chExt cx="1453" cy="481"/>
          </a:xfrm>
        </p:grpSpPr>
        <p:sp>
          <p:nvSpPr>
            <p:cNvPr id="29752" name="Rectangle 58"/>
            <p:cNvSpPr>
              <a:spLocks noChangeArrowheads="1"/>
            </p:cNvSpPr>
            <p:nvPr/>
          </p:nvSpPr>
          <p:spPr bwMode="auto">
            <a:xfrm>
              <a:off x="2162" y="1650"/>
              <a:ext cx="1308" cy="419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</a:pPr>
              <a:endParaRPr lang="ko-KR" altLang="en-US" sz="1800"/>
            </a:p>
          </p:txBody>
        </p:sp>
        <p:sp>
          <p:nvSpPr>
            <p:cNvPr id="29753" name="Line 59"/>
            <p:cNvSpPr>
              <a:spLocks noChangeShapeType="1"/>
            </p:cNvSpPr>
            <p:nvPr/>
          </p:nvSpPr>
          <p:spPr bwMode="auto">
            <a:xfrm>
              <a:off x="2162" y="1892"/>
              <a:ext cx="1308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54" name="Line 60"/>
            <p:cNvSpPr>
              <a:spLocks noChangeShapeType="1"/>
            </p:cNvSpPr>
            <p:nvPr/>
          </p:nvSpPr>
          <p:spPr bwMode="auto">
            <a:xfrm>
              <a:off x="2173" y="1979"/>
              <a:ext cx="1297" cy="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55" name="Text Box 61"/>
            <p:cNvSpPr txBox="1">
              <a:spLocks noChangeArrowheads="1"/>
            </p:cNvSpPr>
            <p:nvPr/>
          </p:nvSpPr>
          <p:spPr bwMode="auto">
            <a:xfrm>
              <a:off x="2099" y="1616"/>
              <a:ext cx="1453" cy="25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b="1"/>
                <a:t>Audi</a:t>
              </a:r>
            </a:p>
          </p:txBody>
        </p:sp>
        <p:sp>
          <p:nvSpPr>
            <p:cNvPr id="29756" name="Text Box 62"/>
            <p:cNvSpPr txBox="1">
              <a:spLocks noChangeArrowheads="1"/>
            </p:cNvSpPr>
            <p:nvPr/>
          </p:nvSpPr>
          <p:spPr bwMode="auto">
            <a:xfrm>
              <a:off x="2224" y="1877"/>
              <a:ext cx="1192" cy="22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endParaRPr lang="en-US" altLang="ko-KR" sz="1800"/>
            </a:p>
          </p:txBody>
        </p:sp>
      </p:grpSp>
      <p:sp>
        <p:nvSpPr>
          <p:cNvPr id="29717" name="Rectangle 63"/>
          <p:cNvSpPr>
            <a:spLocks noChangeArrowheads="1"/>
          </p:cNvSpPr>
          <p:nvPr/>
        </p:nvSpPr>
        <p:spPr bwMode="auto">
          <a:xfrm>
            <a:off x="755650" y="5815013"/>
            <a:ext cx="1492250" cy="665162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endParaRPr lang="ko-KR" altLang="en-US" sz="1800"/>
          </a:p>
        </p:txBody>
      </p:sp>
      <p:sp>
        <p:nvSpPr>
          <p:cNvPr id="29718" name="Line 64"/>
          <p:cNvSpPr>
            <a:spLocks noChangeShapeType="1"/>
          </p:cNvSpPr>
          <p:nvPr/>
        </p:nvSpPr>
        <p:spPr bwMode="auto">
          <a:xfrm>
            <a:off x="755650" y="6199188"/>
            <a:ext cx="1492250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29719" name="Line 65"/>
          <p:cNvSpPr>
            <a:spLocks noChangeShapeType="1"/>
          </p:cNvSpPr>
          <p:nvPr/>
        </p:nvSpPr>
        <p:spPr bwMode="auto">
          <a:xfrm>
            <a:off x="768350" y="6337300"/>
            <a:ext cx="1479550" cy="19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29720" name="Text Box 66"/>
          <p:cNvSpPr txBox="1">
            <a:spLocks noChangeArrowheads="1"/>
          </p:cNvSpPr>
          <p:nvPr/>
        </p:nvSpPr>
        <p:spPr bwMode="auto">
          <a:xfrm>
            <a:off x="684213" y="5761038"/>
            <a:ext cx="165735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b="1"/>
              <a:t>Benz</a:t>
            </a:r>
          </a:p>
        </p:txBody>
      </p:sp>
      <p:sp>
        <p:nvSpPr>
          <p:cNvPr id="29721" name="Text Box 67"/>
          <p:cNvSpPr txBox="1">
            <a:spLocks noChangeArrowheads="1"/>
          </p:cNvSpPr>
          <p:nvPr/>
        </p:nvSpPr>
        <p:spPr bwMode="auto">
          <a:xfrm>
            <a:off x="827088" y="6175375"/>
            <a:ext cx="1358900" cy="349250"/>
          </a:xfrm>
          <a:prstGeom prst="rect">
            <a:avLst/>
          </a:prstGeom>
          <a:solidFill>
            <a:schemeClr val="bg1">
              <a:alpha val="0"/>
            </a:schemeClr>
          </a:solidFill>
          <a:ln w="28575" algn="ctr">
            <a:noFill/>
            <a:miter lim="800000"/>
            <a:headEnd/>
            <a:tailEnd/>
          </a:ln>
        </p:spPr>
        <p:txBody>
          <a:bodyPr lIns="0" tIns="46800" rIns="90000" bIns="46800"/>
          <a:lstStyle/>
          <a:p>
            <a:endParaRPr lang="en-US" altLang="ko-KR" sz="1800"/>
          </a:p>
        </p:txBody>
      </p:sp>
      <p:grpSp>
        <p:nvGrpSpPr>
          <p:cNvPr id="29722" name="Group 68"/>
          <p:cNvGrpSpPr>
            <a:grpSpLocks/>
          </p:cNvGrpSpPr>
          <p:nvPr/>
        </p:nvGrpSpPr>
        <p:grpSpPr bwMode="auto">
          <a:xfrm>
            <a:off x="3565525" y="3097213"/>
            <a:ext cx="3313113" cy="406400"/>
            <a:chOff x="749" y="2614"/>
            <a:chExt cx="1859" cy="347"/>
          </a:xfrm>
        </p:grpSpPr>
        <p:sp>
          <p:nvSpPr>
            <p:cNvPr id="29747" name="AutoShape 69"/>
            <p:cNvSpPr>
              <a:spLocks noChangeArrowheads="1"/>
            </p:cNvSpPr>
            <p:nvPr/>
          </p:nvSpPr>
          <p:spPr bwMode="auto">
            <a:xfrm>
              <a:off x="1603" y="2614"/>
              <a:ext cx="201" cy="104"/>
            </a:xfrm>
            <a:prstGeom prst="triangle">
              <a:avLst>
                <a:gd name="adj" fmla="val 50000"/>
              </a:avLst>
            </a:prstGeom>
            <a:noFill/>
            <a:ln w="28575" algn="ctr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lIns="0" tIns="46800" rIns="90000" bIns="4680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9748" name="Line 70"/>
            <p:cNvSpPr>
              <a:spLocks noChangeShapeType="1"/>
            </p:cNvSpPr>
            <p:nvPr/>
          </p:nvSpPr>
          <p:spPr bwMode="auto">
            <a:xfrm flipH="1">
              <a:off x="1704" y="2718"/>
              <a:ext cx="0" cy="10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lIns="0" tIns="46800" rIns="90000" bIns="46800"/>
            <a:lstStyle/>
            <a:p>
              <a:endParaRPr lang="ko-KR" altLang="en-US"/>
            </a:p>
          </p:txBody>
        </p:sp>
        <p:sp>
          <p:nvSpPr>
            <p:cNvPr id="29749" name="Line 71"/>
            <p:cNvSpPr>
              <a:spLocks noChangeShapeType="1"/>
            </p:cNvSpPr>
            <p:nvPr/>
          </p:nvSpPr>
          <p:spPr bwMode="auto">
            <a:xfrm>
              <a:off x="749" y="2822"/>
              <a:ext cx="1859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lIns="0" tIns="46800" rIns="90000" bIns="46800"/>
            <a:lstStyle/>
            <a:p>
              <a:endParaRPr lang="ko-KR" altLang="en-US"/>
            </a:p>
          </p:txBody>
        </p:sp>
        <p:sp>
          <p:nvSpPr>
            <p:cNvPr id="29750" name="Line 72"/>
            <p:cNvSpPr>
              <a:spLocks noChangeShapeType="1"/>
            </p:cNvSpPr>
            <p:nvPr/>
          </p:nvSpPr>
          <p:spPr bwMode="auto">
            <a:xfrm>
              <a:off x="749" y="2822"/>
              <a:ext cx="0" cy="13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lIns="0" tIns="46800" rIns="90000" bIns="46800"/>
            <a:lstStyle/>
            <a:p>
              <a:endParaRPr lang="ko-KR" altLang="en-US"/>
            </a:p>
          </p:txBody>
        </p:sp>
        <p:sp>
          <p:nvSpPr>
            <p:cNvPr id="29751" name="Line 73"/>
            <p:cNvSpPr>
              <a:spLocks noChangeShapeType="1"/>
            </p:cNvSpPr>
            <p:nvPr/>
          </p:nvSpPr>
          <p:spPr bwMode="auto">
            <a:xfrm>
              <a:off x="2597" y="2822"/>
              <a:ext cx="0" cy="13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lIns="0" tIns="46800" rIns="90000" bIns="46800"/>
            <a:lstStyle/>
            <a:p>
              <a:endParaRPr lang="ko-KR" altLang="en-US"/>
            </a:p>
          </p:txBody>
        </p:sp>
      </p:grpSp>
      <p:grpSp>
        <p:nvGrpSpPr>
          <p:cNvPr id="29723" name="Group 74"/>
          <p:cNvGrpSpPr>
            <a:grpSpLocks/>
          </p:cNvGrpSpPr>
          <p:nvPr/>
        </p:nvGrpSpPr>
        <p:grpSpPr bwMode="auto">
          <a:xfrm>
            <a:off x="5364163" y="4608513"/>
            <a:ext cx="1657350" cy="763587"/>
            <a:chOff x="2099" y="1616"/>
            <a:chExt cx="1453" cy="481"/>
          </a:xfrm>
        </p:grpSpPr>
        <p:sp>
          <p:nvSpPr>
            <p:cNvPr id="29742" name="Rectangle 75"/>
            <p:cNvSpPr>
              <a:spLocks noChangeArrowheads="1"/>
            </p:cNvSpPr>
            <p:nvPr/>
          </p:nvSpPr>
          <p:spPr bwMode="auto">
            <a:xfrm>
              <a:off x="2162" y="1650"/>
              <a:ext cx="1308" cy="41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</a:pPr>
              <a:endParaRPr lang="ko-KR" altLang="en-US" sz="1800"/>
            </a:p>
          </p:txBody>
        </p:sp>
        <p:sp>
          <p:nvSpPr>
            <p:cNvPr id="29743" name="Line 76"/>
            <p:cNvSpPr>
              <a:spLocks noChangeShapeType="1"/>
            </p:cNvSpPr>
            <p:nvPr/>
          </p:nvSpPr>
          <p:spPr bwMode="auto">
            <a:xfrm>
              <a:off x="2162" y="1892"/>
              <a:ext cx="1308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44" name="Line 77"/>
            <p:cNvSpPr>
              <a:spLocks noChangeShapeType="1"/>
            </p:cNvSpPr>
            <p:nvPr/>
          </p:nvSpPr>
          <p:spPr bwMode="auto">
            <a:xfrm>
              <a:off x="2173" y="1979"/>
              <a:ext cx="1297" cy="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45" name="Text Box 78"/>
            <p:cNvSpPr txBox="1">
              <a:spLocks noChangeArrowheads="1"/>
            </p:cNvSpPr>
            <p:nvPr/>
          </p:nvSpPr>
          <p:spPr bwMode="auto">
            <a:xfrm>
              <a:off x="2099" y="1616"/>
              <a:ext cx="1453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b="1"/>
                <a:t>Motor Boat</a:t>
              </a:r>
            </a:p>
          </p:txBody>
        </p:sp>
        <p:sp>
          <p:nvSpPr>
            <p:cNvPr id="29746" name="Text Box 79"/>
            <p:cNvSpPr txBox="1">
              <a:spLocks noChangeArrowheads="1"/>
            </p:cNvSpPr>
            <p:nvPr/>
          </p:nvSpPr>
          <p:spPr bwMode="auto">
            <a:xfrm>
              <a:off x="2224" y="1877"/>
              <a:ext cx="1192" cy="2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endParaRPr lang="en-US" altLang="ko-KR" sz="1800"/>
            </a:p>
          </p:txBody>
        </p:sp>
      </p:grpSp>
      <p:grpSp>
        <p:nvGrpSpPr>
          <p:cNvPr id="29724" name="Group 80"/>
          <p:cNvGrpSpPr>
            <a:grpSpLocks/>
          </p:cNvGrpSpPr>
          <p:nvPr/>
        </p:nvGrpSpPr>
        <p:grpSpPr bwMode="auto">
          <a:xfrm>
            <a:off x="7019925" y="4608513"/>
            <a:ext cx="1225550" cy="763587"/>
            <a:chOff x="2099" y="1616"/>
            <a:chExt cx="1453" cy="481"/>
          </a:xfrm>
        </p:grpSpPr>
        <p:sp>
          <p:nvSpPr>
            <p:cNvPr id="29737" name="Rectangle 81"/>
            <p:cNvSpPr>
              <a:spLocks noChangeArrowheads="1"/>
            </p:cNvSpPr>
            <p:nvPr/>
          </p:nvSpPr>
          <p:spPr bwMode="auto">
            <a:xfrm>
              <a:off x="2162" y="1650"/>
              <a:ext cx="1308" cy="41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</a:pPr>
              <a:endParaRPr lang="ko-KR" altLang="en-US" sz="1800"/>
            </a:p>
          </p:txBody>
        </p:sp>
        <p:sp>
          <p:nvSpPr>
            <p:cNvPr id="29738" name="Line 82"/>
            <p:cNvSpPr>
              <a:spLocks noChangeShapeType="1"/>
            </p:cNvSpPr>
            <p:nvPr/>
          </p:nvSpPr>
          <p:spPr bwMode="auto">
            <a:xfrm>
              <a:off x="2162" y="1892"/>
              <a:ext cx="1308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39" name="Line 83"/>
            <p:cNvSpPr>
              <a:spLocks noChangeShapeType="1"/>
            </p:cNvSpPr>
            <p:nvPr/>
          </p:nvSpPr>
          <p:spPr bwMode="auto">
            <a:xfrm>
              <a:off x="2173" y="1979"/>
              <a:ext cx="1297" cy="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40" name="Text Box 84"/>
            <p:cNvSpPr txBox="1">
              <a:spLocks noChangeArrowheads="1"/>
            </p:cNvSpPr>
            <p:nvPr/>
          </p:nvSpPr>
          <p:spPr bwMode="auto">
            <a:xfrm>
              <a:off x="2099" y="1616"/>
              <a:ext cx="1453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b="1"/>
                <a:t>Yacht</a:t>
              </a:r>
            </a:p>
          </p:txBody>
        </p:sp>
        <p:sp>
          <p:nvSpPr>
            <p:cNvPr id="29741" name="Text Box 85"/>
            <p:cNvSpPr txBox="1">
              <a:spLocks noChangeArrowheads="1"/>
            </p:cNvSpPr>
            <p:nvPr/>
          </p:nvSpPr>
          <p:spPr bwMode="auto">
            <a:xfrm>
              <a:off x="2224" y="1877"/>
              <a:ext cx="1192" cy="2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endParaRPr lang="en-US" altLang="ko-KR" sz="1800"/>
            </a:p>
          </p:txBody>
        </p:sp>
      </p:grpSp>
      <p:grpSp>
        <p:nvGrpSpPr>
          <p:cNvPr id="29725" name="Group 86"/>
          <p:cNvGrpSpPr>
            <a:grpSpLocks/>
          </p:cNvGrpSpPr>
          <p:nvPr/>
        </p:nvGrpSpPr>
        <p:grpSpPr bwMode="auto">
          <a:xfrm>
            <a:off x="5870575" y="4249738"/>
            <a:ext cx="1800225" cy="431800"/>
            <a:chOff x="749" y="2614"/>
            <a:chExt cx="1859" cy="347"/>
          </a:xfrm>
        </p:grpSpPr>
        <p:sp>
          <p:nvSpPr>
            <p:cNvPr id="29732" name="AutoShape 87"/>
            <p:cNvSpPr>
              <a:spLocks noChangeArrowheads="1"/>
            </p:cNvSpPr>
            <p:nvPr/>
          </p:nvSpPr>
          <p:spPr bwMode="auto">
            <a:xfrm>
              <a:off x="1603" y="2614"/>
              <a:ext cx="201" cy="104"/>
            </a:xfrm>
            <a:prstGeom prst="triangle">
              <a:avLst>
                <a:gd name="adj" fmla="val 50000"/>
              </a:avLst>
            </a:prstGeom>
            <a:noFill/>
            <a:ln w="28575" algn="ctr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lIns="0" tIns="46800" rIns="90000" bIns="4680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9733" name="Line 88"/>
            <p:cNvSpPr>
              <a:spLocks noChangeShapeType="1"/>
            </p:cNvSpPr>
            <p:nvPr/>
          </p:nvSpPr>
          <p:spPr bwMode="auto">
            <a:xfrm flipH="1">
              <a:off x="1704" y="2718"/>
              <a:ext cx="0" cy="10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lIns="0" tIns="46800" rIns="90000" bIns="46800"/>
            <a:lstStyle/>
            <a:p>
              <a:endParaRPr lang="ko-KR" altLang="en-US"/>
            </a:p>
          </p:txBody>
        </p:sp>
        <p:sp>
          <p:nvSpPr>
            <p:cNvPr id="29734" name="Line 89"/>
            <p:cNvSpPr>
              <a:spLocks noChangeShapeType="1"/>
            </p:cNvSpPr>
            <p:nvPr/>
          </p:nvSpPr>
          <p:spPr bwMode="auto">
            <a:xfrm>
              <a:off x="749" y="2822"/>
              <a:ext cx="1859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lIns="0" tIns="46800" rIns="90000" bIns="46800"/>
            <a:lstStyle/>
            <a:p>
              <a:endParaRPr lang="ko-KR" altLang="en-US"/>
            </a:p>
          </p:txBody>
        </p:sp>
        <p:sp>
          <p:nvSpPr>
            <p:cNvPr id="29735" name="Line 90"/>
            <p:cNvSpPr>
              <a:spLocks noChangeShapeType="1"/>
            </p:cNvSpPr>
            <p:nvPr/>
          </p:nvSpPr>
          <p:spPr bwMode="auto">
            <a:xfrm>
              <a:off x="749" y="2822"/>
              <a:ext cx="0" cy="13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lIns="0" tIns="46800" rIns="90000" bIns="46800"/>
            <a:lstStyle/>
            <a:p>
              <a:endParaRPr lang="ko-KR" altLang="en-US"/>
            </a:p>
          </p:txBody>
        </p:sp>
        <p:sp>
          <p:nvSpPr>
            <p:cNvPr id="29736" name="Line 91"/>
            <p:cNvSpPr>
              <a:spLocks noChangeShapeType="1"/>
            </p:cNvSpPr>
            <p:nvPr/>
          </p:nvSpPr>
          <p:spPr bwMode="auto">
            <a:xfrm>
              <a:off x="2597" y="2822"/>
              <a:ext cx="0" cy="13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lIns="0" tIns="46800" rIns="90000" bIns="46800"/>
            <a:lstStyle/>
            <a:p>
              <a:endParaRPr lang="ko-KR" altLang="en-US"/>
            </a:p>
          </p:txBody>
        </p:sp>
      </p:grpSp>
      <p:sp>
        <p:nvSpPr>
          <p:cNvPr id="29726" name="AutoShape 92"/>
          <p:cNvSpPr>
            <a:spLocks noChangeArrowheads="1"/>
          </p:cNvSpPr>
          <p:nvPr/>
        </p:nvSpPr>
        <p:spPr bwMode="auto">
          <a:xfrm>
            <a:off x="1620838" y="5402263"/>
            <a:ext cx="336550" cy="130175"/>
          </a:xfrm>
          <a:prstGeom prst="triangle">
            <a:avLst>
              <a:gd name="adj" fmla="val 50000"/>
            </a:avLst>
          </a:prstGeom>
          <a:noFill/>
          <a:ln w="28575" algn="ctr">
            <a:solidFill>
              <a:srgbClr val="0000CC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endParaRPr lang="ko-KR" altLang="en-US" sz="1800"/>
          </a:p>
        </p:txBody>
      </p:sp>
      <p:sp>
        <p:nvSpPr>
          <p:cNvPr id="29727" name="Line 93"/>
          <p:cNvSpPr>
            <a:spLocks noChangeShapeType="1"/>
          </p:cNvSpPr>
          <p:nvPr/>
        </p:nvSpPr>
        <p:spPr bwMode="auto">
          <a:xfrm>
            <a:off x="1620838" y="5689600"/>
            <a:ext cx="3097212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  <p:sp>
        <p:nvSpPr>
          <p:cNvPr id="29728" name="Line 94"/>
          <p:cNvSpPr>
            <a:spLocks noChangeShapeType="1"/>
          </p:cNvSpPr>
          <p:nvPr/>
        </p:nvSpPr>
        <p:spPr bwMode="auto">
          <a:xfrm>
            <a:off x="1622425" y="5661025"/>
            <a:ext cx="0" cy="1730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  <p:sp>
        <p:nvSpPr>
          <p:cNvPr id="29729" name="Line 95"/>
          <p:cNvSpPr>
            <a:spLocks noChangeShapeType="1"/>
          </p:cNvSpPr>
          <p:nvPr/>
        </p:nvSpPr>
        <p:spPr bwMode="auto">
          <a:xfrm>
            <a:off x="4702175" y="5661025"/>
            <a:ext cx="0" cy="1730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  <p:sp>
        <p:nvSpPr>
          <p:cNvPr id="29730" name="Line 96"/>
          <p:cNvSpPr>
            <a:spLocks noChangeShapeType="1"/>
          </p:cNvSpPr>
          <p:nvPr/>
        </p:nvSpPr>
        <p:spPr bwMode="auto">
          <a:xfrm>
            <a:off x="1765300" y="5545138"/>
            <a:ext cx="0" cy="1444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9731" name="Line 97"/>
          <p:cNvSpPr>
            <a:spLocks noChangeShapeType="1"/>
          </p:cNvSpPr>
          <p:nvPr/>
        </p:nvSpPr>
        <p:spPr bwMode="auto">
          <a:xfrm>
            <a:off x="3205163" y="5689600"/>
            <a:ext cx="0" cy="1444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0F598F-4323-49BC-A2E2-968F6DC2E49F}" type="slidenum">
              <a:rPr lang="ko-KR" altLang="en-US"/>
              <a:pPr>
                <a:defRPr/>
              </a:pPr>
              <a:t>28</a:t>
            </a:fld>
            <a:r>
              <a:rPr lang="en-US" altLang="ko-KR" dirty="0"/>
              <a:t>/51</a:t>
            </a: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Active vs. Passive Class</a:t>
            </a:r>
            <a:endParaRPr lang="ko-KR" altLang="en-US" smtClean="0"/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Active class</a:t>
            </a:r>
          </a:p>
          <a:p>
            <a:pPr lvl="1" eaLnBrk="1" hangingPunct="1"/>
            <a:r>
              <a:rPr lang="en-US" altLang="ko-KR" dirty="0" smtClean="0"/>
              <a:t>Own a </a:t>
            </a:r>
            <a:r>
              <a:rPr lang="en-US" altLang="ko-KR" dirty="0" smtClean="0">
                <a:solidFill>
                  <a:schemeClr val="accent2"/>
                </a:solidFill>
              </a:rPr>
              <a:t>thread control</a:t>
            </a:r>
            <a:r>
              <a:rPr lang="en-US" altLang="ko-KR" dirty="0" smtClean="0"/>
              <a:t> and can initiate control activity</a:t>
            </a:r>
          </a:p>
          <a:p>
            <a:pPr lvl="2" eaLnBrk="1" hangingPunct="1"/>
            <a:r>
              <a:rPr lang="en-US" altLang="ko-KR" dirty="0" smtClean="0"/>
              <a:t>Used when asynchronous communication is necessary</a:t>
            </a:r>
          </a:p>
          <a:p>
            <a:pPr lvl="2" eaLnBrk="1" hangingPunct="1"/>
            <a:r>
              <a:rPr lang="en-US" altLang="ko-KR" dirty="0" smtClean="0"/>
              <a:t>Typically modeled with a state machine of its behavior</a:t>
            </a:r>
          </a:p>
          <a:p>
            <a:pPr lvl="2" eaLnBrk="1" hangingPunct="1"/>
            <a:r>
              <a:rPr lang="en-US" altLang="ko-KR" dirty="0" smtClean="0"/>
              <a:t>Encapsulated with</a:t>
            </a:r>
            <a:r>
              <a:rPr lang="en-US" altLang="ko-KR" dirty="0" smtClean="0">
                <a:solidFill>
                  <a:srgbClr val="0000CC"/>
                </a:solidFill>
              </a:rPr>
              <a:t> ports</a:t>
            </a:r>
            <a:r>
              <a:rPr lang="en-US" altLang="ko-KR" dirty="0" smtClean="0"/>
              <a:t> and </a:t>
            </a:r>
            <a:r>
              <a:rPr lang="en-US" altLang="ko-KR" dirty="0" smtClean="0">
                <a:solidFill>
                  <a:srgbClr val="0000CC"/>
                </a:solidFill>
              </a:rPr>
              <a:t>interfaces</a:t>
            </a:r>
          </a:p>
          <a:p>
            <a:pPr eaLnBrk="1" hangingPunct="1"/>
            <a:r>
              <a:rPr lang="en-US" altLang="ko-KR" dirty="0" smtClean="0"/>
              <a:t>Passive class</a:t>
            </a:r>
          </a:p>
          <a:p>
            <a:pPr lvl="1" eaLnBrk="1" hangingPunct="1"/>
            <a:r>
              <a:rPr lang="en-US" altLang="ko-KR" dirty="0" smtClean="0"/>
              <a:t>Own address space, but not thread of control</a:t>
            </a:r>
          </a:p>
          <a:p>
            <a:pPr lvl="2" eaLnBrk="1" hangingPunct="1"/>
            <a:r>
              <a:rPr lang="en-US" altLang="ko-KR" dirty="0" smtClean="0"/>
              <a:t>Executed under a control thread anchored in an active object </a:t>
            </a:r>
          </a:p>
          <a:p>
            <a:pPr lvl="1" eaLnBrk="1" hangingPunct="1"/>
            <a:endParaRPr lang="en-US" altLang="ko-KR" dirty="0" smtClean="0"/>
          </a:p>
        </p:txBody>
      </p:sp>
      <p:sp>
        <p:nvSpPr>
          <p:cNvPr id="30727" name="Text Box 4"/>
          <p:cNvSpPr txBox="1">
            <a:spLocks noChangeArrowheads="1"/>
          </p:cNvSpPr>
          <p:nvPr/>
        </p:nvSpPr>
        <p:spPr bwMode="auto">
          <a:xfrm>
            <a:off x="7956550" y="5532438"/>
            <a:ext cx="9255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sv-SE" altLang="ko-KR" sz="1600">
                <a:solidFill>
                  <a:srgbClr val="D62828"/>
                </a:solidFill>
                <a:latin typeface="Verdana" pitchFamily="34" charset="0"/>
              </a:rPr>
              <a:t>Active</a:t>
            </a:r>
            <a:br>
              <a:rPr kumimoji="0" lang="sv-SE" altLang="ko-KR" sz="1600">
                <a:solidFill>
                  <a:srgbClr val="D62828"/>
                </a:solidFill>
                <a:latin typeface="Verdana" pitchFamily="34" charset="0"/>
              </a:rPr>
            </a:br>
            <a:r>
              <a:rPr kumimoji="0" lang="sv-SE" altLang="ko-KR" sz="1600">
                <a:solidFill>
                  <a:srgbClr val="D62828"/>
                </a:solidFill>
                <a:latin typeface="Verdana" pitchFamily="34" charset="0"/>
              </a:rPr>
              <a:t>class</a:t>
            </a:r>
            <a:endParaRPr kumimoji="0" lang="en-GB" altLang="ko-KR" sz="1600">
              <a:solidFill>
                <a:srgbClr val="D62828"/>
              </a:solidFill>
              <a:latin typeface="Verdana" pitchFamily="34" charset="0"/>
            </a:endParaRPr>
          </a:p>
        </p:txBody>
      </p:sp>
      <p:grpSp>
        <p:nvGrpSpPr>
          <p:cNvPr id="30728" name="Group 5"/>
          <p:cNvGrpSpPr>
            <a:grpSpLocks/>
          </p:cNvGrpSpPr>
          <p:nvPr/>
        </p:nvGrpSpPr>
        <p:grpSpPr bwMode="auto">
          <a:xfrm>
            <a:off x="250825" y="5372100"/>
            <a:ext cx="1512888" cy="488950"/>
            <a:chOff x="657" y="2976"/>
            <a:chExt cx="953" cy="308"/>
          </a:xfrm>
        </p:grpSpPr>
        <p:sp>
          <p:nvSpPr>
            <p:cNvPr id="30777" name="Text Box 6"/>
            <p:cNvSpPr txBox="1">
              <a:spLocks noChangeArrowheads="1"/>
            </p:cNvSpPr>
            <p:nvPr/>
          </p:nvSpPr>
          <p:spPr bwMode="auto">
            <a:xfrm>
              <a:off x="657" y="2976"/>
              <a:ext cx="583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latinLnBrk="0"/>
              <a:r>
                <a:rPr kumimoji="0" lang="sv-SE" altLang="ko-KR" sz="1600">
                  <a:solidFill>
                    <a:srgbClr val="D62828"/>
                  </a:solidFill>
                  <a:latin typeface="Verdana" pitchFamily="34" charset="0"/>
                </a:rPr>
                <a:t>Passive class</a:t>
              </a:r>
              <a:endParaRPr kumimoji="0" lang="en-GB" altLang="ko-KR" sz="1600">
                <a:solidFill>
                  <a:srgbClr val="D62828"/>
                </a:solidFill>
                <a:latin typeface="Verdana" pitchFamily="34" charset="0"/>
              </a:endParaRPr>
            </a:p>
          </p:txBody>
        </p:sp>
        <p:sp>
          <p:nvSpPr>
            <p:cNvPr id="30778" name="Line 7"/>
            <p:cNvSpPr>
              <a:spLocks noChangeShapeType="1"/>
            </p:cNvSpPr>
            <p:nvPr/>
          </p:nvSpPr>
          <p:spPr bwMode="auto">
            <a:xfrm>
              <a:off x="1247" y="3158"/>
              <a:ext cx="36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sm" len="lg"/>
            </a:ln>
          </p:spPr>
          <p:txBody>
            <a:bodyPr lIns="90000" tIns="46800" rIns="90000" bIns="46800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30729" name="Line 8"/>
          <p:cNvSpPr>
            <a:spLocks noChangeShapeType="1"/>
          </p:cNvSpPr>
          <p:nvPr/>
        </p:nvSpPr>
        <p:spPr bwMode="auto">
          <a:xfrm flipH="1">
            <a:off x="7308850" y="5803900"/>
            <a:ext cx="5762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sm" len="lg"/>
          </a:ln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30730" name="AutoShape 9"/>
          <p:cNvSpPr>
            <a:spLocks noChangeAspect="1" noChangeArrowheads="1" noTextEdit="1"/>
          </p:cNvSpPr>
          <p:nvPr/>
        </p:nvSpPr>
        <p:spPr bwMode="auto">
          <a:xfrm>
            <a:off x="5302250" y="5021263"/>
            <a:ext cx="1790700" cy="132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31" name="Rectangle 10"/>
          <p:cNvSpPr>
            <a:spLocks noChangeArrowheads="1"/>
          </p:cNvSpPr>
          <p:nvPr/>
        </p:nvSpPr>
        <p:spPr bwMode="auto">
          <a:xfrm>
            <a:off x="5302250" y="5021263"/>
            <a:ext cx="1790700" cy="1328737"/>
          </a:xfrm>
          <a:prstGeom prst="rect">
            <a:avLst/>
          </a:prstGeom>
          <a:solidFill>
            <a:srgbClr val="F3F2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32" name="Line 11"/>
          <p:cNvSpPr>
            <a:spLocks noChangeShapeType="1"/>
          </p:cNvSpPr>
          <p:nvPr/>
        </p:nvSpPr>
        <p:spPr bwMode="auto">
          <a:xfrm>
            <a:off x="5386388" y="5021263"/>
            <a:ext cx="1587" cy="13287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33" name="Line 12"/>
          <p:cNvSpPr>
            <a:spLocks noChangeShapeType="1"/>
          </p:cNvSpPr>
          <p:nvPr/>
        </p:nvSpPr>
        <p:spPr bwMode="auto">
          <a:xfrm>
            <a:off x="7013575" y="5021263"/>
            <a:ext cx="3175" cy="13287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34" name="Line 13"/>
          <p:cNvSpPr>
            <a:spLocks noChangeShapeType="1"/>
          </p:cNvSpPr>
          <p:nvPr/>
        </p:nvSpPr>
        <p:spPr bwMode="auto">
          <a:xfrm>
            <a:off x="5302250" y="5624513"/>
            <a:ext cx="1790700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35" name="Line 14"/>
          <p:cNvSpPr>
            <a:spLocks noChangeShapeType="1"/>
          </p:cNvSpPr>
          <p:nvPr/>
        </p:nvSpPr>
        <p:spPr bwMode="auto">
          <a:xfrm>
            <a:off x="5302250" y="6003925"/>
            <a:ext cx="1790700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36" name="Rectangle 15"/>
          <p:cNvSpPr>
            <a:spLocks noChangeArrowheads="1"/>
          </p:cNvSpPr>
          <p:nvPr/>
        </p:nvSpPr>
        <p:spPr bwMode="auto">
          <a:xfrm>
            <a:off x="5562600" y="5278438"/>
            <a:ext cx="1270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37" name="Rectangle 16"/>
          <p:cNvSpPr>
            <a:spLocks noChangeArrowheads="1"/>
          </p:cNvSpPr>
          <p:nvPr/>
        </p:nvSpPr>
        <p:spPr bwMode="auto">
          <a:xfrm>
            <a:off x="5805488" y="5278438"/>
            <a:ext cx="763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b="1">
                <a:solidFill>
                  <a:srgbClr val="000000"/>
                </a:solidFill>
              </a:rPr>
              <a:t>Player</a:t>
            </a:r>
            <a:endParaRPr kumimoji="0" lang="en-US" altLang="ko-KR"/>
          </a:p>
        </p:txBody>
      </p:sp>
      <p:sp>
        <p:nvSpPr>
          <p:cNvPr id="30738" name="Rectangle 17"/>
          <p:cNvSpPr>
            <a:spLocks noChangeArrowheads="1"/>
          </p:cNvSpPr>
          <p:nvPr/>
        </p:nvSpPr>
        <p:spPr bwMode="auto">
          <a:xfrm>
            <a:off x="5973763" y="5037138"/>
            <a:ext cx="428625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39" name="Rectangle 18"/>
          <p:cNvSpPr>
            <a:spLocks noChangeArrowheads="1"/>
          </p:cNvSpPr>
          <p:nvPr/>
        </p:nvSpPr>
        <p:spPr bwMode="auto">
          <a:xfrm>
            <a:off x="6161088" y="5054600"/>
            <a:ext cx="57150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ko-KR" altLang="en-US" sz="1600">
                <a:solidFill>
                  <a:srgbClr val="000000"/>
                </a:solidFill>
              </a:rPr>
              <a:t> </a:t>
            </a:r>
            <a:endParaRPr kumimoji="0" lang="ko-KR" altLang="en-US" sz="1600"/>
          </a:p>
        </p:txBody>
      </p:sp>
      <p:sp>
        <p:nvSpPr>
          <p:cNvPr id="30740" name="Rectangle 19"/>
          <p:cNvSpPr>
            <a:spLocks noChangeArrowheads="1"/>
          </p:cNvSpPr>
          <p:nvPr/>
        </p:nvSpPr>
        <p:spPr bwMode="auto">
          <a:xfrm>
            <a:off x="5302250" y="5694363"/>
            <a:ext cx="12319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41" name="Rectangle 20"/>
          <p:cNvSpPr>
            <a:spLocks noChangeArrowheads="1"/>
          </p:cNvSpPr>
          <p:nvPr/>
        </p:nvSpPr>
        <p:spPr bwMode="auto">
          <a:xfrm>
            <a:off x="5487988" y="5694363"/>
            <a:ext cx="1698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000000"/>
                </a:solidFill>
              </a:rPr>
              <a:t>Id</a:t>
            </a:r>
            <a:endParaRPr kumimoji="0" lang="en-US" altLang="ko-KR" sz="1600"/>
          </a:p>
        </p:txBody>
      </p:sp>
      <p:sp>
        <p:nvSpPr>
          <p:cNvPr id="30742" name="Rectangle 21"/>
          <p:cNvSpPr>
            <a:spLocks noChangeArrowheads="1"/>
          </p:cNvSpPr>
          <p:nvPr/>
        </p:nvSpPr>
        <p:spPr bwMode="auto">
          <a:xfrm>
            <a:off x="5710238" y="5694363"/>
            <a:ext cx="57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4020C0"/>
                </a:solidFill>
              </a:rPr>
              <a:t>:</a:t>
            </a:r>
            <a:endParaRPr kumimoji="0" lang="en-US" altLang="ko-KR" sz="1600"/>
          </a:p>
        </p:txBody>
      </p:sp>
      <p:sp>
        <p:nvSpPr>
          <p:cNvPr id="30743" name="Rectangle 22"/>
          <p:cNvSpPr>
            <a:spLocks noChangeArrowheads="1"/>
          </p:cNvSpPr>
          <p:nvPr/>
        </p:nvSpPr>
        <p:spPr bwMode="auto">
          <a:xfrm>
            <a:off x="5837238" y="5694363"/>
            <a:ext cx="9032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/>
              <a:t>Integer</a:t>
            </a:r>
          </a:p>
        </p:txBody>
      </p:sp>
      <p:sp>
        <p:nvSpPr>
          <p:cNvPr id="30744" name="Rectangle 23"/>
          <p:cNvSpPr>
            <a:spLocks noChangeArrowheads="1"/>
          </p:cNvSpPr>
          <p:nvPr/>
        </p:nvSpPr>
        <p:spPr bwMode="auto">
          <a:xfrm>
            <a:off x="5302250" y="6054725"/>
            <a:ext cx="16986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45" name="Rectangle 24"/>
          <p:cNvSpPr>
            <a:spLocks noChangeArrowheads="1"/>
          </p:cNvSpPr>
          <p:nvPr/>
        </p:nvSpPr>
        <p:spPr bwMode="auto">
          <a:xfrm>
            <a:off x="5487988" y="6054725"/>
            <a:ext cx="11525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000000"/>
                </a:solidFill>
              </a:rPr>
              <a:t>InitiateGame</a:t>
            </a:r>
            <a:endParaRPr kumimoji="0" lang="en-US" altLang="ko-KR" sz="1600"/>
          </a:p>
        </p:txBody>
      </p:sp>
      <p:sp>
        <p:nvSpPr>
          <p:cNvPr id="30746" name="Rectangle 25"/>
          <p:cNvSpPr>
            <a:spLocks noChangeArrowheads="1"/>
          </p:cNvSpPr>
          <p:nvPr/>
        </p:nvSpPr>
        <p:spPr bwMode="auto">
          <a:xfrm>
            <a:off x="6570663" y="6054725"/>
            <a:ext cx="555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ko-KR" altLang="en-US" sz="1600">
                <a:solidFill>
                  <a:srgbClr val="008000"/>
                </a:solidFill>
              </a:rPr>
              <a:t> </a:t>
            </a:r>
            <a:endParaRPr kumimoji="0" lang="ko-KR" altLang="en-US" sz="1600"/>
          </a:p>
        </p:txBody>
      </p:sp>
      <p:sp>
        <p:nvSpPr>
          <p:cNvPr id="30747" name="Rectangle 26"/>
          <p:cNvSpPr>
            <a:spLocks noChangeArrowheads="1"/>
          </p:cNvSpPr>
          <p:nvPr/>
        </p:nvSpPr>
        <p:spPr bwMode="auto">
          <a:xfrm>
            <a:off x="6626225" y="6054725"/>
            <a:ext cx="682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000000"/>
                </a:solidFill>
              </a:rPr>
              <a:t>(</a:t>
            </a:r>
            <a:endParaRPr kumimoji="0" lang="en-US" altLang="ko-KR" sz="1600"/>
          </a:p>
        </p:txBody>
      </p:sp>
      <p:sp>
        <p:nvSpPr>
          <p:cNvPr id="30748" name="Rectangle 27"/>
          <p:cNvSpPr>
            <a:spLocks noChangeArrowheads="1"/>
          </p:cNvSpPr>
          <p:nvPr/>
        </p:nvSpPr>
        <p:spPr bwMode="auto">
          <a:xfrm>
            <a:off x="6700838" y="6054725"/>
            <a:ext cx="682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000000"/>
                </a:solidFill>
              </a:rPr>
              <a:t>)</a:t>
            </a:r>
            <a:endParaRPr kumimoji="0" lang="en-US" altLang="ko-KR" sz="1600"/>
          </a:p>
        </p:txBody>
      </p:sp>
      <p:sp>
        <p:nvSpPr>
          <p:cNvPr id="30749" name="AutoShape 28"/>
          <p:cNvSpPr>
            <a:spLocks noChangeAspect="1" noChangeArrowheads="1" noTextEdit="1"/>
          </p:cNvSpPr>
          <p:nvPr/>
        </p:nvSpPr>
        <p:spPr bwMode="auto">
          <a:xfrm>
            <a:off x="1835150" y="4579938"/>
            <a:ext cx="2260600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50" name="Rectangle 29"/>
          <p:cNvSpPr>
            <a:spLocks noChangeArrowheads="1"/>
          </p:cNvSpPr>
          <p:nvPr/>
        </p:nvSpPr>
        <p:spPr bwMode="auto">
          <a:xfrm>
            <a:off x="1763713" y="4579938"/>
            <a:ext cx="2808287" cy="2089150"/>
          </a:xfrm>
          <a:prstGeom prst="rect">
            <a:avLst/>
          </a:prstGeom>
          <a:solidFill>
            <a:srgbClr val="F3F2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51" name="Line 30"/>
          <p:cNvSpPr>
            <a:spLocks noChangeShapeType="1"/>
          </p:cNvSpPr>
          <p:nvPr/>
        </p:nvSpPr>
        <p:spPr bwMode="auto">
          <a:xfrm>
            <a:off x="1765300" y="6081713"/>
            <a:ext cx="2784475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52" name="Rectangle 31"/>
          <p:cNvSpPr>
            <a:spLocks noChangeArrowheads="1"/>
          </p:cNvSpPr>
          <p:nvPr/>
        </p:nvSpPr>
        <p:spPr bwMode="auto">
          <a:xfrm>
            <a:off x="2359025" y="4838700"/>
            <a:ext cx="1233488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53" name="Rectangle 32"/>
          <p:cNvSpPr>
            <a:spLocks noChangeArrowheads="1"/>
          </p:cNvSpPr>
          <p:nvPr/>
        </p:nvSpPr>
        <p:spPr bwMode="auto">
          <a:xfrm>
            <a:off x="2601913" y="4838700"/>
            <a:ext cx="706437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b="1">
                <a:solidFill>
                  <a:srgbClr val="000000"/>
                </a:solidFill>
              </a:rPr>
              <a:t>Game</a:t>
            </a:r>
            <a:endParaRPr kumimoji="0" lang="en-US" altLang="ko-KR"/>
          </a:p>
        </p:txBody>
      </p:sp>
      <p:sp>
        <p:nvSpPr>
          <p:cNvPr id="30754" name="Rectangle 33"/>
          <p:cNvSpPr>
            <a:spLocks noChangeArrowheads="1"/>
          </p:cNvSpPr>
          <p:nvPr/>
        </p:nvSpPr>
        <p:spPr bwMode="auto">
          <a:xfrm>
            <a:off x="2749550" y="4597400"/>
            <a:ext cx="4318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55" name="Rectangle 34"/>
          <p:cNvSpPr>
            <a:spLocks noChangeArrowheads="1"/>
          </p:cNvSpPr>
          <p:nvPr/>
        </p:nvSpPr>
        <p:spPr bwMode="auto">
          <a:xfrm>
            <a:off x="2936875" y="4613275"/>
            <a:ext cx="57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ko-KR" altLang="en-US" sz="1600">
                <a:solidFill>
                  <a:srgbClr val="000000"/>
                </a:solidFill>
              </a:rPr>
              <a:t> </a:t>
            </a:r>
            <a:endParaRPr kumimoji="0" lang="ko-KR" altLang="en-US" sz="1600"/>
          </a:p>
        </p:txBody>
      </p:sp>
      <p:sp>
        <p:nvSpPr>
          <p:cNvPr id="30756" name="Rectangle 35"/>
          <p:cNvSpPr>
            <a:spLocks noChangeArrowheads="1"/>
          </p:cNvSpPr>
          <p:nvPr/>
        </p:nvSpPr>
        <p:spPr bwMode="auto">
          <a:xfrm>
            <a:off x="1835150" y="5254625"/>
            <a:ext cx="18859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57" name="Rectangle 36"/>
          <p:cNvSpPr>
            <a:spLocks noChangeArrowheads="1"/>
          </p:cNvSpPr>
          <p:nvPr/>
        </p:nvSpPr>
        <p:spPr bwMode="auto">
          <a:xfrm>
            <a:off x="2022475" y="5254625"/>
            <a:ext cx="484188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000000"/>
                </a:solidFill>
              </a:rPr>
              <a:t>Level</a:t>
            </a:r>
            <a:endParaRPr kumimoji="0" lang="en-US" altLang="ko-KR" sz="1600"/>
          </a:p>
        </p:txBody>
      </p:sp>
      <p:sp>
        <p:nvSpPr>
          <p:cNvPr id="30758" name="Rectangle 37"/>
          <p:cNvSpPr>
            <a:spLocks noChangeArrowheads="1"/>
          </p:cNvSpPr>
          <p:nvPr/>
        </p:nvSpPr>
        <p:spPr bwMode="auto">
          <a:xfrm>
            <a:off x="2601913" y="5254625"/>
            <a:ext cx="57150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4020C0"/>
                </a:solidFill>
              </a:rPr>
              <a:t>:</a:t>
            </a:r>
            <a:endParaRPr kumimoji="0" lang="en-US" altLang="ko-KR" sz="1600"/>
          </a:p>
        </p:txBody>
      </p:sp>
      <p:sp>
        <p:nvSpPr>
          <p:cNvPr id="30759" name="Rectangle 38"/>
          <p:cNvSpPr>
            <a:spLocks noChangeArrowheads="1"/>
          </p:cNvSpPr>
          <p:nvPr/>
        </p:nvSpPr>
        <p:spPr bwMode="auto">
          <a:xfrm>
            <a:off x="2730500" y="5254625"/>
            <a:ext cx="935038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/>
              <a:t>Charstring</a:t>
            </a:r>
          </a:p>
        </p:txBody>
      </p:sp>
      <p:sp>
        <p:nvSpPr>
          <p:cNvPr id="30760" name="Rectangle 39"/>
          <p:cNvSpPr>
            <a:spLocks noChangeArrowheads="1"/>
          </p:cNvSpPr>
          <p:nvPr/>
        </p:nvSpPr>
        <p:spPr bwMode="auto">
          <a:xfrm>
            <a:off x="1835150" y="6134100"/>
            <a:ext cx="14192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61" name="Rectangle 40"/>
          <p:cNvSpPr>
            <a:spLocks noChangeArrowheads="1"/>
          </p:cNvSpPr>
          <p:nvPr/>
        </p:nvSpPr>
        <p:spPr bwMode="auto">
          <a:xfrm>
            <a:off x="2022475" y="6134100"/>
            <a:ext cx="8350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000000"/>
                </a:solidFill>
              </a:rPr>
              <a:t>StartNew</a:t>
            </a:r>
            <a:endParaRPr kumimoji="0" lang="en-US" altLang="ko-KR" sz="1600"/>
          </a:p>
        </p:txBody>
      </p:sp>
      <p:sp>
        <p:nvSpPr>
          <p:cNvPr id="30762" name="Rectangle 41"/>
          <p:cNvSpPr>
            <a:spLocks noChangeArrowheads="1"/>
          </p:cNvSpPr>
          <p:nvPr/>
        </p:nvSpPr>
        <p:spPr bwMode="auto">
          <a:xfrm>
            <a:off x="2974975" y="6134100"/>
            <a:ext cx="69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000000"/>
                </a:solidFill>
              </a:rPr>
              <a:t>(</a:t>
            </a:r>
            <a:endParaRPr kumimoji="0" lang="en-US" altLang="ko-KR" sz="1600"/>
          </a:p>
        </p:txBody>
      </p:sp>
      <p:sp>
        <p:nvSpPr>
          <p:cNvPr id="30763" name="Rectangle 42"/>
          <p:cNvSpPr>
            <a:spLocks noChangeArrowheads="1"/>
          </p:cNvSpPr>
          <p:nvPr/>
        </p:nvSpPr>
        <p:spPr bwMode="auto">
          <a:xfrm>
            <a:off x="3049588" y="6134100"/>
            <a:ext cx="682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000000"/>
                </a:solidFill>
              </a:rPr>
              <a:t>)</a:t>
            </a:r>
            <a:endParaRPr kumimoji="0" lang="en-US" altLang="ko-KR" sz="1600"/>
          </a:p>
        </p:txBody>
      </p:sp>
      <p:sp>
        <p:nvSpPr>
          <p:cNvPr id="30764" name="Rectangle 43"/>
          <p:cNvSpPr>
            <a:spLocks noChangeArrowheads="1"/>
          </p:cNvSpPr>
          <p:nvPr/>
        </p:nvSpPr>
        <p:spPr bwMode="auto">
          <a:xfrm>
            <a:off x="1835150" y="5511800"/>
            <a:ext cx="218598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65" name="Rectangle 44"/>
          <p:cNvSpPr>
            <a:spLocks noChangeArrowheads="1"/>
          </p:cNvSpPr>
          <p:nvPr/>
        </p:nvSpPr>
        <p:spPr bwMode="auto">
          <a:xfrm>
            <a:off x="2020888" y="5516563"/>
            <a:ext cx="16144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000000"/>
                </a:solidFill>
              </a:rPr>
              <a:t>NumberOfPlayers</a:t>
            </a:r>
            <a:endParaRPr kumimoji="0" lang="en-US" altLang="ko-KR" sz="1600"/>
          </a:p>
        </p:txBody>
      </p:sp>
      <p:sp>
        <p:nvSpPr>
          <p:cNvPr id="30766" name="Rectangle 45"/>
          <p:cNvSpPr>
            <a:spLocks noChangeArrowheads="1"/>
          </p:cNvSpPr>
          <p:nvPr/>
        </p:nvSpPr>
        <p:spPr bwMode="auto">
          <a:xfrm>
            <a:off x="3721100" y="5511800"/>
            <a:ext cx="58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4020C0"/>
                </a:solidFill>
              </a:rPr>
              <a:t>:</a:t>
            </a:r>
            <a:endParaRPr kumimoji="0" lang="en-US" altLang="ko-KR" sz="1600"/>
          </a:p>
        </p:txBody>
      </p:sp>
      <p:sp>
        <p:nvSpPr>
          <p:cNvPr id="30767" name="Rectangle 46"/>
          <p:cNvSpPr>
            <a:spLocks noChangeArrowheads="1"/>
          </p:cNvSpPr>
          <p:nvPr/>
        </p:nvSpPr>
        <p:spPr bwMode="auto">
          <a:xfrm>
            <a:off x="3851275" y="5516563"/>
            <a:ext cx="633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/>
              <a:t>Integer</a:t>
            </a:r>
          </a:p>
        </p:txBody>
      </p:sp>
      <p:sp>
        <p:nvSpPr>
          <p:cNvPr id="30768" name="Rectangle 47"/>
          <p:cNvSpPr>
            <a:spLocks noChangeArrowheads="1"/>
          </p:cNvSpPr>
          <p:nvPr/>
        </p:nvSpPr>
        <p:spPr bwMode="auto">
          <a:xfrm>
            <a:off x="1835150" y="5770563"/>
            <a:ext cx="20177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69" name="Rectangle 48"/>
          <p:cNvSpPr>
            <a:spLocks noChangeArrowheads="1"/>
          </p:cNvSpPr>
          <p:nvPr/>
        </p:nvSpPr>
        <p:spPr bwMode="auto">
          <a:xfrm>
            <a:off x="2022475" y="5770563"/>
            <a:ext cx="946150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000000"/>
                </a:solidFill>
              </a:rPr>
              <a:t>HighScore</a:t>
            </a:r>
            <a:endParaRPr kumimoji="0" lang="en-US" altLang="ko-KR" sz="1600"/>
          </a:p>
        </p:txBody>
      </p:sp>
      <p:sp>
        <p:nvSpPr>
          <p:cNvPr id="30770" name="Rectangle 49"/>
          <p:cNvSpPr>
            <a:spLocks noChangeArrowheads="1"/>
          </p:cNvSpPr>
          <p:nvPr/>
        </p:nvSpPr>
        <p:spPr bwMode="auto">
          <a:xfrm>
            <a:off x="3097213" y="5770563"/>
            <a:ext cx="57150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4020C0"/>
                </a:solidFill>
              </a:rPr>
              <a:t>:</a:t>
            </a:r>
            <a:endParaRPr kumimoji="0" lang="en-US" altLang="ko-KR" sz="1600"/>
          </a:p>
        </p:txBody>
      </p:sp>
      <p:sp>
        <p:nvSpPr>
          <p:cNvPr id="30771" name="Rectangle 50"/>
          <p:cNvSpPr>
            <a:spLocks noChangeArrowheads="1"/>
          </p:cNvSpPr>
          <p:nvPr/>
        </p:nvSpPr>
        <p:spPr bwMode="auto">
          <a:xfrm>
            <a:off x="3201988" y="5770563"/>
            <a:ext cx="631825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/>
              <a:t>Integer</a:t>
            </a:r>
          </a:p>
        </p:txBody>
      </p:sp>
      <p:sp>
        <p:nvSpPr>
          <p:cNvPr id="30772" name="Rectangle 51"/>
          <p:cNvSpPr>
            <a:spLocks noChangeArrowheads="1"/>
          </p:cNvSpPr>
          <p:nvPr/>
        </p:nvSpPr>
        <p:spPr bwMode="auto">
          <a:xfrm>
            <a:off x="1835150" y="6394450"/>
            <a:ext cx="15303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73" name="Rectangle 52"/>
          <p:cNvSpPr>
            <a:spLocks noChangeArrowheads="1"/>
          </p:cNvSpPr>
          <p:nvPr/>
        </p:nvSpPr>
        <p:spPr bwMode="auto">
          <a:xfrm>
            <a:off x="2022475" y="6394450"/>
            <a:ext cx="9953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000000"/>
                </a:solidFill>
              </a:rPr>
              <a:t>GameOver</a:t>
            </a:r>
            <a:endParaRPr kumimoji="0" lang="en-US" altLang="ko-KR" sz="1600"/>
          </a:p>
        </p:txBody>
      </p:sp>
      <p:sp>
        <p:nvSpPr>
          <p:cNvPr id="30774" name="Rectangle 53"/>
          <p:cNvSpPr>
            <a:spLocks noChangeArrowheads="1"/>
          </p:cNvSpPr>
          <p:nvPr/>
        </p:nvSpPr>
        <p:spPr bwMode="auto">
          <a:xfrm>
            <a:off x="3136900" y="6394450"/>
            <a:ext cx="682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000000"/>
                </a:solidFill>
              </a:rPr>
              <a:t>(</a:t>
            </a:r>
            <a:endParaRPr kumimoji="0" lang="en-US" altLang="ko-KR" sz="1600"/>
          </a:p>
        </p:txBody>
      </p:sp>
      <p:sp>
        <p:nvSpPr>
          <p:cNvPr id="30775" name="Rectangle 54"/>
          <p:cNvSpPr>
            <a:spLocks noChangeArrowheads="1"/>
          </p:cNvSpPr>
          <p:nvPr/>
        </p:nvSpPr>
        <p:spPr bwMode="auto">
          <a:xfrm>
            <a:off x="3209925" y="6394450"/>
            <a:ext cx="682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000000"/>
                </a:solidFill>
              </a:rPr>
              <a:t>)</a:t>
            </a:r>
            <a:endParaRPr kumimoji="0" lang="en-US" altLang="ko-KR" sz="1600"/>
          </a:p>
        </p:txBody>
      </p:sp>
      <p:sp>
        <p:nvSpPr>
          <p:cNvPr id="30776" name="Line 55"/>
          <p:cNvSpPr>
            <a:spLocks noChangeShapeType="1"/>
          </p:cNvSpPr>
          <p:nvPr/>
        </p:nvSpPr>
        <p:spPr bwMode="auto">
          <a:xfrm>
            <a:off x="1765300" y="5191125"/>
            <a:ext cx="2784475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8B807-8745-494F-B67A-7E449C4D0675}" type="slidenum">
              <a:rPr lang="ko-KR" altLang="en-US"/>
              <a:pPr>
                <a:defRPr/>
              </a:pPr>
              <a:t>29</a:t>
            </a:fld>
            <a:r>
              <a:rPr lang="en-US" altLang="ko-KR" dirty="0"/>
              <a:t>/51</a:t>
            </a: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Ports and Interfaces</a:t>
            </a:r>
            <a:endParaRPr lang="ko-KR" altLang="en-US" smtClean="0"/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125538"/>
            <a:ext cx="8474075" cy="4857750"/>
          </a:xfrm>
        </p:spPr>
        <p:txBody>
          <a:bodyPr/>
          <a:lstStyle/>
          <a:p>
            <a:pPr eaLnBrk="1" hangingPunct="1"/>
            <a:r>
              <a:rPr lang="en-US" altLang="ko-KR" smtClean="0"/>
              <a:t>Ports</a:t>
            </a:r>
          </a:p>
          <a:p>
            <a:pPr lvl="1" eaLnBrk="1" hangingPunct="1"/>
            <a:r>
              <a:rPr lang="en-US" altLang="ko-KR" smtClean="0"/>
              <a:t>Define an interaction point on a classifier with </a:t>
            </a:r>
            <a:r>
              <a:rPr lang="en-US" altLang="ko-KR" smtClean="0">
                <a:solidFill>
                  <a:schemeClr val="accent2"/>
                </a:solidFill>
              </a:rPr>
              <a:t>external environment</a:t>
            </a:r>
            <a:endParaRPr lang="ko-KR" altLang="en-US" smtClean="0"/>
          </a:p>
          <a:p>
            <a:pPr eaLnBrk="1" hangingPunct="1"/>
            <a:r>
              <a:rPr lang="en-GB" altLang="ko-KR" smtClean="0"/>
              <a:t>Interfaces</a:t>
            </a:r>
          </a:p>
          <a:p>
            <a:pPr lvl="1" eaLnBrk="1" hangingPunct="1"/>
            <a:r>
              <a:rPr lang="en-US" altLang="ko-KR" smtClean="0"/>
              <a:t>Describe behavior of objects without giving their implementations</a:t>
            </a:r>
          </a:p>
          <a:p>
            <a:pPr lvl="2" eaLnBrk="1" hangingPunct="1"/>
            <a:r>
              <a:rPr lang="en-US" altLang="ko-KR" smtClean="0"/>
              <a:t>Each class implements the operations found in the interface</a:t>
            </a:r>
          </a:p>
        </p:txBody>
      </p:sp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7373938" y="4868863"/>
            <a:ext cx="14462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GB" altLang="ko-KR" sz="1600">
                <a:solidFill>
                  <a:srgbClr val="D62828"/>
                </a:solidFill>
                <a:latin typeface="Verdana" pitchFamily="34" charset="0"/>
              </a:rPr>
              <a:t>Interface Name</a:t>
            </a:r>
          </a:p>
        </p:txBody>
      </p:sp>
      <p:sp>
        <p:nvSpPr>
          <p:cNvPr id="31752" name="Text Box 5"/>
          <p:cNvSpPr txBox="1">
            <a:spLocks noChangeArrowheads="1"/>
          </p:cNvSpPr>
          <p:nvPr/>
        </p:nvSpPr>
        <p:spPr bwMode="auto">
          <a:xfrm>
            <a:off x="395288" y="5229225"/>
            <a:ext cx="14462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GB" altLang="ko-KR" sz="1600">
                <a:solidFill>
                  <a:srgbClr val="D62828"/>
                </a:solidFill>
                <a:latin typeface="Verdana" pitchFamily="34" charset="0"/>
              </a:rPr>
              <a:t>Interface Definition</a:t>
            </a:r>
          </a:p>
        </p:txBody>
      </p:sp>
      <p:sp>
        <p:nvSpPr>
          <p:cNvPr id="31753" name="Line 6"/>
          <p:cNvSpPr>
            <a:spLocks noChangeShapeType="1"/>
          </p:cNvSpPr>
          <p:nvPr/>
        </p:nvSpPr>
        <p:spPr bwMode="auto">
          <a:xfrm rot="16200000" flipH="1">
            <a:off x="1766888" y="5370512"/>
            <a:ext cx="1588" cy="5826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sm" len="lg"/>
          </a:ln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grpSp>
        <p:nvGrpSpPr>
          <p:cNvPr id="31754" name="Group 7"/>
          <p:cNvGrpSpPr>
            <a:grpSpLocks/>
          </p:cNvGrpSpPr>
          <p:nvPr/>
        </p:nvGrpSpPr>
        <p:grpSpPr bwMode="auto">
          <a:xfrm>
            <a:off x="3348038" y="3429000"/>
            <a:ext cx="2232025" cy="935038"/>
            <a:chOff x="2075" y="2297"/>
            <a:chExt cx="1440" cy="589"/>
          </a:xfrm>
        </p:grpSpPr>
        <p:sp>
          <p:nvSpPr>
            <p:cNvPr id="31778" name="Rectangle 8"/>
            <p:cNvSpPr>
              <a:spLocks noChangeArrowheads="1"/>
            </p:cNvSpPr>
            <p:nvPr/>
          </p:nvSpPr>
          <p:spPr bwMode="auto">
            <a:xfrm>
              <a:off x="2166" y="2297"/>
              <a:ext cx="1234" cy="54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</a:pPr>
              <a:endParaRPr lang="ko-KR" altLang="en-US" sz="2800"/>
            </a:p>
          </p:txBody>
        </p:sp>
        <p:sp>
          <p:nvSpPr>
            <p:cNvPr id="31779" name="Line 9"/>
            <p:cNvSpPr>
              <a:spLocks noChangeShapeType="1"/>
            </p:cNvSpPr>
            <p:nvPr/>
          </p:nvSpPr>
          <p:spPr bwMode="auto">
            <a:xfrm>
              <a:off x="2166" y="2523"/>
              <a:ext cx="12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31780" name="Line 10"/>
            <p:cNvSpPr>
              <a:spLocks noChangeShapeType="1"/>
            </p:cNvSpPr>
            <p:nvPr/>
          </p:nvSpPr>
          <p:spPr bwMode="auto">
            <a:xfrm>
              <a:off x="2166" y="2750"/>
              <a:ext cx="12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31781" name="Text Box 11"/>
            <p:cNvSpPr txBox="1">
              <a:spLocks noChangeArrowheads="1"/>
            </p:cNvSpPr>
            <p:nvPr/>
          </p:nvSpPr>
          <p:spPr bwMode="auto">
            <a:xfrm>
              <a:off x="2075" y="2297"/>
              <a:ext cx="1303" cy="21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sz="1600"/>
                <a:t>   Coffee Machine</a:t>
              </a:r>
              <a:endParaRPr lang="en-US" altLang="ko-KR"/>
            </a:p>
          </p:txBody>
        </p:sp>
        <p:sp>
          <p:nvSpPr>
            <p:cNvPr id="31782" name="Text Box 12"/>
            <p:cNvSpPr txBox="1">
              <a:spLocks noChangeArrowheads="1"/>
            </p:cNvSpPr>
            <p:nvPr/>
          </p:nvSpPr>
          <p:spPr bwMode="auto">
            <a:xfrm>
              <a:off x="2212" y="2705"/>
              <a:ext cx="1303" cy="18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endParaRPr lang="en-US" altLang="ko-KR" sz="1600"/>
            </a:p>
          </p:txBody>
        </p:sp>
      </p:grpSp>
      <p:sp>
        <p:nvSpPr>
          <p:cNvPr id="31755" name="Line 13"/>
          <p:cNvSpPr>
            <a:spLocks noChangeShapeType="1"/>
          </p:cNvSpPr>
          <p:nvPr/>
        </p:nvSpPr>
        <p:spPr bwMode="auto">
          <a:xfrm>
            <a:off x="3563938" y="3429000"/>
            <a:ext cx="0" cy="865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1756" name="Line 14"/>
          <p:cNvSpPr>
            <a:spLocks noChangeShapeType="1"/>
          </p:cNvSpPr>
          <p:nvPr/>
        </p:nvSpPr>
        <p:spPr bwMode="auto">
          <a:xfrm>
            <a:off x="5291138" y="3429000"/>
            <a:ext cx="0" cy="865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1757" name="Text Box 15"/>
          <p:cNvSpPr txBox="1">
            <a:spLocks noChangeArrowheads="1"/>
          </p:cNvSpPr>
          <p:nvPr/>
        </p:nvSpPr>
        <p:spPr bwMode="auto">
          <a:xfrm>
            <a:off x="2051050" y="4437063"/>
            <a:ext cx="14462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Port symbol</a:t>
            </a:r>
          </a:p>
        </p:txBody>
      </p:sp>
      <p:sp>
        <p:nvSpPr>
          <p:cNvPr id="31758" name="Line 16"/>
          <p:cNvSpPr>
            <a:spLocks noChangeShapeType="1"/>
          </p:cNvSpPr>
          <p:nvPr/>
        </p:nvSpPr>
        <p:spPr bwMode="auto">
          <a:xfrm flipV="1">
            <a:off x="3419475" y="4365625"/>
            <a:ext cx="865188" cy="1444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1759" name="Rectangle 17"/>
          <p:cNvSpPr>
            <a:spLocks noChangeArrowheads="1"/>
          </p:cNvSpPr>
          <p:nvPr/>
        </p:nvSpPr>
        <p:spPr bwMode="auto">
          <a:xfrm>
            <a:off x="4659313" y="4799013"/>
            <a:ext cx="2160587" cy="1366837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endParaRPr lang="ko-KR" altLang="en-US" sz="2800"/>
          </a:p>
        </p:txBody>
      </p:sp>
      <p:sp>
        <p:nvSpPr>
          <p:cNvPr id="31760" name="Line 18"/>
          <p:cNvSpPr>
            <a:spLocks noChangeShapeType="1"/>
          </p:cNvSpPr>
          <p:nvPr/>
        </p:nvSpPr>
        <p:spPr bwMode="auto">
          <a:xfrm>
            <a:off x="4643438" y="5275263"/>
            <a:ext cx="2160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1761" name="Line 19"/>
          <p:cNvSpPr>
            <a:spLocks noChangeShapeType="1"/>
          </p:cNvSpPr>
          <p:nvPr/>
        </p:nvSpPr>
        <p:spPr bwMode="auto">
          <a:xfrm>
            <a:off x="4659313" y="6022975"/>
            <a:ext cx="2160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1762" name="Text Box 20"/>
          <p:cNvSpPr txBox="1">
            <a:spLocks noChangeArrowheads="1"/>
          </p:cNvSpPr>
          <p:nvPr/>
        </p:nvSpPr>
        <p:spPr bwMode="auto">
          <a:xfrm>
            <a:off x="4500563" y="4727575"/>
            <a:ext cx="2281237" cy="581025"/>
          </a:xfrm>
          <a:prstGeom prst="rect">
            <a:avLst/>
          </a:prstGeom>
          <a:solidFill>
            <a:schemeClr val="bg1">
              <a:alpha val="0"/>
            </a:schemeClr>
          </a:solidFill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600"/>
              <a:t>   </a:t>
            </a:r>
            <a:r>
              <a:rPr lang="en-US" altLang="ko-KR" sz="1400"/>
              <a:t>&lt;&lt;interface&gt;&gt;</a:t>
            </a:r>
            <a:br>
              <a:rPr lang="en-US" altLang="ko-KR" sz="1400"/>
            </a:br>
            <a:r>
              <a:rPr lang="en-US" altLang="ko-KR" sz="1600"/>
              <a:t>  ToUser</a:t>
            </a:r>
          </a:p>
        </p:txBody>
      </p:sp>
      <p:sp>
        <p:nvSpPr>
          <p:cNvPr id="31763" name="Text Box 21"/>
          <p:cNvSpPr txBox="1">
            <a:spLocks noChangeArrowheads="1"/>
          </p:cNvSpPr>
          <p:nvPr/>
        </p:nvSpPr>
        <p:spPr bwMode="auto">
          <a:xfrm>
            <a:off x="4740275" y="5230813"/>
            <a:ext cx="2281238" cy="5349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/>
          <a:lstStyle/>
          <a:p>
            <a:r>
              <a:rPr lang="en-US" altLang="ko-KR" sz="1600"/>
              <a:t>signal CupofCoffee()</a:t>
            </a:r>
            <a:br>
              <a:rPr lang="en-US" altLang="ko-KR" sz="1600"/>
            </a:br>
            <a:r>
              <a:rPr lang="en-US" altLang="ko-KR" sz="1600"/>
              <a:t>signal CupofWater()</a:t>
            </a:r>
            <a:br>
              <a:rPr lang="en-US" altLang="ko-KR" sz="1600"/>
            </a:br>
            <a:r>
              <a:rPr lang="en-US" altLang="ko-KR" sz="1600"/>
              <a:t>signal ReturnChange()</a:t>
            </a:r>
          </a:p>
        </p:txBody>
      </p:sp>
      <p:sp>
        <p:nvSpPr>
          <p:cNvPr id="31764" name="Rectangle 22"/>
          <p:cNvSpPr>
            <a:spLocks noChangeArrowheads="1"/>
          </p:cNvSpPr>
          <p:nvPr/>
        </p:nvSpPr>
        <p:spPr bwMode="auto">
          <a:xfrm>
            <a:off x="2125663" y="4802188"/>
            <a:ext cx="1958975" cy="1363662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endParaRPr lang="ko-KR" altLang="en-US" sz="2800"/>
          </a:p>
        </p:txBody>
      </p:sp>
      <p:sp>
        <p:nvSpPr>
          <p:cNvPr id="31765" name="Line 23"/>
          <p:cNvSpPr>
            <a:spLocks noChangeShapeType="1"/>
          </p:cNvSpPr>
          <p:nvPr/>
        </p:nvSpPr>
        <p:spPr bwMode="auto">
          <a:xfrm>
            <a:off x="2111375" y="5276850"/>
            <a:ext cx="1958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1766" name="Line 24"/>
          <p:cNvSpPr>
            <a:spLocks noChangeShapeType="1"/>
          </p:cNvSpPr>
          <p:nvPr/>
        </p:nvSpPr>
        <p:spPr bwMode="auto">
          <a:xfrm>
            <a:off x="2125663" y="6021388"/>
            <a:ext cx="1958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1767" name="Text Box 25"/>
          <p:cNvSpPr txBox="1">
            <a:spLocks noChangeArrowheads="1"/>
          </p:cNvSpPr>
          <p:nvPr/>
        </p:nvSpPr>
        <p:spPr bwMode="auto">
          <a:xfrm>
            <a:off x="1981200" y="4725988"/>
            <a:ext cx="2068513" cy="5810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600"/>
              <a:t>   </a:t>
            </a:r>
            <a:r>
              <a:rPr lang="en-US" altLang="ko-KR" sz="1400"/>
              <a:t>&lt;&lt;interface&gt;&gt;</a:t>
            </a:r>
            <a:br>
              <a:rPr lang="en-US" altLang="ko-KR" sz="1400"/>
            </a:br>
            <a:r>
              <a:rPr lang="en-US" altLang="ko-KR" sz="1600"/>
              <a:t>  FromUser</a:t>
            </a:r>
          </a:p>
        </p:txBody>
      </p:sp>
      <p:sp>
        <p:nvSpPr>
          <p:cNvPr id="31768" name="Text Box 26"/>
          <p:cNvSpPr txBox="1">
            <a:spLocks noChangeArrowheads="1"/>
          </p:cNvSpPr>
          <p:nvPr/>
        </p:nvSpPr>
        <p:spPr bwMode="auto">
          <a:xfrm>
            <a:off x="2216150" y="5227638"/>
            <a:ext cx="2068513" cy="5064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/>
          <a:lstStyle/>
          <a:p>
            <a:r>
              <a:rPr lang="en-US" altLang="ko-KR" sz="1600"/>
              <a:t>signal Coin(Integer)</a:t>
            </a:r>
            <a:br>
              <a:rPr lang="en-US" altLang="ko-KR" sz="1600"/>
            </a:br>
            <a:r>
              <a:rPr lang="en-US" altLang="ko-KR" sz="1600"/>
              <a:t>signal Tea()</a:t>
            </a:r>
            <a:br>
              <a:rPr lang="en-US" altLang="ko-KR" sz="1600"/>
            </a:br>
            <a:r>
              <a:rPr lang="en-US" altLang="ko-KR" sz="1600"/>
              <a:t>signal Coffee()</a:t>
            </a:r>
          </a:p>
        </p:txBody>
      </p:sp>
      <p:grpSp>
        <p:nvGrpSpPr>
          <p:cNvPr id="31769" name="Group 27"/>
          <p:cNvGrpSpPr>
            <a:grpSpLocks/>
          </p:cNvGrpSpPr>
          <p:nvPr/>
        </p:nvGrpSpPr>
        <p:grpSpPr bwMode="auto">
          <a:xfrm rot="-1759642">
            <a:off x="3563938" y="4510088"/>
            <a:ext cx="842962" cy="193675"/>
            <a:chOff x="1247" y="3022"/>
            <a:chExt cx="590" cy="136"/>
          </a:xfrm>
        </p:grpSpPr>
        <p:sp>
          <p:nvSpPr>
            <p:cNvPr id="31776" name="Line 28"/>
            <p:cNvSpPr>
              <a:spLocks noChangeShapeType="1"/>
            </p:cNvSpPr>
            <p:nvPr/>
          </p:nvSpPr>
          <p:spPr bwMode="auto">
            <a:xfrm>
              <a:off x="1383" y="3113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31777" name="Oval 29"/>
            <p:cNvSpPr>
              <a:spLocks noChangeArrowheads="1"/>
            </p:cNvSpPr>
            <p:nvPr/>
          </p:nvSpPr>
          <p:spPr bwMode="auto">
            <a:xfrm>
              <a:off x="1247" y="3022"/>
              <a:ext cx="136" cy="136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grpSp>
        <p:nvGrpSpPr>
          <p:cNvPr id="31770" name="Group 30"/>
          <p:cNvGrpSpPr>
            <a:grpSpLocks/>
          </p:cNvGrpSpPr>
          <p:nvPr/>
        </p:nvGrpSpPr>
        <p:grpSpPr bwMode="auto">
          <a:xfrm rot="1747321">
            <a:off x="4356100" y="4510088"/>
            <a:ext cx="781050" cy="266700"/>
            <a:chOff x="3651" y="2809"/>
            <a:chExt cx="900" cy="168"/>
          </a:xfrm>
        </p:grpSpPr>
        <p:sp>
          <p:nvSpPr>
            <p:cNvPr id="31774" name="Line 31"/>
            <p:cNvSpPr>
              <a:spLocks noChangeShapeType="1"/>
            </p:cNvSpPr>
            <p:nvPr/>
          </p:nvSpPr>
          <p:spPr bwMode="auto">
            <a:xfrm>
              <a:off x="3651" y="2886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pic>
          <p:nvPicPr>
            <p:cNvPr id="31775" name="Picture 3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77" y="2809"/>
              <a:ext cx="174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1771" name="Line 33"/>
          <p:cNvSpPr>
            <a:spLocks noChangeShapeType="1"/>
          </p:cNvSpPr>
          <p:nvPr/>
        </p:nvSpPr>
        <p:spPr bwMode="auto">
          <a:xfrm>
            <a:off x="4859338" y="4797425"/>
            <a:ext cx="287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1772" name="Line 34"/>
          <p:cNvSpPr>
            <a:spLocks noChangeShapeType="1"/>
          </p:cNvSpPr>
          <p:nvPr/>
        </p:nvSpPr>
        <p:spPr bwMode="auto">
          <a:xfrm rot="5400000">
            <a:off x="6838950" y="4619626"/>
            <a:ext cx="1587" cy="7921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sm" len="lg"/>
          </a:ln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31773" name="Rectangle 35"/>
          <p:cNvSpPr>
            <a:spLocks noChangeArrowheads="1"/>
          </p:cNvSpPr>
          <p:nvPr/>
        </p:nvSpPr>
        <p:spPr bwMode="auto">
          <a:xfrm>
            <a:off x="4284663" y="4221163"/>
            <a:ext cx="215900" cy="2159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26CBA8-E3BD-4DC3-B139-7AD40B56E2D6}" type="slidenum">
              <a:rPr lang="ko-KR" altLang="en-US"/>
              <a:pPr>
                <a:defRPr/>
              </a:pPr>
              <a:t>3</a:t>
            </a:fld>
            <a:r>
              <a:rPr lang="en-US" altLang="ko-KR" dirty="0"/>
              <a:t>/51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What is UML?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8208962" cy="4857750"/>
          </a:xfrm>
        </p:spPr>
        <p:txBody>
          <a:bodyPr/>
          <a:lstStyle/>
          <a:p>
            <a:pPr eaLnBrk="1" hangingPunct="1"/>
            <a:r>
              <a:rPr lang="en-US" altLang="ko-KR" b="1" dirty="0" smtClean="0"/>
              <a:t>U</a:t>
            </a:r>
            <a:r>
              <a:rPr lang="en-US" altLang="ko-KR" dirty="0" smtClean="0"/>
              <a:t>nified </a:t>
            </a:r>
            <a:r>
              <a:rPr lang="en-US" altLang="ko-KR" b="1" dirty="0" smtClean="0"/>
              <a:t>M</a:t>
            </a:r>
            <a:r>
              <a:rPr lang="en-US" altLang="ko-KR" dirty="0" smtClean="0"/>
              <a:t>odeling </a:t>
            </a:r>
            <a:r>
              <a:rPr lang="en-US" altLang="ko-KR" b="1" dirty="0" smtClean="0"/>
              <a:t>L</a:t>
            </a:r>
            <a:r>
              <a:rPr lang="en-US" altLang="ko-KR" dirty="0" smtClean="0"/>
              <a:t>anguage </a:t>
            </a:r>
          </a:p>
          <a:p>
            <a:pPr lvl="1" eaLnBrk="1" hangingPunct="1"/>
            <a:r>
              <a:rPr lang="en-US" altLang="ko-KR" dirty="0" smtClean="0"/>
              <a:t>Visual language for specifying, constructing and documenting </a:t>
            </a:r>
          </a:p>
          <a:p>
            <a:pPr eaLnBrk="1" hangingPunct="1"/>
            <a:r>
              <a:rPr lang="en-US" altLang="ko-KR" dirty="0" smtClean="0"/>
              <a:t>Maintained by the OMG (Object Management Group) </a:t>
            </a:r>
          </a:p>
          <a:p>
            <a:pPr lvl="1" eaLnBrk="1" hangingPunct="1"/>
            <a:r>
              <a:rPr lang="en-US" altLang="ko-KR" dirty="0" smtClean="0"/>
              <a:t>Website: http://www.omg.org</a:t>
            </a:r>
          </a:p>
          <a:p>
            <a:pPr eaLnBrk="1" hangingPunct="1"/>
            <a:r>
              <a:rPr lang="en-US" altLang="ko-KR" dirty="0" smtClean="0"/>
              <a:t>Object-oriented</a:t>
            </a:r>
          </a:p>
          <a:p>
            <a:pPr eaLnBrk="1" hangingPunct="1"/>
            <a:r>
              <a:rPr lang="en-US" altLang="ko-KR" dirty="0" smtClean="0">
                <a:solidFill>
                  <a:srgbClr val="FF0000"/>
                </a:solidFill>
              </a:rPr>
              <a:t>Model / view paradigm</a:t>
            </a:r>
          </a:p>
          <a:p>
            <a:pPr eaLnBrk="1" hangingPunct="1"/>
            <a:r>
              <a:rPr lang="en-US" altLang="ko-KR" dirty="0" smtClean="0"/>
              <a:t>Target language independent</a:t>
            </a:r>
          </a:p>
          <a:p>
            <a:pPr eaLnBrk="1" hangingPunct="1">
              <a:buFont typeface="Wingdings" pitchFamily="2" charset="2"/>
              <a:buNone/>
            </a:pPr>
            <a:endParaRPr lang="ko-KR" altLang="en-US" dirty="0" smtClean="0"/>
          </a:p>
        </p:txBody>
      </p:sp>
      <p:pic>
        <p:nvPicPr>
          <p:cNvPr id="5127" name="Picture 4" descr="uml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5738" y="4941888"/>
            <a:ext cx="14668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51627F-4E68-4CA7-AD07-4F06930A80F2}" type="slidenum">
              <a:rPr lang="ko-KR" altLang="en-US"/>
              <a:pPr>
                <a:defRPr/>
              </a:pPr>
              <a:t>30</a:t>
            </a:fld>
            <a:r>
              <a:rPr lang="en-US" altLang="ko-KR" dirty="0"/>
              <a:t>/51</a:t>
            </a: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Provided/ Required Interface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000" smtClean="0"/>
              <a:t>Provided interface </a:t>
            </a:r>
          </a:p>
          <a:p>
            <a:pPr lvl="1" eaLnBrk="1" hangingPunct="1"/>
            <a:r>
              <a:rPr lang="en-US" altLang="ko-KR" sz="1800" smtClean="0"/>
              <a:t>Class provides the services of the interface to outside callers</a:t>
            </a:r>
          </a:p>
          <a:p>
            <a:pPr lvl="1" eaLnBrk="1" hangingPunct="1"/>
            <a:r>
              <a:rPr lang="en-US" altLang="ko-KR" sz="1800" smtClean="0"/>
              <a:t>What the </a:t>
            </a:r>
            <a:r>
              <a:rPr lang="en-US" altLang="ko-KR" sz="1800" smtClean="0">
                <a:solidFill>
                  <a:schemeClr val="accent2"/>
                </a:solidFill>
              </a:rPr>
              <a:t>object can do</a:t>
            </a:r>
          </a:p>
          <a:p>
            <a:pPr lvl="1" eaLnBrk="1" hangingPunct="1"/>
            <a:r>
              <a:rPr lang="en-US" altLang="ko-KR" sz="1800" smtClean="0"/>
              <a:t>Services that a message </a:t>
            </a:r>
            <a:r>
              <a:rPr lang="en-US" altLang="ko-KR" sz="1800" smtClean="0">
                <a:solidFill>
                  <a:srgbClr val="0000CC"/>
                </a:solidFill>
              </a:rPr>
              <a:t>to</a:t>
            </a:r>
            <a:r>
              <a:rPr lang="en-US" altLang="ko-KR" sz="1800" smtClean="0"/>
              <a:t> the port may request (incoming)</a:t>
            </a:r>
          </a:p>
          <a:p>
            <a:pPr eaLnBrk="1" hangingPunct="1"/>
            <a:r>
              <a:rPr lang="en-US" altLang="ko-KR" sz="2000" smtClean="0"/>
              <a:t>Required interface</a:t>
            </a:r>
          </a:p>
          <a:p>
            <a:pPr lvl="1" eaLnBrk="1" hangingPunct="1"/>
            <a:r>
              <a:rPr lang="en-US" altLang="ko-KR" sz="1800" smtClean="0"/>
              <a:t>Class uses to implement its internal behavior</a:t>
            </a:r>
          </a:p>
          <a:p>
            <a:pPr lvl="1" eaLnBrk="1" hangingPunct="1"/>
            <a:r>
              <a:rPr lang="en-US" altLang="ko-KR" sz="1800" smtClean="0"/>
              <a:t>What the object </a:t>
            </a:r>
            <a:r>
              <a:rPr lang="en-US" altLang="ko-KR" sz="1800" smtClean="0">
                <a:solidFill>
                  <a:schemeClr val="accent2"/>
                </a:solidFill>
              </a:rPr>
              <a:t>needs to do </a:t>
            </a:r>
          </a:p>
          <a:p>
            <a:pPr lvl="1" eaLnBrk="1" hangingPunct="1"/>
            <a:r>
              <a:rPr lang="en-US" altLang="ko-KR" sz="1800" smtClean="0"/>
              <a:t>Services that a message </a:t>
            </a:r>
            <a:r>
              <a:rPr lang="en-US" altLang="ko-KR" sz="1800" smtClean="0">
                <a:solidFill>
                  <a:srgbClr val="0000CC"/>
                </a:solidFill>
              </a:rPr>
              <a:t>from</a:t>
            </a:r>
            <a:r>
              <a:rPr lang="en-US" altLang="ko-KR" sz="1800" smtClean="0"/>
              <a:t> the port may require from external environment (outgoing)</a:t>
            </a:r>
          </a:p>
          <a:p>
            <a:pPr lvl="1" eaLnBrk="1" hangingPunct="1"/>
            <a:endParaRPr lang="en-US" altLang="ko-KR" sz="1800" smtClean="0"/>
          </a:p>
          <a:p>
            <a:pPr eaLnBrk="1" hangingPunct="1"/>
            <a:endParaRPr lang="ko-KR" altLang="en-US" sz="2000" smtClean="0"/>
          </a:p>
        </p:txBody>
      </p:sp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3600450" y="5329238"/>
            <a:ext cx="2376488" cy="10509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PrintServer</a:t>
            </a:r>
          </a:p>
        </p:txBody>
      </p:sp>
      <p:sp>
        <p:nvSpPr>
          <p:cNvPr id="32776" name="Line 5"/>
          <p:cNvSpPr>
            <a:spLocks noChangeShapeType="1"/>
          </p:cNvSpPr>
          <p:nvPr/>
        </p:nvSpPr>
        <p:spPr bwMode="auto">
          <a:xfrm>
            <a:off x="2447925" y="5546725"/>
            <a:ext cx="1152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2777" name="Line 6"/>
          <p:cNvSpPr>
            <a:spLocks noChangeShapeType="1"/>
          </p:cNvSpPr>
          <p:nvPr/>
        </p:nvSpPr>
        <p:spPr bwMode="auto">
          <a:xfrm>
            <a:off x="2447925" y="5834063"/>
            <a:ext cx="1152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2778" name="Line 7"/>
          <p:cNvSpPr>
            <a:spLocks noChangeShapeType="1"/>
          </p:cNvSpPr>
          <p:nvPr/>
        </p:nvSpPr>
        <p:spPr bwMode="auto">
          <a:xfrm>
            <a:off x="2447925" y="6121400"/>
            <a:ext cx="1152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2779" name="Line 8"/>
          <p:cNvSpPr>
            <a:spLocks noChangeShapeType="1"/>
          </p:cNvSpPr>
          <p:nvPr/>
        </p:nvSpPr>
        <p:spPr bwMode="auto">
          <a:xfrm>
            <a:off x="5976938" y="5834063"/>
            <a:ext cx="1152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2780" name="Oval 9"/>
          <p:cNvSpPr>
            <a:spLocks noChangeArrowheads="1"/>
          </p:cNvSpPr>
          <p:nvPr/>
        </p:nvSpPr>
        <p:spPr bwMode="auto">
          <a:xfrm>
            <a:off x="2232025" y="5402263"/>
            <a:ext cx="215900" cy="2159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2781" name="Oval 10"/>
          <p:cNvSpPr>
            <a:spLocks noChangeArrowheads="1"/>
          </p:cNvSpPr>
          <p:nvPr/>
        </p:nvSpPr>
        <p:spPr bwMode="auto">
          <a:xfrm>
            <a:off x="2232025" y="5689600"/>
            <a:ext cx="215900" cy="2159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2782" name="Oval 11"/>
          <p:cNvSpPr>
            <a:spLocks noChangeArrowheads="1"/>
          </p:cNvSpPr>
          <p:nvPr/>
        </p:nvSpPr>
        <p:spPr bwMode="auto">
          <a:xfrm>
            <a:off x="2232025" y="5978525"/>
            <a:ext cx="215900" cy="2159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2783" name="Text Box 12"/>
          <p:cNvSpPr txBox="1">
            <a:spLocks noChangeArrowheads="1"/>
          </p:cNvSpPr>
          <p:nvPr/>
        </p:nvSpPr>
        <p:spPr bwMode="auto">
          <a:xfrm>
            <a:off x="973138" y="5257800"/>
            <a:ext cx="1258887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/>
              <a:t>SubmitJob</a:t>
            </a:r>
          </a:p>
        </p:txBody>
      </p:sp>
      <p:sp>
        <p:nvSpPr>
          <p:cNvPr id="32784" name="Text Box 13"/>
          <p:cNvSpPr txBox="1">
            <a:spLocks noChangeArrowheads="1"/>
          </p:cNvSpPr>
          <p:nvPr/>
        </p:nvSpPr>
        <p:spPr bwMode="auto">
          <a:xfrm>
            <a:off x="901700" y="5641975"/>
            <a:ext cx="1258888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/>
              <a:t>CheckStatus</a:t>
            </a:r>
          </a:p>
        </p:txBody>
      </p:sp>
      <p:sp>
        <p:nvSpPr>
          <p:cNvPr id="32785" name="Text Box 14"/>
          <p:cNvSpPr txBox="1">
            <a:spLocks noChangeArrowheads="1"/>
          </p:cNvSpPr>
          <p:nvPr/>
        </p:nvSpPr>
        <p:spPr bwMode="auto">
          <a:xfrm>
            <a:off x="323850" y="5978525"/>
            <a:ext cx="1908175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/>
              <a:t>SetPrintProperties</a:t>
            </a:r>
          </a:p>
        </p:txBody>
      </p:sp>
      <p:sp>
        <p:nvSpPr>
          <p:cNvPr id="32786" name="Text Box 15"/>
          <p:cNvSpPr txBox="1">
            <a:spLocks noChangeArrowheads="1"/>
          </p:cNvSpPr>
          <p:nvPr/>
        </p:nvSpPr>
        <p:spPr bwMode="auto">
          <a:xfrm>
            <a:off x="1008063" y="4868863"/>
            <a:ext cx="21605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Provided Interface</a:t>
            </a:r>
          </a:p>
        </p:txBody>
      </p:sp>
      <p:sp>
        <p:nvSpPr>
          <p:cNvPr id="32787" name="Text Box 16"/>
          <p:cNvSpPr txBox="1">
            <a:spLocks noChangeArrowheads="1"/>
          </p:cNvSpPr>
          <p:nvPr/>
        </p:nvSpPr>
        <p:spPr bwMode="auto">
          <a:xfrm>
            <a:off x="4464050" y="5041900"/>
            <a:ext cx="6477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Class</a:t>
            </a:r>
          </a:p>
        </p:txBody>
      </p:sp>
      <p:sp>
        <p:nvSpPr>
          <p:cNvPr id="32788" name="Text Box 17"/>
          <p:cNvSpPr txBox="1">
            <a:spLocks noChangeArrowheads="1"/>
          </p:cNvSpPr>
          <p:nvPr/>
        </p:nvSpPr>
        <p:spPr bwMode="auto">
          <a:xfrm>
            <a:off x="6264275" y="5257800"/>
            <a:ext cx="21605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Required Interface</a:t>
            </a:r>
          </a:p>
        </p:txBody>
      </p:sp>
      <p:sp>
        <p:nvSpPr>
          <p:cNvPr id="32789" name="Text Box 18"/>
          <p:cNvSpPr txBox="1">
            <a:spLocks noChangeArrowheads="1"/>
          </p:cNvSpPr>
          <p:nvPr/>
        </p:nvSpPr>
        <p:spPr bwMode="auto">
          <a:xfrm>
            <a:off x="6227763" y="6049963"/>
            <a:ext cx="21605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Interface Name</a:t>
            </a:r>
          </a:p>
        </p:txBody>
      </p:sp>
      <p:pic>
        <p:nvPicPr>
          <p:cNvPr id="32790" name="Picture 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29463" y="5711825"/>
            <a:ext cx="2762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91" name="Line 20"/>
          <p:cNvSpPr>
            <a:spLocks noChangeShapeType="1"/>
          </p:cNvSpPr>
          <p:nvPr/>
        </p:nvSpPr>
        <p:spPr bwMode="auto">
          <a:xfrm>
            <a:off x="2376488" y="5113338"/>
            <a:ext cx="287337" cy="4333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2792" name="Line 21"/>
          <p:cNvSpPr>
            <a:spLocks noChangeShapeType="1"/>
          </p:cNvSpPr>
          <p:nvPr/>
        </p:nvSpPr>
        <p:spPr bwMode="auto">
          <a:xfrm flipH="1">
            <a:off x="6840538" y="5546725"/>
            <a:ext cx="288925" cy="2873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2793" name="Text Box 22"/>
          <p:cNvSpPr txBox="1">
            <a:spLocks noChangeArrowheads="1"/>
          </p:cNvSpPr>
          <p:nvPr/>
        </p:nvSpPr>
        <p:spPr bwMode="auto">
          <a:xfrm>
            <a:off x="7092950" y="5683250"/>
            <a:ext cx="1908175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/>
              <a:t>TransmitData</a:t>
            </a:r>
          </a:p>
        </p:txBody>
      </p:sp>
      <p:sp>
        <p:nvSpPr>
          <p:cNvPr id="32794" name="Rectangle 23"/>
          <p:cNvSpPr>
            <a:spLocks noChangeArrowheads="1"/>
          </p:cNvSpPr>
          <p:nvPr/>
        </p:nvSpPr>
        <p:spPr bwMode="auto">
          <a:xfrm>
            <a:off x="3492500" y="5445125"/>
            <a:ext cx="215900" cy="2159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2795" name="Rectangle 24"/>
          <p:cNvSpPr>
            <a:spLocks noChangeArrowheads="1"/>
          </p:cNvSpPr>
          <p:nvPr/>
        </p:nvSpPr>
        <p:spPr bwMode="auto">
          <a:xfrm>
            <a:off x="3492500" y="5803900"/>
            <a:ext cx="215900" cy="2159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2796" name="Rectangle 25"/>
          <p:cNvSpPr>
            <a:spLocks noChangeArrowheads="1"/>
          </p:cNvSpPr>
          <p:nvPr/>
        </p:nvSpPr>
        <p:spPr bwMode="auto">
          <a:xfrm>
            <a:off x="3492500" y="6092825"/>
            <a:ext cx="215900" cy="2159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2797" name="Rectangle 26"/>
          <p:cNvSpPr>
            <a:spLocks noChangeArrowheads="1"/>
          </p:cNvSpPr>
          <p:nvPr/>
        </p:nvSpPr>
        <p:spPr bwMode="auto">
          <a:xfrm>
            <a:off x="5868988" y="5732463"/>
            <a:ext cx="215900" cy="2159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2798" name="Line 27"/>
          <p:cNvSpPr>
            <a:spLocks noChangeShapeType="1"/>
          </p:cNvSpPr>
          <p:nvPr/>
        </p:nvSpPr>
        <p:spPr bwMode="auto">
          <a:xfrm flipV="1">
            <a:off x="7524750" y="5948363"/>
            <a:ext cx="142875" cy="1444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47A498-60C5-4A16-9242-27D24B1600CC}" type="slidenum">
              <a:rPr lang="ko-KR" altLang="en-US"/>
              <a:pPr>
                <a:defRPr/>
              </a:pPr>
              <a:t>31</a:t>
            </a:fld>
            <a:r>
              <a:rPr lang="en-US" altLang="ko-KR" dirty="0"/>
              <a:t>/51</a:t>
            </a: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Computer Device Example</a:t>
            </a:r>
          </a:p>
        </p:txBody>
      </p:sp>
      <p:grpSp>
        <p:nvGrpSpPr>
          <p:cNvPr id="33798" name="Group 4"/>
          <p:cNvGrpSpPr>
            <a:grpSpLocks/>
          </p:cNvGrpSpPr>
          <p:nvPr/>
        </p:nvGrpSpPr>
        <p:grpSpPr bwMode="auto">
          <a:xfrm>
            <a:off x="900113" y="1412875"/>
            <a:ext cx="2303462" cy="1730375"/>
            <a:chOff x="613" y="935"/>
            <a:chExt cx="1451" cy="1090"/>
          </a:xfrm>
        </p:grpSpPr>
        <p:pic>
          <p:nvPicPr>
            <p:cNvPr id="33829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40" y="1298"/>
              <a:ext cx="907" cy="71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</p:pic>
        <p:sp>
          <p:nvSpPr>
            <p:cNvPr id="33830" name="Rectangle 6"/>
            <p:cNvSpPr>
              <a:spLocks noChangeArrowheads="1"/>
            </p:cNvSpPr>
            <p:nvPr/>
          </p:nvSpPr>
          <p:spPr bwMode="auto">
            <a:xfrm>
              <a:off x="613" y="935"/>
              <a:ext cx="1406" cy="109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33831" name="Line 7"/>
            <p:cNvSpPr>
              <a:spLocks noChangeShapeType="1"/>
            </p:cNvSpPr>
            <p:nvPr/>
          </p:nvSpPr>
          <p:spPr bwMode="auto">
            <a:xfrm>
              <a:off x="613" y="1253"/>
              <a:ext cx="14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33832" name="Text Box 8"/>
            <p:cNvSpPr txBox="1">
              <a:spLocks noChangeArrowheads="1"/>
            </p:cNvSpPr>
            <p:nvPr/>
          </p:nvSpPr>
          <p:spPr bwMode="auto">
            <a:xfrm>
              <a:off x="658" y="981"/>
              <a:ext cx="1406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>
              <a:spAutoFit/>
            </a:bodyPr>
            <a:lstStyle/>
            <a:p>
              <a:pPr algn="ctr"/>
              <a:r>
                <a:rPr lang="en-US" altLang="ko-KR" b="1"/>
                <a:t>Keyboard</a:t>
              </a:r>
            </a:p>
          </p:txBody>
        </p:sp>
      </p:grpSp>
      <p:grpSp>
        <p:nvGrpSpPr>
          <p:cNvPr id="33799" name="Group 9"/>
          <p:cNvGrpSpPr>
            <a:grpSpLocks/>
          </p:cNvGrpSpPr>
          <p:nvPr/>
        </p:nvGrpSpPr>
        <p:grpSpPr bwMode="auto">
          <a:xfrm>
            <a:off x="5868988" y="1412875"/>
            <a:ext cx="2303462" cy="1730375"/>
            <a:chOff x="3742" y="981"/>
            <a:chExt cx="1451" cy="1090"/>
          </a:xfrm>
        </p:grpSpPr>
        <p:pic>
          <p:nvPicPr>
            <p:cNvPr id="33825" name="Picture 1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69" y="1389"/>
              <a:ext cx="907" cy="59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</p:pic>
        <p:sp>
          <p:nvSpPr>
            <p:cNvPr id="33826" name="Rectangle 11"/>
            <p:cNvSpPr>
              <a:spLocks noChangeArrowheads="1"/>
            </p:cNvSpPr>
            <p:nvPr/>
          </p:nvSpPr>
          <p:spPr bwMode="auto">
            <a:xfrm>
              <a:off x="3742" y="981"/>
              <a:ext cx="1406" cy="109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33827" name="Line 12"/>
            <p:cNvSpPr>
              <a:spLocks noChangeShapeType="1"/>
            </p:cNvSpPr>
            <p:nvPr/>
          </p:nvSpPr>
          <p:spPr bwMode="auto">
            <a:xfrm>
              <a:off x="3742" y="1299"/>
              <a:ext cx="14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33828" name="Text Box 13"/>
            <p:cNvSpPr txBox="1">
              <a:spLocks noChangeArrowheads="1"/>
            </p:cNvSpPr>
            <p:nvPr/>
          </p:nvSpPr>
          <p:spPr bwMode="auto">
            <a:xfrm>
              <a:off x="3787" y="1027"/>
              <a:ext cx="1406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>
              <a:spAutoFit/>
            </a:bodyPr>
            <a:lstStyle/>
            <a:p>
              <a:pPr algn="ctr"/>
              <a:r>
                <a:rPr lang="en-US" altLang="ko-KR" b="1"/>
                <a:t>Display</a:t>
              </a:r>
            </a:p>
          </p:txBody>
        </p:sp>
      </p:grpSp>
      <p:grpSp>
        <p:nvGrpSpPr>
          <p:cNvPr id="33800" name="Group 14"/>
          <p:cNvGrpSpPr>
            <a:grpSpLocks/>
          </p:cNvGrpSpPr>
          <p:nvPr/>
        </p:nvGrpSpPr>
        <p:grpSpPr bwMode="auto">
          <a:xfrm>
            <a:off x="3419475" y="3500438"/>
            <a:ext cx="2374900" cy="2519362"/>
            <a:chOff x="2110" y="2205"/>
            <a:chExt cx="1496" cy="1587"/>
          </a:xfrm>
        </p:grpSpPr>
        <p:pic>
          <p:nvPicPr>
            <p:cNvPr id="33821" name="Picture 1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110" y="2659"/>
              <a:ext cx="1360" cy="1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822" name="Rectangle 16"/>
            <p:cNvSpPr>
              <a:spLocks noChangeArrowheads="1"/>
            </p:cNvSpPr>
            <p:nvPr/>
          </p:nvSpPr>
          <p:spPr bwMode="auto">
            <a:xfrm>
              <a:off x="2155" y="2205"/>
              <a:ext cx="1406" cy="1587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33823" name="Line 17"/>
            <p:cNvSpPr>
              <a:spLocks noChangeShapeType="1"/>
            </p:cNvSpPr>
            <p:nvPr/>
          </p:nvSpPr>
          <p:spPr bwMode="auto">
            <a:xfrm>
              <a:off x="2155" y="2523"/>
              <a:ext cx="14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33824" name="Text Box 18"/>
            <p:cNvSpPr txBox="1">
              <a:spLocks noChangeArrowheads="1"/>
            </p:cNvSpPr>
            <p:nvPr/>
          </p:nvSpPr>
          <p:spPr bwMode="auto">
            <a:xfrm>
              <a:off x="2200" y="2251"/>
              <a:ext cx="1406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>
              <a:spAutoFit/>
            </a:bodyPr>
            <a:lstStyle/>
            <a:p>
              <a:pPr algn="ctr"/>
              <a:r>
                <a:rPr lang="en-US" altLang="ko-KR" b="1"/>
                <a:t>PC</a:t>
              </a:r>
            </a:p>
          </p:txBody>
        </p:sp>
      </p:grpSp>
      <p:sp>
        <p:nvSpPr>
          <p:cNvPr id="33801" name="Rectangle 19"/>
          <p:cNvSpPr>
            <a:spLocks noChangeArrowheads="1"/>
          </p:cNvSpPr>
          <p:nvPr/>
        </p:nvSpPr>
        <p:spPr bwMode="auto">
          <a:xfrm>
            <a:off x="7667625" y="3068638"/>
            <a:ext cx="215900" cy="2159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3802" name="Line 20"/>
          <p:cNvSpPr>
            <a:spLocks noChangeShapeType="1"/>
          </p:cNvSpPr>
          <p:nvPr/>
        </p:nvSpPr>
        <p:spPr bwMode="auto">
          <a:xfrm>
            <a:off x="7740650" y="3284538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3803" name="Rectangle 21"/>
          <p:cNvSpPr>
            <a:spLocks noChangeArrowheads="1"/>
          </p:cNvSpPr>
          <p:nvPr/>
        </p:nvSpPr>
        <p:spPr bwMode="auto">
          <a:xfrm>
            <a:off x="3419475" y="4437063"/>
            <a:ext cx="215900" cy="2159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3804" name="Oval 22"/>
          <p:cNvSpPr>
            <a:spLocks noChangeArrowheads="1"/>
          </p:cNvSpPr>
          <p:nvPr/>
        </p:nvSpPr>
        <p:spPr bwMode="auto">
          <a:xfrm rot="-1759642">
            <a:off x="2754313" y="4441825"/>
            <a:ext cx="233362" cy="233363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3805" name="Line 23"/>
          <p:cNvSpPr>
            <a:spLocks noChangeShapeType="1"/>
          </p:cNvSpPr>
          <p:nvPr/>
        </p:nvSpPr>
        <p:spPr bwMode="auto">
          <a:xfrm>
            <a:off x="2987675" y="4508500"/>
            <a:ext cx="43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3806" name="Oval 24"/>
          <p:cNvSpPr>
            <a:spLocks noChangeArrowheads="1"/>
          </p:cNvSpPr>
          <p:nvPr/>
        </p:nvSpPr>
        <p:spPr bwMode="auto">
          <a:xfrm rot="-1759642">
            <a:off x="7651750" y="3573463"/>
            <a:ext cx="233363" cy="23336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3807" name="Rectangle 25"/>
          <p:cNvSpPr>
            <a:spLocks noChangeArrowheads="1"/>
          </p:cNvSpPr>
          <p:nvPr/>
        </p:nvSpPr>
        <p:spPr bwMode="auto">
          <a:xfrm>
            <a:off x="3059113" y="2565400"/>
            <a:ext cx="215900" cy="2159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3808" name="Rectangle 26"/>
          <p:cNvSpPr>
            <a:spLocks noChangeArrowheads="1"/>
          </p:cNvSpPr>
          <p:nvPr/>
        </p:nvSpPr>
        <p:spPr bwMode="auto">
          <a:xfrm>
            <a:off x="5651500" y="4437063"/>
            <a:ext cx="215900" cy="2159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pic>
        <p:nvPicPr>
          <p:cNvPr id="33809" name="Picture 2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72225" y="4437063"/>
            <a:ext cx="2762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10" name="Picture 2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08400" y="2565400"/>
            <a:ext cx="2762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11" name="Line 29"/>
          <p:cNvSpPr>
            <a:spLocks noChangeShapeType="1"/>
          </p:cNvSpPr>
          <p:nvPr/>
        </p:nvSpPr>
        <p:spPr bwMode="auto">
          <a:xfrm>
            <a:off x="3276600" y="2708275"/>
            <a:ext cx="43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3812" name="Line 30"/>
          <p:cNvSpPr>
            <a:spLocks noChangeShapeType="1"/>
          </p:cNvSpPr>
          <p:nvPr/>
        </p:nvSpPr>
        <p:spPr bwMode="auto">
          <a:xfrm>
            <a:off x="5867400" y="4508500"/>
            <a:ext cx="504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3813" name="Text Box 31"/>
          <p:cNvSpPr txBox="1">
            <a:spLocks noChangeArrowheads="1"/>
          </p:cNvSpPr>
          <p:nvPr/>
        </p:nvSpPr>
        <p:spPr bwMode="auto">
          <a:xfrm>
            <a:off x="2700338" y="2133600"/>
            <a:ext cx="1871662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800"/>
              <a:t>keybd</a:t>
            </a:r>
          </a:p>
        </p:txBody>
      </p:sp>
      <p:sp>
        <p:nvSpPr>
          <p:cNvPr id="33814" name="Text Box 32"/>
          <p:cNvSpPr txBox="1">
            <a:spLocks noChangeArrowheads="1"/>
          </p:cNvSpPr>
          <p:nvPr/>
        </p:nvSpPr>
        <p:spPr bwMode="auto">
          <a:xfrm>
            <a:off x="2195513" y="4005263"/>
            <a:ext cx="1871662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800"/>
              <a:t>keybd</a:t>
            </a:r>
          </a:p>
        </p:txBody>
      </p:sp>
      <p:sp>
        <p:nvSpPr>
          <p:cNvPr id="33815" name="Text Box 33"/>
          <p:cNvSpPr txBox="1">
            <a:spLocks noChangeArrowheads="1"/>
          </p:cNvSpPr>
          <p:nvPr/>
        </p:nvSpPr>
        <p:spPr bwMode="auto">
          <a:xfrm>
            <a:off x="3132138" y="2774950"/>
            <a:ext cx="1871662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800"/>
              <a:t>IKeybdListener</a:t>
            </a:r>
          </a:p>
        </p:txBody>
      </p:sp>
      <p:sp>
        <p:nvSpPr>
          <p:cNvPr id="33816" name="Text Box 34"/>
          <p:cNvSpPr txBox="1">
            <a:spLocks noChangeArrowheads="1"/>
          </p:cNvSpPr>
          <p:nvPr/>
        </p:nvSpPr>
        <p:spPr bwMode="auto">
          <a:xfrm>
            <a:off x="1763713" y="4791075"/>
            <a:ext cx="1871662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800"/>
              <a:t>IKeybdListener</a:t>
            </a:r>
          </a:p>
        </p:txBody>
      </p:sp>
      <p:sp>
        <p:nvSpPr>
          <p:cNvPr id="33817" name="Text Box 35"/>
          <p:cNvSpPr txBox="1">
            <a:spLocks noChangeArrowheads="1"/>
          </p:cNvSpPr>
          <p:nvPr/>
        </p:nvSpPr>
        <p:spPr bwMode="auto">
          <a:xfrm>
            <a:off x="5221288" y="4005263"/>
            <a:ext cx="1871662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800"/>
              <a:t>video</a:t>
            </a:r>
          </a:p>
        </p:txBody>
      </p:sp>
      <p:sp>
        <p:nvSpPr>
          <p:cNvPr id="33818" name="Text Box 36"/>
          <p:cNvSpPr txBox="1">
            <a:spLocks noChangeArrowheads="1"/>
          </p:cNvSpPr>
          <p:nvPr/>
        </p:nvSpPr>
        <p:spPr bwMode="auto">
          <a:xfrm>
            <a:off x="6445250" y="3213100"/>
            <a:ext cx="1871663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800"/>
              <a:t>video</a:t>
            </a:r>
          </a:p>
        </p:txBody>
      </p:sp>
      <p:sp>
        <p:nvSpPr>
          <p:cNvPr id="33819" name="Text Box 37"/>
          <p:cNvSpPr txBox="1">
            <a:spLocks noChangeArrowheads="1"/>
          </p:cNvSpPr>
          <p:nvPr/>
        </p:nvSpPr>
        <p:spPr bwMode="auto">
          <a:xfrm>
            <a:off x="5364163" y="4797425"/>
            <a:ext cx="1871662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800"/>
              <a:t>IDisplay</a:t>
            </a:r>
          </a:p>
        </p:txBody>
      </p:sp>
      <p:sp>
        <p:nvSpPr>
          <p:cNvPr id="33820" name="Text Box 38"/>
          <p:cNvSpPr txBox="1">
            <a:spLocks noChangeArrowheads="1"/>
          </p:cNvSpPr>
          <p:nvPr/>
        </p:nvSpPr>
        <p:spPr bwMode="auto">
          <a:xfrm>
            <a:off x="6877050" y="3716338"/>
            <a:ext cx="1871663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800"/>
              <a:t>IDisplay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모서리가 접힌 도형 50"/>
          <p:cNvSpPr/>
          <p:nvPr/>
        </p:nvSpPr>
        <p:spPr bwMode="auto">
          <a:xfrm rot="16200000">
            <a:off x="5679289" y="1321578"/>
            <a:ext cx="928694" cy="1143008"/>
          </a:xfrm>
          <a:prstGeom prst="foldedCorner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Another 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DE752-9554-47F3-9784-42968B11CF02}" type="slidenum">
              <a:rPr lang="ko-KR" altLang="en-US" smtClean="0"/>
              <a:pPr>
                <a:defRPr/>
              </a:pPr>
              <a:t>32</a:t>
            </a:fld>
            <a:r>
              <a:rPr lang="en-US" altLang="ko-KR" smtClean="0"/>
              <a:t>/51</a:t>
            </a:r>
            <a:endParaRPr lang="en-US" altLang="ko-KR" dirty="0"/>
          </a:p>
        </p:txBody>
      </p:sp>
      <p:grpSp>
        <p:nvGrpSpPr>
          <p:cNvPr id="30" name="그룹 29"/>
          <p:cNvGrpSpPr/>
          <p:nvPr/>
        </p:nvGrpSpPr>
        <p:grpSpPr>
          <a:xfrm>
            <a:off x="4500562" y="2857496"/>
            <a:ext cx="1724029" cy="1998204"/>
            <a:chOff x="3490913" y="3500438"/>
            <a:chExt cx="2303462" cy="2936229"/>
          </a:xfrm>
        </p:grpSpPr>
        <p:sp>
          <p:nvSpPr>
            <p:cNvPr id="31" name="Rectangle 16"/>
            <p:cNvSpPr>
              <a:spLocks noChangeArrowheads="1"/>
            </p:cNvSpPr>
            <p:nvPr/>
          </p:nvSpPr>
          <p:spPr bwMode="auto">
            <a:xfrm>
              <a:off x="3490913" y="3500438"/>
              <a:ext cx="2232025" cy="251936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32" name="Line 17"/>
            <p:cNvSpPr>
              <a:spLocks noChangeShapeType="1"/>
            </p:cNvSpPr>
            <p:nvPr/>
          </p:nvSpPr>
          <p:spPr bwMode="auto">
            <a:xfrm>
              <a:off x="3490913" y="4005263"/>
              <a:ext cx="22320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3562350" y="3500438"/>
              <a:ext cx="2232025" cy="59114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>
              <a:spAutoFit/>
            </a:bodyPr>
            <a:lstStyle/>
            <a:p>
              <a:pPr algn="ctr"/>
              <a:r>
                <a:rPr lang="en-US" altLang="ko-KR" b="1" dirty="0" smtClean="0"/>
                <a:t>Clock</a:t>
              </a:r>
              <a:endParaRPr lang="en-US" altLang="ko-KR" b="1" dirty="0"/>
            </a:p>
          </p:txBody>
        </p:sp>
        <p:sp>
          <p:nvSpPr>
            <p:cNvPr id="34" name="Line 17"/>
            <p:cNvSpPr>
              <a:spLocks noChangeShapeType="1"/>
            </p:cNvSpPr>
            <p:nvPr/>
          </p:nvSpPr>
          <p:spPr bwMode="auto">
            <a:xfrm>
              <a:off x="3500430" y="4714884"/>
              <a:ext cx="22320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35" name="Text Box 18"/>
            <p:cNvSpPr txBox="1">
              <a:spLocks noChangeArrowheads="1"/>
            </p:cNvSpPr>
            <p:nvPr/>
          </p:nvSpPr>
          <p:spPr bwMode="auto">
            <a:xfrm>
              <a:off x="3697297" y="4098279"/>
              <a:ext cx="1731959" cy="40229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square" lIns="0" tIns="46800" rIns="90000" bIns="46800">
              <a:spAutoFit/>
            </a:bodyPr>
            <a:lstStyle/>
            <a:p>
              <a:r>
                <a:rPr lang="en-US" altLang="ko-KR" b="1" dirty="0" smtClean="0"/>
                <a:t>…</a:t>
              </a:r>
              <a:endParaRPr lang="en-US" altLang="ko-KR" b="1" dirty="0"/>
            </a:p>
          </p:txBody>
        </p:sp>
        <p:sp>
          <p:nvSpPr>
            <p:cNvPr id="36" name="Text Box 18"/>
            <p:cNvSpPr txBox="1">
              <a:spLocks noChangeArrowheads="1"/>
            </p:cNvSpPr>
            <p:nvPr/>
          </p:nvSpPr>
          <p:spPr bwMode="auto">
            <a:xfrm>
              <a:off x="3697297" y="4714884"/>
              <a:ext cx="1803397" cy="172178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square" lIns="0" tIns="46800" rIns="90000" bIns="46800">
              <a:spAutoFit/>
            </a:bodyPr>
            <a:lstStyle/>
            <a:p>
              <a:r>
                <a:rPr lang="en-US" altLang="ko-KR" b="1" dirty="0" smtClean="0"/>
                <a:t>…</a:t>
              </a:r>
            </a:p>
            <a:p>
              <a:r>
                <a:rPr lang="en-US" altLang="ko-KR" b="1" dirty="0" err="1" smtClean="0"/>
                <a:t>getTime</a:t>
              </a:r>
              <a:r>
                <a:rPr lang="en-US" altLang="ko-KR" b="1" dirty="0" smtClean="0"/>
                <a:t>()</a:t>
              </a:r>
              <a:endParaRPr lang="en-US" altLang="ko-KR" b="1" dirty="0"/>
            </a:p>
          </p:txBody>
        </p:sp>
      </p:grpSp>
      <p:cxnSp>
        <p:nvCxnSpPr>
          <p:cNvPr id="40" name="직선 연결선 39"/>
          <p:cNvCxnSpPr/>
          <p:nvPr/>
        </p:nvCxnSpPr>
        <p:spPr bwMode="auto">
          <a:xfrm>
            <a:off x="6183542" y="3429000"/>
            <a:ext cx="388722" cy="158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타원 41"/>
          <p:cNvSpPr/>
          <p:nvPr/>
        </p:nvSpPr>
        <p:spPr bwMode="auto">
          <a:xfrm>
            <a:off x="6572264" y="3325539"/>
            <a:ext cx="214314" cy="21431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330580" y="3000372"/>
            <a:ext cx="670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Timer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 bwMode="auto">
          <a:xfrm>
            <a:off x="7572396" y="3071810"/>
            <a:ext cx="1428760" cy="78581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  Window</a:t>
            </a:r>
            <a:endParaRPr kumimoji="1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5" name="순서도: 연결자 44"/>
          <p:cNvSpPr/>
          <p:nvPr/>
        </p:nvSpPr>
        <p:spPr bwMode="auto">
          <a:xfrm>
            <a:off x="6810227" y="3286124"/>
            <a:ext cx="357190" cy="357190"/>
          </a:xfrm>
          <a:prstGeom prst="flowChartConnector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6" name="순서도: 처리 45"/>
          <p:cNvSpPr/>
          <p:nvPr/>
        </p:nvSpPr>
        <p:spPr bwMode="auto">
          <a:xfrm>
            <a:off x="6810227" y="3286124"/>
            <a:ext cx="214314" cy="357190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48" name="직선 연결선 47"/>
          <p:cNvCxnSpPr>
            <a:stCxn id="45" idx="6"/>
            <a:endCxn id="44" idx="1"/>
          </p:cNvCxnSpPr>
          <p:nvPr/>
        </p:nvCxnSpPr>
        <p:spPr bwMode="auto">
          <a:xfrm>
            <a:off x="7167417" y="3464719"/>
            <a:ext cx="404979" cy="158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5572132" y="1357298"/>
            <a:ext cx="12858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Timer is a </a:t>
            </a:r>
            <a:r>
              <a:rPr lang="en-US" altLang="ko-KR" sz="1600" dirty="0" smtClean="0">
                <a:solidFill>
                  <a:srgbClr val="FF0000"/>
                </a:solidFill>
              </a:rPr>
              <a:t>provided interface of </a:t>
            </a:r>
            <a:r>
              <a:rPr lang="en-US" altLang="ko-KR" sz="1600" dirty="0" smtClean="0"/>
              <a:t>Clock</a:t>
            </a:r>
            <a:endParaRPr lang="ko-KR" altLang="en-US" sz="1600" dirty="0"/>
          </a:p>
        </p:txBody>
      </p:sp>
      <p:cxnSp>
        <p:nvCxnSpPr>
          <p:cNvPr id="53" name="직선 연결선 52"/>
          <p:cNvCxnSpPr>
            <a:endCxn id="54" idx="0"/>
          </p:cNvCxnSpPr>
          <p:nvPr/>
        </p:nvCxnSpPr>
        <p:spPr bwMode="auto">
          <a:xfrm rot="16200000" flipH="1">
            <a:off x="6248412" y="2538406"/>
            <a:ext cx="571504" cy="209552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타원 53"/>
          <p:cNvSpPr/>
          <p:nvPr/>
        </p:nvSpPr>
        <p:spPr bwMode="auto">
          <a:xfrm>
            <a:off x="6572264" y="2928934"/>
            <a:ext cx="133352" cy="93937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5" name="모서리가 접힌 도형 54"/>
          <p:cNvSpPr/>
          <p:nvPr/>
        </p:nvSpPr>
        <p:spPr bwMode="auto">
          <a:xfrm rot="16200000">
            <a:off x="7536677" y="821514"/>
            <a:ext cx="928694" cy="2143140"/>
          </a:xfrm>
          <a:prstGeom prst="foldedCorner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929454" y="1500175"/>
            <a:ext cx="2214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Window </a:t>
            </a:r>
            <a:r>
              <a:rPr lang="en-US" altLang="ko-KR" sz="1600" u="sng" dirty="0" smtClean="0"/>
              <a:t>uses</a:t>
            </a:r>
            <a:r>
              <a:rPr lang="en-US" altLang="ko-KR" sz="1600" dirty="0" smtClean="0"/>
              <a:t> the Timer interface (it has a </a:t>
            </a:r>
            <a:r>
              <a:rPr lang="en-US" altLang="ko-KR" sz="1600" dirty="0" smtClean="0">
                <a:solidFill>
                  <a:srgbClr val="FF0000"/>
                </a:solidFill>
              </a:rPr>
              <a:t>required interface</a:t>
            </a:r>
            <a:r>
              <a:rPr lang="en-US" altLang="ko-KR" sz="1600" dirty="0" smtClean="0"/>
              <a:t>) 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57" name="직선 연결선 56"/>
          <p:cNvCxnSpPr>
            <a:endCxn id="58" idx="7"/>
          </p:cNvCxnSpPr>
          <p:nvPr/>
        </p:nvCxnSpPr>
        <p:spPr bwMode="auto">
          <a:xfrm rot="5400000">
            <a:off x="7300959" y="2456940"/>
            <a:ext cx="585260" cy="529119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타원 57"/>
          <p:cNvSpPr/>
          <p:nvPr/>
        </p:nvSpPr>
        <p:spPr bwMode="auto">
          <a:xfrm>
            <a:off x="7215206" y="3000372"/>
            <a:ext cx="133352" cy="93937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7572396" y="4143380"/>
            <a:ext cx="1428760" cy="78581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  Window’</a:t>
            </a:r>
            <a:endParaRPr kumimoji="1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63" name="직선 화살표 연결선 62"/>
          <p:cNvCxnSpPr>
            <a:stCxn id="61" idx="1"/>
            <a:endCxn id="42" idx="4"/>
          </p:cNvCxnSpPr>
          <p:nvPr/>
        </p:nvCxnSpPr>
        <p:spPr bwMode="auto">
          <a:xfrm rot="10800000">
            <a:off x="6679422" y="3539853"/>
            <a:ext cx="892975" cy="99643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64" name="모서리가 접힌 도형 63"/>
          <p:cNvSpPr/>
          <p:nvPr/>
        </p:nvSpPr>
        <p:spPr bwMode="auto">
          <a:xfrm rot="16200000">
            <a:off x="7465239" y="4679165"/>
            <a:ext cx="928694" cy="2143140"/>
          </a:xfrm>
          <a:prstGeom prst="foldedCorner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00892" y="5335303"/>
            <a:ext cx="2214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Window’ has a </a:t>
            </a:r>
            <a:r>
              <a:rPr lang="en-US" altLang="ko-KR" sz="1600" u="sng" dirty="0" smtClean="0"/>
              <a:t>dependency</a:t>
            </a:r>
            <a:r>
              <a:rPr lang="en-US" altLang="ko-KR" sz="1600" dirty="0" smtClean="0"/>
              <a:t> on the Timer interface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69" name="직선 연결선 68"/>
          <p:cNvCxnSpPr>
            <a:stCxn id="70" idx="5"/>
          </p:cNvCxnSpPr>
          <p:nvPr/>
        </p:nvCxnSpPr>
        <p:spPr bwMode="auto">
          <a:xfrm rot="16200000" flipH="1">
            <a:off x="6776422" y="4776166"/>
            <a:ext cx="848515" cy="171929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타원 69"/>
          <p:cNvSpPr/>
          <p:nvPr/>
        </p:nvSpPr>
        <p:spPr bwMode="auto">
          <a:xfrm>
            <a:off x="7000892" y="4357694"/>
            <a:ext cx="133352" cy="93937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73" name="모서리가 접힌 도형 72"/>
          <p:cNvSpPr/>
          <p:nvPr/>
        </p:nvSpPr>
        <p:spPr bwMode="auto">
          <a:xfrm rot="16200000">
            <a:off x="5000628" y="1928802"/>
            <a:ext cx="285753" cy="1285884"/>
          </a:xfrm>
          <a:prstGeom prst="foldedCorner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00562" y="2428868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Realization</a:t>
            </a:r>
            <a:endParaRPr lang="ko-KR" altLang="en-US" sz="1600" dirty="0"/>
          </a:p>
        </p:txBody>
      </p:sp>
      <p:sp>
        <p:nvSpPr>
          <p:cNvPr id="76" name="타원 75"/>
          <p:cNvSpPr/>
          <p:nvPr/>
        </p:nvSpPr>
        <p:spPr bwMode="auto">
          <a:xfrm>
            <a:off x="6286512" y="3214686"/>
            <a:ext cx="133352" cy="93937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78" name="Shape 77"/>
          <p:cNvCxnSpPr>
            <a:stCxn id="74" idx="3"/>
          </p:cNvCxnSpPr>
          <p:nvPr/>
        </p:nvCxnSpPr>
        <p:spPr bwMode="auto">
          <a:xfrm>
            <a:off x="5786446" y="2598145"/>
            <a:ext cx="571504" cy="616541"/>
          </a:xfrm>
          <a:prstGeom prst="bent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grpSp>
        <p:nvGrpSpPr>
          <p:cNvPr id="85" name="그룹 84"/>
          <p:cNvGrpSpPr/>
          <p:nvPr/>
        </p:nvGrpSpPr>
        <p:grpSpPr>
          <a:xfrm>
            <a:off x="285720" y="1714488"/>
            <a:ext cx="3489920" cy="3739966"/>
            <a:chOff x="10510" y="1571612"/>
            <a:chExt cx="3989986" cy="4071966"/>
          </a:xfrm>
        </p:grpSpPr>
        <p:grpSp>
          <p:nvGrpSpPr>
            <p:cNvPr id="13" name="그룹 12"/>
            <p:cNvGrpSpPr/>
            <p:nvPr/>
          </p:nvGrpSpPr>
          <p:grpSpPr>
            <a:xfrm>
              <a:off x="81948" y="3929066"/>
              <a:ext cx="1724029" cy="1714512"/>
              <a:chOff x="3490913" y="3500438"/>
              <a:chExt cx="2303462" cy="2519362"/>
            </a:xfrm>
          </p:grpSpPr>
          <p:sp>
            <p:nvSpPr>
              <p:cNvPr id="7" name="Rectangle 16"/>
              <p:cNvSpPr>
                <a:spLocks noChangeArrowheads="1"/>
              </p:cNvSpPr>
              <p:nvPr/>
            </p:nvSpPr>
            <p:spPr bwMode="auto">
              <a:xfrm>
                <a:off x="3490913" y="3500438"/>
                <a:ext cx="2232025" cy="2519362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90000" bIns="46800" anchor="ctr"/>
              <a:lstStyle/>
              <a:p>
                <a:endParaRPr lang="ko-KR" altLang="en-US" sz="1800"/>
              </a:p>
            </p:txBody>
          </p:sp>
          <p:sp>
            <p:nvSpPr>
              <p:cNvPr id="8" name="Line 17"/>
              <p:cNvSpPr>
                <a:spLocks noChangeShapeType="1"/>
              </p:cNvSpPr>
              <p:nvPr/>
            </p:nvSpPr>
            <p:spPr bwMode="auto">
              <a:xfrm>
                <a:off x="3490913" y="4005263"/>
                <a:ext cx="22320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46800" rIns="90000" bIns="46800" anchor="ctr"/>
              <a:lstStyle/>
              <a:p>
                <a:endParaRPr lang="ko-KR" altLang="en-US" sz="1800"/>
              </a:p>
            </p:txBody>
          </p:sp>
          <p:sp>
            <p:nvSpPr>
              <p:cNvPr id="9" name="Text Box 18"/>
              <p:cNvSpPr txBox="1">
                <a:spLocks noChangeArrowheads="1"/>
              </p:cNvSpPr>
              <p:nvPr/>
            </p:nvSpPr>
            <p:spPr bwMode="auto">
              <a:xfrm>
                <a:off x="3562350" y="3500438"/>
                <a:ext cx="2232025" cy="59114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lIns="0" tIns="46800" rIns="90000" bIns="46800">
                <a:spAutoFit/>
              </a:bodyPr>
              <a:lstStyle/>
              <a:p>
                <a:pPr algn="ctr"/>
                <a:r>
                  <a:rPr lang="en-US" altLang="ko-KR" sz="1800" b="1" dirty="0" smtClean="0"/>
                  <a:t>Clock</a:t>
                </a:r>
                <a:endParaRPr lang="en-US" altLang="ko-KR" sz="1800" b="1" dirty="0"/>
              </a:p>
            </p:txBody>
          </p:sp>
          <p:sp>
            <p:nvSpPr>
              <p:cNvPr id="10" name="Line 17"/>
              <p:cNvSpPr>
                <a:spLocks noChangeShapeType="1"/>
              </p:cNvSpPr>
              <p:nvPr/>
            </p:nvSpPr>
            <p:spPr bwMode="auto">
              <a:xfrm>
                <a:off x="3500430" y="4714884"/>
                <a:ext cx="22320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46800" rIns="90000" bIns="46800" anchor="ctr"/>
              <a:lstStyle/>
              <a:p>
                <a:endParaRPr lang="ko-KR" altLang="en-US" sz="1800"/>
              </a:p>
            </p:txBody>
          </p:sp>
          <p:sp>
            <p:nvSpPr>
              <p:cNvPr id="11" name="Text Box 18"/>
              <p:cNvSpPr txBox="1">
                <a:spLocks noChangeArrowheads="1"/>
              </p:cNvSpPr>
              <p:nvPr/>
            </p:nvSpPr>
            <p:spPr bwMode="auto">
              <a:xfrm>
                <a:off x="3697297" y="4098279"/>
                <a:ext cx="1731959" cy="59437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wrap="square" lIns="0" tIns="46800" rIns="90000" bIns="46800">
                <a:spAutoFit/>
              </a:bodyPr>
              <a:lstStyle/>
              <a:p>
                <a:r>
                  <a:rPr lang="en-US" altLang="ko-KR" sz="1800" b="1" dirty="0" smtClean="0"/>
                  <a:t>…</a:t>
                </a:r>
                <a:endParaRPr lang="en-US" altLang="ko-KR" sz="1800" b="1" dirty="0"/>
              </a:p>
            </p:txBody>
          </p:sp>
          <p:sp>
            <p:nvSpPr>
              <p:cNvPr id="12" name="Text Box 18"/>
              <p:cNvSpPr txBox="1">
                <a:spLocks noChangeArrowheads="1"/>
              </p:cNvSpPr>
              <p:nvPr/>
            </p:nvSpPr>
            <p:spPr bwMode="auto">
              <a:xfrm>
                <a:off x="3697297" y="4714884"/>
                <a:ext cx="1803398" cy="1259121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wrap="square" lIns="0" tIns="46800" rIns="90000" bIns="46800">
                <a:spAutoFit/>
              </a:bodyPr>
              <a:lstStyle/>
              <a:p>
                <a:r>
                  <a:rPr lang="en-US" altLang="ko-KR" sz="1800" b="1" dirty="0" smtClean="0"/>
                  <a:t>…</a:t>
                </a:r>
              </a:p>
              <a:p>
                <a:r>
                  <a:rPr lang="en-US" altLang="ko-KR" sz="1800" b="1" dirty="0" err="1" smtClean="0"/>
                  <a:t>getTime</a:t>
                </a:r>
                <a:r>
                  <a:rPr lang="en-US" altLang="ko-KR" sz="1800" b="1" dirty="0" smtClean="0"/>
                  <a:t>()</a:t>
                </a:r>
                <a:endParaRPr lang="en-US" altLang="ko-KR" sz="1800" b="1" dirty="0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10510" y="1571612"/>
              <a:ext cx="2061160" cy="1243170"/>
              <a:chOff x="3725286" y="1257136"/>
              <a:chExt cx="2061160" cy="1243170"/>
            </a:xfrm>
          </p:grpSpPr>
          <p:sp>
            <p:nvSpPr>
              <p:cNvPr id="15" name="Rectangle 16"/>
              <p:cNvSpPr>
                <a:spLocks noChangeArrowheads="1"/>
              </p:cNvSpPr>
              <p:nvPr/>
            </p:nvSpPr>
            <p:spPr bwMode="auto">
              <a:xfrm>
                <a:off x="3786182" y="1285860"/>
                <a:ext cx="1857388" cy="1214446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90000" bIns="46800" anchor="ctr"/>
              <a:lstStyle/>
              <a:p>
                <a:endParaRPr lang="ko-KR" altLang="en-US" sz="1800"/>
              </a:p>
            </p:txBody>
          </p:sp>
          <p:sp>
            <p:nvSpPr>
              <p:cNvPr id="17" name="Text Box 18"/>
              <p:cNvSpPr txBox="1">
                <a:spLocks noChangeArrowheads="1"/>
              </p:cNvSpPr>
              <p:nvPr/>
            </p:nvSpPr>
            <p:spPr bwMode="auto">
              <a:xfrm>
                <a:off x="3725286" y="1257136"/>
                <a:ext cx="2061160" cy="710067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wrap="square" lIns="0" tIns="46800" rIns="90000" bIns="46800">
                <a:spAutoFit/>
              </a:bodyPr>
              <a:lstStyle/>
              <a:p>
                <a:pPr algn="ctr"/>
                <a:r>
                  <a:rPr lang="en-US" altLang="ko-KR" sz="1800" b="1" dirty="0" smtClean="0"/>
                  <a:t>&lt;&lt;interface&gt;&gt; Timer</a:t>
                </a:r>
                <a:endParaRPr lang="en-US" altLang="ko-KR" sz="1800" b="1" dirty="0"/>
              </a:p>
            </p:txBody>
          </p:sp>
          <p:cxnSp>
            <p:nvCxnSpPr>
              <p:cNvPr id="22" name="직선 연결선 21"/>
              <p:cNvCxnSpPr>
                <a:stCxn id="15" idx="1"/>
                <a:endCxn id="15" idx="3"/>
              </p:cNvCxnSpPr>
              <p:nvPr/>
            </p:nvCxnSpPr>
            <p:spPr bwMode="auto">
              <a:xfrm rot="10800000" flipH="1">
                <a:off x="3786182" y="1893083"/>
                <a:ext cx="1857388" cy="1588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6" name="이등변 삼각형 25"/>
            <p:cNvSpPr/>
            <p:nvPr/>
          </p:nvSpPr>
          <p:spPr bwMode="auto">
            <a:xfrm>
              <a:off x="828351" y="2857496"/>
              <a:ext cx="285752" cy="285752"/>
            </a:xfrm>
            <a:prstGeom prst="triangl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cxnSp>
          <p:nvCxnSpPr>
            <p:cNvPr id="28" name="직선 연결선 27"/>
            <p:cNvCxnSpPr>
              <a:stCxn id="26" idx="3"/>
            </p:cNvCxnSpPr>
            <p:nvPr/>
          </p:nvCxnSpPr>
          <p:spPr bwMode="auto">
            <a:xfrm rot="5400000">
              <a:off x="578053" y="3535892"/>
              <a:ext cx="785818" cy="53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직사각형 28"/>
            <p:cNvSpPr/>
            <p:nvPr/>
          </p:nvSpPr>
          <p:spPr>
            <a:xfrm>
              <a:off x="153386" y="2285992"/>
              <a:ext cx="1393949" cy="4021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 dirty="0" err="1" smtClean="0"/>
                <a:t>getTime</a:t>
              </a:r>
              <a:r>
                <a:rPr lang="en-US" altLang="ko-KR" sz="1800" b="1" dirty="0" smtClean="0"/>
                <a:t>()</a:t>
              </a:r>
              <a:endParaRPr lang="en-US" altLang="ko-KR" sz="1800" b="1" dirty="0"/>
            </a:p>
          </p:txBody>
        </p:sp>
        <p:sp>
          <p:nvSpPr>
            <p:cNvPr id="80" name="직사각형 79"/>
            <p:cNvSpPr/>
            <p:nvPr/>
          </p:nvSpPr>
          <p:spPr bwMode="auto">
            <a:xfrm>
              <a:off x="2571736" y="1809575"/>
              <a:ext cx="1428760" cy="78581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  Window’</a:t>
              </a:r>
              <a:endPara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cxnSp>
          <p:nvCxnSpPr>
            <p:cNvPr id="81" name="직선 화살표 연결선 80"/>
            <p:cNvCxnSpPr>
              <a:stCxn id="80" idx="1"/>
              <a:endCxn id="15" idx="3"/>
            </p:cNvCxnSpPr>
            <p:nvPr/>
          </p:nvCxnSpPr>
          <p:spPr bwMode="auto">
            <a:xfrm rot="10800000" flipV="1">
              <a:off x="1928794" y="2202483"/>
              <a:ext cx="642942" cy="5075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86" name="모서리가 접힌 도형 85"/>
          <p:cNvSpPr/>
          <p:nvPr/>
        </p:nvSpPr>
        <p:spPr bwMode="auto">
          <a:xfrm rot="16200000">
            <a:off x="2464579" y="2821777"/>
            <a:ext cx="714381" cy="1357322"/>
          </a:xfrm>
          <a:prstGeom prst="foldedCorner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143109" y="3071810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Usage (requires dependency)</a:t>
            </a:r>
            <a:endParaRPr lang="ko-KR" altLang="en-US" sz="1600" dirty="0"/>
          </a:p>
        </p:txBody>
      </p:sp>
      <p:cxnSp>
        <p:nvCxnSpPr>
          <p:cNvPr id="88" name="직선 연결선 87"/>
          <p:cNvCxnSpPr>
            <a:endCxn id="89" idx="0"/>
          </p:cNvCxnSpPr>
          <p:nvPr/>
        </p:nvCxnSpPr>
        <p:spPr bwMode="auto">
          <a:xfrm rot="16200000" flipV="1">
            <a:off x="1962132" y="2747958"/>
            <a:ext cx="785818" cy="4762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타원 88"/>
          <p:cNvSpPr/>
          <p:nvPr/>
        </p:nvSpPr>
        <p:spPr bwMode="auto">
          <a:xfrm>
            <a:off x="2285984" y="2357430"/>
            <a:ext cx="133352" cy="93937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945220" y="3024021"/>
            <a:ext cx="670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Timer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C432B-C4DC-4ABC-99ED-8C6C758F27EF}" type="slidenum">
              <a:rPr lang="ko-KR" altLang="en-US"/>
              <a:pPr>
                <a:defRPr/>
              </a:pPr>
              <a:t>33</a:t>
            </a:fld>
            <a:r>
              <a:rPr lang="en-US" altLang="ko-KR" dirty="0"/>
              <a:t>/51</a:t>
            </a: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Tips for Class Modeling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401050" cy="4857750"/>
          </a:xfrm>
        </p:spPr>
        <p:txBody>
          <a:bodyPr/>
          <a:lstStyle/>
          <a:p>
            <a:pPr eaLnBrk="1" hangingPunct="1"/>
            <a:r>
              <a:rPr lang="en-US" altLang="ko-KR" smtClean="0"/>
              <a:t>Finding Classes</a:t>
            </a:r>
          </a:p>
          <a:p>
            <a:pPr lvl="1" eaLnBrk="1" hangingPunct="1"/>
            <a:r>
              <a:rPr lang="en-US" altLang="ko-KR" smtClean="0"/>
              <a:t>Do we have that should be stored or analyzed ?</a:t>
            </a:r>
          </a:p>
          <a:p>
            <a:pPr lvl="1" eaLnBrk="1" hangingPunct="1"/>
            <a:r>
              <a:rPr lang="en-US" altLang="ko-KR" smtClean="0"/>
              <a:t>Do we have external system ? </a:t>
            </a:r>
          </a:p>
          <a:p>
            <a:pPr lvl="2" eaLnBrk="1" hangingPunct="1"/>
            <a:r>
              <a:rPr lang="en-US" altLang="ko-KR" smtClean="0"/>
              <a:t>External system is modeled as class</a:t>
            </a:r>
          </a:p>
          <a:p>
            <a:pPr lvl="1" eaLnBrk="1" hangingPunct="1"/>
            <a:r>
              <a:rPr lang="en-US" altLang="ko-KR" smtClean="0"/>
              <a:t>Do we have any patterns, class libraries, components, and so on ?</a:t>
            </a:r>
          </a:p>
          <a:p>
            <a:pPr lvl="1" eaLnBrk="1" hangingPunct="1"/>
            <a:r>
              <a:rPr lang="en-US" altLang="ko-KR" smtClean="0"/>
              <a:t>Are there devices that the system must handle ?</a:t>
            </a:r>
          </a:p>
          <a:p>
            <a:pPr eaLnBrk="1" hangingPunct="1"/>
            <a:r>
              <a:rPr lang="en-US" altLang="ko-KR" smtClean="0"/>
              <a:t>Make explicit </a:t>
            </a:r>
            <a:r>
              <a:rPr lang="en-US" altLang="ko-KR" smtClean="0">
                <a:solidFill>
                  <a:srgbClr val="FF0000"/>
                </a:solidFill>
              </a:rPr>
              <a:t>traceability</a:t>
            </a:r>
            <a:r>
              <a:rPr lang="en-US" altLang="ko-KR" smtClean="0"/>
              <a:t> whenever possible</a:t>
            </a:r>
          </a:p>
          <a:p>
            <a:pPr lvl="1" eaLnBrk="1" hangingPunct="1"/>
            <a:r>
              <a:rPr lang="en-US" altLang="ko-KR" smtClean="0"/>
              <a:t>Try to capture classes/attributes from nouns of use-cases and operations from verbs of use-cases</a:t>
            </a:r>
          </a:p>
          <a:p>
            <a:pPr lvl="1" eaLnBrk="1" hangingPunct="1"/>
            <a:r>
              <a:rPr lang="en-US" altLang="ko-KR" smtClean="0"/>
              <a:t>Always draw class diagram in conjunction with some form of behavioral diagrams</a:t>
            </a:r>
          </a:p>
          <a:p>
            <a:pPr eaLnBrk="1" hangingPunct="1"/>
            <a:endParaRPr lang="en-US" altLang="ko-KR" smtClean="0"/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3205163" y="5876925"/>
            <a:ext cx="575945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r>
              <a:rPr lang="en-US" altLang="ko-KR">
                <a:solidFill>
                  <a:schemeClr val="accent2"/>
                </a:solidFill>
              </a:rPr>
              <a:t>(From :oopsla.snu.ac.kr/research/UML/ )</a:t>
            </a:r>
            <a:endParaRPr lang="ko-KR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3FDA23-5F4A-457D-9E0A-BF94A8ED3940}" type="slidenum">
              <a:rPr lang="ko-KR" altLang="en-US"/>
              <a:pPr>
                <a:defRPr/>
              </a:pPr>
              <a:t>34</a:t>
            </a:fld>
            <a:r>
              <a:rPr lang="en-US" altLang="ko-KR" dirty="0"/>
              <a:t>/51</a:t>
            </a: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492375"/>
            <a:ext cx="6680200" cy="762000"/>
          </a:xfrm>
        </p:spPr>
        <p:txBody>
          <a:bodyPr/>
          <a:lstStyle/>
          <a:p>
            <a:pPr eaLnBrk="1" hangingPunct="1"/>
            <a:r>
              <a:rPr lang="en-US" altLang="ko-KR" smtClean="0"/>
              <a:t>Sequence Diagrams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A9AC79-64AA-4A8F-A133-072B167D3F0C}" type="slidenum">
              <a:rPr lang="ko-KR" altLang="en-US"/>
              <a:pPr>
                <a:defRPr/>
              </a:pPr>
              <a:t>35</a:t>
            </a:fld>
            <a:r>
              <a:rPr lang="en-US" altLang="ko-KR" dirty="0"/>
              <a:t>/51</a:t>
            </a: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689850" cy="747713"/>
          </a:xfrm>
        </p:spPr>
        <p:txBody>
          <a:bodyPr/>
          <a:lstStyle/>
          <a:p>
            <a:pPr eaLnBrk="1" hangingPunct="1"/>
            <a:r>
              <a:rPr lang="en-US" altLang="ko-KR" smtClean="0"/>
              <a:t>Sequence Diagrams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68413"/>
            <a:ext cx="9144000" cy="4519612"/>
          </a:xfrm>
          <a:noFill/>
        </p:spPr>
        <p:txBody>
          <a:bodyPr/>
          <a:lstStyle/>
          <a:p>
            <a:pPr eaLnBrk="1" hangingPunct="1"/>
            <a:r>
              <a:rPr lang="en-US" altLang="ko-KR" smtClean="0">
                <a:cs typeface="Arial" charset="0"/>
              </a:rPr>
              <a:t>Show sequences of messages </a:t>
            </a:r>
            <a:r>
              <a:rPr lang="en-US" altLang="ko-KR" smtClean="0">
                <a:solidFill>
                  <a:schemeClr val="accent2"/>
                </a:solidFill>
                <a:cs typeface="Arial" charset="0"/>
              </a:rPr>
              <a:t>(“interactions”)</a:t>
            </a:r>
            <a:r>
              <a:rPr lang="en-US" altLang="ko-KR" smtClean="0">
                <a:cs typeface="Arial" charset="0"/>
              </a:rPr>
              <a:t> between instances in the system</a:t>
            </a:r>
          </a:p>
          <a:p>
            <a:pPr eaLnBrk="1" hangingPunct="1"/>
            <a:r>
              <a:rPr lang="en-US" altLang="ko-KR" smtClean="0"/>
              <a:t>Emphasize time ordering</a:t>
            </a:r>
          </a:p>
          <a:p>
            <a:pPr eaLnBrk="1" hangingPunct="1"/>
            <a:endParaRPr lang="ko-KR" altLang="en-US" smtClean="0"/>
          </a:p>
        </p:txBody>
      </p:sp>
      <p:sp>
        <p:nvSpPr>
          <p:cNvPr id="36871" name="Line 4"/>
          <p:cNvSpPr>
            <a:spLocks noChangeShapeType="1"/>
          </p:cNvSpPr>
          <p:nvPr/>
        </p:nvSpPr>
        <p:spPr bwMode="auto">
          <a:xfrm flipH="1" flipV="1">
            <a:off x="6156325" y="5159375"/>
            <a:ext cx="1511300" cy="158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6872" name="Text Box 5"/>
          <p:cNvSpPr txBox="1">
            <a:spLocks noChangeArrowheads="1"/>
          </p:cNvSpPr>
          <p:nvPr/>
        </p:nvSpPr>
        <p:spPr bwMode="auto">
          <a:xfrm>
            <a:off x="7596188" y="3719513"/>
            <a:ext cx="14462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GB" altLang="ko-KR" sz="1600">
                <a:solidFill>
                  <a:srgbClr val="D62828"/>
                </a:solidFill>
                <a:latin typeface="Verdana" pitchFamily="34" charset="0"/>
              </a:rPr>
              <a:t>Lifeline</a:t>
            </a:r>
          </a:p>
        </p:txBody>
      </p:sp>
      <p:sp>
        <p:nvSpPr>
          <p:cNvPr id="36873" name="Line 6"/>
          <p:cNvSpPr>
            <a:spLocks noChangeShapeType="1"/>
          </p:cNvSpPr>
          <p:nvPr/>
        </p:nvSpPr>
        <p:spPr bwMode="auto">
          <a:xfrm flipH="1">
            <a:off x="6300788" y="3862388"/>
            <a:ext cx="1223962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6874" name="Text Box 7"/>
          <p:cNvSpPr txBox="1">
            <a:spLocks noChangeArrowheads="1"/>
          </p:cNvSpPr>
          <p:nvPr/>
        </p:nvSpPr>
        <p:spPr bwMode="auto">
          <a:xfrm>
            <a:off x="7667625" y="5086350"/>
            <a:ext cx="12239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Message name</a:t>
            </a:r>
          </a:p>
        </p:txBody>
      </p:sp>
      <p:sp>
        <p:nvSpPr>
          <p:cNvPr id="36875" name="Rectangle 8"/>
          <p:cNvSpPr>
            <a:spLocks noChangeArrowheads="1"/>
          </p:cNvSpPr>
          <p:nvPr/>
        </p:nvSpPr>
        <p:spPr bwMode="auto">
          <a:xfrm>
            <a:off x="2124075" y="2854325"/>
            <a:ext cx="5327650" cy="3168650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endParaRPr lang="ko-KR" altLang="en-US" sz="2800"/>
          </a:p>
        </p:txBody>
      </p:sp>
      <p:grpSp>
        <p:nvGrpSpPr>
          <p:cNvPr id="36876" name="Group 9"/>
          <p:cNvGrpSpPr>
            <a:grpSpLocks/>
          </p:cNvGrpSpPr>
          <p:nvPr/>
        </p:nvGrpSpPr>
        <p:grpSpPr bwMode="auto">
          <a:xfrm>
            <a:off x="2124075" y="2854325"/>
            <a:ext cx="2032000" cy="388938"/>
            <a:chOff x="839" y="1706"/>
            <a:chExt cx="227" cy="227"/>
          </a:xfrm>
        </p:grpSpPr>
        <p:sp>
          <p:nvSpPr>
            <p:cNvPr id="36911" name="Line 10"/>
            <p:cNvSpPr>
              <a:spLocks noChangeShapeType="1"/>
            </p:cNvSpPr>
            <p:nvPr/>
          </p:nvSpPr>
          <p:spPr bwMode="auto">
            <a:xfrm>
              <a:off x="839" y="1933"/>
              <a:ext cx="1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36912" name="Line 11"/>
            <p:cNvSpPr>
              <a:spLocks noChangeShapeType="1"/>
            </p:cNvSpPr>
            <p:nvPr/>
          </p:nvSpPr>
          <p:spPr bwMode="auto">
            <a:xfrm>
              <a:off x="1066" y="1706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36913" name="Line 12"/>
            <p:cNvSpPr>
              <a:spLocks noChangeShapeType="1"/>
            </p:cNvSpPr>
            <p:nvPr/>
          </p:nvSpPr>
          <p:spPr bwMode="auto">
            <a:xfrm flipH="1">
              <a:off x="1020" y="1842"/>
              <a:ext cx="46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3133725" y="3403600"/>
            <a:ext cx="1081088" cy="338138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r>
              <a:rPr lang="en-US" altLang="ko-KR" sz="1800"/>
              <a:t>:Customer</a:t>
            </a:r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5149850" y="3403600"/>
            <a:ext cx="1800225" cy="338138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r>
              <a:rPr lang="en-US" altLang="ko-KR" sz="1800"/>
              <a:t>:CoffeeMachine</a:t>
            </a:r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>
            <a:off x="3708400" y="3746500"/>
            <a:ext cx="1588" cy="407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6300788" y="3746500"/>
            <a:ext cx="1587" cy="407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3205163" y="4160838"/>
            <a:ext cx="3313112" cy="473075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>
            <a:off x="3708400" y="4643438"/>
            <a:ext cx="1588" cy="674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6300788" y="4643438"/>
            <a:ext cx="1587" cy="674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6884" name="Line 20"/>
          <p:cNvSpPr>
            <a:spLocks noChangeShapeType="1"/>
          </p:cNvSpPr>
          <p:nvPr/>
        </p:nvSpPr>
        <p:spPr bwMode="auto">
          <a:xfrm>
            <a:off x="3708400" y="4781550"/>
            <a:ext cx="2592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6885" name="Line 21"/>
          <p:cNvSpPr>
            <a:spLocks noChangeShapeType="1"/>
          </p:cNvSpPr>
          <p:nvPr/>
        </p:nvSpPr>
        <p:spPr bwMode="auto">
          <a:xfrm rot="10800000">
            <a:off x="3708400" y="3884613"/>
            <a:ext cx="2592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6886" name="Line 22"/>
          <p:cNvSpPr>
            <a:spLocks noChangeShapeType="1"/>
          </p:cNvSpPr>
          <p:nvPr/>
        </p:nvSpPr>
        <p:spPr bwMode="auto">
          <a:xfrm>
            <a:off x="3708400" y="5056188"/>
            <a:ext cx="2592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 flipV="1">
            <a:off x="3636963" y="4368800"/>
            <a:ext cx="71437" cy="66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6888" name="Line 24"/>
          <p:cNvSpPr>
            <a:spLocks noChangeShapeType="1"/>
          </p:cNvSpPr>
          <p:nvPr/>
        </p:nvSpPr>
        <p:spPr bwMode="auto">
          <a:xfrm>
            <a:off x="3709988" y="4160838"/>
            <a:ext cx="1587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3205163" y="4160838"/>
            <a:ext cx="576262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200"/>
              <a:t>ref</a:t>
            </a:r>
          </a:p>
        </p:txBody>
      </p:sp>
      <p:sp>
        <p:nvSpPr>
          <p:cNvPr id="36890" name="Line 26"/>
          <p:cNvSpPr>
            <a:spLocks noChangeShapeType="1"/>
          </p:cNvSpPr>
          <p:nvPr/>
        </p:nvSpPr>
        <p:spPr bwMode="auto">
          <a:xfrm>
            <a:off x="3205163" y="4437063"/>
            <a:ext cx="43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6891" name="Text Box 27"/>
          <p:cNvSpPr txBox="1">
            <a:spLocks noChangeArrowheads="1"/>
          </p:cNvSpPr>
          <p:nvPr/>
        </p:nvSpPr>
        <p:spPr bwMode="auto">
          <a:xfrm>
            <a:off x="3565525" y="4229100"/>
            <a:ext cx="25209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400"/>
              <a:t>InsertCoins</a:t>
            </a:r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3205163" y="5332413"/>
            <a:ext cx="3313112" cy="471487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6893" name="Line 29"/>
          <p:cNvSpPr>
            <a:spLocks noChangeShapeType="1"/>
          </p:cNvSpPr>
          <p:nvPr/>
        </p:nvSpPr>
        <p:spPr bwMode="auto">
          <a:xfrm flipV="1">
            <a:off x="3636963" y="5538788"/>
            <a:ext cx="71437" cy="66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6894" name="Line 30"/>
          <p:cNvSpPr>
            <a:spLocks noChangeShapeType="1"/>
          </p:cNvSpPr>
          <p:nvPr/>
        </p:nvSpPr>
        <p:spPr bwMode="auto">
          <a:xfrm>
            <a:off x="3709988" y="5332413"/>
            <a:ext cx="1587" cy="20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6895" name="Text Box 31"/>
          <p:cNvSpPr txBox="1">
            <a:spLocks noChangeArrowheads="1"/>
          </p:cNvSpPr>
          <p:nvPr/>
        </p:nvSpPr>
        <p:spPr bwMode="auto">
          <a:xfrm>
            <a:off x="3205163" y="5332413"/>
            <a:ext cx="576262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200"/>
              <a:t>ref</a:t>
            </a:r>
          </a:p>
        </p:txBody>
      </p:sp>
      <p:sp>
        <p:nvSpPr>
          <p:cNvPr id="36896" name="Line 32"/>
          <p:cNvSpPr>
            <a:spLocks noChangeShapeType="1"/>
          </p:cNvSpPr>
          <p:nvPr/>
        </p:nvSpPr>
        <p:spPr bwMode="auto">
          <a:xfrm>
            <a:off x="3205163" y="5607050"/>
            <a:ext cx="43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6897" name="Text Box 33"/>
          <p:cNvSpPr txBox="1">
            <a:spLocks noChangeArrowheads="1"/>
          </p:cNvSpPr>
          <p:nvPr/>
        </p:nvSpPr>
        <p:spPr bwMode="auto">
          <a:xfrm>
            <a:off x="3565525" y="5400675"/>
            <a:ext cx="25209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400"/>
              <a:t>ReturnCoins</a:t>
            </a:r>
          </a:p>
        </p:txBody>
      </p:sp>
      <p:sp>
        <p:nvSpPr>
          <p:cNvPr id="36898" name="Line 34"/>
          <p:cNvSpPr>
            <a:spLocks noChangeShapeType="1"/>
          </p:cNvSpPr>
          <p:nvPr/>
        </p:nvSpPr>
        <p:spPr bwMode="auto">
          <a:xfrm>
            <a:off x="3706813" y="5813425"/>
            <a:ext cx="1587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6899" name="Line 35"/>
          <p:cNvSpPr>
            <a:spLocks noChangeShapeType="1"/>
          </p:cNvSpPr>
          <p:nvPr/>
        </p:nvSpPr>
        <p:spPr bwMode="auto">
          <a:xfrm>
            <a:off x="6300788" y="5813425"/>
            <a:ext cx="1587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6900" name="Text Box 36"/>
          <p:cNvSpPr txBox="1">
            <a:spLocks noChangeArrowheads="1"/>
          </p:cNvSpPr>
          <p:nvPr/>
        </p:nvSpPr>
        <p:spPr bwMode="auto">
          <a:xfrm>
            <a:off x="3781425" y="4022725"/>
            <a:ext cx="26638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endParaRPr lang="ko-KR" altLang="en-US" sz="2800"/>
          </a:p>
        </p:txBody>
      </p:sp>
      <p:sp>
        <p:nvSpPr>
          <p:cNvPr id="36901" name="Text Box 37"/>
          <p:cNvSpPr txBox="1">
            <a:spLocks noChangeArrowheads="1"/>
          </p:cNvSpPr>
          <p:nvPr/>
        </p:nvSpPr>
        <p:spPr bwMode="auto">
          <a:xfrm>
            <a:off x="3494088" y="3886200"/>
            <a:ext cx="2952750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200"/>
              <a:t>theMessage(“Insert Coins”)</a:t>
            </a:r>
          </a:p>
        </p:txBody>
      </p:sp>
      <p:sp>
        <p:nvSpPr>
          <p:cNvPr id="36902" name="Text Box 38"/>
          <p:cNvSpPr txBox="1">
            <a:spLocks noChangeArrowheads="1"/>
          </p:cNvSpPr>
          <p:nvPr/>
        </p:nvSpPr>
        <p:spPr bwMode="auto">
          <a:xfrm>
            <a:off x="3565525" y="4781550"/>
            <a:ext cx="1150938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200"/>
              <a:t>Coffee()</a:t>
            </a:r>
          </a:p>
        </p:txBody>
      </p:sp>
      <p:sp>
        <p:nvSpPr>
          <p:cNvPr id="36903" name="Text Box 39"/>
          <p:cNvSpPr txBox="1">
            <a:spLocks noChangeArrowheads="1"/>
          </p:cNvSpPr>
          <p:nvPr/>
        </p:nvSpPr>
        <p:spPr bwMode="auto">
          <a:xfrm>
            <a:off x="5005388" y="5054600"/>
            <a:ext cx="1150937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200"/>
              <a:t>CupofCoffee()</a:t>
            </a:r>
          </a:p>
        </p:txBody>
      </p:sp>
      <p:sp>
        <p:nvSpPr>
          <p:cNvPr id="36904" name="Rectangle 40"/>
          <p:cNvSpPr>
            <a:spLocks noChangeArrowheads="1"/>
          </p:cNvSpPr>
          <p:nvPr/>
        </p:nvSpPr>
        <p:spPr bwMode="auto">
          <a:xfrm>
            <a:off x="2124075" y="2852738"/>
            <a:ext cx="1800225" cy="336550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r>
              <a:rPr lang="en-US" altLang="ko-KR" sz="1800"/>
              <a:t>sd MakeCoffee</a:t>
            </a:r>
          </a:p>
        </p:txBody>
      </p:sp>
      <p:sp>
        <p:nvSpPr>
          <p:cNvPr id="36905" name="Line 41"/>
          <p:cNvSpPr>
            <a:spLocks noChangeShapeType="1"/>
          </p:cNvSpPr>
          <p:nvPr/>
        </p:nvSpPr>
        <p:spPr bwMode="auto">
          <a:xfrm rot="10800000" flipH="1">
            <a:off x="3348038" y="4783138"/>
            <a:ext cx="647700" cy="3444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6906" name="Text Box 42"/>
          <p:cNvSpPr txBox="1">
            <a:spLocks noChangeArrowheads="1"/>
          </p:cNvSpPr>
          <p:nvPr/>
        </p:nvSpPr>
        <p:spPr bwMode="auto">
          <a:xfrm>
            <a:off x="2195513" y="4989513"/>
            <a:ext cx="12239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Messages line</a:t>
            </a:r>
          </a:p>
        </p:txBody>
      </p:sp>
      <p:sp>
        <p:nvSpPr>
          <p:cNvPr id="36907" name="Rectangle 43"/>
          <p:cNvSpPr>
            <a:spLocks noChangeArrowheads="1"/>
          </p:cNvSpPr>
          <p:nvPr/>
        </p:nvSpPr>
        <p:spPr bwMode="auto">
          <a:xfrm>
            <a:off x="2195513" y="3817938"/>
            <a:ext cx="10175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Reference</a:t>
            </a:r>
            <a:b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</a:br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Frame</a:t>
            </a:r>
          </a:p>
        </p:txBody>
      </p:sp>
      <p:sp>
        <p:nvSpPr>
          <p:cNvPr id="36908" name="Line 44"/>
          <p:cNvSpPr>
            <a:spLocks noChangeShapeType="1"/>
          </p:cNvSpPr>
          <p:nvPr/>
        </p:nvSpPr>
        <p:spPr bwMode="auto">
          <a:xfrm>
            <a:off x="3059113" y="4024313"/>
            <a:ext cx="288925" cy="2762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6909" name="Line 45"/>
          <p:cNvSpPr>
            <a:spLocks noChangeShapeType="1"/>
          </p:cNvSpPr>
          <p:nvPr/>
        </p:nvSpPr>
        <p:spPr bwMode="auto">
          <a:xfrm>
            <a:off x="1835150" y="3143250"/>
            <a:ext cx="50482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6910" name="Rectangle 46"/>
          <p:cNvSpPr>
            <a:spLocks noChangeArrowheads="1"/>
          </p:cNvSpPr>
          <p:nvPr/>
        </p:nvSpPr>
        <p:spPr bwMode="auto">
          <a:xfrm>
            <a:off x="107950" y="2854325"/>
            <a:ext cx="19335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Sequence Diagram</a:t>
            </a:r>
            <a:b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</a:br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EC7B14-D8AD-4810-8376-3804C9A5E41E}" type="slidenum">
              <a:rPr lang="ko-KR" altLang="en-US"/>
              <a:pPr>
                <a:defRPr/>
              </a:pPr>
              <a:t>36</a:t>
            </a:fld>
            <a:r>
              <a:rPr lang="en-US" altLang="ko-KR" dirty="0"/>
              <a:t>/51</a:t>
            </a: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569912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ko-KR" smtClean="0"/>
              <a:t>Lifelines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95400"/>
            <a:ext cx="8448675" cy="4851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/>
              <a:t>Individual participant in the interaction over period time</a:t>
            </a:r>
          </a:p>
          <a:p>
            <a:pPr lvl="1" eaLnBrk="1" hangingPunct="1"/>
            <a:r>
              <a:rPr lang="en-US" altLang="ko-KR" smtClean="0"/>
              <a:t>Subsystem/ object/ class</a:t>
            </a:r>
          </a:p>
          <a:p>
            <a:pPr lvl="1" eaLnBrk="1" hangingPunct="1"/>
            <a:r>
              <a:rPr lang="en-US" altLang="ko-KR" smtClean="0"/>
              <a:t>Actor</a:t>
            </a:r>
          </a:p>
          <a:p>
            <a:pPr lvl="1" eaLnBrk="1" hangingPunct="1"/>
            <a:endParaRPr lang="ko-KR" altLang="en-US" smtClean="0"/>
          </a:p>
        </p:txBody>
      </p:sp>
      <p:sp>
        <p:nvSpPr>
          <p:cNvPr id="37895" name="Rectangle 4"/>
          <p:cNvSpPr>
            <a:spLocks noChangeArrowheads="1"/>
          </p:cNvSpPr>
          <p:nvPr/>
        </p:nvSpPr>
        <p:spPr bwMode="auto">
          <a:xfrm>
            <a:off x="2051050" y="3213100"/>
            <a:ext cx="4968875" cy="2952750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endParaRPr lang="ko-KR" altLang="en-US" sz="2800"/>
          </a:p>
        </p:txBody>
      </p:sp>
      <p:grpSp>
        <p:nvGrpSpPr>
          <p:cNvPr id="37896" name="Group 5"/>
          <p:cNvGrpSpPr>
            <a:grpSpLocks/>
          </p:cNvGrpSpPr>
          <p:nvPr/>
        </p:nvGrpSpPr>
        <p:grpSpPr bwMode="auto">
          <a:xfrm>
            <a:off x="2051050" y="3213100"/>
            <a:ext cx="2087563" cy="354013"/>
            <a:chOff x="839" y="1706"/>
            <a:chExt cx="227" cy="227"/>
          </a:xfrm>
        </p:grpSpPr>
        <p:sp>
          <p:nvSpPr>
            <p:cNvPr id="37928" name="Line 6"/>
            <p:cNvSpPr>
              <a:spLocks noChangeShapeType="1"/>
            </p:cNvSpPr>
            <p:nvPr/>
          </p:nvSpPr>
          <p:spPr bwMode="auto">
            <a:xfrm>
              <a:off x="839" y="1933"/>
              <a:ext cx="1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37929" name="Line 7"/>
            <p:cNvSpPr>
              <a:spLocks noChangeShapeType="1"/>
            </p:cNvSpPr>
            <p:nvPr/>
          </p:nvSpPr>
          <p:spPr bwMode="auto">
            <a:xfrm>
              <a:off x="1066" y="1706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37930" name="Line 8"/>
            <p:cNvSpPr>
              <a:spLocks noChangeShapeType="1"/>
            </p:cNvSpPr>
            <p:nvPr/>
          </p:nvSpPr>
          <p:spPr bwMode="auto">
            <a:xfrm flipH="1">
              <a:off x="1020" y="1842"/>
              <a:ext cx="46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2555875" y="3744913"/>
            <a:ext cx="1223963" cy="295275"/>
          </a:xfrm>
          <a:prstGeom prst="rect">
            <a:avLst/>
          </a:prstGeom>
          <a:solidFill>
            <a:srgbClr val="FFFFFF">
              <a:alpha val="0"/>
            </a:srgbClr>
          </a:solidFill>
          <a:ln w="28575" algn="ctr">
            <a:solidFill>
              <a:srgbClr val="0000CC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r>
              <a:rPr lang="en-US" altLang="ko-KR" sz="1800" b="1">
                <a:solidFill>
                  <a:srgbClr val="0000CC"/>
                </a:solidFill>
              </a:rPr>
              <a:t>:Customer</a:t>
            </a: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4572000" y="3744913"/>
            <a:ext cx="1800225" cy="295275"/>
          </a:xfrm>
          <a:prstGeom prst="rect">
            <a:avLst/>
          </a:prstGeom>
          <a:solidFill>
            <a:srgbClr val="FFFFFF">
              <a:alpha val="0"/>
            </a:srgbClr>
          </a:solidFill>
          <a:ln w="28575" algn="ctr">
            <a:solidFill>
              <a:srgbClr val="0000CC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r>
              <a:rPr lang="en-US" altLang="ko-KR" sz="1800" b="1">
                <a:solidFill>
                  <a:srgbClr val="0000CC"/>
                </a:solidFill>
              </a:rPr>
              <a:t>:CoffeeMachine</a:t>
            </a:r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3130550" y="4038600"/>
            <a:ext cx="0" cy="355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>
            <a:off x="5722938" y="4038600"/>
            <a:ext cx="0" cy="355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2627313" y="4394200"/>
            <a:ext cx="3313112" cy="412750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3130550" y="4806950"/>
            <a:ext cx="0" cy="5905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>
            <a:off x="5724525" y="4806950"/>
            <a:ext cx="0" cy="5905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>
            <a:off x="3130550" y="4924425"/>
            <a:ext cx="2592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 rot="10800000">
            <a:off x="3130550" y="4157663"/>
            <a:ext cx="2592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7906" name="Line 18"/>
          <p:cNvSpPr>
            <a:spLocks noChangeShapeType="1"/>
          </p:cNvSpPr>
          <p:nvPr/>
        </p:nvSpPr>
        <p:spPr bwMode="auto">
          <a:xfrm>
            <a:off x="3130550" y="5160963"/>
            <a:ext cx="2592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 flipV="1">
            <a:off x="3059113" y="4570413"/>
            <a:ext cx="71437" cy="58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>
            <a:off x="3132138" y="4394200"/>
            <a:ext cx="0" cy="176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2625725" y="4392613"/>
            <a:ext cx="577850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200"/>
              <a:t>ref</a:t>
            </a:r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>
            <a:off x="2627313" y="4629150"/>
            <a:ext cx="43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2987675" y="4452938"/>
            <a:ext cx="25209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400"/>
              <a:t>InsertCoins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2627313" y="5397500"/>
            <a:ext cx="3313112" cy="412750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7913" name="Line 25"/>
          <p:cNvSpPr>
            <a:spLocks noChangeShapeType="1"/>
          </p:cNvSpPr>
          <p:nvPr/>
        </p:nvSpPr>
        <p:spPr bwMode="auto">
          <a:xfrm flipV="1">
            <a:off x="3059113" y="5575300"/>
            <a:ext cx="71437" cy="58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7914" name="Line 26"/>
          <p:cNvSpPr>
            <a:spLocks noChangeShapeType="1"/>
          </p:cNvSpPr>
          <p:nvPr/>
        </p:nvSpPr>
        <p:spPr bwMode="auto">
          <a:xfrm>
            <a:off x="3132138" y="5397500"/>
            <a:ext cx="0" cy="17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7915" name="Text Box 27"/>
          <p:cNvSpPr txBox="1">
            <a:spLocks noChangeArrowheads="1"/>
          </p:cNvSpPr>
          <p:nvPr/>
        </p:nvSpPr>
        <p:spPr bwMode="auto">
          <a:xfrm>
            <a:off x="2625725" y="5397500"/>
            <a:ext cx="577850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200"/>
              <a:t>ref</a:t>
            </a:r>
          </a:p>
        </p:txBody>
      </p:sp>
      <p:sp>
        <p:nvSpPr>
          <p:cNvPr id="37916" name="Line 28"/>
          <p:cNvSpPr>
            <a:spLocks noChangeShapeType="1"/>
          </p:cNvSpPr>
          <p:nvPr/>
        </p:nvSpPr>
        <p:spPr bwMode="auto">
          <a:xfrm>
            <a:off x="2627313" y="5634038"/>
            <a:ext cx="43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7917" name="Text Box 29"/>
          <p:cNvSpPr txBox="1">
            <a:spLocks noChangeArrowheads="1"/>
          </p:cNvSpPr>
          <p:nvPr/>
        </p:nvSpPr>
        <p:spPr bwMode="auto">
          <a:xfrm>
            <a:off x="2987675" y="5457825"/>
            <a:ext cx="25209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400"/>
              <a:t>ReturnCoins</a:t>
            </a:r>
          </a:p>
        </p:txBody>
      </p:sp>
      <p:sp>
        <p:nvSpPr>
          <p:cNvPr id="37918" name="Line 30"/>
          <p:cNvSpPr>
            <a:spLocks noChangeShapeType="1"/>
          </p:cNvSpPr>
          <p:nvPr/>
        </p:nvSpPr>
        <p:spPr bwMode="auto">
          <a:xfrm>
            <a:off x="3132138" y="5805488"/>
            <a:ext cx="0" cy="177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7919" name="Line 31"/>
          <p:cNvSpPr>
            <a:spLocks noChangeShapeType="1"/>
          </p:cNvSpPr>
          <p:nvPr/>
        </p:nvSpPr>
        <p:spPr bwMode="auto">
          <a:xfrm>
            <a:off x="5722938" y="5810250"/>
            <a:ext cx="1587" cy="177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7920" name="Text Box 32"/>
          <p:cNvSpPr txBox="1">
            <a:spLocks noChangeArrowheads="1"/>
          </p:cNvSpPr>
          <p:nvPr/>
        </p:nvSpPr>
        <p:spPr bwMode="auto">
          <a:xfrm>
            <a:off x="3203575" y="4275138"/>
            <a:ext cx="2663825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endParaRPr lang="ko-KR" altLang="en-US" sz="2800"/>
          </a:p>
        </p:txBody>
      </p:sp>
      <p:sp>
        <p:nvSpPr>
          <p:cNvPr id="37921" name="Text Box 33"/>
          <p:cNvSpPr txBox="1">
            <a:spLocks noChangeArrowheads="1"/>
          </p:cNvSpPr>
          <p:nvPr/>
        </p:nvSpPr>
        <p:spPr bwMode="auto">
          <a:xfrm>
            <a:off x="2916238" y="4149725"/>
            <a:ext cx="29527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400"/>
              <a:t>theMessage(“Insert Coins”)</a:t>
            </a:r>
          </a:p>
        </p:txBody>
      </p:sp>
      <p:sp>
        <p:nvSpPr>
          <p:cNvPr id="37922" name="Text Box 34"/>
          <p:cNvSpPr txBox="1">
            <a:spLocks noChangeArrowheads="1"/>
          </p:cNvSpPr>
          <p:nvPr/>
        </p:nvSpPr>
        <p:spPr bwMode="auto">
          <a:xfrm>
            <a:off x="2987675" y="4924425"/>
            <a:ext cx="1150938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200"/>
              <a:t>Coffee()</a:t>
            </a:r>
          </a:p>
        </p:txBody>
      </p:sp>
      <p:sp>
        <p:nvSpPr>
          <p:cNvPr id="37923" name="Text Box 35"/>
          <p:cNvSpPr txBox="1">
            <a:spLocks noChangeArrowheads="1"/>
          </p:cNvSpPr>
          <p:nvPr/>
        </p:nvSpPr>
        <p:spPr bwMode="auto">
          <a:xfrm>
            <a:off x="4427538" y="5159375"/>
            <a:ext cx="1150937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200"/>
              <a:t>CupofCoffee()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2051050" y="3271838"/>
            <a:ext cx="1800225" cy="295275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r>
              <a:rPr lang="en-US" altLang="ko-KR" sz="1800"/>
              <a:t>sd MakeCoffee</a:t>
            </a:r>
          </a:p>
        </p:txBody>
      </p:sp>
      <p:sp>
        <p:nvSpPr>
          <p:cNvPr id="37925" name="Text Box 37"/>
          <p:cNvSpPr txBox="1">
            <a:spLocks noChangeArrowheads="1"/>
          </p:cNvSpPr>
          <p:nvPr/>
        </p:nvSpPr>
        <p:spPr bwMode="auto">
          <a:xfrm>
            <a:off x="7164388" y="4149725"/>
            <a:ext cx="14462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GB" altLang="ko-KR" sz="1600">
                <a:solidFill>
                  <a:srgbClr val="D62828"/>
                </a:solidFill>
                <a:latin typeface="Verdana" pitchFamily="34" charset="0"/>
              </a:rPr>
              <a:t>Lifeline</a:t>
            </a:r>
          </a:p>
        </p:txBody>
      </p:sp>
      <p:sp>
        <p:nvSpPr>
          <p:cNvPr id="37926" name="Line 38"/>
          <p:cNvSpPr>
            <a:spLocks noChangeShapeType="1"/>
          </p:cNvSpPr>
          <p:nvPr/>
        </p:nvSpPr>
        <p:spPr bwMode="auto">
          <a:xfrm rot="5400000">
            <a:off x="6426200" y="3540125"/>
            <a:ext cx="1588" cy="14239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sm" len="lg"/>
          </a:ln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37927" name="AutoShape 39"/>
          <p:cNvSpPr>
            <a:spLocks noChangeArrowheads="1"/>
          </p:cNvSpPr>
          <p:nvPr/>
        </p:nvSpPr>
        <p:spPr bwMode="auto">
          <a:xfrm>
            <a:off x="5940425" y="1989138"/>
            <a:ext cx="3095625" cy="647700"/>
          </a:xfrm>
          <a:prstGeom prst="wedgeRoundRectCallout">
            <a:avLst>
              <a:gd name="adj1" fmla="val -39435"/>
              <a:gd name="adj2" fmla="val 205639"/>
              <a:gd name="adj3" fmla="val 16667"/>
            </a:avLst>
          </a:prstGeom>
          <a:solidFill>
            <a:srgbClr val="FF99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46800" rIns="90000" bIns="46800"/>
          <a:lstStyle/>
          <a:p>
            <a:pPr algn="ctr"/>
            <a:r>
              <a:rPr lang="en-US" altLang="ko-KR" sz="1800"/>
              <a:t>Instance name (object) : Type name (class)</a:t>
            </a:r>
          </a:p>
          <a:p>
            <a:pPr algn="ctr"/>
            <a:endParaRPr lang="ko-KR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2FD165-5A2B-4A3C-A0FB-841F2BC18D14}" type="slidenum">
              <a:rPr lang="ko-KR" altLang="en-US"/>
              <a:pPr>
                <a:defRPr/>
              </a:pPr>
              <a:t>37</a:t>
            </a:fld>
            <a:r>
              <a:rPr lang="en-US" altLang="ko-KR" dirty="0"/>
              <a:t>/51</a:t>
            </a: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Messages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One-way communication between two objects</a:t>
            </a:r>
          </a:p>
          <a:p>
            <a:pPr eaLnBrk="1" hangingPunct="1"/>
            <a:r>
              <a:rPr lang="en-US" altLang="ko-KR" smtClean="0"/>
              <a:t>May have parameters that convey values</a:t>
            </a:r>
          </a:p>
          <a:p>
            <a:pPr eaLnBrk="1" hangingPunct="1">
              <a:buFont typeface="Wingdings" pitchFamily="2" charset="2"/>
              <a:buNone/>
            </a:pPr>
            <a:endParaRPr lang="ko-KR" altLang="en-US" smtClean="0"/>
          </a:p>
        </p:txBody>
      </p:sp>
      <p:sp>
        <p:nvSpPr>
          <p:cNvPr id="38919" name="Rectangle 4"/>
          <p:cNvSpPr>
            <a:spLocks noChangeArrowheads="1"/>
          </p:cNvSpPr>
          <p:nvPr/>
        </p:nvSpPr>
        <p:spPr bwMode="auto">
          <a:xfrm>
            <a:off x="1763713" y="2349500"/>
            <a:ext cx="5472112" cy="3600450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endParaRPr lang="ko-KR" altLang="en-US" sz="2800"/>
          </a:p>
        </p:txBody>
      </p:sp>
      <p:grpSp>
        <p:nvGrpSpPr>
          <p:cNvPr id="38920" name="Group 5"/>
          <p:cNvGrpSpPr>
            <a:grpSpLocks/>
          </p:cNvGrpSpPr>
          <p:nvPr/>
        </p:nvGrpSpPr>
        <p:grpSpPr bwMode="auto">
          <a:xfrm>
            <a:off x="1763713" y="2349500"/>
            <a:ext cx="2087562" cy="431800"/>
            <a:chOff x="839" y="1706"/>
            <a:chExt cx="227" cy="227"/>
          </a:xfrm>
        </p:grpSpPr>
        <p:sp>
          <p:nvSpPr>
            <p:cNvPr id="38957" name="Line 6"/>
            <p:cNvSpPr>
              <a:spLocks noChangeShapeType="1"/>
            </p:cNvSpPr>
            <p:nvPr/>
          </p:nvSpPr>
          <p:spPr bwMode="auto">
            <a:xfrm>
              <a:off x="839" y="1933"/>
              <a:ext cx="1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38958" name="Line 7"/>
            <p:cNvSpPr>
              <a:spLocks noChangeShapeType="1"/>
            </p:cNvSpPr>
            <p:nvPr/>
          </p:nvSpPr>
          <p:spPr bwMode="auto">
            <a:xfrm>
              <a:off x="1066" y="1706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38959" name="Line 8"/>
            <p:cNvSpPr>
              <a:spLocks noChangeShapeType="1"/>
            </p:cNvSpPr>
            <p:nvPr/>
          </p:nvSpPr>
          <p:spPr bwMode="auto">
            <a:xfrm flipH="1">
              <a:off x="1020" y="1842"/>
              <a:ext cx="46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2917825" y="2997200"/>
            <a:ext cx="1081088" cy="360363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r>
              <a:rPr lang="en-US" altLang="ko-KR" sz="1800"/>
              <a:t>:Customer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4933950" y="2997200"/>
            <a:ext cx="1800225" cy="360363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r>
              <a:rPr lang="en-US" altLang="ko-KR" sz="1800"/>
              <a:t>:CoffeeMachine</a:t>
            </a:r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3492500" y="3355975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>
            <a:off x="6084888" y="3355975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2989263" y="3789363"/>
            <a:ext cx="3313112" cy="503237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3492500" y="4292600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>
            <a:off x="6084888" y="4292600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>
            <a:off x="3492500" y="4437063"/>
            <a:ext cx="2592388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arrow" w="med" len="med"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 rot="10800000">
            <a:off x="3492500" y="3500438"/>
            <a:ext cx="2592388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arrow" w="med" len="med"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30" name="Line 18"/>
          <p:cNvSpPr>
            <a:spLocks noChangeShapeType="1"/>
          </p:cNvSpPr>
          <p:nvPr/>
        </p:nvSpPr>
        <p:spPr bwMode="auto">
          <a:xfrm>
            <a:off x="3492500" y="4724400"/>
            <a:ext cx="2592388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arrow" w="med" len="med"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 flipV="1">
            <a:off x="3421063" y="4005263"/>
            <a:ext cx="71437" cy="71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>
            <a:off x="3494088" y="3789363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2989263" y="3789363"/>
            <a:ext cx="576262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200"/>
              <a:t>ref</a:t>
            </a:r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>
            <a:off x="2989263" y="4076700"/>
            <a:ext cx="43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35" name="Text Box 23"/>
          <p:cNvSpPr txBox="1">
            <a:spLocks noChangeArrowheads="1"/>
          </p:cNvSpPr>
          <p:nvPr/>
        </p:nvSpPr>
        <p:spPr bwMode="auto">
          <a:xfrm>
            <a:off x="3349625" y="3860800"/>
            <a:ext cx="25209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400"/>
              <a:t>InsertCoins</a:t>
            </a:r>
          </a:p>
        </p:txBody>
      </p:sp>
      <p:sp>
        <p:nvSpPr>
          <p:cNvPr id="38936" name="Rectangle 24"/>
          <p:cNvSpPr>
            <a:spLocks noChangeArrowheads="1"/>
          </p:cNvSpPr>
          <p:nvPr/>
        </p:nvSpPr>
        <p:spPr bwMode="auto">
          <a:xfrm>
            <a:off x="2989263" y="5013325"/>
            <a:ext cx="3313112" cy="503238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37" name="Line 25"/>
          <p:cNvSpPr>
            <a:spLocks noChangeShapeType="1"/>
          </p:cNvSpPr>
          <p:nvPr/>
        </p:nvSpPr>
        <p:spPr bwMode="auto">
          <a:xfrm flipV="1">
            <a:off x="3421063" y="5229225"/>
            <a:ext cx="71437" cy="71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38" name="Line 26"/>
          <p:cNvSpPr>
            <a:spLocks noChangeShapeType="1"/>
          </p:cNvSpPr>
          <p:nvPr/>
        </p:nvSpPr>
        <p:spPr bwMode="auto">
          <a:xfrm>
            <a:off x="3494088" y="5013325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39" name="Text Box 27"/>
          <p:cNvSpPr txBox="1">
            <a:spLocks noChangeArrowheads="1"/>
          </p:cNvSpPr>
          <p:nvPr/>
        </p:nvSpPr>
        <p:spPr bwMode="auto">
          <a:xfrm>
            <a:off x="2989263" y="5013325"/>
            <a:ext cx="576262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200"/>
              <a:t>ref</a:t>
            </a:r>
          </a:p>
        </p:txBody>
      </p:sp>
      <p:sp>
        <p:nvSpPr>
          <p:cNvPr id="38940" name="Line 28"/>
          <p:cNvSpPr>
            <a:spLocks noChangeShapeType="1"/>
          </p:cNvSpPr>
          <p:nvPr/>
        </p:nvSpPr>
        <p:spPr bwMode="auto">
          <a:xfrm>
            <a:off x="2989263" y="5300663"/>
            <a:ext cx="43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41" name="Text Box 29"/>
          <p:cNvSpPr txBox="1">
            <a:spLocks noChangeArrowheads="1"/>
          </p:cNvSpPr>
          <p:nvPr/>
        </p:nvSpPr>
        <p:spPr bwMode="auto">
          <a:xfrm>
            <a:off x="3349625" y="5084763"/>
            <a:ext cx="25209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400"/>
              <a:t>ReturnCoins</a:t>
            </a:r>
          </a:p>
        </p:txBody>
      </p:sp>
      <p:sp>
        <p:nvSpPr>
          <p:cNvPr id="38942" name="Line 30"/>
          <p:cNvSpPr>
            <a:spLocks noChangeShapeType="1"/>
          </p:cNvSpPr>
          <p:nvPr/>
        </p:nvSpPr>
        <p:spPr bwMode="auto">
          <a:xfrm>
            <a:off x="3492500" y="5516563"/>
            <a:ext cx="0" cy="217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43" name="Line 31"/>
          <p:cNvSpPr>
            <a:spLocks noChangeShapeType="1"/>
          </p:cNvSpPr>
          <p:nvPr/>
        </p:nvSpPr>
        <p:spPr bwMode="auto">
          <a:xfrm>
            <a:off x="6084888" y="5516563"/>
            <a:ext cx="1587" cy="217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44" name="Text Box 32"/>
          <p:cNvSpPr txBox="1">
            <a:spLocks noChangeArrowheads="1"/>
          </p:cNvSpPr>
          <p:nvPr/>
        </p:nvSpPr>
        <p:spPr bwMode="auto">
          <a:xfrm>
            <a:off x="3565525" y="3644900"/>
            <a:ext cx="26638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endParaRPr lang="ko-KR" altLang="en-US" sz="2800"/>
          </a:p>
        </p:txBody>
      </p:sp>
      <p:sp>
        <p:nvSpPr>
          <p:cNvPr id="38945" name="Text Box 33"/>
          <p:cNvSpPr txBox="1">
            <a:spLocks noChangeArrowheads="1"/>
          </p:cNvSpPr>
          <p:nvPr/>
        </p:nvSpPr>
        <p:spPr bwMode="auto">
          <a:xfrm>
            <a:off x="3278188" y="3502025"/>
            <a:ext cx="29527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400" b="1">
                <a:solidFill>
                  <a:srgbClr val="0000CC"/>
                </a:solidFill>
              </a:rPr>
              <a:t>theMessage(“Insert Coins”)</a:t>
            </a:r>
          </a:p>
        </p:txBody>
      </p:sp>
      <p:sp>
        <p:nvSpPr>
          <p:cNvPr id="38946" name="Text Box 34"/>
          <p:cNvSpPr txBox="1">
            <a:spLocks noChangeArrowheads="1"/>
          </p:cNvSpPr>
          <p:nvPr/>
        </p:nvSpPr>
        <p:spPr bwMode="auto">
          <a:xfrm>
            <a:off x="3349625" y="4437063"/>
            <a:ext cx="1150938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400" b="1">
                <a:solidFill>
                  <a:srgbClr val="0000CC"/>
                </a:solidFill>
              </a:rPr>
              <a:t>Coffee()</a:t>
            </a:r>
          </a:p>
        </p:txBody>
      </p:sp>
      <p:sp>
        <p:nvSpPr>
          <p:cNvPr id="38947" name="Text Box 35"/>
          <p:cNvSpPr txBox="1">
            <a:spLocks noChangeArrowheads="1"/>
          </p:cNvSpPr>
          <p:nvPr/>
        </p:nvSpPr>
        <p:spPr bwMode="auto">
          <a:xfrm>
            <a:off x="4427538" y="4724400"/>
            <a:ext cx="1512887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400" b="1">
                <a:solidFill>
                  <a:srgbClr val="0000CC"/>
                </a:solidFill>
              </a:rPr>
              <a:t>CupofCoffee()</a:t>
            </a:r>
          </a:p>
        </p:txBody>
      </p:sp>
      <p:sp>
        <p:nvSpPr>
          <p:cNvPr id="38948" name="Line 36"/>
          <p:cNvSpPr>
            <a:spLocks noChangeShapeType="1"/>
          </p:cNvSpPr>
          <p:nvPr/>
        </p:nvSpPr>
        <p:spPr bwMode="auto">
          <a:xfrm flipH="1" flipV="1">
            <a:off x="5797550" y="3644900"/>
            <a:ext cx="1798638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49" name="Text Box 37"/>
          <p:cNvSpPr txBox="1">
            <a:spLocks noChangeArrowheads="1"/>
          </p:cNvSpPr>
          <p:nvPr/>
        </p:nvSpPr>
        <p:spPr bwMode="auto">
          <a:xfrm>
            <a:off x="7667625" y="3500438"/>
            <a:ext cx="12239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Message name</a:t>
            </a:r>
          </a:p>
        </p:txBody>
      </p:sp>
      <p:sp>
        <p:nvSpPr>
          <p:cNvPr id="38950" name="Rectangle 38"/>
          <p:cNvSpPr>
            <a:spLocks noChangeArrowheads="1"/>
          </p:cNvSpPr>
          <p:nvPr/>
        </p:nvSpPr>
        <p:spPr bwMode="auto">
          <a:xfrm>
            <a:off x="1763713" y="2420938"/>
            <a:ext cx="1800225" cy="360362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r>
              <a:rPr lang="en-US" altLang="ko-KR" sz="1800"/>
              <a:t>sd MakeCoffee</a:t>
            </a:r>
          </a:p>
        </p:txBody>
      </p:sp>
      <p:sp>
        <p:nvSpPr>
          <p:cNvPr id="38951" name="Line 39"/>
          <p:cNvSpPr>
            <a:spLocks noChangeShapeType="1"/>
          </p:cNvSpPr>
          <p:nvPr/>
        </p:nvSpPr>
        <p:spPr bwMode="auto">
          <a:xfrm rot="10800000" flipH="1" flipV="1">
            <a:off x="1476375" y="4724400"/>
            <a:ext cx="19431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52" name="Text Box 40"/>
          <p:cNvSpPr txBox="1">
            <a:spLocks noChangeArrowheads="1"/>
          </p:cNvSpPr>
          <p:nvPr/>
        </p:nvSpPr>
        <p:spPr bwMode="auto">
          <a:xfrm>
            <a:off x="250825" y="4437063"/>
            <a:ext cx="12239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Messages line</a:t>
            </a:r>
          </a:p>
        </p:txBody>
      </p:sp>
      <p:sp>
        <p:nvSpPr>
          <p:cNvPr id="38953" name="Line 41"/>
          <p:cNvSpPr>
            <a:spLocks noChangeShapeType="1"/>
          </p:cNvSpPr>
          <p:nvPr/>
        </p:nvSpPr>
        <p:spPr bwMode="auto">
          <a:xfrm>
            <a:off x="7524750" y="4868863"/>
            <a:ext cx="1008063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arrow" w="med" len="med"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54" name="Text Box 43"/>
          <p:cNvSpPr txBox="1">
            <a:spLocks noChangeArrowheads="1"/>
          </p:cNvSpPr>
          <p:nvPr/>
        </p:nvSpPr>
        <p:spPr bwMode="auto">
          <a:xfrm>
            <a:off x="7307263" y="4868863"/>
            <a:ext cx="17287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Asynchronous message</a:t>
            </a:r>
          </a:p>
        </p:txBody>
      </p:sp>
      <p:sp>
        <p:nvSpPr>
          <p:cNvPr id="38955" name="Text Box 44"/>
          <p:cNvSpPr txBox="1">
            <a:spLocks noChangeArrowheads="1"/>
          </p:cNvSpPr>
          <p:nvPr/>
        </p:nvSpPr>
        <p:spPr bwMode="auto">
          <a:xfrm>
            <a:off x="7307263" y="5661025"/>
            <a:ext cx="17287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Synchronous message</a:t>
            </a:r>
          </a:p>
        </p:txBody>
      </p:sp>
      <p:sp>
        <p:nvSpPr>
          <p:cNvPr id="38956" name="Line 45"/>
          <p:cNvSpPr>
            <a:spLocks noChangeShapeType="1"/>
          </p:cNvSpPr>
          <p:nvPr/>
        </p:nvSpPr>
        <p:spPr bwMode="auto">
          <a:xfrm>
            <a:off x="7524750" y="5661025"/>
            <a:ext cx="10080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7625D6-B141-4DE6-8E26-0544AF4EC0EA}" type="slidenum">
              <a:rPr lang="ko-KR" altLang="en-US"/>
              <a:pPr>
                <a:defRPr/>
              </a:pPr>
              <a:t>38</a:t>
            </a:fld>
            <a:r>
              <a:rPr lang="en-US" altLang="ko-KR" dirty="0"/>
              <a:t>/51</a:t>
            </a:r>
          </a:p>
        </p:txBody>
      </p:sp>
      <p:pic>
        <p:nvPicPr>
          <p:cNvPr id="3994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2363" y="3973513"/>
            <a:ext cx="4103687" cy="288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2" name="Rectangle 3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7689850" cy="914400"/>
          </a:xfrm>
        </p:spPr>
        <p:txBody>
          <a:bodyPr/>
          <a:lstStyle/>
          <a:p>
            <a:pPr eaLnBrk="1" hangingPunct="1"/>
            <a:r>
              <a:rPr lang="en-US" altLang="ko-KR" smtClean="0"/>
              <a:t>Combined Fragment Frame</a:t>
            </a:r>
          </a:p>
        </p:txBody>
      </p:sp>
      <p:sp>
        <p:nvSpPr>
          <p:cNvPr id="3994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341438"/>
            <a:ext cx="7864475" cy="4835525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ko-KR" smtClean="0"/>
              <a:t>Defines an expression of interaction fragments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mtClean="0"/>
              <a:t>Interaction operators define how the contents describe behavior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ko-KR" smtClean="0"/>
              <a:t>Alt: each section is one alternative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ko-KR" sz="1800" smtClean="0"/>
              <a:t>E.g. alt [a&gt;0]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ko-KR" smtClean="0"/>
              <a:t>Ref: reference to another Use Case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ko-KR" smtClean="0"/>
              <a:t>Loop: specifies a repeated sequence of behavior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ko-KR" sz="1800" smtClean="0"/>
              <a:t>E.g. ‘loop [1,5]’, ‘loop [6]’</a:t>
            </a:r>
          </a:p>
        </p:txBody>
      </p:sp>
      <p:sp>
        <p:nvSpPr>
          <p:cNvPr id="39944" name="Text Box 5"/>
          <p:cNvSpPr txBox="1">
            <a:spLocks noChangeArrowheads="1"/>
          </p:cNvSpPr>
          <p:nvPr/>
        </p:nvSpPr>
        <p:spPr bwMode="auto">
          <a:xfrm>
            <a:off x="5632450" y="4892675"/>
            <a:ext cx="595313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/>
          <a:p>
            <a:r>
              <a:rPr lang="en-US" altLang="ko-KR" sz="1600"/>
              <a:t>[x!=0]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AD98D4-035C-47ED-8E79-5F6B3C9CD093}" type="slidenum">
              <a:rPr lang="ko-KR" altLang="en-US"/>
              <a:pPr>
                <a:defRPr/>
              </a:pPr>
              <a:t>39</a:t>
            </a:fld>
            <a:r>
              <a:rPr lang="en-US" altLang="ko-KR" dirty="0"/>
              <a:t>/51</a:t>
            </a:r>
          </a:p>
        </p:txBody>
      </p:sp>
      <p:sp>
        <p:nvSpPr>
          <p:cNvPr id="40965" name="Rectangle 2"/>
          <p:cNvSpPr>
            <a:spLocks noChangeArrowheads="1"/>
          </p:cNvSpPr>
          <p:nvPr/>
        </p:nvSpPr>
        <p:spPr bwMode="auto">
          <a:xfrm>
            <a:off x="971550" y="3860800"/>
            <a:ext cx="3313113" cy="503238"/>
          </a:xfrm>
          <a:prstGeom prst="rect">
            <a:avLst/>
          </a:prstGeom>
          <a:solidFill>
            <a:srgbClr val="FFFFFF">
              <a:alpha val="0"/>
            </a:srgbClr>
          </a:solidFill>
          <a:ln w="28575" algn="ctr">
            <a:solidFill>
              <a:srgbClr val="0000CC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11163"/>
            <a:ext cx="8229600" cy="569912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ko-KR" smtClean="0"/>
              <a:t>Referencing</a:t>
            </a:r>
          </a:p>
        </p:txBody>
      </p:sp>
      <p:sp>
        <p:nvSpPr>
          <p:cNvPr id="4096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341438"/>
            <a:ext cx="8308975" cy="4902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/>
              <a:t>Reuse already existing sequence diagrams </a:t>
            </a:r>
          </a:p>
          <a:p>
            <a:pPr lvl="1" eaLnBrk="1" hangingPunct="1"/>
            <a:r>
              <a:rPr lang="en-US" altLang="ko-KR" smtClean="0"/>
              <a:t>Avoid unnecessary duplication</a:t>
            </a:r>
          </a:p>
        </p:txBody>
      </p:sp>
      <p:sp>
        <p:nvSpPr>
          <p:cNvPr id="40968" name="Rectangle 5"/>
          <p:cNvSpPr>
            <a:spLocks noChangeArrowheads="1"/>
          </p:cNvSpPr>
          <p:nvPr/>
        </p:nvSpPr>
        <p:spPr bwMode="auto">
          <a:xfrm>
            <a:off x="179388" y="4652963"/>
            <a:ext cx="10175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Reference</a:t>
            </a:r>
          </a:p>
        </p:txBody>
      </p:sp>
      <p:sp>
        <p:nvSpPr>
          <p:cNvPr id="40969" name="Line 6"/>
          <p:cNvSpPr>
            <a:spLocks noChangeShapeType="1"/>
          </p:cNvSpPr>
          <p:nvPr/>
        </p:nvSpPr>
        <p:spPr bwMode="auto">
          <a:xfrm flipV="1">
            <a:off x="1084263" y="4076700"/>
            <a:ext cx="534987" cy="4921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sm" len="lg"/>
          </a:ln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40970" name="Rectangle 7"/>
          <p:cNvSpPr>
            <a:spLocks noChangeArrowheads="1"/>
          </p:cNvSpPr>
          <p:nvPr/>
        </p:nvSpPr>
        <p:spPr bwMode="auto">
          <a:xfrm>
            <a:off x="684213" y="2565400"/>
            <a:ext cx="3887787" cy="3384550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endParaRPr lang="ko-KR" altLang="en-US" sz="2800"/>
          </a:p>
        </p:txBody>
      </p:sp>
      <p:grpSp>
        <p:nvGrpSpPr>
          <p:cNvPr id="40971" name="Group 8"/>
          <p:cNvGrpSpPr>
            <a:grpSpLocks/>
          </p:cNvGrpSpPr>
          <p:nvPr/>
        </p:nvGrpSpPr>
        <p:grpSpPr bwMode="auto">
          <a:xfrm>
            <a:off x="684213" y="2565400"/>
            <a:ext cx="2159000" cy="287338"/>
            <a:chOff x="839" y="1706"/>
            <a:chExt cx="227" cy="227"/>
          </a:xfrm>
        </p:grpSpPr>
        <p:sp>
          <p:nvSpPr>
            <p:cNvPr id="41013" name="Line 9"/>
            <p:cNvSpPr>
              <a:spLocks noChangeShapeType="1"/>
            </p:cNvSpPr>
            <p:nvPr/>
          </p:nvSpPr>
          <p:spPr bwMode="auto">
            <a:xfrm>
              <a:off x="839" y="1933"/>
              <a:ext cx="1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41014" name="Line 10"/>
            <p:cNvSpPr>
              <a:spLocks noChangeShapeType="1"/>
            </p:cNvSpPr>
            <p:nvPr/>
          </p:nvSpPr>
          <p:spPr bwMode="auto">
            <a:xfrm>
              <a:off x="1066" y="1706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41015" name="Line 11"/>
            <p:cNvSpPr>
              <a:spLocks noChangeShapeType="1"/>
            </p:cNvSpPr>
            <p:nvPr/>
          </p:nvSpPr>
          <p:spPr bwMode="auto">
            <a:xfrm flipH="1">
              <a:off x="1020" y="1842"/>
              <a:ext cx="46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</p:grpSp>
      <p:grpSp>
        <p:nvGrpSpPr>
          <p:cNvPr id="40972" name="Group 12"/>
          <p:cNvGrpSpPr>
            <a:grpSpLocks/>
          </p:cNvGrpSpPr>
          <p:nvPr/>
        </p:nvGrpSpPr>
        <p:grpSpPr bwMode="auto">
          <a:xfrm>
            <a:off x="5003800" y="3213100"/>
            <a:ext cx="3960813" cy="2087563"/>
            <a:chOff x="2925" y="1797"/>
            <a:chExt cx="2495" cy="1315"/>
          </a:xfrm>
        </p:grpSpPr>
        <p:sp>
          <p:nvSpPr>
            <p:cNvPr id="41000" name="Rectangle 13"/>
            <p:cNvSpPr>
              <a:spLocks noChangeArrowheads="1"/>
            </p:cNvSpPr>
            <p:nvPr/>
          </p:nvSpPr>
          <p:spPr bwMode="auto">
            <a:xfrm>
              <a:off x="2971" y="1797"/>
              <a:ext cx="2449" cy="131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8575" algn="ctr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41001" name="Rectangle 14"/>
            <p:cNvSpPr>
              <a:spLocks noChangeArrowheads="1"/>
            </p:cNvSpPr>
            <p:nvPr/>
          </p:nvSpPr>
          <p:spPr bwMode="auto">
            <a:xfrm>
              <a:off x="3288" y="2114"/>
              <a:ext cx="681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800"/>
                <a:t>:Customer</a:t>
              </a:r>
            </a:p>
          </p:txBody>
        </p:sp>
        <p:sp>
          <p:nvSpPr>
            <p:cNvPr id="41002" name="Line 15"/>
            <p:cNvSpPr>
              <a:spLocks noChangeShapeType="1"/>
            </p:cNvSpPr>
            <p:nvPr/>
          </p:nvSpPr>
          <p:spPr bwMode="auto">
            <a:xfrm>
              <a:off x="3651" y="2341"/>
              <a:ext cx="0" cy="6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41003" name="Rectangle 16"/>
            <p:cNvSpPr>
              <a:spLocks noChangeArrowheads="1"/>
            </p:cNvSpPr>
            <p:nvPr/>
          </p:nvSpPr>
          <p:spPr bwMode="auto">
            <a:xfrm>
              <a:off x="4105" y="2114"/>
              <a:ext cx="1134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800"/>
                <a:t>:CoffeeMachine</a:t>
              </a:r>
            </a:p>
          </p:txBody>
        </p:sp>
        <p:sp>
          <p:nvSpPr>
            <p:cNvPr id="41004" name="Line 17"/>
            <p:cNvSpPr>
              <a:spLocks noChangeShapeType="1"/>
            </p:cNvSpPr>
            <p:nvPr/>
          </p:nvSpPr>
          <p:spPr bwMode="auto">
            <a:xfrm>
              <a:off x="4604" y="2341"/>
              <a:ext cx="0" cy="6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41005" name="Line 18"/>
            <p:cNvSpPr>
              <a:spLocks noChangeShapeType="1"/>
            </p:cNvSpPr>
            <p:nvPr/>
          </p:nvSpPr>
          <p:spPr bwMode="auto">
            <a:xfrm>
              <a:off x="3651" y="2477"/>
              <a:ext cx="9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41006" name="Line 19"/>
            <p:cNvSpPr>
              <a:spLocks noChangeShapeType="1"/>
            </p:cNvSpPr>
            <p:nvPr/>
          </p:nvSpPr>
          <p:spPr bwMode="auto">
            <a:xfrm flipH="1">
              <a:off x="3651" y="2749"/>
              <a:ext cx="9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41007" name="Line 20"/>
            <p:cNvSpPr>
              <a:spLocks noChangeShapeType="1"/>
            </p:cNvSpPr>
            <p:nvPr/>
          </p:nvSpPr>
          <p:spPr bwMode="auto">
            <a:xfrm>
              <a:off x="2971" y="2024"/>
              <a:ext cx="1134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41008" name="Line 21"/>
            <p:cNvSpPr>
              <a:spLocks noChangeShapeType="1"/>
            </p:cNvSpPr>
            <p:nvPr/>
          </p:nvSpPr>
          <p:spPr bwMode="auto">
            <a:xfrm flipV="1">
              <a:off x="4105" y="1933"/>
              <a:ext cx="90" cy="91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41009" name="Line 22"/>
            <p:cNvSpPr>
              <a:spLocks noChangeShapeType="1"/>
            </p:cNvSpPr>
            <p:nvPr/>
          </p:nvSpPr>
          <p:spPr bwMode="auto">
            <a:xfrm>
              <a:off x="4195" y="1797"/>
              <a:ext cx="0" cy="13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41010" name="Text Box 23"/>
            <p:cNvSpPr txBox="1">
              <a:spLocks noChangeArrowheads="1"/>
            </p:cNvSpPr>
            <p:nvPr/>
          </p:nvSpPr>
          <p:spPr bwMode="auto">
            <a:xfrm>
              <a:off x="2925" y="1797"/>
              <a:ext cx="1134" cy="21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sz="1600" b="1">
                  <a:solidFill>
                    <a:srgbClr val="0000CC"/>
                  </a:solidFill>
                </a:rPr>
                <a:t>sd InsertCoins</a:t>
              </a:r>
            </a:p>
          </p:txBody>
        </p:sp>
        <p:sp>
          <p:nvSpPr>
            <p:cNvPr id="41011" name="Text Box 24"/>
            <p:cNvSpPr txBox="1">
              <a:spLocks noChangeArrowheads="1"/>
            </p:cNvSpPr>
            <p:nvPr/>
          </p:nvSpPr>
          <p:spPr bwMode="auto">
            <a:xfrm>
              <a:off x="3424" y="2477"/>
              <a:ext cx="1451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sz="1400"/>
                <a:t>Coin()</a:t>
              </a:r>
            </a:p>
          </p:txBody>
        </p:sp>
        <p:sp>
          <p:nvSpPr>
            <p:cNvPr id="41012" name="Text Box 25"/>
            <p:cNvSpPr txBox="1">
              <a:spLocks noChangeArrowheads="1"/>
            </p:cNvSpPr>
            <p:nvPr/>
          </p:nvSpPr>
          <p:spPr bwMode="auto">
            <a:xfrm>
              <a:off x="3424" y="2749"/>
              <a:ext cx="1451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sz="1400"/>
                <a:t>OK()</a:t>
              </a:r>
            </a:p>
          </p:txBody>
        </p:sp>
      </p:grpSp>
      <p:sp>
        <p:nvSpPr>
          <p:cNvPr id="40973" name="Rectangle 26"/>
          <p:cNvSpPr>
            <a:spLocks noChangeArrowheads="1"/>
          </p:cNvSpPr>
          <p:nvPr/>
        </p:nvSpPr>
        <p:spPr bwMode="auto">
          <a:xfrm>
            <a:off x="1187450" y="2997200"/>
            <a:ext cx="1081088" cy="360363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r>
              <a:rPr lang="en-US" altLang="ko-KR" sz="1800"/>
              <a:t>:Customer</a:t>
            </a:r>
          </a:p>
        </p:txBody>
      </p:sp>
      <p:sp>
        <p:nvSpPr>
          <p:cNvPr id="40974" name="Rectangle 27"/>
          <p:cNvSpPr>
            <a:spLocks noChangeArrowheads="1"/>
          </p:cNvSpPr>
          <p:nvPr/>
        </p:nvSpPr>
        <p:spPr bwMode="auto">
          <a:xfrm>
            <a:off x="2627313" y="2997200"/>
            <a:ext cx="1800225" cy="360363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r>
              <a:rPr lang="en-US" altLang="ko-KR" sz="1800"/>
              <a:t>:CoffeeMachine</a:t>
            </a:r>
          </a:p>
        </p:txBody>
      </p:sp>
      <p:sp>
        <p:nvSpPr>
          <p:cNvPr id="40975" name="Line 28"/>
          <p:cNvSpPr>
            <a:spLocks noChangeShapeType="1"/>
          </p:cNvSpPr>
          <p:nvPr/>
        </p:nvSpPr>
        <p:spPr bwMode="auto">
          <a:xfrm>
            <a:off x="1692275" y="3355975"/>
            <a:ext cx="0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0976" name="Line 29"/>
          <p:cNvSpPr>
            <a:spLocks noChangeShapeType="1"/>
          </p:cNvSpPr>
          <p:nvPr/>
        </p:nvSpPr>
        <p:spPr bwMode="auto">
          <a:xfrm>
            <a:off x="3708400" y="3355975"/>
            <a:ext cx="0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0977" name="Line 30"/>
          <p:cNvSpPr>
            <a:spLocks noChangeShapeType="1"/>
          </p:cNvSpPr>
          <p:nvPr/>
        </p:nvSpPr>
        <p:spPr bwMode="auto">
          <a:xfrm>
            <a:off x="1692275" y="4364038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0978" name="Line 31"/>
          <p:cNvSpPr>
            <a:spLocks noChangeShapeType="1"/>
          </p:cNvSpPr>
          <p:nvPr/>
        </p:nvSpPr>
        <p:spPr bwMode="auto">
          <a:xfrm>
            <a:off x="3708400" y="4364038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0979" name="Line 32"/>
          <p:cNvSpPr>
            <a:spLocks noChangeShapeType="1"/>
          </p:cNvSpPr>
          <p:nvPr/>
        </p:nvSpPr>
        <p:spPr bwMode="auto">
          <a:xfrm rot="10800000">
            <a:off x="1692275" y="3573463"/>
            <a:ext cx="2016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0980" name="Line 33"/>
          <p:cNvSpPr>
            <a:spLocks noChangeShapeType="1"/>
          </p:cNvSpPr>
          <p:nvPr/>
        </p:nvSpPr>
        <p:spPr bwMode="auto">
          <a:xfrm flipV="1">
            <a:off x="1403350" y="4003675"/>
            <a:ext cx="69850" cy="7302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0981" name="Line 34"/>
          <p:cNvSpPr>
            <a:spLocks noChangeShapeType="1"/>
          </p:cNvSpPr>
          <p:nvPr/>
        </p:nvSpPr>
        <p:spPr bwMode="auto">
          <a:xfrm>
            <a:off x="1476375" y="3860800"/>
            <a:ext cx="0" cy="14287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0982" name="Text Box 35"/>
          <p:cNvSpPr txBox="1">
            <a:spLocks noChangeArrowheads="1"/>
          </p:cNvSpPr>
          <p:nvPr/>
        </p:nvSpPr>
        <p:spPr bwMode="auto">
          <a:xfrm>
            <a:off x="900113" y="3802063"/>
            <a:ext cx="576262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400" b="1">
                <a:solidFill>
                  <a:srgbClr val="0000CC"/>
                </a:solidFill>
              </a:rPr>
              <a:t>ref</a:t>
            </a:r>
          </a:p>
        </p:txBody>
      </p:sp>
      <p:sp>
        <p:nvSpPr>
          <p:cNvPr id="40983" name="Line 36"/>
          <p:cNvSpPr>
            <a:spLocks noChangeShapeType="1"/>
          </p:cNvSpPr>
          <p:nvPr/>
        </p:nvSpPr>
        <p:spPr bwMode="auto">
          <a:xfrm>
            <a:off x="971550" y="4076700"/>
            <a:ext cx="4318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0984" name="Text Box 37"/>
          <p:cNvSpPr txBox="1">
            <a:spLocks noChangeArrowheads="1"/>
          </p:cNvSpPr>
          <p:nvPr/>
        </p:nvSpPr>
        <p:spPr bwMode="auto">
          <a:xfrm>
            <a:off x="1331913" y="3987800"/>
            <a:ext cx="2520950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600" b="1">
                <a:solidFill>
                  <a:srgbClr val="0000CC"/>
                </a:solidFill>
              </a:rPr>
              <a:t>InsertCoins</a:t>
            </a:r>
          </a:p>
        </p:txBody>
      </p:sp>
      <p:sp>
        <p:nvSpPr>
          <p:cNvPr id="40985" name="Rectangle 38"/>
          <p:cNvSpPr>
            <a:spLocks noChangeArrowheads="1"/>
          </p:cNvSpPr>
          <p:nvPr/>
        </p:nvSpPr>
        <p:spPr bwMode="auto">
          <a:xfrm>
            <a:off x="971550" y="5084763"/>
            <a:ext cx="3313113" cy="503237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0986" name="Line 39"/>
          <p:cNvSpPr>
            <a:spLocks noChangeShapeType="1"/>
          </p:cNvSpPr>
          <p:nvPr/>
        </p:nvSpPr>
        <p:spPr bwMode="auto">
          <a:xfrm>
            <a:off x="1692275" y="5589588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0987" name="Line 40"/>
          <p:cNvSpPr>
            <a:spLocks noChangeShapeType="1"/>
          </p:cNvSpPr>
          <p:nvPr/>
        </p:nvSpPr>
        <p:spPr bwMode="auto">
          <a:xfrm>
            <a:off x="3708400" y="5589588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0988" name="Text Box 41"/>
          <p:cNvSpPr txBox="1">
            <a:spLocks noChangeArrowheads="1"/>
          </p:cNvSpPr>
          <p:nvPr/>
        </p:nvSpPr>
        <p:spPr bwMode="auto">
          <a:xfrm>
            <a:off x="1187450" y="3573463"/>
            <a:ext cx="2952750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200"/>
              <a:t>theMessage(“Insert Coins”)</a:t>
            </a:r>
          </a:p>
        </p:txBody>
      </p:sp>
      <p:sp>
        <p:nvSpPr>
          <p:cNvPr id="40989" name="Line 42"/>
          <p:cNvSpPr>
            <a:spLocks noChangeShapeType="1"/>
          </p:cNvSpPr>
          <p:nvPr/>
        </p:nvSpPr>
        <p:spPr bwMode="auto">
          <a:xfrm>
            <a:off x="1692275" y="4508500"/>
            <a:ext cx="2016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0990" name="Line 43"/>
          <p:cNvSpPr>
            <a:spLocks noChangeShapeType="1"/>
          </p:cNvSpPr>
          <p:nvPr/>
        </p:nvSpPr>
        <p:spPr bwMode="auto">
          <a:xfrm>
            <a:off x="1692275" y="4797425"/>
            <a:ext cx="2016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0991" name="Text Box 44"/>
          <p:cNvSpPr txBox="1">
            <a:spLocks noChangeArrowheads="1"/>
          </p:cNvSpPr>
          <p:nvPr/>
        </p:nvSpPr>
        <p:spPr bwMode="auto">
          <a:xfrm>
            <a:off x="1547813" y="4508500"/>
            <a:ext cx="1150937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200"/>
              <a:t>Coffee()</a:t>
            </a:r>
          </a:p>
        </p:txBody>
      </p:sp>
      <p:sp>
        <p:nvSpPr>
          <p:cNvPr id="40992" name="Text Box 45"/>
          <p:cNvSpPr txBox="1">
            <a:spLocks noChangeArrowheads="1"/>
          </p:cNvSpPr>
          <p:nvPr/>
        </p:nvSpPr>
        <p:spPr bwMode="auto">
          <a:xfrm>
            <a:off x="2339975" y="4797425"/>
            <a:ext cx="1150938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200"/>
              <a:t>CupofCoffee()</a:t>
            </a:r>
          </a:p>
        </p:txBody>
      </p:sp>
      <p:sp>
        <p:nvSpPr>
          <p:cNvPr id="40993" name="Line 46"/>
          <p:cNvSpPr>
            <a:spLocks noChangeShapeType="1"/>
          </p:cNvSpPr>
          <p:nvPr/>
        </p:nvSpPr>
        <p:spPr bwMode="auto">
          <a:xfrm flipV="1">
            <a:off x="1403350" y="5246688"/>
            <a:ext cx="71438" cy="71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0994" name="Line 47"/>
          <p:cNvSpPr>
            <a:spLocks noChangeShapeType="1"/>
          </p:cNvSpPr>
          <p:nvPr/>
        </p:nvSpPr>
        <p:spPr bwMode="auto">
          <a:xfrm>
            <a:off x="1476375" y="5102225"/>
            <a:ext cx="0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0995" name="Text Box 48"/>
          <p:cNvSpPr txBox="1">
            <a:spLocks noChangeArrowheads="1"/>
          </p:cNvSpPr>
          <p:nvPr/>
        </p:nvSpPr>
        <p:spPr bwMode="auto">
          <a:xfrm>
            <a:off x="900113" y="5043488"/>
            <a:ext cx="576262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200"/>
              <a:t>ref</a:t>
            </a:r>
          </a:p>
        </p:txBody>
      </p:sp>
      <p:sp>
        <p:nvSpPr>
          <p:cNvPr id="40996" name="Line 49"/>
          <p:cNvSpPr>
            <a:spLocks noChangeShapeType="1"/>
          </p:cNvSpPr>
          <p:nvPr/>
        </p:nvSpPr>
        <p:spPr bwMode="auto">
          <a:xfrm>
            <a:off x="971550" y="5318125"/>
            <a:ext cx="43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0997" name="Text Box 50"/>
          <p:cNvSpPr txBox="1">
            <a:spLocks noChangeArrowheads="1"/>
          </p:cNvSpPr>
          <p:nvPr/>
        </p:nvSpPr>
        <p:spPr bwMode="auto">
          <a:xfrm>
            <a:off x="1331913" y="5229225"/>
            <a:ext cx="25209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400"/>
              <a:t>ReturnCoins</a:t>
            </a:r>
          </a:p>
        </p:txBody>
      </p:sp>
      <p:sp>
        <p:nvSpPr>
          <p:cNvPr id="40998" name="Rectangle 51"/>
          <p:cNvSpPr>
            <a:spLocks noChangeArrowheads="1"/>
          </p:cNvSpPr>
          <p:nvPr/>
        </p:nvSpPr>
        <p:spPr bwMode="auto">
          <a:xfrm>
            <a:off x="755650" y="2492375"/>
            <a:ext cx="1800225" cy="360363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r>
              <a:rPr lang="en-US" altLang="ko-KR" sz="1800"/>
              <a:t>sd MakeCoffee</a:t>
            </a:r>
          </a:p>
        </p:txBody>
      </p:sp>
      <p:sp>
        <p:nvSpPr>
          <p:cNvPr id="40999" name="AutoShape 52"/>
          <p:cNvSpPr>
            <a:spLocks noChangeArrowheads="1"/>
          </p:cNvSpPr>
          <p:nvPr/>
        </p:nvSpPr>
        <p:spPr bwMode="auto">
          <a:xfrm>
            <a:off x="4356100" y="3860800"/>
            <a:ext cx="649288" cy="503238"/>
          </a:xfrm>
          <a:prstGeom prst="rightArrow">
            <a:avLst>
              <a:gd name="adj1" fmla="val 50000"/>
              <a:gd name="adj2" fmla="val 32256"/>
            </a:avLst>
          </a:prstGeom>
          <a:solidFill>
            <a:srgbClr val="FF99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1FB432-85C0-4984-BB54-A174F2B6A7D0}" type="slidenum">
              <a:rPr lang="ko-KR" altLang="en-US"/>
              <a:pPr>
                <a:defRPr/>
              </a:pPr>
              <a:t>4</a:t>
            </a:fld>
            <a:r>
              <a:rPr lang="en-US" altLang="ko-KR" dirty="0"/>
              <a:t>/51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Model / View Paradigm</a:t>
            </a:r>
            <a:endParaRPr lang="ko-KR" altLang="en-US" smtClean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Each diagram is just a view of part of the system</a:t>
            </a:r>
          </a:p>
          <a:p>
            <a:pPr eaLnBrk="1" hangingPunct="1"/>
            <a:r>
              <a:rPr lang="en-US" altLang="ko-KR" smtClean="0"/>
              <a:t>Together, all diagrams provides a complete picture</a:t>
            </a:r>
            <a:endParaRPr lang="ko-KR" altLang="en-US" smtClean="0"/>
          </a:p>
        </p:txBody>
      </p:sp>
      <p:sp>
        <p:nvSpPr>
          <p:cNvPr id="6151" name="AutoShape 4"/>
          <p:cNvSpPr>
            <a:spLocks noChangeArrowheads="1"/>
          </p:cNvSpPr>
          <p:nvPr/>
        </p:nvSpPr>
        <p:spPr bwMode="auto">
          <a:xfrm rot="-5402472" flipH="1" flipV="1">
            <a:off x="5279231" y="2240757"/>
            <a:ext cx="1677987" cy="1905000"/>
          </a:xfrm>
          <a:prstGeom prst="parallelogram">
            <a:avLst>
              <a:gd name="adj" fmla="val 21801"/>
            </a:avLst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5492" tIns="48584" rIns="95492" bIns="48584" anchor="ctr"/>
          <a:lstStyle/>
          <a:p>
            <a:endParaRPr lang="ko-KR" altLang="en-US"/>
          </a:p>
        </p:txBody>
      </p:sp>
      <p:pic>
        <p:nvPicPr>
          <p:cNvPr id="615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5425" y="4841875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3" name="AutoShape 6"/>
          <p:cNvSpPr>
            <a:spLocks noChangeArrowheads="1"/>
          </p:cNvSpPr>
          <p:nvPr/>
        </p:nvSpPr>
        <p:spPr bwMode="auto">
          <a:xfrm rot="-5435914" flipH="1" flipV="1">
            <a:off x="5279231" y="4374357"/>
            <a:ext cx="1677987" cy="1905000"/>
          </a:xfrm>
          <a:prstGeom prst="parallelogram">
            <a:avLst>
              <a:gd name="adj" fmla="val 21801"/>
            </a:avLst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5492" tIns="48584" rIns="95492" bIns="48584" anchor="ctr"/>
          <a:lstStyle/>
          <a:p>
            <a:endParaRPr lang="ko-KR" altLang="en-US"/>
          </a:p>
        </p:txBody>
      </p:sp>
      <p:pic>
        <p:nvPicPr>
          <p:cNvPr id="615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22725" y="3344863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5" name="Line 8"/>
          <p:cNvSpPr>
            <a:spLocks noChangeShapeType="1"/>
          </p:cNvSpPr>
          <p:nvPr/>
        </p:nvSpPr>
        <p:spPr bwMode="auto">
          <a:xfrm flipV="1">
            <a:off x="4451350" y="2735263"/>
            <a:ext cx="1095375" cy="212407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lIns="95492" tIns="48584" rIns="95492" bIns="48584" anchor="ctr"/>
          <a:lstStyle/>
          <a:p>
            <a:endParaRPr lang="ko-KR" altLang="en-US"/>
          </a:p>
        </p:txBody>
      </p:sp>
      <p:sp>
        <p:nvSpPr>
          <p:cNvPr id="6156" name="Line 9"/>
          <p:cNvSpPr>
            <a:spLocks noChangeShapeType="1"/>
          </p:cNvSpPr>
          <p:nvPr/>
        </p:nvSpPr>
        <p:spPr bwMode="auto">
          <a:xfrm flipV="1">
            <a:off x="4479925" y="3421063"/>
            <a:ext cx="1828800" cy="147637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lIns="95492" tIns="48584" rIns="95492" bIns="48584" anchor="ctr"/>
          <a:lstStyle/>
          <a:p>
            <a:endParaRPr lang="ko-KR" altLang="en-US"/>
          </a:p>
        </p:txBody>
      </p:sp>
      <p:sp>
        <p:nvSpPr>
          <p:cNvPr id="6157" name="Line 10"/>
          <p:cNvSpPr>
            <a:spLocks noChangeShapeType="1"/>
          </p:cNvSpPr>
          <p:nvPr/>
        </p:nvSpPr>
        <p:spPr bwMode="auto">
          <a:xfrm>
            <a:off x="4505325" y="3525838"/>
            <a:ext cx="1720850" cy="127317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lIns="95492" tIns="48584" rIns="95492" bIns="48584" anchor="ctr"/>
          <a:lstStyle/>
          <a:p>
            <a:endParaRPr lang="ko-KR" altLang="en-US"/>
          </a:p>
        </p:txBody>
      </p:sp>
      <p:sp>
        <p:nvSpPr>
          <p:cNvPr id="6158" name="Line 11"/>
          <p:cNvSpPr>
            <a:spLocks noChangeShapeType="1"/>
          </p:cNvSpPr>
          <p:nvPr/>
        </p:nvSpPr>
        <p:spPr bwMode="auto">
          <a:xfrm>
            <a:off x="4440238" y="3629025"/>
            <a:ext cx="1389062" cy="213518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lIns="95492" tIns="48584" rIns="95492" bIns="48584" anchor="ctr"/>
          <a:lstStyle/>
          <a:p>
            <a:endParaRPr lang="ko-KR" altLang="en-US"/>
          </a:p>
        </p:txBody>
      </p:sp>
      <p:pic>
        <p:nvPicPr>
          <p:cNvPr id="6159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30888" y="4805363"/>
            <a:ext cx="38735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60" name="AutoShape 13"/>
          <p:cNvSpPr>
            <a:spLocks noChangeAspect="1" noChangeArrowheads="1"/>
          </p:cNvSpPr>
          <p:nvPr/>
        </p:nvSpPr>
        <p:spPr bwMode="auto">
          <a:xfrm>
            <a:off x="4914900" y="4008438"/>
            <a:ext cx="233363" cy="341312"/>
          </a:xfrm>
          <a:prstGeom prst="cube">
            <a:avLst>
              <a:gd name="adj" fmla="val 25000"/>
            </a:avLst>
          </a:prstGeom>
          <a:solidFill>
            <a:srgbClr val="FCB514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ko-KR" altLang="en-US"/>
          </a:p>
        </p:txBody>
      </p:sp>
      <p:grpSp>
        <p:nvGrpSpPr>
          <p:cNvPr id="6161" name="Group 14"/>
          <p:cNvGrpSpPr>
            <a:grpSpLocks noChangeAspect="1"/>
          </p:cNvGrpSpPr>
          <p:nvPr/>
        </p:nvGrpSpPr>
        <p:grpSpPr bwMode="auto">
          <a:xfrm>
            <a:off x="5573713" y="2747963"/>
            <a:ext cx="728662" cy="681037"/>
            <a:chOff x="4205" y="1520"/>
            <a:chExt cx="459" cy="429"/>
          </a:xfrm>
        </p:grpSpPr>
        <p:sp>
          <p:nvSpPr>
            <p:cNvPr id="6165" name="AutoShape 15"/>
            <p:cNvSpPr>
              <a:spLocks noChangeAspect="1" noChangeArrowheads="1" noTextEdit="1"/>
            </p:cNvSpPr>
            <p:nvPr/>
          </p:nvSpPr>
          <p:spPr bwMode="auto">
            <a:xfrm>
              <a:off x="4205" y="1520"/>
              <a:ext cx="459" cy="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6" name="Rectangle 16"/>
            <p:cNvSpPr>
              <a:spLocks noChangeArrowheads="1"/>
            </p:cNvSpPr>
            <p:nvPr/>
          </p:nvSpPr>
          <p:spPr bwMode="auto">
            <a:xfrm>
              <a:off x="4205" y="1520"/>
              <a:ext cx="459" cy="429"/>
            </a:xfrm>
            <a:prstGeom prst="rect">
              <a:avLst/>
            </a:prstGeom>
            <a:solidFill>
              <a:srgbClr val="FFFFC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7" name="Line 17"/>
            <p:cNvSpPr>
              <a:spLocks noChangeShapeType="1"/>
            </p:cNvSpPr>
            <p:nvPr/>
          </p:nvSpPr>
          <p:spPr bwMode="auto">
            <a:xfrm>
              <a:off x="4205" y="1708"/>
              <a:ext cx="459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8" name="Line 18"/>
            <p:cNvSpPr>
              <a:spLocks noChangeShapeType="1"/>
            </p:cNvSpPr>
            <p:nvPr/>
          </p:nvSpPr>
          <p:spPr bwMode="auto">
            <a:xfrm>
              <a:off x="4205" y="1829"/>
              <a:ext cx="459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9" name="Rectangle 19"/>
            <p:cNvSpPr>
              <a:spLocks noChangeArrowheads="1"/>
            </p:cNvSpPr>
            <p:nvPr/>
          </p:nvSpPr>
          <p:spPr bwMode="auto">
            <a:xfrm>
              <a:off x="4369" y="1595"/>
              <a:ext cx="133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0" name="Rectangle 20"/>
            <p:cNvSpPr>
              <a:spLocks noChangeArrowheads="1"/>
            </p:cNvSpPr>
            <p:nvPr/>
          </p:nvSpPr>
          <p:spPr bwMode="auto">
            <a:xfrm>
              <a:off x="4390" y="1528"/>
              <a:ext cx="90" cy="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1" name="Rectangle 21"/>
            <p:cNvSpPr>
              <a:spLocks noChangeArrowheads="1"/>
            </p:cNvSpPr>
            <p:nvPr/>
          </p:nvSpPr>
          <p:spPr bwMode="auto">
            <a:xfrm>
              <a:off x="4205" y="1725"/>
              <a:ext cx="115" cy="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2" name="Rectangle 22"/>
            <p:cNvSpPr>
              <a:spLocks noChangeArrowheads="1"/>
            </p:cNvSpPr>
            <p:nvPr/>
          </p:nvSpPr>
          <p:spPr bwMode="auto">
            <a:xfrm>
              <a:off x="4205" y="1845"/>
              <a:ext cx="115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6162" name="Picture 23" descr="j010318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82750" y="3213100"/>
            <a:ext cx="190817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63" name="Text Box 24"/>
          <p:cNvSpPr txBox="1">
            <a:spLocks noChangeArrowheads="1"/>
          </p:cNvSpPr>
          <p:nvPr/>
        </p:nvSpPr>
        <p:spPr bwMode="auto">
          <a:xfrm>
            <a:off x="5724525" y="4076700"/>
            <a:ext cx="27035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800"/>
              <a:t>Underlying System Model</a:t>
            </a:r>
          </a:p>
        </p:txBody>
      </p:sp>
      <p:sp>
        <p:nvSpPr>
          <p:cNvPr id="6164" name="Line 25"/>
          <p:cNvSpPr>
            <a:spLocks noChangeShapeType="1"/>
          </p:cNvSpPr>
          <p:nvPr/>
        </p:nvSpPr>
        <p:spPr bwMode="auto">
          <a:xfrm flipH="1" flipV="1">
            <a:off x="5168900" y="4179888"/>
            <a:ext cx="434975" cy="28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D905B7-63B0-4380-A9DA-F2B002FEB679}" type="slidenum">
              <a:rPr lang="ko-KR" altLang="en-US"/>
              <a:pPr>
                <a:defRPr/>
              </a:pPr>
              <a:t>40</a:t>
            </a:fld>
            <a:r>
              <a:rPr lang="en-US" altLang="ko-KR" dirty="0"/>
              <a:t>/51</a:t>
            </a: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8788" y="274638"/>
            <a:ext cx="8228012" cy="850900"/>
          </a:xfrm>
        </p:spPr>
        <p:txBody>
          <a:bodyPr/>
          <a:lstStyle/>
          <a:p>
            <a:pPr eaLnBrk="1" hangingPunct="1"/>
            <a:r>
              <a:rPr lang="en-US" altLang="sv-SE" smtClean="0"/>
              <a:t>Tips</a:t>
            </a:r>
            <a:r>
              <a:rPr lang="en-US" altLang="ko-KR" smtClean="0"/>
              <a:t> for Sequence Diagram</a:t>
            </a:r>
            <a:endParaRPr lang="en-US" altLang="sv-SE" smtClean="0"/>
          </a:p>
        </p:txBody>
      </p:sp>
      <p:sp>
        <p:nvSpPr>
          <p:cNvPr id="264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462963" cy="3581400"/>
          </a:xfrm>
        </p:spPr>
        <p:txBody>
          <a:bodyPr/>
          <a:lstStyle/>
          <a:p>
            <a:pPr eaLnBrk="1" hangingPunct="1"/>
            <a:r>
              <a:rPr lang="en-US" altLang="sv-SE" smtClean="0"/>
              <a:t>Set the </a:t>
            </a:r>
            <a:r>
              <a:rPr lang="en-US" altLang="sv-SE" smtClean="0">
                <a:solidFill>
                  <a:schemeClr val="accent2"/>
                </a:solidFill>
              </a:rPr>
              <a:t>context </a:t>
            </a:r>
            <a:r>
              <a:rPr lang="en-US" altLang="sv-SE" smtClean="0"/>
              <a:t>for the interaction.</a:t>
            </a:r>
            <a:endParaRPr lang="en-US" altLang="ko-KR" smtClean="0"/>
          </a:p>
          <a:p>
            <a:pPr lvl="1" eaLnBrk="1" hangingPunct="1"/>
            <a:r>
              <a:rPr lang="en-US" altLang="ko-KR" smtClean="0"/>
              <a:t>E.g. one use case</a:t>
            </a:r>
            <a:endParaRPr lang="en-US" altLang="sv-SE" smtClean="0"/>
          </a:p>
          <a:p>
            <a:pPr eaLnBrk="1" hangingPunct="1"/>
            <a:r>
              <a:rPr lang="en-US" altLang="sv-SE" smtClean="0"/>
              <a:t>Express the flow from left to right and from top to bottom.</a:t>
            </a:r>
          </a:p>
          <a:p>
            <a:pPr eaLnBrk="1" hangingPunct="1"/>
            <a:r>
              <a:rPr lang="en-US" altLang="sv-SE" smtClean="0"/>
              <a:t>Put active instances to the left/top and passive ones to the right/bottom.</a:t>
            </a:r>
          </a:p>
          <a:p>
            <a:pPr eaLnBrk="1" hangingPunct="1"/>
            <a:r>
              <a:rPr lang="en-US" altLang="sv-SE" smtClean="0"/>
              <a:t>Draw sequence diagrams for each use-case if you want to look at the behavior of several objects </a:t>
            </a:r>
          </a:p>
        </p:txBody>
      </p:sp>
      <p:sp>
        <p:nvSpPr>
          <p:cNvPr id="41991" name="Text Box 4"/>
          <p:cNvSpPr txBox="1">
            <a:spLocks noChangeArrowheads="1"/>
          </p:cNvSpPr>
          <p:nvPr/>
        </p:nvSpPr>
        <p:spPr bwMode="auto">
          <a:xfrm>
            <a:off x="3205163" y="5876925"/>
            <a:ext cx="575945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r>
              <a:rPr lang="en-US" altLang="ko-KR">
                <a:solidFill>
                  <a:schemeClr val="accent2"/>
                </a:solidFill>
              </a:rPr>
              <a:t>(From :oopsla.snu.ac.kr/research/UML/ )</a:t>
            </a:r>
            <a:endParaRPr lang="ko-KR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4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4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4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4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4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23" grpId="0" build="p" bldLvl="5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326A5-83A5-49B6-9A80-34FEAF8D2D93}" type="slidenum">
              <a:rPr lang="ko-KR" altLang="en-US"/>
              <a:pPr>
                <a:defRPr/>
              </a:pPr>
              <a:t>41</a:t>
            </a:fld>
            <a:r>
              <a:rPr lang="en-US" altLang="ko-KR" dirty="0"/>
              <a:t>/51</a:t>
            </a: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492375"/>
            <a:ext cx="6680200" cy="762000"/>
          </a:xfrm>
        </p:spPr>
        <p:txBody>
          <a:bodyPr/>
          <a:lstStyle/>
          <a:p>
            <a:pPr eaLnBrk="1" hangingPunct="1"/>
            <a:r>
              <a:rPr lang="en-US" altLang="ko-KR" smtClean="0"/>
              <a:t>State Machine</a:t>
            </a:r>
            <a:r>
              <a:rPr lang="ko-KR" altLang="en-US" smtClean="0"/>
              <a:t> </a:t>
            </a:r>
            <a:r>
              <a:rPr lang="en-US" altLang="ko-KR" smtClean="0"/>
              <a:t>Diagrams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FB19B-1BB9-4435-AE5D-1B71167233C5}" type="slidenum">
              <a:rPr lang="ko-KR" altLang="en-US"/>
              <a:pPr>
                <a:defRPr/>
              </a:pPr>
              <a:t>42</a:t>
            </a:fld>
            <a:r>
              <a:rPr lang="en-US" altLang="ko-KR" dirty="0"/>
              <a:t>/51</a:t>
            </a: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State Machine Diagrams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Describe the dynamic behavior of </a:t>
            </a:r>
            <a:r>
              <a:rPr lang="en-US" altLang="ko-KR" smtClean="0">
                <a:solidFill>
                  <a:srgbClr val="CE648A"/>
                </a:solidFill>
              </a:rPr>
              <a:t>objects</a:t>
            </a:r>
            <a:r>
              <a:rPr lang="en-US" altLang="ko-KR" smtClean="0"/>
              <a:t> over time by modeling the lifecycles of </a:t>
            </a:r>
            <a:r>
              <a:rPr lang="en-US" altLang="ko-KR" smtClean="0">
                <a:solidFill>
                  <a:schemeClr val="accent2"/>
                </a:solidFill>
              </a:rPr>
              <a:t>objects of each class</a:t>
            </a:r>
          </a:p>
          <a:p>
            <a:pPr eaLnBrk="1" hangingPunct="1"/>
            <a:r>
              <a:rPr lang="en-US" altLang="ko-KR" smtClean="0"/>
              <a:t>Show</a:t>
            </a:r>
          </a:p>
          <a:p>
            <a:pPr lvl="1" eaLnBrk="1" hangingPunct="1"/>
            <a:r>
              <a:rPr lang="en-US" altLang="ko-KR" smtClean="0"/>
              <a:t>The </a:t>
            </a:r>
            <a:r>
              <a:rPr lang="en-US" altLang="ko-KR" smtClean="0">
                <a:solidFill>
                  <a:schemeClr val="accent2"/>
                </a:solidFill>
              </a:rPr>
              <a:t>event </a:t>
            </a:r>
            <a:r>
              <a:rPr lang="en-US" altLang="ko-KR" smtClean="0"/>
              <a:t>that cause a transition from one state to another</a:t>
            </a:r>
          </a:p>
          <a:p>
            <a:pPr lvl="1" eaLnBrk="1" hangingPunct="1"/>
            <a:r>
              <a:rPr lang="en-US" altLang="ko-KR" smtClean="0"/>
              <a:t>The </a:t>
            </a:r>
            <a:r>
              <a:rPr lang="en-US" altLang="ko-KR" smtClean="0">
                <a:solidFill>
                  <a:schemeClr val="accent2"/>
                </a:solidFill>
              </a:rPr>
              <a:t>actions</a:t>
            </a:r>
            <a:r>
              <a:rPr lang="en-US" altLang="ko-KR" smtClean="0"/>
              <a:t> that result from a state change</a:t>
            </a:r>
          </a:p>
          <a:p>
            <a:pPr eaLnBrk="1" hangingPunct="1"/>
            <a:endParaRPr lang="en-US" altLang="ko-KR" smtClean="0"/>
          </a:p>
        </p:txBody>
      </p:sp>
      <p:sp>
        <p:nvSpPr>
          <p:cNvPr id="2511876" name="AutoShape 4"/>
          <p:cNvSpPr>
            <a:spLocks noChangeArrowheads="1"/>
          </p:cNvSpPr>
          <p:nvPr/>
        </p:nvSpPr>
        <p:spPr bwMode="auto">
          <a:xfrm>
            <a:off x="1763713" y="4217988"/>
            <a:ext cx="1008062" cy="723900"/>
          </a:xfrm>
          <a:prstGeom prst="roundRect">
            <a:avLst>
              <a:gd name="adj" fmla="val 14880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4040" name="Rectangle 5"/>
          <p:cNvSpPr>
            <a:spLocks noChangeArrowheads="1"/>
          </p:cNvSpPr>
          <p:nvPr/>
        </p:nvSpPr>
        <p:spPr bwMode="auto">
          <a:xfrm>
            <a:off x="1836738" y="4437063"/>
            <a:ext cx="863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800" b="1"/>
              <a:t>Booting</a:t>
            </a:r>
          </a:p>
        </p:txBody>
      </p:sp>
      <p:sp>
        <p:nvSpPr>
          <p:cNvPr id="2511878" name="AutoShape 6"/>
          <p:cNvSpPr>
            <a:spLocks noChangeArrowheads="1"/>
          </p:cNvSpPr>
          <p:nvPr/>
        </p:nvSpPr>
        <p:spPr bwMode="auto">
          <a:xfrm>
            <a:off x="4498975" y="4221163"/>
            <a:ext cx="1152525" cy="711200"/>
          </a:xfrm>
          <a:prstGeom prst="roundRect">
            <a:avLst>
              <a:gd name="adj" fmla="val 14880"/>
            </a:avLst>
          </a:prstGeom>
          <a:solidFill>
            <a:srgbClr val="F3F4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4042" name="Rectangle 7"/>
          <p:cNvSpPr>
            <a:spLocks noChangeArrowheads="1"/>
          </p:cNvSpPr>
          <p:nvPr/>
        </p:nvSpPr>
        <p:spPr bwMode="auto">
          <a:xfrm>
            <a:off x="4643438" y="4378325"/>
            <a:ext cx="914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800" b="1">
                <a:solidFill>
                  <a:srgbClr val="000000"/>
                </a:solidFill>
              </a:rPr>
              <a:t>Working</a:t>
            </a:r>
            <a:endParaRPr kumimoji="0" lang="en-US" altLang="ko-KR" sz="1800"/>
          </a:p>
        </p:txBody>
      </p:sp>
      <p:sp>
        <p:nvSpPr>
          <p:cNvPr id="44043" name="Oval 8"/>
          <p:cNvSpPr>
            <a:spLocks noChangeArrowheads="1"/>
          </p:cNvSpPr>
          <p:nvPr/>
        </p:nvSpPr>
        <p:spPr bwMode="auto">
          <a:xfrm>
            <a:off x="250825" y="4378325"/>
            <a:ext cx="203200" cy="203200"/>
          </a:xfrm>
          <a:prstGeom prst="ellipse">
            <a:avLst/>
          </a:prstGeom>
          <a:solidFill>
            <a:srgbClr val="080808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ko-KR" altLang="en-US"/>
          </a:p>
        </p:txBody>
      </p:sp>
      <p:grpSp>
        <p:nvGrpSpPr>
          <p:cNvPr id="44044" name="Group 9"/>
          <p:cNvGrpSpPr>
            <a:grpSpLocks/>
          </p:cNvGrpSpPr>
          <p:nvPr/>
        </p:nvGrpSpPr>
        <p:grpSpPr bwMode="auto">
          <a:xfrm>
            <a:off x="8532813" y="4418013"/>
            <a:ext cx="357187" cy="355600"/>
            <a:chOff x="1183" y="1240"/>
            <a:chExt cx="418" cy="416"/>
          </a:xfrm>
        </p:grpSpPr>
        <p:sp>
          <p:nvSpPr>
            <p:cNvPr id="44073" name="Oval 10"/>
            <p:cNvSpPr>
              <a:spLocks noChangeArrowheads="1"/>
            </p:cNvSpPr>
            <p:nvPr/>
          </p:nvSpPr>
          <p:spPr bwMode="auto">
            <a:xfrm flipH="1">
              <a:off x="1183" y="1240"/>
              <a:ext cx="418" cy="416"/>
            </a:xfrm>
            <a:prstGeom prst="ellipse">
              <a:avLst/>
            </a:prstGeom>
            <a:noFill/>
            <a:ln w="19050">
              <a:solidFill>
                <a:srgbClr val="080808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4074" name="Oval 11"/>
            <p:cNvSpPr>
              <a:spLocks noChangeArrowheads="1"/>
            </p:cNvSpPr>
            <p:nvPr/>
          </p:nvSpPr>
          <p:spPr bwMode="auto">
            <a:xfrm>
              <a:off x="1276" y="1336"/>
              <a:ext cx="238" cy="229"/>
            </a:xfrm>
            <a:prstGeom prst="ellipse">
              <a:avLst/>
            </a:prstGeom>
            <a:solidFill>
              <a:srgbClr val="080808"/>
            </a:solidFill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2511884" name="AutoShape 12"/>
          <p:cNvSpPr>
            <a:spLocks noChangeArrowheads="1"/>
          </p:cNvSpPr>
          <p:nvPr/>
        </p:nvSpPr>
        <p:spPr bwMode="auto">
          <a:xfrm>
            <a:off x="7092950" y="4197350"/>
            <a:ext cx="1079500" cy="723900"/>
          </a:xfrm>
          <a:prstGeom prst="roundRect">
            <a:avLst>
              <a:gd name="adj" fmla="val 14880"/>
            </a:avLst>
          </a:prstGeom>
          <a:solidFill>
            <a:srgbClr val="F3F4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4046" name="Rectangle 13"/>
          <p:cNvSpPr>
            <a:spLocks noChangeArrowheads="1"/>
          </p:cNvSpPr>
          <p:nvPr/>
        </p:nvSpPr>
        <p:spPr bwMode="auto">
          <a:xfrm>
            <a:off x="7215188" y="4295775"/>
            <a:ext cx="9271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800" b="1">
                <a:solidFill>
                  <a:srgbClr val="000000"/>
                </a:solidFill>
              </a:rPr>
              <a:t>Shutting</a:t>
            </a:r>
            <a:br>
              <a:rPr kumimoji="0" lang="en-US" altLang="ko-KR" sz="1800" b="1">
                <a:solidFill>
                  <a:srgbClr val="000000"/>
                </a:solidFill>
              </a:rPr>
            </a:br>
            <a:r>
              <a:rPr kumimoji="0" lang="en-US" altLang="ko-KR" sz="1800" b="1">
                <a:solidFill>
                  <a:srgbClr val="000000"/>
                </a:solidFill>
              </a:rPr>
              <a:t>Down</a:t>
            </a:r>
            <a:endParaRPr kumimoji="0" lang="en-US" altLang="ko-KR" sz="1800"/>
          </a:p>
        </p:txBody>
      </p:sp>
      <p:cxnSp>
        <p:nvCxnSpPr>
          <p:cNvPr id="44047" name="AutoShape 14"/>
          <p:cNvCxnSpPr>
            <a:cxnSpLocks noChangeShapeType="1"/>
            <a:stCxn id="2511878" idx="3"/>
            <a:endCxn id="2511884" idx="1"/>
          </p:cNvCxnSpPr>
          <p:nvPr/>
        </p:nvCxnSpPr>
        <p:spPr bwMode="auto">
          <a:xfrm flipV="1">
            <a:off x="5661025" y="4559300"/>
            <a:ext cx="1422400" cy="174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048" name="Line 15"/>
          <p:cNvSpPr>
            <a:spLocks noChangeShapeType="1"/>
          </p:cNvSpPr>
          <p:nvPr/>
        </p:nvSpPr>
        <p:spPr bwMode="auto">
          <a:xfrm flipV="1">
            <a:off x="1187450" y="4579938"/>
            <a:ext cx="215900" cy="4333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sm" len="lg"/>
          </a:ln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44049" name="Text Box 16"/>
          <p:cNvSpPr txBox="1">
            <a:spLocks noChangeArrowheads="1"/>
          </p:cNvSpPr>
          <p:nvPr/>
        </p:nvSpPr>
        <p:spPr bwMode="auto">
          <a:xfrm>
            <a:off x="7380288" y="3500438"/>
            <a:ext cx="7223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State</a:t>
            </a:r>
          </a:p>
        </p:txBody>
      </p:sp>
      <p:sp>
        <p:nvSpPr>
          <p:cNvPr id="44050" name="Text Box 17"/>
          <p:cNvSpPr txBox="1">
            <a:spLocks noChangeArrowheads="1"/>
          </p:cNvSpPr>
          <p:nvPr/>
        </p:nvSpPr>
        <p:spPr bwMode="auto">
          <a:xfrm>
            <a:off x="107950" y="5229225"/>
            <a:ext cx="835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Initial </a:t>
            </a:r>
            <a:b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</a:br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State</a:t>
            </a:r>
          </a:p>
        </p:txBody>
      </p:sp>
      <p:sp>
        <p:nvSpPr>
          <p:cNvPr id="44051" name="Text Box 18"/>
          <p:cNvSpPr txBox="1">
            <a:spLocks noChangeArrowheads="1"/>
          </p:cNvSpPr>
          <p:nvPr/>
        </p:nvSpPr>
        <p:spPr bwMode="auto">
          <a:xfrm>
            <a:off x="7812088" y="5205413"/>
            <a:ext cx="73183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Final </a:t>
            </a:r>
            <a:b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</a:br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State</a:t>
            </a:r>
          </a:p>
        </p:txBody>
      </p:sp>
      <p:sp>
        <p:nvSpPr>
          <p:cNvPr id="44052" name="Text Box 19"/>
          <p:cNvSpPr txBox="1">
            <a:spLocks noChangeArrowheads="1"/>
          </p:cNvSpPr>
          <p:nvPr/>
        </p:nvSpPr>
        <p:spPr bwMode="auto">
          <a:xfrm>
            <a:off x="755650" y="5013325"/>
            <a:ext cx="1193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Transition</a:t>
            </a:r>
          </a:p>
        </p:txBody>
      </p:sp>
      <p:sp>
        <p:nvSpPr>
          <p:cNvPr id="44053" name="Text Box 20"/>
          <p:cNvSpPr txBox="1">
            <a:spLocks noChangeArrowheads="1"/>
          </p:cNvSpPr>
          <p:nvPr/>
        </p:nvSpPr>
        <p:spPr bwMode="auto">
          <a:xfrm>
            <a:off x="1258888" y="3716338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Event</a:t>
            </a:r>
          </a:p>
        </p:txBody>
      </p:sp>
      <p:sp>
        <p:nvSpPr>
          <p:cNvPr id="44054" name="Text Box 21"/>
          <p:cNvSpPr txBox="1">
            <a:spLocks noChangeArrowheads="1"/>
          </p:cNvSpPr>
          <p:nvPr/>
        </p:nvSpPr>
        <p:spPr bwMode="auto">
          <a:xfrm>
            <a:off x="5508625" y="4797425"/>
            <a:ext cx="1838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Guard Condition</a:t>
            </a:r>
          </a:p>
        </p:txBody>
      </p:sp>
      <p:sp>
        <p:nvSpPr>
          <p:cNvPr id="44055" name="Line 22"/>
          <p:cNvSpPr>
            <a:spLocks noChangeShapeType="1"/>
          </p:cNvSpPr>
          <p:nvPr/>
        </p:nvSpPr>
        <p:spPr bwMode="auto">
          <a:xfrm>
            <a:off x="7667625" y="3838575"/>
            <a:ext cx="0" cy="3587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44056" name="Line 23"/>
          <p:cNvSpPr>
            <a:spLocks noChangeShapeType="1"/>
          </p:cNvSpPr>
          <p:nvPr/>
        </p:nvSpPr>
        <p:spPr bwMode="auto">
          <a:xfrm flipV="1">
            <a:off x="395288" y="4629150"/>
            <a:ext cx="0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44057" name="Line 24"/>
          <p:cNvSpPr>
            <a:spLocks noChangeShapeType="1"/>
          </p:cNvSpPr>
          <p:nvPr/>
        </p:nvSpPr>
        <p:spPr bwMode="auto">
          <a:xfrm flipH="1">
            <a:off x="1116013" y="3981450"/>
            <a:ext cx="144462" cy="215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44058" name="Line 25"/>
          <p:cNvSpPr>
            <a:spLocks noChangeShapeType="1"/>
          </p:cNvSpPr>
          <p:nvPr/>
        </p:nvSpPr>
        <p:spPr bwMode="auto">
          <a:xfrm flipV="1">
            <a:off x="8316913" y="4702175"/>
            <a:ext cx="358775" cy="5032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cxnSp>
        <p:nvCxnSpPr>
          <p:cNvPr id="44059" name="AutoShape 26"/>
          <p:cNvCxnSpPr>
            <a:cxnSpLocks noChangeShapeType="1"/>
            <a:stCxn id="2511876" idx="3"/>
            <a:endCxn id="2511878" idx="1"/>
          </p:cNvCxnSpPr>
          <p:nvPr/>
        </p:nvCxnSpPr>
        <p:spPr bwMode="auto">
          <a:xfrm flipV="1">
            <a:off x="2781300" y="4576763"/>
            <a:ext cx="1708150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060" name="Rectangle 27"/>
          <p:cNvSpPr>
            <a:spLocks noChangeArrowheads="1"/>
          </p:cNvSpPr>
          <p:nvPr/>
        </p:nvSpPr>
        <p:spPr bwMode="auto">
          <a:xfrm>
            <a:off x="5724525" y="4197350"/>
            <a:ext cx="122396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lnSpc>
                <a:spcPct val="90000"/>
              </a:lnSpc>
              <a:spcBef>
                <a:spcPct val="0"/>
              </a:spcBef>
            </a:pPr>
            <a:r>
              <a:rPr kumimoji="0" lang="en-US" altLang="ko-KR" sz="1600">
                <a:solidFill>
                  <a:srgbClr val="040404"/>
                </a:solidFill>
                <a:cs typeface="Arial" charset="0"/>
              </a:rPr>
              <a:t>terminate</a:t>
            </a:r>
          </a:p>
        </p:txBody>
      </p:sp>
      <p:sp>
        <p:nvSpPr>
          <p:cNvPr id="2511900" name="AutoShape 28"/>
          <p:cNvSpPr>
            <a:spLocks noChangeArrowheads="1"/>
          </p:cNvSpPr>
          <p:nvPr/>
        </p:nvSpPr>
        <p:spPr bwMode="auto">
          <a:xfrm>
            <a:off x="4498975" y="5805488"/>
            <a:ext cx="1152525" cy="711200"/>
          </a:xfrm>
          <a:prstGeom prst="roundRect">
            <a:avLst>
              <a:gd name="adj" fmla="val 14880"/>
            </a:avLst>
          </a:prstGeom>
          <a:solidFill>
            <a:srgbClr val="F3F4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4062" name="Rectangle 29"/>
          <p:cNvSpPr>
            <a:spLocks noChangeArrowheads="1"/>
          </p:cNvSpPr>
          <p:nvPr/>
        </p:nvSpPr>
        <p:spPr bwMode="auto">
          <a:xfrm>
            <a:off x="4673600" y="5876925"/>
            <a:ext cx="762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800" b="1">
                <a:solidFill>
                  <a:srgbClr val="000000"/>
                </a:solidFill>
              </a:rPr>
              <a:t>Screen</a:t>
            </a:r>
            <a:br>
              <a:rPr kumimoji="0" lang="en-US" altLang="ko-KR" sz="1800" b="1">
                <a:solidFill>
                  <a:srgbClr val="000000"/>
                </a:solidFill>
              </a:rPr>
            </a:br>
            <a:r>
              <a:rPr kumimoji="0" lang="en-US" altLang="ko-KR" sz="1800" b="1">
                <a:solidFill>
                  <a:srgbClr val="000000"/>
                </a:solidFill>
              </a:rPr>
              <a:t>Saving</a:t>
            </a:r>
            <a:endParaRPr kumimoji="0" lang="en-US" altLang="ko-KR" sz="1800"/>
          </a:p>
        </p:txBody>
      </p:sp>
      <p:sp>
        <p:nvSpPr>
          <p:cNvPr id="44063" name="Rectangle 30"/>
          <p:cNvSpPr>
            <a:spLocks noChangeArrowheads="1"/>
          </p:cNvSpPr>
          <p:nvPr/>
        </p:nvSpPr>
        <p:spPr bwMode="auto">
          <a:xfrm>
            <a:off x="3132138" y="5056188"/>
            <a:ext cx="18002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lnSpc>
                <a:spcPct val="90000"/>
              </a:lnSpc>
              <a:spcBef>
                <a:spcPct val="0"/>
              </a:spcBef>
            </a:pPr>
            <a:r>
              <a:rPr kumimoji="0" lang="en-US" altLang="ko-KR" sz="1600">
                <a:solidFill>
                  <a:srgbClr val="040404"/>
                </a:solidFill>
              </a:rPr>
              <a:t>keyStrock or</a:t>
            </a:r>
            <a:br>
              <a:rPr kumimoji="0" lang="en-US" altLang="ko-KR" sz="1600">
                <a:solidFill>
                  <a:srgbClr val="040404"/>
                </a:solidFill>
              </a:rPr>
            </a:br>
            <a:r>
              <a:rPr kumimoji="0" lang="en-US" altLang="ko-KR" sz="1600">
                <a:solidFill>
                  <a:srgbClr val="040404"/>
                </a:solidFill>
              </a:rPr>
              <a:t>mouseMovement</a:t>
            </a:r>
            <a:endParaRPr kumimoji="0" lang="en-US" altLang="ko-KR" sz="1600">
              <a:solidFill>
                <a:srgbClr val="040404"/>
              </a:solidFill>
              <a:cs typeface="Arial" charset="0"/>
            </a:endParaRPr>
          </a:p>
        </p:txBody>
      </p:sp>
      <p:sp>
        <p:nvSpPr>
          <p:cNvPr id="44064" name="Rectangle 31"/>
          <p:cNvSpPr>
            <a:spLocks noChangeArrowheads="1"/>
          </p:cNvSpPr>
          <p:nvPr/>
        </p:nvSpPr>
        <p:spPr bwMode="auto">
          <a:xfrm>
            <a:off x="5292725" y="5272088"/>
            <a:ext cx="20161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lnSpc>
                <a:spcPct val="90000"/>
              </a:lnSpc>
              <a:spcBef>
                <a:spcPct val="0"/>
              </a:spcBef>
            </a:pPr>
            <a:r>
              <a:rPr kumimoji="0" lang="en-US" altLang="ko-KR" sz="1600">
                <a:solidFill>
                  <a:srgbClr val="040404"/>
                </a:solidFill>
              </a:rPr>
              <a:t>[is Timeout]/</a:t>
            </a:r>
            <a:br>
              <a:rPr kumimoji="0" lang="en-US" altLang="ko-KR" sz="1600">
                <a:solidFill>
                  <a:srgbClr val="040404"/>
                </a:solidFill>
              </a:rPr>
            </a:br>
            <a:r>
              <a:rPr kumimoji="0" lang="en-US" altLang="ko-KR" sz="1600">
                <a:solidFill>
                  <a:srgbClr val="040404"/>
                </a:solidFill>
              </a:rPr>
              <a:t>popUpScreenShot()</a:t>
            </a:r>
            <a:endParaRPr kumimoji="0" lang="en-US" altLang="ko-KR" sz="1600">
              <a:solidFill>
                <a:srgbClr val="040404"/>
              </a:solidFill>
              <a:cs typeface="Arial" charset="0"/>
            </a:endParaRPr>
          </a:p>
        </p:txBody>
      </p:sp>
      <p:sp>
        <p:nvSpPr>
          <p:cNvPr id="44065" name="Line 32"/>
          <p:cNvSpPr>
            <a:spLocks noChangeShapeType="1"/>
          </p:cNvSpPr>
          <p:nvPr/>
        </p:nvSpPr>
        <p:spPr bwMode="auto">
          <a:xfrm>
            <a:off x="8172450" y="4579938"/>
            <a:ext cx="36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cxnSp>
        <p:nvCxnSpPr>
          <p:cNvPr id="44066" name="AutoShape 33"/>
          <p:cNvCxnSpPr>
            <a:cxnSpLocks noChangeShapeType="1"/>
            <a:stCxn id="44043" idx="5"/>
            <a:endCxn id="44040" idx="1"/>
          </p:cNvCxnSpPr>
          <p:nvPr/>
        </p:nvCxnSpPr>
        <p:spPr bwMode="auto">
          <a:xfrm>
            <a:off x="423863" y="4551363"/>
            <a:ext cx="1412875" cy="238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067" name="Rectangle 34"/>
          <p:cNvSpPr>
            <a:spLocks noChangeArrowheads="1"/>
          </p:cNvSpPr>
          <p:nvPr/>
        </p:nvSpPr>
        <p:spPr bwMode="auto">
          <a:xfrm>
            <a:off x="539750" y="4221163"/>
            <a:ext cx="1223963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lnSpc>
                <a:spcPct val="90000"/>
              </a:lnSpc>
              <a:spcBef>
                <a:spcPct val="0"/>
              </a:spcBef>
            </a:pPr>
            <a:r>
              <a:rPr kumimoji="0" lang="en-US" altLang="ko-KR" sz="1600">
                <a:solidFill>
                  <a:srgbClr val="040404"/>
                </a:solidFill>
              </a:rPr>
              <a:t>turn PC on</a:t>
            </a:r>
            <a:endParaRPr kumimoji="0" lang="en-US" altLang="ko-KR" sz="1600">
              <a:solidFill>
                <a:srgbClr val="040404"/>
              </a:solidFill>
              <a:cs typeface="Arial" charset="0"/>
            </a:endParaRPr>
          </a:p>
        </p:txBody>
      </p:sp>
      <p:sp>
        <p:nvSpPr>
          <p:cNvPr id="44068" name="Line 35"/>
          <p:cNvSpPr>
            <a:spLocks noChangeShapeType="1"/>
          </p:cNvSpPr>
          <p:nvPr/>
        </p:nvSpPr>
        <p:spPr bwMode="auto">
          <a:xfrm flipH="1" flipV="1">
            <a:off x="6156325" y="5734050"/>
            <a:ext cx="144463" cy="2873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44069" name="Text Box 36"/>
          <p:cNvSpPr txBox="1">
            <a:spLocks noChangeArrowheads="1"/>
          </p:cNvSpPr>
          <p:nvPr/>
        </p:nvSpPr>
        <p:spPr bwMode="auto">
          <a:xfrm>
            <a:off x="6205538" y="5949950"/>
            <a:ext cx="8143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Action</a:t>
            </a:r>
          </a:p>
        </p:txBody>
      </p:sp>
      <p:sp>
        <p:nvSpPr>
          <p:cNvPr id="44070" name="Line 37"/>
          <p:cNvSpPr>
            <a:spLocks noChangeShapeType="1"/>
          </p:cNvSpPr>
          <p:nvPr/>
        </p:nvSpPr>
        <p:spPr bwMode="auto">
          <a:xfrm flipH="1">
            <a:off x="6227763" y="5086350"/>
            <a:ext cx="144462" cy="2873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44071" name="Line 38"/>
          <p:cNvSpPr>
            <a:spLocks noChangeShapeType="1"/>
          </p:cNvSpPr>
          <p:nvPr/>
        </p:nvSpPr>
        <p:spPr bwMode="auto">
          <a:xfrm flipV="1">
            <a:off x="4859338" y="4868863"/>
            <a:ext cx="0" cy="936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44072" name="Line 39"/>
          <p:cNvSpPr>
            <a:spLocks noChangeShapeType="1"/>
          </p:cNvSpPr>
          <p:nvPr/>
        </p:nvSpPr>
        <p:spPr bwMode="auto">
          <a:xfrm>
            <a:off x="5148263" y="4941888"/>
            <a:ext cx="0" cy="86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5118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5118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25118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5118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25118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indefinite"/>
                                        <p:tgtEl>
                                          <p:spTgt spid="25118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25118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25118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25118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25118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25118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25118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25119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25119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25119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25119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25119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25119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25118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25118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25118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25118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25118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25118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25118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25118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25118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25118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25118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25118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B044E9-D256-43CA-B51F-3ED691596948}" type="slidenum">
              <a:rPr lang="ko-KR" altLang="en-US"/>
              <a:pPr>
                <a:defRPr/>
              </a:pPr>
              <a:t>43</a:t>
            </a:fld>
            <a:r>
              <a:rPr lang="en-US" altLang="ko-KR" dirty="0"/>
              <a:t>/51</a:t>
            </a: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States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686800" cy="2089150"/>
          </a:xfrm>
        </p:spPr>
        <p:txBody>
          <a:bodyPr/>
          <a:lstStyle/>
          <a:p>
            <a:pPr eaLnBrk="1" hangingPunct="1"/>
            <a:r>
              <a:rPr lang="en-US" altLang="ko-KR" smtClean="0"/>
              <a:t>State</a:t>
            </a:r>
          </a:p>
          <a:p>
            <a:pPr lvl="1" eaLnBrk="1" hangingPunct="1"/>
            <a:r>
              <a:rPr lang="en-US" altLang="ko-KR" smtClean="0"/>
              <a:t>Condition or situation during the life of an object </a:t>
            </a:r>
          </a:p>
          <a:p>
            <a:pPr lvl="2" eaLnBrk="1" hangingPunct="1"/>
            <a:r>
              <a:rPr lang="en-US" altLang="ko-KR" smtClean="0"/>
              <a:t>Satisfies some condition, performs some activity or waits for some event</a:t>
            </a:r>
          </a:p>
          <a:p>
            <a:pPr lvl="1" eaLnBrk="1" hangingPunct="1">
              <a:buFont typeface="Arial" charset="0"/>
              <a:buNone/>
            </a:pPr>
            <a:endParaRPr lang="en-US" altLang="ko-KR" sz="1800" i="1" smtClean="0"/>
          </a:p>
        </p:txBody>
      </p:sp>
      <p:sp>
        <p:nvSpPr>
          <p:cNvPr id="45063" name="Text Box 4"/>
          <p:cNvSpPr txBox="1">
            <a:spLocks noChangeArrowheads="1"/>
          </p:cNvSpPr>
          <p:nvPr/>
        </p:nvSpPr>
        <p:spPr bwMode="auto">
          <a:xfrm>
            <a:off x="6226175" y="5661025"/>
            <a:ext cx="7223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State</a:t>
            </a:r>
          </a:p>
        </p:txBody>
      </p:sp>
      <p:sp>
        <p:nvSpPr>
          <p:cNvPr id="45064" name="Text Box 5"/>
          <p:cNvSpPr txBox="1">
            <a:spLocks noChangeArrowheads="1"/>
          </p:cNvSpPr>
          <p:nvPr/>
        </p:nvSpPr>
        <p:spPr bwMode="auto">
          <a:xfrm>
            <a:off x="280988" y="4797425"/>
            <a:ext cx="835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Initial </a:t>
            </a:r>
            <a:b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</a:br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State</a:t>
            </a:r>
          </a:p>
        </p:txBody>
      </p:sp>
      <p:sp>
        <p:nvSpPr>
          <p:cNvPr id="45065" name="Text Box 6"/>
          <p:cNvSpPr txBox="1">
            <a:spLocks noChangeArrowheads="1"/>
          </p:cNvSpPr>
          <p:nvPr/>
        </p:nvSpPr>
        <p:spPr bwMode="auto">
          <a:xfrm>
            <a:off x="8172450" y="5157788"/>
            <a:ext cx="7318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Final </a:t>
            </a:r>
            <a:b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</a:br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State</a:t>
            </a:r>
          </a:p>
        </p:txBody>
      </p:sp>
      <p:sp>
        <p:nvSpPr>
          <p:cNvPr id="45066" name="Line 7"/>
          <p:cNvSpPr>
            <a:spLocks noChangeShapeType="1"/>
          </p:cNvSpPr>
          <p:nvPr/>
        </p:nvSpPr>
        <p:spPr bwMode="auto">
          <a:xfrm flipH="1" flipV="1">
            <a:off x="5867400" y="5805488"/>
            <a:ext cx="360363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45067" name="Line 8"/>
          <p:cNvSpPr>
            <a:spLocks noChangeShapeType="1"/>
          </p:cNvSpPr>
          <p:nvPr/>
        </p:nvSpPr>
        <p:spPr bwMode="auto">
          <a:xfrm flipV="1">
            <a:off x="8532813" y="4365625"/>
            <a:ext cx="287337" cy="7191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45068" name="Line 9"/>
          <p:cNvSpPr>
            <a:spLocks noChangeShapeType="1"/>
          </p:cNvSpPr>
          <p:nvPr/>
        </p:nvSpPr>
        <p:spPr bwMode="auto">
          <a:xfrm flipH="1">
            <a:off x="2627313" y="3284538"/>
            <a:ext cx="2305050" cy="5048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45069" name="Line 10"/>
          <p:cNvSpPr>
            <a:spLocks noChangeShapeType="1"/>
          </p:cNvSpPr>
          <p:nvPr/>
        </p:nvSpPr>
        <p:spPr bwMode="auto">
          <a:xfrm>
            <a:off x="5148263" y="3284538"/>
            <a:ext cx="0" cy="5048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45070" name="Line 11"/>
          <p:cNvSpPr>
            <a:spLocks noChangeShapeType="1"/>
          </p:cNvSpPr>
          <p:nvPr/>
        </p:nvSpPr>
        <p:spPr bwMode="auto">
          <a:xfrm>
            <a:off x="5219700" y="3284538"/>
            <a:ext cx="2447925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45071" name="Text Box 12"/>
          <p:cNvSpPr txBox="1">
            <a:spLocks noChangeArrowheads="1"/>
          </p:cNvSpPr>
          <p:nvPr/>
        </p:nvSpPr>
        <p:spPr bwMode="auto">
          <a:xfrm>
            <a:off x="4786313" y="2876550"/>
            <a:ext cx="7223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State</a:t>
            </a:r>
          </a:p>
        </p:txBody>
      </p:sp>
      <p:grpSp>
        <p:nvGrpSpPr>
          <p:cNvPr id="45072" name="Group 13"/>
          <p:cNvGrpSpPr>
            <a:grpSpLocks/>
          </p:cNvGrpSpPr>
          <p:nvPr/>
        </p:nvGrpSpPr>
        <p:grpSpPr bwMode="auto">
          <a:xfrm>
            <a:off x="1979613" y="3840163"/>
            <a:ext cx="1008062" cy="723900"/>
            <a:chOff x="521" y="2600"/>
            <a:chExt cx="635" cy="456"/>
          </a:xfrm>
        </p:grpSpPr>
        <p:sp>
          <p:nvSpPr>
            <p:cNvPr id="45094" name="AutoShape 14"/>
            <p:cNvSpPr>
              <a:spLocks noChangeArrowheads="1"/>
            </p:cNvSpPr>
            <p:nvPr/>
          </p:nvSpPr>
          <p:spPr bwMode="auto">
            <a:xfrm>
              <a:off x="521" y="2600"/>
              <a:ext cx="635" cy="456"/>
            </a:xfrm>
            <a:prstGeom prst="roundRect">
              <a:avLst>
                <a:gd name="adj" fmla="val 14880"/>
              </a:avLst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95" name="Rectangle 15"/>
            <p:cNvSpPr>
              <a:spLocks noChangeArrowheads="1"/>
            </p:cNvSpPr>
            <p:nvPr/>
          </p:nvSpPr>
          <p:spPr bwMode="auto">
            <a:xfrm>
              <a:off x="567" y="2736"/>
              <a:ext cx="544" cy="17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en-US" altLang="ko-KR" sz="1800" b="1"/>
                <a:t>Booting</a:t>
              </a:r>
            </a:p>
          </p:txBody>
        </p:sp>
      </p:grpSp>
      <p:sp>
        <p:nvSpPr>
          <p:cNvPr id="45073" name="AutoShape 16"/>
          <p:cNvSpPr>
            <a:spLocks noChangeArrowheads="1"/>
          </p:cNvSpPr>
          <p:nvPr/>
        </p:nvSpPr>
        <p:spPr bwMode="auto">
          <a:xfrm>
            <a:off x="4714875" y="3862388"/>
            <a:ext cx="1152525" cy="711200"/>
          </a:xfrm>
          <a:prstGeom prst="roundRect">
            <a:avLst>
              <a:gd name="adj" fmla="val 14880"/>
            </a:avLst>
          </a:prstGeom>
          <a:solidFill>
            <a:srgbClr val="F3F4FF"/>
          </a:solidFill>
          <a:ln w="381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5074" name="Rectangle 17"/>
          <p:cNvSpPr>
            <a:spLocks noChangeArrowheads="1"/>
          </p:cNvSpPr>
          <p:nvPr/>
        </p:nvSpPr>
        <p:spPr bwMode="auto">
          <a:xfrm>
            <a:off x="4859338" y="4019550"/>
            <a:ext cx="914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800" b="1">
                <a:solidFill>
                  <a:srgbClr val="000000"/>
                </a:solidFill>
              </a:rPr>
              <a:t>Working</a:t>
            </a:r>
            <a:endParaRPr kumimoji="0" lang="en-US" altLang="ko-KR" sz="1800"/>
          </a:p>
        </p:txBody>
      </p:sp>
      <p:sp>
        <p:nvSpPr>
          <p:cNvPr id="45075" name="Oval 18"/>
          <p:cNvSpPr>
            <a:spLocks noChangeArrowheads="1"/>
          </p:cNvSpPr>
          <p:nvPr/>
        </p:nvSpPr>
        <p:spPr bwMode="auto">
          <a:xfrm>
            <a:off x="466725" y="4017963"/>
            <a:ext cx="203200" cy="203200"/>
          </a:xfrm>
          <a:prstGeom prst="ellipse">
            <a:avLst/>
          </a:prstGeom>
          <a:solidFill>
            <a:srgbClr val="080808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ko-KR" altLang="en-US"/>
          </a:p>
        </p:txBody>
      </p:sp>
      <p:grpSp>
        <p:nvGrpSpPr>
          <p:cNvPr id="45076" name="Group 19"/>
          <p:cNvGrpSpPr>
            <a:grpSpLocks/>
          </p:cNvGrpSpPr>
          <p:nvPr/>
        </p:nvGrpSpPr>
        <p:grpSpPr bwMode="auto">
          <a:xfrm>
            <a:off x="8748713" y="4059238"/>
            <a:ext cx="357187" cy="355600"/>
            <a:chOff x="1183" y="1240"/>
            <a:chExt cx="418" cy="416"/>
          </a:xfrm>
        </p:grpSpPr>
        <p:sp>
          <p:nvSpPr>
            <p:cNvPr id="45092" name="Oval 20"/>
            <p:cNvSpPr>
              <a:spLocks noChangeArrowheads="1"/>
            </p:cNvSpPr>
            <p:nvPr/>
          </p:nvSpPr>
          <p:spPr bwMode="auto">
            <a:xfrm flipH="1">
              <a:off x="1183" y="1240"/>
              <a:ext cx="418" cy="416"/>
            </a:xfrm>
            <a:prstGeom prst="ellipse">
              <a:avLst/>
            </a:prstGeom>
            <a:noFill/>
            <a:ln w="19050">
              <a:solidFill>
                <a:srgbClr val="080808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5093" name="Oval 21"/>
            <p:cNvSpPr>
              <a:spLocks noChangeArrowheads="1"/>
            </p:cNvSpPr>
            <p:nvPr/>
          </p:nvSpPr>
          <p:spPr bwMode="auto">
            <a:xfrm>
              <a:off x="1276" y="1336"/>
              <a:ext cx="238" cy="229"/>
            </a:xfrm>
            <a:prstGeom prst="ellipse">
              <a:avLst/>
            </a:prstGeom>
            <a:solidFill>
              <a:srgbClr val="080808"/>
            </a:solidFill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45077" name="AutoShape 22"/>
          <p:cNvSpPr>
            <a:spLocks noChangeArrowheads="1"/>
          </p:cNvSpPr>
          <p:nvPr/>
        </p:nvSpPr>
        <p:spPr bwMode="auto">
          <a:xfrm>
            <a:off x="7308850" y="3838575"/>
            <a:ext cx="1079500" cy="723900"/>
          </a:xfrm>
          <a:prstGeom prst="roundRect">
            <a:avLst>
              <a:gd name="adj" fmla="val 14880"/>
            </a:avLst>
          </a:prstGeom>
          <a:solidFill>
            <a:srgbClr val="F3F4FF"/>
          </a:solidFill>
          <a:ln w="381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5078" name="Rectangle 23"/>
          <p:cNvSpPr>
            <a:spLocks noChangeArrowheads="1"/>
          </p:cNvSpPr>
          <p:nvPr/>
        </p:nvSpPr>
        <p:spPr bwMode="auto">
          <a:xfrm>
            <a:off x="7431088" y="3937000"/>
            <a:ext cx="9271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800" b="1">
                <a:solidFill>
                  <a:srgbClr val="000000"/>
                </a:solidFill>
              </a:rPr>
              <a:t>Shutting</a:t>
            </a:r>
            <a:br>
              <a:rPr kumimoji="0" lang="en-US" altLang="ko-KR" sz="1800" b="1">
                <a:solidFill>
                  <a:srgbClr val="000000"/>
                </a:solidFill>
              </a:rPr>
            </a:br>
            <a:r>
              <a:rPr kumimoji="0" lang="en-US" altLang="ko-KR" sz="1800" b="1">
                <a:solidFill>
                  <a:srgbClr val="000000"/>
                </a:solidFill>
              </a:rPr>
              <a:t>Down</a:t>
            </a:r>
            <a:endParaRPr kumimoji="0" lang="en-US" altLang="ko-KR" sz="1800"/>
          </a:p>
        </p:txBody>
      </p:sp>
      <p:cxnSp>
        <p:nvCxnSpPr>
          <p:cNvPr id="45079" name="AutoShape 24"/>
          <p:cNvCxnSpPr>
            <a:cxnSpLocks noChangeShapeType="1"/>
            <a:stCxn id="45073" idx="3"/>
            <a:endCxn id="45077" idx="1"/>
          </p:cNvCxnSpPr>
          <p:nvPr/>
        </p:nvCxnSpPr>
        <p:spPr bwMode="auto">
          <a:xfrm flipV="1">
            <a:off x="5886450" y="4200525"/>
            <a:ext cx="1403350" cy="174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5080" name="Line 25"/>
          <p:cNvSpPr>
            <a:spLocks noChangeShapeType="1"/>
          </p:cNvSpPr>
          <p:nvPr/>
        </p:nvSpPr>
        <p:spPr bwMode="auto">
          <a:xfrm flipV="1">
            <a:off x="611188" y="4270375"/>
            <a:ext cx="0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cxnSp>
        <p:nvCxnSpPr>
          <p:cNvPr id="45081" name="AutoShape 26"/>
          <p:cNvCxnSpPr>
            <a:cxnSpLocks noChangeShapeType="1"/>
            <a:stCxn id="45094" idx="3"/>
            <a:endCxn id="45073" idx="1"/>
          </p:cNvCxnSpPr>
          <p:nvPr/>
        </p:nvCxnSpPr>
        <p:spPr bwMode="auto">
          <a:xfrm>
            <a:off x="3006725" y="4202113"/>
            <a:ext cx="1689100" cy="158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5082" name="Rectangle 27"/>
          <p:cNvSpPr>
            <a:spLocks noChangeArrowheads="1"/>
          </p:cNvSpPr>
          <p:nvPr/>
        </p:nvSpPr>
        <p:spPr bwMode="auto">
          <a:xfrm>
            <a:off x="5940425" y="3838575"/>
            <a:ext cx="122396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lnSpc>
                <a:spcPct val="90000"/>
              </a:lnSpc>
              <a:spcBef>
                <a:spcPct val="0"/>
              </a:spcBef>
            </a:pPr>
            <a:r>
              <a:rPr kumimoji="0" lang="en-US" altLang="ko-KR" sz="1600">
                <a:solidFill>
                  <a:srgbClr val="040404"/>
                </a:solidFill>
                <a:cs typeface="Arial" charset="0"/>
              </a:rPr>
              <a:t>terminate</a:t>
            </a:r>
          </a:p>
        </p:txBody>
      </p:sp>
      <p:sp>
        <p:nvSpPr>
          <p:cNvPr id="45083" name="AutoShape 28"/>
          <p:cNvSpPr>
            <a:spLocks noChangeArrowheads="1"/>
          </p:cNvSpPr>
          <p:nvPr/>
        </p:nvSpPr>
        <p:spPr bwMode="auto">
          <a:xfrm>
            <a:off x="4714875" y="5446713"/>
            <a:ext cx="1152525" cy="711200"/>
          </a:xfrm>
          <a:prstGeom prst="roundRect">
            <a:avLst>
              <a:gd name="adj" fmla="val 14880"/>
            </a:avLst>
          </a:prstGeom>
          <a:solidFill>
            <a:srgbClr val="F3F4FF"/>
          </a:solidFill>
          <a:ln w="381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5084" name="Rectangle 29"/>
          <p:cNvSpPr>
            <a:spLocks noChangeArrowheads="1"/>
          </p:cNvSpPr>
          <p:nvPr/>
        </p:nvSpPr>
        <p:spPr bwMode="auto">
          <a:xfrm>
            <a:off x="4889500" y="5518150"/>
            <a:ext cx="762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800" b="1">
                <a:solidFill>
                  <a:srgbClr val="000000"/>
                </a:solidFill>
              </a:rPr>
              <a:t>Screen</a:t>
            </a:r>
            <a:br>
              <a:rPr kumimoji="0" lang="en-US" altLang="ko-KR" sz="1800" b="1">
                <a:solidFill>
                  <a:srgbClr val="000000"/>
                </a:solidFill>
              </a:rPr>
            </a:br>
            <a:r>
              <a:rPr kumimoji="0" lang="en-US" altLang="ko-KR" sz="1800" b="1">
                <a:solidFill>
                  <a:srgbClr val="000000"/>
                </a:solidFill>
              </a:rPr>
              <a:t>Saving</a:t>
            </a:r>
            <a:endParaRPr kumimoji="0" lang="en-US" altLang="ko-KR" sz="1800"/>
          </a:p>
        </p:txBody>
      </p:sp>
      <p:sp>
        <p:nvSpPr>
          <p:cNvPr id="45085" name="Rectangle 30"/>
          <p:cNvSpPr>
            <a:spLocks noChangeArrowheads="1"/>
          </p:cNvSpPr>
          <p:nvPr/>
        </p:nvSpPr>
        <p:spPr bwMode="auto">
          <a:xfrm>
            <a:off x="3348038" y="4697413"/>
            <a:ext cx="18002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lnSpc>
                <a:spcPct val="90000"/>
              </a:lnSpc>
              <a:spcBef>
                <a:spcPct val="0"/>
              </a:spcBef>
            </a:pPr>
            <a:r>
              <a:rPr kumimoji="0" lang="en-US" altLang="ko-KR" sz="1600">
                <a:solidFill>
                  <a:srgbClr val="040404"/>
                </a:solidFill>
              </a:rPr>
              <a:t>keyStrock or</a:t>
            </a:r>
            <a:br>
              <a:rPr kumimoji="0" lang="en-US" altLang="ko-KR" sz="1600">
                <a:solidFill>
                  <a:srgbClr val="040404"/>
                </a:solidFill>
              </a:rPr>
            </a:br>
            <a:r>
              <a:rPr kumimoji="0" lang="en-US" altLang="ko-KR" sz="1600">
                <a:solidFill>
                  <a:srgbClr val="040404"/>
                </a:solidFill>
              </a:rPr>
              <a:t>mouseMovement</a:t>
            </a:r>
            <a:endParaRPr kumimoji="0" lang="en-US" altLang="ko-KR" sz="1600">
              <a:solidFill>
                <a:srgbClr val="040404"/>
              </a:solidFill>
              <a:cs typeface="Arial" charset="0"/>
            </a:endParaRPr>
          </a:p>
        </p:txBody>
      </p:sp>
      <p:sp>
        <p:nvSpPr>
          <p:cNvPr id="45086" name="Rectangle 31"/>
          <p:cNvSpPr>
            <a:spLocks noChangeArrowheads="1"/>
          </p:cNvSpPr>
          <p:nvPr/>
        </p:nvSpPr>
        <p:spPr bwMode="auto">
          <a:xfrm>
            <a:off x="5508625" y="4724400"/>
            <a:ext cx="20161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lnSpc>
                <a:spcPct val="90000"/>
              </a:lnSpc>
              <a:spcBef>
                <a:spcPct val="0"/>
              </a:spcBef>
            </a:pPr>
            <a:r>
              <a:rPr kumimoji="0" lang="en-US" altLang="ko-KR" sz="1600">
                <a:solidFill>
                  <a:srgbClr val="040404"/>
                </a:solidFill>
              </a:rPr>
              <a:t>[is Timeout]/</a:t>
            </a:r>
            <a:br>
              <a:rPr kumimoji="0" lang="en-US" altLang="ko-KR" sz="1600">
                <a:solidFill>
                  <a:srgbClr val="040404"/>
                </a:solidFill>
              </a:rPr>
            </a:br>
            <a:r>
              <a:rPr kumimoji="0" lang="en-US" altLang="ko-KR" sz="1600">
                <a:solidFill>
                  <a:srgbClr val="040404"/>
                </a:solidFill>
              </a:rPr>
              <a:t>popUpScreenShot()</a:t>
            </a:r>
            <a:endParaRPr kumimoji="0" lang="en-US" altLang="ko-KR" sz="1600">
              <a:solidFill>
                <a:srgbClr val="040404"/>
              </a:solidFill>
              <a:cs typeface="Arial" charset="0"/>
            </a:endParaRPr>
          </a:p>
        </p:txBody>
      </p:sp>
      <p:sp>
        <p:nvSpPr>
          <p:cNvPr id="45087" name="Line 32"/>
          <p:cNvSpPr>
            <a:spLocks noChangeShapeType="1"/>
          </p:cNvSpPr>
          <p:nvPr/>
        </p:nvSpPr>
        <p:spPr bwMode="auto">
          <a:xfrm>
            <a:off x="8388350" y="4221163"/>
            <a:ext cx="36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cxnSp>
        <p:nvCxnSpPr>
          <p:cNvPr id="45088" name="AutoShape 33"/>
          <p:cNvCxnSpPr>
            <a:cxnSpLocks noChangeShapeType="1"/>
            <a:stCxn id="45075" idx="5"/>
            <a:endCxn id="45095" idx="1"/>
          </p:cNvCxnSpPr>
          <p:nvPr/>
        </p:nvCxnSpPr>
        <p:spPr bwMode="auto">
          <a:xfrm>
            <a:off x="639763" y="4191000"/>
            <a:ext cx="1412875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5089" name="Rectangle 34"/>
          <p:cNvSpPr>
            <a:spLocks noChangeArrowheads="1"/>
          </p:cNvSpPr>
          <p:nvPr/>
        </p:nvSpPr>
        <p:spPr bwMode="auto">
          <a:xfrm>
            <a:off x="755650" y="3862388"/>
            <a:ext cx="1223963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lnSpc>
                <a:spcPct val="90000"/>
              </a:lnSpc>
              <a:spcBef>
                <a:spcPct val="0"/>
              </a:spcBef>
            </a:pPr>
            <a:r>
              <a:rPr kumimoji="0" lang="en-US" altLang="ko-KR" sz="1600">
                <a:solidFill>
                  <a:srgbClr val="040404"/>
                </a:solidFill>
              </a:rPr>
              <a:t>turn PC on</a:t>
            </a:r>
            <a:endParaRPr kumimoji="0" lang="en-US" altLang="ko-KR" sz="1600">
              <a:solidFill>
                <a:srgbClr val="040404"/>
              </a:solidFill>
              <a:cs typeface="Arial" charset="0"/>
            </a:endParaRPr>
          </a:p>
        </p:txBody>
      </p:sp>
      <p:sp>
        <p:nvSpPr>
          <p:cNvPr id="45090" name="Line 35"/>
          <p:cNvSpPr>
            <a:spLocks noChangeShapeType="1"/>
          </p:cNvSpPr>
          <p:nvPr/>
        </p:nvSpPr>
        <p:spPr bwMode="auto">
          <a:xfrm flipV="1">
            <a:off x="5075238" y="4510088"/>
            <a:ext cx="0" cy="936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45091" name="Line 36"/>
          <p:cNvSpPr>
            <a:spLocks noChangeShapeType="1"/>
          </p:cNvSpPr>
          <p:nvPr/>
        </p:nvSpPr>
        <p:spPr bwMode="auto">
          <a:xfrm>
            <a:off x="5364163" y="4583113"/>
            <a:ext cx="0" cy="86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BF8943-3F1A-4CAB-ACDC-6A4C1AB07B7F}" type="slidenum">
              <a:rPr lang="ko-KR" altLang="en-US"/>
              <a:pPr>
                <a:defRPr/>
              </a:pPr>
              <a:t>44</a:t>
            </a:fld>
            <a:r>
              <a:rPr lang="en-US" altLang="ko-KR" dirty="0"/>
              <a:t>/51</a:t>
            </a: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Event and Action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1141412"/>
          </a:xfrm>
        </p:spPr>
        <p:txBody>
          <a:bodyPr/>
          <a:lstStyle/>
          <a:p>
            <a:pPr eaLnBrk="1" hangingPunct="1"/>
            <a:r>
              <a:rPr lang="en-US" altLang="ko-KR" smtClean="0"/>
              <a:t>Event </a:t>
            </a:r>
          </a:p>
          <a:p>
            <a:pPr lvl="1" eaLnBrk="1" hangingPunct="1"/>
            <a:r>
              <a:rPr lang="en-US" altLang="ko-KR" smtClean="0"/>
              <a:t>Stimulus which causes the object to change state</a:t>
            </a:r>
          </a:p>
          <a:p>
            <a:pPr eaLnBrk="1" hangingPunct="1"/>
            <a:r>
              <a:rPr lang="en-US" altLang="ko-KR" smtClean="0"/>
              <a:t>Action</a:t>
            </a:r>
          </a:p>
          <a:p>
            <a:pPr lvl="1" eaLnBrk="1" hangingPunct="1"/>
            <a:r>
              <a:rPr lang="en-US" altLang="ko-KR" smtClean="0"/>
              <a:t>Output of a signal or an operation call</a:t>
            </a:r>
          </a:p>
          <a:p>
            <a:pPr lvl="1" eaLnBrk="1" hangingPunct="1"/>
            <a:endParaRPr lang="en-US" altLang="ko-KR" smtClean="0"/>
          </a:p>
          <a:p>
            <a:pPr eaLnBrk="1" hangingPunct="1"/>
            <a:endParaRPr lang="ko-KR" altLang="en-US" smtClean="0"/>
          </a:p>
        </p:txBody>
      </p:sp>
      <p:grpSp>
        <p:nvGrpSpPr>
          <p:cNvPr id="46087" name="Group 4"/>
          <p:cNvGrpSpPr>
            <a:grpSpLocks/>
          </p:cNvGrpSpPr>
          <p:nvPr/>
        </p:nvGrpSpPr>
        <p:grpSpPr bwMode="auto">
          <a:xfrm>
            <a:off x="1693863" y="3767138"/>
            <a:ext cx="1008062" cy="723900"/>
            <a:chOff x="521" y="2600"/>
            <a:chExt cx="635" cy="456"/>
          </a:xfrm>
        </p:grpSpPr>
        <p:sp>
          <p:nvSpPr>
            <p:cNvPr id="46118" name="AutoShape 5"/>
            <p:cNvSpPr>
              <a:spLocks noChangeArrowheads="1"/>
            </p:cNvSpPr>
            <p:nvPr/>
          </p:nvSpPr>
          <p:spPr bwMode="auto">
            <a:xfrm>
              <a:off x="521" y="2600"/>
              <a:ext cx="635" cy="456"/>
            </a:xfrm>
            <a:prstGeom prst="roundRect">
              <a:avLst>
                <a:gd name="adj" fmla="val 1488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119" name="Rectangle 6"/>
            <p:cNvSpPr>
              <a:spLocks noChangeArrowheads="1"/>
            </p:cNvSpPr>
            <p:nvPr/>
          </p:nvSpPr>
          <p:spPr bwMode="auto">
            <a:xfrm>
              <a:off x="567" y="2736"/>
              <a:ext cx="5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en-US" altLang="ko-KR" sz="1800" b="1"/>
                <a:t>Booting</a:t>
              </a:r>
            </a:p>
          </p:txBody>
        </p:sp>
      </p:grpSp>
      <p:sp>
        <p:nvSpPr>
          <p:cNvPr id="46088" name="AutoShape 7"/>
          <p:cNvSpPr>
            <a:spLocks noChangeArrowheads="1"/>
          </p:cNvSpPr>
          <p:nvPr/>
        </p:nvSpPr>
        <p:spPr bwMode="auto">
          <a:xfrm>
            <a:off x="4429125" y="3789363"/>
            <a:ext cx="1152525" cy="711200"/>
          </a:xfrm>
          <a:prstGeom prst="roundRect">
            <a:avLst>
              <a:gd name="adj" fmla="val 14880"/>
            </a:avLst>
          </a:prstGeom>
          <a:solidFill>
            <a:srgbClr val="F3F4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6089" name="Rectangle 8"/>
          <p:cNvSpPr>
            <a:spLocks noChangeArrowheads="1"/>
          </p:cNvSpPr>
          <p:nvPr/>
        </p:nvSpPr>
        <p:spPr bwMode="auto">
          <a:xfrm>
            <a:off x="4573588" y="3946525"/>
            <a:ext cx="914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800" b="1">
                <a:solidFill>
                  <a:srgbClr val="000000"/>
                </a:solidFill>
              </a:rPr>
              <a:t>Working</a:t>
            </a:r>
            <a:endParaRPr kumimoji="0" lang="en-US" altLang="ko-KR" sz="1800"/>
          </a:p>
        </p:txBody>
      </p:sp>
      <p:sp>
        <p:nvSpPr>
          <p:cNvPr id="46090" name="Oval 9"/>
          <p:cNvSpPr>
            <a:spLocks noChangeArrowheads="1"/>
          </p:cNvSpPr>
          <p:nvPr/>
        </p:nvSpPr>
        <p:spPr bwMode="auto">
          <a:xfrm>
            <a:off x="180975" y="3944938"/>
            <a:ext cx="203200" cy="203200"/>
          </a:xfrm>
          <a:prstGeom prst="ellipse">
            <a:avLst/>
          </a:prstGeom>
          <a:solidFill>
            <a:srgbClr val="080808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ko-KR" altLang="en-US"/>
          </a:p>
        </p:txBody>
      </p:sp>
      <p:grpSp>
        <p:nvGrpSpPr>
          <p:cNvPr id="46091" name="Group 10"/>
          <p:cNvGrpSpPr>
            <a:grpSpLocks/>
          </p:cNvGrpSpPr>
          <p:nvPr/>
        </p:nvGrpSpPr>
        <p:grpSpPr bwMode="auto">
          <a:xfrm>
            <a:off x="8462963" y="3986213"/>
            <a:ext cx="357187" cy="355600"/>
            <a:chOff x="1183" y="1240"/>
            <a:chExt cx="418" cy="416"/>
          </a:xfrm>
        </p:grpSpPr>
        <p:sp>
          <p:nvSpPr>
            <p:cNvPr id="46116" name="Oval 11"/>
            <p:cNvSpPr>
              <a:spLocks noChangeArrowheads="1"/>
            </p:cNvSpPr>
            <p:nvPr/>
          </p:nvSpPr>
          <p:spPr bwMode="auto">
            <a:xfrm flipH="1">
              <a:off x="1183" y="1240"/>
              <a:ext cx="418" cy="416"/>
            </a:xfrm>
            <a:prstGeom prst="ellipse">
              <a:avLst/>
            </a:prstGeom>
            <a:noFill/>
            <a:ln w="19050">
              <a:solidFill>
                <a:srgbClr val="080808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6117" name="Oval 12"/>
            <p:cNvSpPr>
              <a:spLocks noChangeArrowheads="1"/>
            </p:cNvSpPr>
            <p:nvPr/>
          </p:nvSpPr>
          <p:spPr bwMode="auto">
            <a:xfrm>
              <a:off x="1276" y="1336"/>
              <a:ext cx="238" cy="229"/>
            </a:xfrm>
            <a:prstGeom prst="ellipse">
              <a:avLst/>
            </a:prstGeom>
            <a:solidFill>
              <a:srgbClr val="080808"/>
            </a:solidFill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46092" name="AutoShape 13"/>
          <p:cNvSpPr>
            <a:spLocks noChangeArrowheads="1"/>
          </p:cNvSpPr>
          <p:nvPr/>
        </p:nvSpPr>
        <p:spPr bwMode="auto">
          <a:xfrm>
            <a:off x="7023100" y="3765550"/>
            <a:ext cx="1079500" cy="723900"/>
          </a:xfrm>
          <a:prstGeom prst="roundRect">
            <a:avLst>
              <a:gd name="adj" fmla="val 14880"/>
            </a:avLst>
          </a:prstGeom>
          <a:solidFill>
            <a:srgbClr val="F3F4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6093" name="Rectangle 14"/>
          <p:cNvSpPr>
            <a:spLocks noChangeArrowheads="1"/>
          </p:cNvSpPr>
          <p:nvPr/>
        </p:nvSpPr>
        <p:spPr bwMode="auto">
          <a:xfrm>
            <a:off x="7145338" y="3863975"/>
            <a:ext cx="9271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800" b="1">
                <a:solidFill>
                  <a:srgbClr val="000000"/>
                </a:solidFill>
              </a:rPr>
              <a:t>Shutting</a:t>
            </a:r>
            <a:br>
              <a:rPr kumimoji="0" lang="en-US" altLang="ko-KR" sz="1800" b="1">
                <a:solidFill>
                  <a:srgbClr val="000000"/>
                </a:solidFill>
              </a:rPr>
            </a:br>
            <a:r>
              <a:rPr kumimoji="0" lang="en-US" altLang="ko-KR" sz="1800" b="1">
                <a:solidFill>
                  <a:srgbClr val="000000"/>
                </a:solidFill>
              </a:rPr>
              <a:t>Down</a:t>
            </a:r>
            <a:endParaRPr kumimoji="0" lang="en-US" altLang="ko-KR" sz="1800"/>
          </a:p>
        </p:txBody>
      </p:sp>
      <p:cxnSp>
        <p:nvCxnSpPr>
          <p:cNvPr id="46094" name="AutoShape 15"/>
          <p:cNvCxnSpPr>
            <a:cxnSpLocks noChangeShapeType="1"/>
            <a:stCxn id="46088" idx="3"/>
            <a:endCxn id="46092" idx="1"/>
          </p:cNvCxnSpPr>
          <p:nvPr/>
        </p:nvCxnSpPr>
        <p:spPr bwMode="auto">
          <a:xfrm flipV="1">
            <a:off x="5591175" y="4127500"/>
            <a:ext cx="1422400" cy="174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095" name="Text Box 16"/>
          <p:cNvSpPr txBox="1">
            <a:spLocks noChangeArrowheads="1"/>
          </p:cNvSpPr>
          <p:nvPr/>
        </p:nvSpPr>
        <p:spPr bwMode="auto">
          <a:xfrm>
            <a:off x="1189038" y="3284538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Event</a:t>
            </a:r>
          </a:p>
        </p:txBody>
      </p:sp>
      <p:sp>
        <p:nvSpPr>
          <p:cNvPr id="46096" name="Text Box 17"/>
          <p:cNvSpPr txBox="1">
            <a:spLocks noChangeArrowheads="1"/>
          </p:cNvSpPr>
          <p:nvPr/>
        </p:nvSpPr>
        <p:spPr bwMode="auto">
          <a:xfrm>
            <a:off x="5438775" y="4460875"/>
            <a:ext cx="1838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Guard Condition</a:t>
            </a:r>
          </a:p>
        </p:txBody>
      </p:sp>
      <p:sp>
        <p:nvSpPr>
          <p:cNvPr id="46097" name="Line 18"/>
          <p:cNvSpPr>
            <a:spLocks noChangeShapeType="1"/>
          </p:cNvSpPr>
          <p:nvPr/>
        </p:nvSpPr>
        <p:spPr bwMode="auto">
          <a:xfrm flipH="1">
            <a:off x="1046163" y="3549650"/>
            <a:ext cx="144462" cy="215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cxnSp>
        <p:nvCxnSpPr>
          <p:cNvPr id="46098" name="AutoShape 19"/>
          <p:cNvCxnSpPr>
            <a:cxnSpLocks noChangeShapeType="1"/>
            <a:stCxn id="46118" idx="3"/>
            <a:endCxn id="46088" idx="1"/>
          </p:cNvCxnSpPr>
          <p:nvPr/>
        </p:nvCxnSpPr>
        <p:spPr bwMode="auto">
          <a:xfrm>
            <a:off x="2711450" y="4129088"/>
            <a:ext cx="1708150" cy="158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099" name="Rectangle 20"/>
          <p:cNvSpPr>
            <a:spLocks noChangeArrowheads="1"/>
          </p:cNvSpPr>
          <p:nvPr/>
        </p:nvSpPr>
        <p:spPr bwMode="auto">
          <a:xfrm>
            <a:off x="5654675" y="3765550"/>
            <a:ext cx="122396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lnSpc>
                <a:spcPct val="90000"/>
              </a:lnSpc>
              <a:spcBef>
                <a:spcPct val="0"/>
              </a:spcBef>
            </a:pPr>
            <a:r>
              <a:rPr kumimoji="0" lang="en-US" altLang="ko-KR" sz="1600" b="1">
                <a:solidFill>
                  <a:srgbClr val="0000CC"/>
                </a:solidFill>
                <a:cs typeface="Arial" charset="0"/>
              </a:rPr>
              <a:t>terminate</a:t>
            </a:r>
          </a:p>
        </p:txBody>
      </p:sp>
      <p:sp>
        <p:nvSpPr>
          <p:cNvPr id="46100" name="AutoShape 21"/>
          <p:cNvSpPr>
            <a:spLocks noChangeArrowheads="1"/>
          </p:cNvSpPr>
          <p:nvPr/>
        </p:nvSpPr>
        <p:spPr bwMode="auto">
          <a:xfrm>
            <a:off x="4429125" y="5373688"/>
            <a:ext cx="1152525" cy="711200"/>
          </a:xfrm>
          <a:prstGeom prst="roundRect">
            <a:avLst>
              <a:gd name="adj" fmla="val 14880"/>
            </a:avLst>
          </a:prstGeom>
          <a:solidFill>
            <a:srgbClr val="F3F4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6101" name="Rectangle 22"/>
          <p:cNvSpPr>
            <a:spLocks noChangeArrowheads="1"/>
          </p:cNvSpPr>
          <p:nvPr/>
        </p:nvSpPr>
        <p:spPr bwMode="auto">
          <a:xfrm>
            <a:off x="4603750" y="5445125"/>
            <a:ext cx="762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800" b="1">
                <a:solidFill>
                  <a:srgbClr val="000000"/>
                </a:solidFill>
              </a:rPr>
              <a:t>Screen</a:t>
            </a:r>
            <a:br>
              <a:rPr kumimoji="0" lang="en-US" altLang="ko-KR" sz="1800" b="1">
                <a:solidFill>
                  <a:srgbClr val="000000"/>
                </a:solidFill>
              </a:rPr>
            </a:br>
            <a:r>
              <a:rPr kumimoji="0" lang="en-US" altLang="ko-KR" sz="1800" b="1">
                <a:solidFill>
                  <a:srgbClr val="000000"/>
                </a:solidFill>
              </a:rPr>
              <a:t>Saving</a:t>
            </a:r>
            <a:endParaRPr kumimoji="0" lang="en-US" altLang="ko-KR" sz="1800"/>
          </a:p>
        </p:txBody>
      </p:sp>
      <p:sp>
        <p:nvSpPr>
          <p:cNvPr id="46102" name="Rectangle 23"/>
          <p:cNvSpPr>
            <a:spLocks noChangeArrowheads="1"/>
          </p:cNvSpPr>
          <p:nvPr/>
        </p:nvSpPr>
        <p:spPr bwMode="auto">
          <a:xfrm>
            <a:off x="2843213" y="4624388"/>
            <a:ext cx="20193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lnSpc>
                <a:spcPct val="90000"/>
              </a:lnSpc>
              <a:spcBef>
                <a:spcPct val="0"/>
              </a:spcBef>
            </a:pPr>
            <a:r>
              <a:rPr kumimoji="0" lang="en-US" altLang="ko-KR" sz="1600" b="1">
                <a:solidFill>
                  <a:srgbClr val="0000CC"/>
                </a:solidFill>
              </a:rPr>
              <a:t>keyStrock or</a:t>
            </a:r>
            <a:br>
              <a:rPr kumimoji="0" lang="en-US" altLang="ko-KR" sz="1600" b="1">
                <a:solidFill>
                  <a:srgbClr val="0000CC"/>
                </a:solidFill>
              </a:rPr>
            </a:br>
            <a:r>
              <a:rPr kumimoji="0" lang="en-US" altLang="ko-KR" sz="1600" b="1">
                <a:solidFill>
                  <a:srgbClr val="0000CC"/>
                </a:solidFill>
              </a:rPr>
              <a:t>mouseMovement</a:t>
            </a:r>
            <a:endParaRPr kumimoji="0" lang="en-US" altLang="ko-KR" sz="1600" b="1">
              <a:solidFill>
                <a:srgbClr val="0000CC"/>
              </a:solidFill>
              <a:cs typeface="Arial" charset="0"/>
            </a:endParaRPr>
          </a:p>
        </p:txBody>
      </p:sp>
      <p:sp>
        <p:nvSpPr>
          <p:cNvPr id="46103" name="Rectangle 24"/>
          <p:cNvSpPr>
            <a:spLocks noChangeArrowheads="1"/>
          </p:cNvSpPr>
          <p:nvPr/>
        </p:nvSpPr>
        <p:spPr bwMode="auto">
          <a:xfrm>
            <a:off x="5222875" y="4840288"/>
            <a:ext cx="22288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lnSpc>
                <a:spcPct val="90000"/>
              </a:lnSpc>
              <a:spcBef>
                <a:spcPct val="0"/>
              </a:spcBef>
            </a:pPr>
            <a:r>
              <a:rPr kumimoji="0" lang="en-US" altLang="ko-KR" sz="1600" b="1">
                <a:solidFill>
                  <a:srgbClr val="0000CC"/>
                </a:solidFill>
              </a:rPr>
              <a:t>[is Timeout]/</a:t>
            </a:r>
            <a:br>
              <a:rPr kumimoji="0" lang="en-US" altLang="ko-KR" sz="1600" b="1">
                <a:solidFill>
                  <a:srgbClr val="0000CC"/>
                </a:solidFill>
              </a:rPr>
            </a:br>
            <a:r>
              <a:rPr kumimoji="0" lang="en-US" altLang="ko-KR" sz="1600" b="1">
                <a:solidFill>
                  <a:srgbClr val="0000CC"/>
                </a:solidFill>
              </a:rPr>
              <a:t>popUpScreenShot()</a:t>
            </a:r>
            <a:endParaRPr kumimoji="0" lang="en-US" altLang="ko-KR" sz="1600" b="1">
              <a:solidFill>
                <a:srgbClr val="0000CC"/>
              </a:solidFill>
              <a:cs typeface="Arial" charset="0"/>
            </a:endParaRPr>
          </a:p>
        </p:txBody>
      </p:sp>
      <p:sp>
        <p:nvSpPr>
          <p:cNvPr id="46104" name="Line 25"/>
          <p:cNvSpPr>
            <a:spLocks noChangeShapeType="1"/>
          </p:cNvSpPr>
          <p:nvPr/>
        </p:nvSpPr>
        <p:spPr bwMode="auto">
          <a:xfrm>
            <a:off x="8102600" y="4148138"/>
            <a:ext cx="36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cxnSp>
        <p:nvCxnSpPr>
          <p:cNvPr id="46105" name="AutoShape 26"/>
          <p:cNvCxnSpPr>
            <a:cxnSpLocks noChangeShapeType="1"/>
            <a:stCxn id="46090" idx="5"/>
            <a:endCxn id="46119" idx="1"/>
          </p:cNvCxnSpPr>
          <p:nvPr/>
        </p:nvCxnSpPr>
        <p:spPr bwMode="auto">
          <a:xfrm>
            <a:off x="354013" y="4117975"/>
            <a:ext cx="1412875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106" name="Rectangle 27"/>
          <p:cNvSpPr>
            <a:spLocks noChangeArrowheads="1"/>
          </p:cNvSpPr>
          <p:nvPr/>
        </p:nvSpPr>
        <p:spPr bwMode="auto">
          <a:xfrm>
            <a:off x="469900" y="3789363"/>
            <a:ext cx="1223963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lnSpc>
                <a:spcPct val="90000"/>
              </a:lnSpc>
              <a:spcBef>
                <a:spcPct val="0"/>
              </a:spcBef>
            </a:pPr>
            <a:r>
              <a:rPr kumimoji="0" lang="en-US" altLang="ko-KR" sz="1600" b="1">
                <a:solidFill>
                  <a:srgbClr val="0000CC"/>
                </a:solidFill>
              </a:rPr>
              <a:t>turn PC on</a:t>
            </a:r>
            <a:endParaRPr kumimoji="0" lang="en-US" altLang="ko-KR" sz="1600" b="1">
              <a:solidFill>
                <a:srgbClr val="0000CC"/>
              </a:solidFill>
              <a:cs typeface="Arial" charset="0"/>
            </a:endParaRPr>
          </a:p>
        </p:txBody>
      </p:sp>
      <p:sp>
        <p:nvSpPr>
          <p:cNvPr id="46107" name="Line 28"/>
          <p:cNvSpPr>
            <a:spLocks noChangeShapeType="1"/>
          </p:cNvSpPr>
          <p:nvPr/>
        </p:nvSpPr>
        <p:spPr bwMode="auto">
          <a:xfrm flipH="1">
            <a:off x="6157913" y="4724400"/>
            <a:ext cx="214312" cy="21748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46108" name="Line 29"/>
          <p:cNvSpPr>
            <a:spLocks noChangeShapeType="1"/>
          </p:cNvSpPr>
          <p:nvPr/>
        </p:nvSpPr>
        <p:spPr bwMode="auto">
          <a:xfrm flipV="1">
            <a:off x="4789488" y="4437063"/>
            <a:ext cx="0" cy="936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46109" name="Line 30"/>
          <p:cNvSpPr>
            <a:spLocks noChangeShapeType="1"/>
          </p:cNvSpPr>
          <p:nvPr/>
        </p:nvSpPr>
        <p:spPr bwMode="auto">
          <a:xfrm>
            <a:off x="5078413" y="4510088"/>
            <a:ext cx="0" cy="86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46110" name="Text Box 31"/>
          <p:cNvSpPr txBox="1">
            <a:spLocks noChangeArrowheads="1"/>
          </p:cNvSpPr>
          <p:nvPr/>
        </p:nvSpPr>
        <p:spPr bwMode="auto">
          <a:xfrm>
            <a:off x="3092450" y="5300663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Event</a:t>
            </a:r>
          </a:p>
        </p:txBody>
      </p:sp>
      <p:sp>
        <p:nvSpPr>
          <p:cNvPr id="46111" name="Text Box 32"/>
          <p:cNvSpPr txBox="1">
            <a:spLocks noChangeArrowheads="1"/>
          </p:cNvSpPr>
          <p:nvPr/>
        </p:nvSpPr>
        <p:spPr bwMode="auto">
          <a:xfrm>
            <a:off x="6261100" y="3357563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Event</a:t>
            </a:r>
          </a:p>
        </p:txBody>
      </p:sp>
      <p:sp>
        <p:nvSpPr>
          <p:cNvPr id="46112" name="Line 33"/>
          <p:cNvSpPr>
            <a:spLocks noChangeShapeType="1"/>
          </p:cNvSpPr>
          <p:nvPr/>
        </p:nvSpPr>
        <p:spPr bwMode="auto">
          <a:xfrm flipV="1">
            <a:off x="3492500" y="5157788"/>
            <a:ext cx="142875" cy="215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46113" name="Line 34"/>
          <p:cNvSpPr>
            <a:spLocks noChangeShapeType="1"/>
          </p:cNvSpPr>
          <p:nvPr/>
        </p:nvSpPr>
        <p:spPr bwMode="auto">
          <a:xfrm flipH="1">
            <a:off x="6227763" y="3644900"/>
            <a:ext cx="215900" cy="1444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46114" name="Text Box 35"/>
          <p:cNvSpPr txBox="1">
            <a:spLocks noChangeArrowheads="1"/>
          </p:cNvSpPr>
          <p:nvPr/>
        </p:nvSpPr>
        <p:spPr bwMode="auto">
          <a:xfrm>
            <a:off x="6045200" y="5540375"/>
            <a:ext cx="814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Action</a:t>
            </a:r>
          </a:p>
        </p:txBody>
      </p:sp>
      <p:sp>
        <p:nvSpPr>
          <p:cNvPr id="46115" name="Line 36"/>
          <p:cNvSpPr>
            <a:spLocks noChangeShapeType="1"/>
          </p:cNvSpPr>
          <p:nvPr/>
        </p:nvSpPr>
        <p:spPr bwMode="auto">
          <a:xfrm flipH="1" flipV="1">
            <a:off x="6227763" y="5373688"/>
            <a:ext cx="144462" cy="215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5EB9CE-C781-4444-A440-EF200BBAECEA}" type="slidenum">
              <a:rPr lang="ko-KR" altLang="en-US"/>
              <a:pPr>
                <a:defRPr/>
              </a:pPr>
              <a:t>45</a:t>
            </a:fld>
            <a:r>
              <a:rPr lang="en-US" altLang="ko-KR" dirty="0"/>
              <a:t>/51</a:t>
            </a: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Transition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2160587"/>
          </a:xfrm>
        </p:spPr>
        <p:txBody>
          <a:bodyPr/>
          <a:lstStyle/>
          <a:p>
            <a:pPr eaLnBrk="1" hangingPunct="1"/>
            <a:r>
              <a:rPr lang="en-US" altLang="ko-KR" smtClean="0"/>
              <a:t>Change state from one to another triggered by an event</a:t>
            </a:r>
          </a:p>
          <a:p>
            <a:pPr eaLnBrk="1" hangingPunct="1"/>
            <a:r>
              <a:rPr lang="en-US" altLang="ko-KR" smtClean="0"/>
              <a:t>Occur only when guard condition is true</a:t>
            </a:r>
          </a:p>
          <a:p>
            <a:pPr eaLnBrk="1" hangingPunct="1"/>
            <a:r>
              <a:rPr lang="en-US" altLang="ko-KR" smtClean="0"/>
              <a:t>Syntax: event(arguments)[condition]/action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2000" smtClean="0"/>
          </a:p>
          <a:p>
            <a:pPr eaLnBrk="1" hangingPunct="1">
              <a:buFont typeface="Wingdings" pitchFamily="2" charset="2"/>
              <a:buNone/>
            </a:pPr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eaLnBrk="1" hangingPunct="1"/>
            <a:endParaRPr lang="ko-KR" altLang="en-US" smtClean="0"/>
          </a:p>
        </p:txBody>
      </p:sp>
      <p:grpSp>
        <p:nvGrpSpPr>
          <p:cNvPr id="47111" name="Group 4"/>
          <p:cNvGrpSpPr>
            <a:grpSpLocks/>
          </p:cNvGrpSpPr>
          <p:nvPr/>
        </p:nvGrpSpPr>
        <p:grpSpPr bwMode="auto">
          <a:xfrm>
            <a:off x="1835150" y="3357563"/>
            <a:ext cx="1008063" cy="723900"/>
            <a:chOff x="521" y="2600"/>
            <a:chExt cx="635" cy="456"/>
          </a:xfrm>
        </p:grpSpPr>
        <p:sp>
          <p:nvSpPr>
            <p:cNvPr id="47134" name="AutoShape 5"/>
            <p:cNvSpPr>
              <a:spLocks noChangeArrowheads="1"/>
            </p:cNvSpPr>
            <p:nvPr/>
          </p:nvSpPr>
          <p:spPr bwMode="auto">
            <a:xfrm>
              <a:off x="521" y="2600"/>
              <a:ext cx="635" cy="456"/>
            </a:xfrm>
            <a:prstGeom prst="roundRect">
              <a:avLst>
                <a:gd name="adj" fmla="val 1488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35" name="Rectangle 6"/>
            <p:cNvSpPr>
              <a:spLocks noChangeArrowheads="1"/>
            </p:cNvSpPr>
            <p:nvPr/>
          </p:nvSpPr>
          <p:spPr bwMode="auto">
            <a:xfrm>
              <a:off x="567" y="2736"/>
              <a:ext cx="5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en-US" altLang="ko-KR" sz="1800" b="1"/>
                <a:t>Booting</a:t>
              </a:r>
            </a:p>
          </p:txBody>
        </p:sp>
      </p:grpSp>
      <p:sp>
        <p:nvSpPr>
          <p:cNvPr id="47112" name="AutoShape 7"/>
          <p:cNvSpPr>
            <a:spLocks noChangeArrowheads="1"/>
          </p:cNvSpPr>
          <p:nvPr/>
        </p:nvSpPr>
        <p:spPr bwMode="auto">
          <a:xfrm>
            <a:off x="4570413" y="3379788"/>
            <a:ext cx="1152525" cy="711200"/>
          </a:xfrm>
          <a:prstGeom prst="roundRect">
            <a:avLst>
              <a:gd name="adj" fmla="val 14880"/>
            </a:avLst>
          </a:prstGeom>
          <a:solidFill>
            <a:srgbClr val="F3F4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7113" name="Rectangle 8"/>
          <p:cNvSpPr>
            <a:spLocks noChangeArrowheads="1"/>
          </p:cNvSpPr>
          <p:nvPr/>
        </p:nvSpPr>
        <p:spPr bwMode="auto">
          <a:xfrm>
            <a:off x="4714875" y="3536950"/>
            <a:ext cx="914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800" b="1">
                <a:solidFill>
                  <a:srgbClr val="000000"/>
                </a:solidFill>
              </a:rPr>
              <a:t>Working</a:t>
            </a:r>
            <a:endParaRPr kumimoji="0" lang="en-US" altLang="ko-KR" sz="1800"/>
          </a:p>
        </p:txBody>
      </p:sp>
      <p:sp>
        <p:nvSpPr>
          <p:cNvPr id="47114" name="Oval 9"/>
          <p:cNvSpPr>
            <a:spLocks noChangeArrowheads="1"/>
          </p:cNvSpPr>
          <p:nvPr/>
        </p:nvSpPr>
        <p:spPr bwMode="auto">
          <a:xfrm>
            <a:off x="322263" y="3535363"/>
            <a:ext cx="203200" cy="203200"/>
          </a:xfrm>
          <a:prstGeom prst="ellipse">
            <a:avLst/>
          </a:prstGeom>
          <a:solidFill>
            <a:srgbClr val="080808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ko-KR" altLang="en-US"/>
          </a:p>
        </p:txBody>
      </p:sp>
      <p:grpSp>
        <p:nvGrpSpPr>
          <p:cNvPr id="47115" name="Group 10"/>
          <p:cNvGrpSpPr>
            <a:grpSpLocks/>
          </p:cNvGrpSpPr>
          <p:nvPr/>
        </p:nvGrpSpPr>
        <p:grpSpPr bwMode="auto">
          <a:xfrm>
            <a:off x="8604250" y="3576638"/>
            <a:ext cx="357188" cy="355600"/>
            <a:chOff x="1183" y="1240"/>
            <a:chExt cx="418" cy="416"/>
          </a:xfrm>
        </p:grpSpPr>
        <p:sp>
          <p:nvSpPr>
            <p:cNvPr id="47132" name="Oval 11"/>
            <p:cNvSpPr>
              <a:spLocks noChangeArrowheads="1"/>
            </p:cNvSpPr>
            <p:nvPr/>
          </p:nvSpPr>
          <p:spPr bwMode="auto">
            <a:xfrm flipH="1">
              <a:off x="1183" y="1240"/>
              <a:ext cx="418" cy="416"/>
            </a:xfrm>
            <a:prstGeom prst="ellipse">
              <a:avLst/>
            </a:prstGeom>
            <a:noFill/>
            <a:ln w="19050">
              <a:solidFill>
                <a:srgbClr val="080808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7133" name="Oval 12"/>
            <p:cNvSpPr>
              <a:spLocks noChangeArrowheads="1"/>
            </p:cNvSpPr>
            <p:nvPr/>
          </p:nvSpPr>
          <p:spPr bwMode="auto">
            <a:xfrm>
              <a:off x="1276" y="1336"/>
              <a:ext cx="238" cy="229"/>
            </a:xfrm>
            <a:prstGeom prst="ellipse">
              <a:avLst/>
            </a:prstGeom>
            <a:solidFill>
              <a:srgbClr val="080808"/>
            </a:solidFill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47116" name="AutoShape 13"/>
          <p:cNvSpPr>
            <a:spLocks noChangeArrowheads="1"/>
          </p:cNvSpPr>
          <p:nvPr/>
        </p:nvSpPr>
        <p:spPr bwMode="auto">
          <a:xfrm>
            <a:off x="7164388" y="3355975"/>
            <a:ext cx="1079500" cy="723900"/>
          </a:xfrm>
          <a:prstGeom prst="roundRect">
            <a:avLst>
              <a:gd name="adj" fmla="val 14880"/>
            </a:avLst>
          </a:prstGeom>
          <a:solidFill>
            <a:srgbClr val="F3F4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7117" name="Rectangle 14"/>
          <p:cNvSpPr>
            <a:spLocks noChangeArrowheads="1"/>
          </p:cNvSpPr>
          <p:nvPr/>
        </p:nvSpPr>
        <p:spPr bwMode="auto">
          <a:xfrm>
            <a:off x="7286625" y="3454400"/>
            <a:ext cx="9271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800" b="1">
                <a:solidFill>
                  <a:srgbClr val="000000"/>
                </a:solidFill>
              </a:rPr>
              <a:t>Shutting</a:t>
            </a:r>
            <a:br>
              <a:rPr kumimoji="0" lang="en-US" altLang="ko-KR" sz="1800" b="1">
                <a:solidFill>
                  <a:srgbClr val="000000"/>
                </a:solidFill>
              </a:rPr>
            </a:br>
            <a:r>
              <a:rPr kumimoji="0" lang="en-US" altLang="ko-KR" sz="1800" b="1">
                <a:solidFill>
                  <a:srgbClr val="000000"/>
                </a:solidFill>
              </a:rPr>
              <a:t>Down</a:t>
            </a:r>
            <a:endParaRPr kumimoji="0" lang="en-US" altLang="ko-KR" sz="1800"/>
          </a:p>
        </p:txBody>
      </p:sp>
      <p:cxnSp>
        <p:nvCxnSpPr>
          <p:cNvPr id="47118" name="AutoShape 15"/>
          <p:cNvCxnSpPr>
            <a:cxnSpLocks noChangeShapeType="1"/>
            <a:stCxn id="47112" idx="3"/>
            <a:endCxn id="47116" idx="1"/>
          </p:cNvCxnSpPr>
          <p:nvPr/>
        </p:nvCxnSpPr>
        <p:spPr bwMode="auto">
          <a:xfrm flipV="1">
            <a:off x="5732463" y="3717925"/>
            <a:ext cx="1422400" cy="17463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</p:cxnSp>
      <p:sp>
        <p:nvSpPr>
          <p:cNvPr id="47119" name="Line 16"/>
          <p:cNvSpPr>
            <a:spLocks noChangeShapeType="1"/>
          </p:cNvSpPr>
          <p:nvPr/>
        </p:nvSpPr>
        <p:spPr bwMode="auto">
          <a:xfrm flipV="1">
            <a:off x="1258888" y="3738563"/>
            <a:ext cx="215900" cy="4333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sm" len="lg"/>
          </a:ln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47120" name="Text Box 17"/>
          <p:cNvSpPr txBox="1">
            <a:spLocks noChangeArrowheads="1"/>
          </p:cNvSpPr>
          <p:nvPr/>
        </p:nvSpPr>
        <p:spPr bwMode="auto">
          <a:xfrm>
            <a:off x="827088" y="4171950"/>
            <a:ext cx="1193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Transition</a:t>
            </a:r>
          </a:p>
        </p:txBody>
      </p:sp>
      <p:cxnSp>
        <p:nvCxnSpPr>
          <p:cNvPr id="47121" name="AutoShape 18"/>
          <p:cNvCxnSpPr>
            <a:cxnSpLocks noChangeShapeType="1"/>
            <a:stCxn id="47134" idx="3"/>
            <a:endCxn id="47112" idx="1"/>
          </p:cNvCxnSpPr>
          <p:nvPr/>
        </p:nvCxnSpPr>
        <p:spPr bwMode="auto">
          <a:xfrm>
            <a:off x="2852738" y="3719513"/>
            <a:ext cx="1708150" cy="15875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</p:cxnSp>
      <p:sp>
        <p:nvSpPr>
          <p:cNvPr id="47122" name="Rectangle 19"/>
          <p:cNvSpPr>
            <a:spLocks noChangeArrowheads="1"/>
          </p:cNvSpPr>
          <p:nvPr/>
        </p:nvSpPr>
        <p:spPr bwMode="auto">
          <a:xfrm>
            <a:off x="5795963" y="3355975"/>
            <a:ext cx="1223962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lnSpc>
                <a:spcPct val="90000"/>
              </a:lnSpc>
              <a:spcBef>
                <a:spcPct val="0"/>
              </a:spcBef>
            </a:pPr>
            <a:r>
              <a:rPr kumimoji="0" lang="en-US" altLang="ko-KR" sz="1600">
                <a:solidFill>
                  <a:srgbClr val="040404"/>
                </a:solidFill>
                <a:cs typeface="Arial" charset="0"/>
              </a:rPr>
              <a:t>terminate</a:t>
            </a:r>
          </a:p>
        </p:txBody>
      </p:sp>
      <p:sp>
        <p:nvSpPr>
          <p:cNvPr id="47123" name="AutoShape 20"/>
          <p:cNvSpPr>
            <a:spLocks noChangeArrowheads="1"/>
          </p:cNvSpPr>
          <p:nvPr/>
        </p:nvSpPr>
        <p:spPr bwMode="auto">
          <a:xfrm>
            <a:off x="4570413" y="4964113"/>
            <a:ext cx="1152525" cy="711200"/>
          </a:xfrm>
          <a:prstGeom prst="roundRect">
            <a:avLst>
              <a:gd name="adj" fmla="val 14880"/>
            </a:avLst>
          </a:prstGeom>
          <a:solidFill>
            <a:srgbClr val="F3F4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7124" name="Rectangle 21"/>
          <p:cNvSpPr>
            <a:spLocks noChangeArrowheads="1"/>
          </p:cNvSpPr>
          <p:nvPr/>
        </p:nvSpPr>
        <p:spPr bwMode="auto">
          <a:xfrm>
            <a:off x="4745038" y="5035550"/>
            <a:ext cx="762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800" b="1">
                <a:solidFill>
                  <a:srgbClr val="000000"/>
                </a:solidFill>
              </a:rPr>
              <a:t>Screen</a:t>
            </a:r>
            <a:br>
              <a:rPr kumimoji="0" lang="en-US" altLang="ko-KR" sz="1800" b="1">
                <a:solidFill>
                  <a:srgbClr val="000000"/>
                </a:solidFill>
              </a:rPr>
            </a:br>
            <a:r>
              <a:rPr kumimoji="0" lang="en-US" altLang="ko-KR" sz="1800" b="1">
                <a:solidFill>
                  <a:srgbClr val="000000"/>
                </a:solidFill>
              </a:rPr>
              <a:t>Saving</a:t>
            </a:r>
            <a:endParaRPr kumimoji="0" lang="en-US" altLang="ko-KR" sz="1800"/>
          </a:p>
        </p:txBody>
      </p:sp>
      <p:sp>
        <p:nvSpPr>
          <p:cNvPr id="47125" name="Rectangle 22"/>
          <p:cNvSpPr>
            <a:spLocks noChangeArrowheads="1"/>
          </p:cNvSpPr>
          <p:nvPr/>
        </p:nvSpPr>
        <p:spPr bwMode="auto">
          <a:xfrm>
            <a:off x="3203575" y="4214813"/>
            <a:ext cx="18002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lnSpc>
                <a:spcPct val="90000"/>
              </a:lnSpc>
              <a:spcBef>
                <a:spcPct val="0"/>
              </a:spcBef>
            </a:pPr>
            <a:r>
              <a:rPr kumimoji="0" lang="en-US" altLang="ko-KR" sz="1600">
                <a:solidFill>
                  <a:srgbClr val="040404"/>
                </a:solidFill>
              </a:rPr>
              <a:t>keyStrock or</a:t>
            </a:r>
            <a:br>
              <a:rPr kumimoji="0" lang="en-US" altLang="ko-KR" sz="1600">
                <a:solidFill>
                  <a:srgbClr val="040404"/>
                </a:solidFill>
              </a:rPr>
            </a:br>
            <a:r>
              <a:rPr kumimoji="0" lang="en-US" altLang="ko-KR" sz="1600">
                <a:solidFill>
                  <a:srgbClr val="040404"/>
                </a:solidFill>
              </a:rPr>
              <a:t>mouseMovement</a:t>
            </a:r>
            <a:endParaRPr kumimoji="0" lang="en-US" altLang="ko-KR" sz="1600">
              <a:solidFill>
                <a:srgbClr val="040404"/>
              </a:solidFill>
              <a:cs typeface="Arial" charset="0"/>
            </a:endParaRPr>
          </a:p>
        </p:txBody>
      </p:sp>
      <p:sp>
        <p:nvSpPr>
          <p:cNvPr id="47126" name="Rectangle 23"/>
          <p:cNvSpPr>
            <a:spLocks noChangeArrowheads="1"/>
          </p:cNvSpPr>
          <p:nvPr/>
        </p:nvSpPr>
        <p:spPr bwMode="auto">
          <a:xfrm>
            <a:off x="5364163" y="4430713"/>
            <a:ext cx="20161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lnSpc>
                <a:spcPct val="90000"/>
              </a:lnSpc>
              <a:spcBef>
                <a:spcPct val="0"/>
              </a:spcBef>
            </a:pPr>
            <a:r>
              <a:rPr kumimoji="0" lang="en-US" altLang="ko-KR" sz="1600">
                <a:solidFill>
                  <a:srgbClr val="040404"/>
                </a:solidFill>
              </a:rPr>
              <a:t>[is Timeout]/</a:t>
            </a:r>
            <a:br>
              <a:rPr kumimoji="0" lang="en-US" altLang="ko-KR" sz="1600">
                <a:solidFill>
                  <a:srgbClr val="040404"/>
                </a:solidFill>
              </a:rPr>
            </a:br>
            <a:r>
              <a:rPr kumimoji="0" lang="en-US" altLang="ko-KR" sz="1600">
                <a:solidFill>
                  <a:srgbClr val="040404"/>
                </a:solidFill>
              </a:rPr>
              <a:t>popUpScreenShot()</a:t>
            </a:r>
            <a:endParaRPr kumimoji="0" lang="en-US" altLang="ko-KR" sz="1600">
              <a:solidFill>
                <a:srgbClr val="040404"/>
              </a:solidFill>
              <a:cs typeface="Arial" charset="0"/>
            </a:endParaRPr>
          </a:p>
        </p:txBody>
      </p:sp>
      <p:sp>
        <p:nvSpPr>
          <p:cNvPr id="47127" name="Line 24"/>
          <p:cNvSpPr>
            <a:spLocks noChangeShapeType="1"/>
          </p:cNvSpPr>
          <p:nvPr/>
        </p:nvSpPr>
        <p:spPr bwMode="auto">
          <a:xfrm>
            <a:off x="8243888" y="3738563"/>
            <a:ext cx="360362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cxnSp>
        <p:nvCxnSpPr>
          <p:cNvPr id="47128" name="AutoShape 25"/>
          <p:cNvCxnSpPr>
            <a:cxnSpLocks noChangeShapeType="1"/>
            <a:stCxn id="47114" idx="5"/>
            <a:endCxn id="47135" idx="1"/>
          </p:cNvCxnSpPr>
          <p:nvPr/>
        </p:nvCxnSpPr>
        <p:spPr bwMode="auto">
          <a:xfrm>
            <a:off x="495300" y="3708400"/>
            <a:ext cx="1412875" cy="3175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</p:cxnSp>
      <p:sp>
        <p:nvSpPr>
          <p:cNvPr id="47129" name="Rectangle 26"/>
          <p:cNvSpPr>
            <a:spLocks noChangeArrowheads="1"/>
          </p:cNvSpPr>
          <p:nvPr/>
        </p:nvSpPr>
        <p:spPr bwMode="auto">
          <a:xfrm>
            <a:off x="611188" y="3379788"/>
            <a:ext cx="1223962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lnSpc>
                <a:spcPct val="90000"/>
              </a:lnSpc>
              <a:spcBef>
                <a:spcPct val="0"/>
              </a:spcBef>
            </a:pPr>
            <a:r>
              <a:rPr kumimoji="0" lang="en-US" altLang="ko-KR" sz="1600">
                <a:solidFill>
                  <a:srgbClr val="040404"/>
                </a:solidFill>
              </a:rPr>
              <a:t>turn PC on</a:t>
            </a:r>
            <a:endParaRPr kumimoji="0" lang="en-US" altLang="ko-KR" sz="1600">
              <a:solidFill>
                <a:srgbClr val="040404"/>
              </a:solidFill>
              <a:cs typeface="Arial" charset="0"/>
            </a:endParaRPr>
          </a:p>
        </p:txBody>
      </p:sp>
      <p:sp>
        <p:nvSpPr>
          <p:cNvPr id="47130" name="Line 27"/>
          <p:cNvSpPr>
            <a:spLocks noChangeShapeType="1"/>
          </p:cNvSpPr>
          <p:nvPr/>
        </p:nvSpPr>
        <p:spPr bwMode="auto">
          <a:xfrm flipV="1">
            <a:off x="4930775" y="4027488"/>
            <a:ext cx="0" cy="936625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47131" name="Line 28"/>
          <p:cNvSpPr>
            <a:spLocks noChangeShapeType="1"/>
          </p:cNvSpPr>
          <p:nvPr/>
        </p:nvSpPr>
        <p:spPr bwMode="auto">
          <a:xfrm>
            <a:off x="5219700" y="4100513"/>
            <a:ext cx="0" cy="8636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E6CC88-637B-488C-8609-A0B769D2245E}" type="slidenum">
              <a:rPr lang="ko-KR" altLang="en-US"/>
              <a:pPr>
                <a:defRPr/>
              </a:pPr>
              <a:t>46</a:t>
            </a:fld>
            <a:r>
              <a:rPr lang="en-US" altLang="ko-KR" dirty="0"/>
              <a:t>/51</a:t>
            </a: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Internal Activities</a:t>
            </a:r>
            <a:endParaRPr lang="ko-KR" altLang="en-US" smtClean="0"/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888" y="1268413"/>
            <a:ext cx="8758237" cy="48577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States can react to events without transition</a:t>
            </a:r>
          </a:p>
          <a:p>
            <a:pPr lvl="1" eaLnBrk="1" hangingPunct="1">
              <a:defRPr/>
            </a:pPr>
            <a:r>
              <a:rPr lang="en-US" altLang="ko-KR" dirty="0"/>
              <a:t>Putting the event, guard, and activity inside the state box</a:t>
            </a:r>
          </a:p>
          <a:p>
            <a:pPr lvl="1" eaLnBrk="1" hangingPunct="1">
              <a:defRPr/>
            </a:pPr>
            <a:r>
              <a:rPr lang="en-US" altLang="ko-KR" dirty="0"/>
              <a:t>Two special activities</a:t>
            </a:r>
          </a:p>
          <a:p>
            <a:pPr lvl="2" eaLnBrk="1" hangingPunct="1">
              <a:defRPr/>
            </a:pPr>
            <a:r>
              <a:rPr lang="en-US" altLang="ko-KR" dirty="0"/>
              <a:t>The entry and exit activities</a:t>
            </a:r>
          </a:p>
          <a:p>
            <a:pPr marL="342900" lvl="1" indent="-342900" eaLnBrk="1" hangingPunct="1"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altLang="ko-KR" sz="2400" dirty="0"/>
              <a:t>Internal activity is similar to self-transition </a:t>
            </a:r>
          </a:p>
          <a:p>
            <a:pPr lvl="1" eaLnBrk="1" hangingPunct="1">
              <a:defRPr/>
            </a:pPr>
            <a:r>
              <a:rPr lang="en-US" altLang="ko-KR" dirty="0"/>
              <a:t>However, internal activities do not trigger the entry and exit activities</a:t>
            </a:r>
          </a:p>
        </p:txBody>
      </p:sp>
      <p:pic>
        <p:nvPicPr>
          <p:cNvPr id="4813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88" y="4143375"/>
            <a:ext cx="30384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63" y="4000500"/>
            <a:ext cx="5895975" cy="2682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3B57F9-7AC8-4775-93A2-38BE25E5BEC0}" type="slidenum">
              <a:rPr lang="ko-KR" altLang="en-US"/>
              <a:pPr>
                <a:defRPr/>
              </a:pPr>
              <a:t>47</a:t>
            </a:fld>
            <a:r>
              <a:rPr lang="en-US" altLang="ko-KR" dirty="0"/>
              <a:t>/51</a:t>
            </a:r>
          </a:p>
        </p:txBody>
      </p:sp>
      <p:sp>
        <p:nvSpPr>
          <p:cNvPr id="491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Activity States</a:t>
            </a:r>
            <a:endParaRPr lang="ko-KR" altLang="en-US" smtClean="0"/>
          </a:p>
        </p:txBody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268413"/>
            <a:ext cx="3829050" cy="4857750"/>
          </a:xfrm>
        </p:spPr>
        <p:txBody>
          <a:bodyPr/>
          <a:lstStyle/>
          <a:p>
            <a:pPr eaLnBrk="1" hangingPunct="1"/>
            <a:r>
              <a:rPr lang="en-US" altLang="ko-KR" sz="2000" smtClean="0"/>
              <a:t>Regular activities</a:t>
            </a:r>
          </a:p>
          <a:p>
            <a:pPr lvl="1" eaLnBrk="1" hangingPunct="1"/>
            <a:r>
              <a:rPr lang="en-US" altLang="ko-KR" sz="1800" smtClean="0"/>
              <a:t>Instantaneous behavior</a:t>
            </a:r>
          </a:p>
          <a:p>
            <a:pPr lvl="1" eaLnBrk="1" hangingPunct="1"/>
            <a:r>
              <a:rPr lang="en-US" altLang="ko-KR" sz="1800" smtClean="0"/>
              <a:t>Cannot be interrupted</a:t>
            </a:r>
          </a:p>
          <a:p>
            <a:pPr eaLnBrk="1" hangingPunct="1"/>
            <a:r>
              <a:rPr lang="en-US" altLang="ko-KR" sz="2000" smtClean="0"/>
              <a:t>A normal state is quiet and waiting for the next event before it does something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957763" y="1214438"/>
            <a:ext cx="382905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altLang="ko-KR" kern="0" dirty="0">
                <a:latin typeface="+mn-lt"/>
                <a:ea typeface="+mn-ea"/>
              </a:rPr>
              <a:t>Do-activities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>
                <a:srgbClr val="666699"/>
              </a:buClr>
              <a:buFont typeface="Arial" charset="0"/>
              <a:buChar char="–"/>
              <a:defRPr/>
            </a:pPr>
            <a:r>
              <a:rPr lang="en-US" altLang="ko-KR" sz="1800" kern="0" dirty="0">
                <a:latin typeface="+mn-lt"/>
                <a:ea typeface="+mn-ea"/>
              </a:rPr>
              <a:t>Takes finite time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>
                <a:srgbClr val="666699"/>
              </a:buClr>
              <a:buFont typeface="Arial" charset="0"/>
              <a:buChar char="–"/>
              <a:defRPr/>
            </a:pPr>
            <a:r>
              <a:rPr lang="en-US" altLang="ko-KR" sz="1800" kern="0" dirty="0">
                <a:latin typeface="+mn-lt"/>
                <a:ea typeface="+mn-ea"/>
              </a:rPr>
              <a:t>Can be interrupted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altLang="ko-KR" kern="0" dirty="0">
                <a:latin typeface="+mn-lt"/>
                <a:ea typeface="+mn-ea"/>
              </a:rPr>
              <a:t>Activity state is doing some on-going work</a:t>
            </a:r>
          </a:p>
        </p:txBody>
      </p:sp>
      <p:sp>
        <p:nvSpPr>
          <p:cNvPr id="49161" name="직사각형 9"/>
          <p:cNvSpPr>
            <a:spLocks noChangeArrowheads="1"/>
          </p:cNvSpPr>
          <p:nvPr/>
        </p:nvSpPr>
        <p:spPr bwMode="auto">
          <a:xfrm>
            <a:off x="5619750" y="4429125"/>
            <a:ext cx="285750" cy="21431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E84C2-68E7-46B4-9C4F-3DB5A684E855}" type="slidenum">
              <a:rPr lang="ko-KR" altLang="en-US"/>
              <a:pPr>
                <a:defRPr/>
              </a:pPr>
              <a:t>48</a:t>
            </a:fld>
            <a:r>
              <a:rPr lang="en-US" altLang="ko-KR" dirty="0"/>
              <a:t>/51</a:t>
            </a: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Superstates</a:t>
            </a:r>
          </a:p>
        </p:txBody>
      </p:sp>
      <p:pic>
        <p:nvPicPr>
          <p:cNvPr id="5018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0713" y="3290888"/>
            <a:ext cx="50577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18488" cy="2305050"/>
          </a:xfrm>
          <a:noFill/>
        </p:spPr>
        <p:txBody>
          <a:bodyPr/>
          <a:lstStyle/>
          <a:p>
            <a:pPr eaLnBrk="1" hangingPunct="1"/>
            <a:r>
              <a:rPr lang="en-US" altLang="ko-KR" smtClean="0"/>
              <a:t>Several states share common transitions and internal activities</a:t>
            </a:r>
          </a:p>
          <a:p>
            <a:pPr lvl="1" eaLnBrk="1" hangingPunct="1"/>
            <a:r>
              <a:rPr lang="en-US" altLang="ko-KR" smtClean="0"/>
              <a:t>Move the shared behavior into a superstate</a:t>
            </a:r>
          </a:p>
          <a:p>
            <a:pPr lvl="1" eaLnBrk="1" hangingPunct="1"/>
            <a:r>
              <a:rPr lang="en-US" altLang="ko-KR" smtClean="0"/>
              <a:t>A behavior can be expressed in a modular/hierarchical way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</a:t>
            </a:r>
            <a:r>
              <a:rPr lang="en-US" i="1" smtClean="0">
                <a:solidFill>
                  <a:srgbClr val="000000"/>
                </a:solidFill>
              </a:rPr>
              <a:t>8/e </a:t>
            </a:r>
            <a:r>
              <a:rPr lang="en-US">
                <a:solidFill>
                  <a:srgbClr val="000000"/>
                </a:solidFill>
              </a:rPr>
              <a:t>(McGraw-Hill, </a:t>
            </a:r>
            <a:r>
              <a:rPr lang="en-US" smtClean="0">
                <a:solidFill>
                  <a:srgbClr val="000000"/>
                </a:solidFill>
              </a:rPr>
              <a:t>2014). </a:t>
            </a:r>
            <a:r>
              <a:rPr lang="en-US">
                <a:solidFill>
                  <a:srgbClr val="000000"/>
                </a:solidFill>
              </a:rPr>
              <a:t>Slides copyright </a:t>
            </a:r>
            <a:r>
              <a:rPr lang="en-US" smtClean="0">
                <a:solidFill>
                  <a:srgbClr val="000000"/>
                </a:solidFill>
              </a:rPr>
              <a:t>2014 </a:t>
            </a:r>
            <a:r>
              <a:rPr lang="en-US">
                <a:solidFill>
                  <a:srgbClr val="000000"/>
                </a:solidFill>
              </a:rPr>
              <a:t>by Roger Pressman.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FE6EFCF-EF17-4F10-AD61-C7EFF65962BC}" type="slidenum">
              <a:rPr lang="en-US" altLang="ko-KR" sz="1000">
                <a:solidFill>
                  <a:srgbClr val="000000"/>
                </a:solidFill>
                <a:latin typeface="Helvetica" panose="020B0604020202020204" pitchFamily="34" charset="0"/>
              </a:rPr>
              <a:pPr/>
              <a:t>49</a:t>
            </a:fld>
            <a:endParaRPr lang="en-US" altLang="ko-KR" sz="100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4800600" y="1905000"/>
            <a:ext cx="3405188" cy="4379913"/>
          </a:xfrm>
          <a:prstGeom prst="rect">
            <a:avLst/>
          </a:prstGeom>
          <a:solidFill>
            <a:srgbClr val="96E3F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latinLnBrk="0" hangingPunct="0">
              <a:spcBef>
                <a:spcPct val="0"/>
              </a:spcBef>
            </a:pPr>
            <a:endParaRPr kumimoji="0" lang="ko-KR" altLang="ko-KR" smtClean="0">
              <a:solidFill>
                <a:srgbClr val="000000"/>
              </a:solidFill>
            </a:endParaRP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1143000"/>
            <a:ext cx="5021263" cy="6858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Activity Diagram</a:t>
            </a: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057400"/>
            <a:ext cx="24511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2209800" y="2057400"/>
            <a:ext cx="24384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latinLnBrk="0" hangingPunct="0"/>
            <a:r>
              <a:rPr kumimoji="0" lang="en-US" altLang="ko-KR" sz="2000" i="1" smtClean="0">
                <a:solidFill>
                  <a:srgbClr val="000000"/>
                </a:solidFill>
                <a:latin typeface="Palatino" pitchFamily="-128" charset="0"/>
              </a:rPr>
              <a:t>Supplements the use case by providing a graphical representation of the flow of interaction within a specific scenario</a:t>
            </a:r>
            <a:endParaRPr kumimoji="0" lang="en-US" altLang="ko-KR" smtClean="0">
              <a:solidFill>
                <a:srgbClr val="000000"/>
              </a:solidFill>
              <a:latin typeface="Palatino" pitchFamily="-12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0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0C2CB2-E57C-49E7-910A-69DC65894851}" type="slidenum">
              <a:rPr lang="ko-KR" altLang="en-US"/>
              <a:pPr>
                <a:defRPr/>
              </a:pPr>
              <a:t>5</a:t>
            </a:fld>
            <a:r>
              <a:rPr lang="en-US" altLang="ko-KR" dirty="0"/>
              <a:t>/51</a:t>
            </a: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/>
          <a:srcRect t="1541" b="1027"/>
          <a:stretch>
            <a:fillRect/>
          </a:stretch>
        </p:blipFill>
        <p:spPr bwMode="auto">
          <a:xfrm>
            <a:off x="3071813" y="0"/>
            <a:ext cx="4924425" cy="68310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7174" name="제목 1"/>
          <p:cNvSpPr>
            <a:spLocks noGrp="1"/>
          </p:cNvSpPr>
          <p:nvPr>
            <p:ph type="title"/>
          </p:nvPr>
        </p:nvSpPr>
        <p:spPr>
          <a:xfrm>
            <a:off x="142875" y="274638"/>
            <a:ext cx="4186238" cy="850900"/>
          </a:xfrm>
        </p:spPr>
        <p:txBody>
          <a:bodyPr/>
          <a:lstStyle/>
          <a:p>
            <a:pPr eaLnBrk="1" hangingPunct="1"/>
            <a:r>
              <a:rPr lang="en-US" altLang="ko-KR" smtClean="0"/>
              <a:t>Classification of UML diagram types</a:t>
            </a:r>
            <a:endParaRPr lang="ko-KR" altLang="en-US" smtClean="0"/>
          </a:p>
        </p:txBody>
      </p:sp>
      <p:sp>
        <p:nvSpPr>
          <p:cNvPr id="7175" name="TextBox 7"/>
          <p:cNvSpPr txBox="1">
            <a:spLocks noChangeArrowheads="1"/>
          </p:cNvSpPr>
          <p:nvPr/>
        </p:nvSpPr>
        <p:spPr bwMode="auto">
          <a:xfrm>
            <a:off x="3286125" y="6500813"/>
            <a:ext cx="31289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 i="1"/>
              <a:t>Picture from UML Distilled 3</a:t>
            </a:r>
            <a:r>
              <a:rPr lang="en-US" altLang="ko-KR" sz="1600" i="1" baseline="30000"/>
              <a:t>rd</a:t>
            </a:r>
            <a:r>
              <a:rPr lang="en-US" altLang="ko-KR" sz="1600" i="1"/>
              <a:t> ed</a:t>
            </a:r>
            <a:endParaRPr lang="ko-KR" altLang="en-US" sz="1600" i="1"/>
          </a:p>
        </p:txBody>
      </p:sp>
      <p:sp>
        <p:nvSpPr>
          <p:cNvPr id="7176" name="직사각형 8"/>
          <p:cNvSpPr>
            <a:spLocks noChangeArrowheads="1"/>
          </p:cNvSpPr>
          <p:nvPr/>
        </p:nvSpPr>
        <p:spPr bwMode="auto">
          <a:xfrm>
            <a:off x="5715000" y="71438"/>
            <a:ext cx="1000125" cy="500062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  <p:sp>
        <p:nvSpPr>
          <p:cNvPr id="7177" name="직사각형 9"/>
          <p:cNvSpPr>
            <a:spLocks noChangeArrowheads="1"/>
          </p:cNvSpPr>
          <p:nvPr/>
        </p:nvSpPr>
        <p:spPr bwMode="auto">
          <a:xfrm>
            <a:off x="5715000" y="2714625"/>
            <a:ext cx="1000125" cy="50006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  <p:sp>
        <p:nvSpPr>
          <p:cNvPr id="7178" name="직사각형 10"/>
          <p:cNvSpPr>
            <a:spLocks noChangeArrowheads="1"/>
          </p:cNvSpPr>
          <p:nvPr/>
        </p:nvSpPr>
        <p:spPr bwMode="auto">
          <a:xfrm>
            <a:off x="5715000" y="3286125"/>
            <a:ext cx="1000125" cy="50006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  <p:sp>
        <p:nvSpPr>
          <p:cNvPr id="7179" name="직사각형 11"/>
          <p:cNvSpPr>
            <a:spLocks noChangeArrowheads="1"/>
          </p:cNvSpPr>
          <p:nvPr/>
        </p:nvSpPr>
        <p:spPr bwMode="auto">
          <a:xfrm>
            <a:off x="5715000" y="3929063"/>
            <a:ext cx="1000125" cy="500062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  <p:sp>
        <p:nvSpPr>
          <p:cNvPr id="7180" name="직사각형 12"/>
          <p:cNvSpPr>
            <a:spLocks noChangeArrowheads="1"/>
          </p:cNvSpPr>
          <p:nvPr/>
        </p:nvSpPr>
        <p:spPr bwMode="auto">
          <a:xfrm>
            <a:off x="6929438" y="4429125"/>
            <a:ext cx="1000125" cy="50006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  <p:sp>
        <p:nvSpPr>
          <p:cNvPr id="7181" name="직사각형 13"/>
          <p:cNvSpPr>
            <a:spLocks noChangeArrowheads="1"/>
          </p:cNvSpPr>
          <p:nvPr/>
        </p:nvSpPr>
        <p:spPr bwMode="auto">
          <a:xfrm>
            <a:off x="6858000" y="1143000"/>
            <a:ext cx="1000125" cy="50006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</a:t>
            </a:r>
            <a:r>
              <a:rPr lang="en-US" i="1" smtClean="0">
                <a:solidFill>
                  <a:srgbClr val="000000"/>
                </a:solidFill>
              </a:rPr>
              <a:t>8/e </a:t>
            </a:r>
            <a:r>
              <a:rPr lang="en-US">
                <a:solidFill>
                  <a:srgbClr val="000000"/>
                </a:solidFill>
              </a:rPr>
              <a:t>(McGraw-Hill, </a:t>
            </a:r>
            <a:r>
              <a:rPr lang="en-US" smtClean="0">
                <a:solidFill>
                  <a:srgbClr val="000000"/>
                </a:solidFill>
              </a:rPr>
              <a:t>2014). </a:t>
            </a:r>
            <a:r>
              <a:rPr lang="en-US">
                <a:solidFill>
                  <a:srgbClr val="000000"/>
                </a:solidFill>
              </a:rPr>
              <a:t>Slides copyright </a:t>
            </a:r>
            <a:r>
              <a:rPr lang="en-US" smtClean="0">
                <a:solidFill>
                  <a:srgbClr val="000000"/>
                </a:solidFill>
              </a:rPr>
              <a:t>2014 </a:t>
            </a:r>
            <a:r>
              <a:rPr lang="en-US">
                <a:solidFill>
                  <a:srgbClr val="000000"/>
                </a:solidFill>
              </a:rPr>
              <a:t>by Roger Pressman.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C9E0135-A1F5-43C0-95D8-076D099A813D}" type="slidenum">
              <a:rPr lang="en-US" altLang="ko-KR" sz="1000">
                <a:solidFill>
                  <a:srgbClr val="000000"/>
                </a:solidFill>
                <a:latin typeface="Helvetica" panose="020B0604020202020204" pitchFamily="34" charset="0"/>
              </a:rPr>
              <a:pPr/>
              <a:t>50</a:t>
            </a:fld>
            <a:endParaRPr lang="en-US" altLang="ko-KR" sz="100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20484" name="Rectangle 1026"/>
          <p:cNvSpPr>
            <a:spLocks noChangeArrowheads="1"/>
          </p:cNvSpPr>
          <p:nvPr/>
        </p:nvSpPr>
        <p:spPr bwMode="auto">
          <a:xfrm>
            <a:off x="4419600" y="1905000"/>
            <a:ext cx="3352800" cy="4419600"/>
          </a:xfrm>
          <a:prstGeom prst="rect">
            <a:avLst/>
          </a:prstGeom>
          <a:solidFill>
            <a:srgbClr val="96E3F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latinLnBrk="0" hangingPunct="0">
              <a:spcBef>
                <a:spcPct val="0"/>
              </a:spcBef>
            </a:pPr>
            <a:endParaRPr kumimoji="0" lang="ko-KR" altLang="ko-KR" smtClean="0">
              <a:solidFill>
                <a:srgbClr val="000000"/>
              </a:solidFill>
            </a:endParaRPr>
          </a:p>
        </p:txBody>
      </p:sp>
      <p:sp>
        <p:nvSpPr>
          <p:cNvPr id="20485" name="Rectangle 1027"/>
          <p:cNvSpPr>
            <a:spLocks noGrp="1" noChangeArrowheads="1"/>
          </p:cNvSpPr>
          <p:nvPr>
            <p:ph type="title"/>
          </p:nvPr>
        </p:nvSpPr>
        <p:spPr>
          <a:xfrm>
            <a:off x="1219200" y="1066800"/>
            <a:ext cx="5943600" cy="6858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Swimlane Diagrams</a:t>
            </a:r>
          </a:p>
        </p:txBody>
      </p:sp>
      <p:sp>
        <p:nvSpPr>
          <p:cNvPr id="259076" name="Text Box 1028"/>
          <p:cNvSpPr txBox="1">
            <a:spLocks noChangeArrowheads="1"/>
          </p:cNvSpPr>
          <p:nvPr/>
        </p:nvSpPr>
        <p:spPr bwMode="auto">
          <a:xfrm>
            <a:off x="1905000" y="2057400"/>
            <a:ext cx="2133600" cy="22050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latinLnBrk="0" hangingPunct="0">
              <a:lnSpc>
                <a:spcPct val="90000"/>
              </a:lnSpc>
              <a:defRPr/>
            </a:pPr>
            <a:r>
              <a:rPr kumimoji="0" lang="en-US" sz="1400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ＭＳ Ｐゴシック" pitchFamily="-128" charset="-128"/>
              </a:rPr>
              <a:t>Allows the modeler to represent the flow of activities described by the use-case and at the same time indicate which actor (if there are multiple actors involved in a specific use-case) or analysis class has responsibility for the action described by an activity rectangle</a:t>
            </a:r>
          </a:p>
        </p:txBody>
      </p:sp>
      <p:pic>
        <p:nvPicPr>
          <p:cNvPr id="20487" name="Picture 10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905000"/>
            <a:ext cx="3352800" cy="44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011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3A873-20A5-4758-BB98-7BAF92363475}" type="slidenum">
              <a:rPr lang="ko-KR" altLang="en-US"/>
              <a:pPr>
                <a:defRPr/>
              </a:pPr>
              <a:t>51</a:t>
            </a:fld>
            <a:r>
              <a:rPr lang="en-US" altLang="ko-KR" dirty="0"/>
              <a:t>/51</a:t>
            </a:r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492375"/>
            <a:ext cx="6680200" cy="762000"/>
          </a:xfrm>
        </p:spPr>
        <p:txBody>
          <a:bodyPr/>
          <a:lstStyle/>
          <a:p>
            <a:pPr eaLnBrk="1" hangingPunct="1"/>
            <a:r>
              <a:rPr lang="en-US" altLang="ko-KR" smtClean="0"/>
              <a:t>Deployment</a:t>
            </a:r>
            <a:r>
              <a:rPr lang="ko-KR" altLang="en-US" smtClean="0"/>
              <a:t> </a:t>
            </a:r>
            <a:r>
              <a:rPr lang="en-US" altLang="ko-KR" smtClean="0"/>
              <a:t>Diagrams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C2370-DC22-4096-91DE-ED7978BCAE7B}" type="slidenum">
              <a:rPr lang="ko-KR" altLang="en-US"/>
              <a:pPr>
                <a:defRPr/>
              </a:pPr>
              <a:t>52</a:t>
            </a:fld>
            <a:r>
              <a:rPr lang="en-US" altLang="ko-KR" dirty="0"/>
              <a:t>/51</a:t>
            </a:r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Deployment</a:t>
            </a:r>
            <a:r>
              <a:rPr lang="ko-KR" altLang="en-US" smtClean="0"/>
              <a:t> </a:t>
            </a:r>
            <a:r>
              <a:rPr lang="en-US" altLang="ko-KR" smtClean="0"/>
              <a:t>Diagrams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8577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Show runtime architecture of devices, execution environments, and artifacts in architecture</a:t>
            </a:r>
          </a:p>
          <a:p>
            <a:pPr lvl="1" eaLnBrk="1" hangingPunct="1"/>
            <a:r>
              <a:rPr lang="en-US" altLang="ko-KR" dirty="0" smtClean="0"/>
              <a:t>Physical description of system topology</a:t>
            </a:r>
          </a:p>
          <a:p>
            <a:pPr lvl="2" eaLnBrk="1" hangingPunct="1"/>
            <a:r>
              <a:rPr lang="en-US" altLang="ko-KR" sz="1800" dirty="0" smtClean="0"/>
              <a:t>Describe structure of hardware units and software executing on each unit</a:t>
            </a:r>
          </a:p>
        </p:txBody>
      </p:sp>
      <p:sp>
        <p:nvSpPr>
          <p:cNvPr id="52231" name="Text Box 9"/>
          <p:cNvSpPr txBox="1">
            <a:spLocks noChangeArrowheads="1"/>
          </p:cNvSpPr>
          <p:nvPr/>
        </p:nvSpPr>
        <p:spPr bwMode="auto">
          <a:xfrm>
            <a:off x="179388" y="2708275"/>
            <a:ext cx="704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Node</a:t>
            </a:r>
          </a:p>
        </p:txBody>
      </p:sp>
      <p:sp>
        <p:nvSpPr>
          <p:cNvPr id="52232" name="Line 10"/>
          <p:cNvSpPr>
            <a:spLocks noChangeShapeType="1"/>
          </p:cNvSpPr>
          <p:nvPr/>
        </p:nvSpPr>
        <p:spPr bwMode="auto">
          <a:xfrm flipH="1" flipV="1">
            <a:off x="6948488" y="5157788"/>
            <a:ext cx="0" cy="136683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52233" name="Line 12"/>
          <p:cNvSpPr>
            <a:spLocks noChangeShapeType="1"/>
          </p:cNvSpPr>
          <p:nvPr/>
        </p:nvSpPr>
        <p:spPr bwMode="auto">
          <a:xfrm>
            <a:off x="611188" y="3068638"/>
            <a:ext cx="0" cy="3603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grpSp>
        <p:nvGrpSpPr>
          <p:cNvPr id="52234" name="Group 32"/>
          <p:cNvGrpSpPr>
            <a:grpSpLocks/>
          </p:cNvGrpSpPr>
          <p:nvPr/>
        </p:nvGrpSpPr>
        <p:grpSpPr bwMode="auto">
          <a:xfrm>
            <a:off x="0" y="3429000"/>
            <a:ext cx="6265863" cy="3429000"/>
            <a:chOff x="702" y="2160"/>
            <a:chExt cx="3947" cy="2160"/>
          </a:xfrm>
        </p:grpSpPr>
        <p:sp>
          <p:nvSpPr>
            <p:cNvPr id="52241" name="AutoShape 33"/>
            <p:cNvSpPr>
              <a:spLocks noChangeArrowheads="1"/>
            </p:cNvSpPr>
            <p:nvPr/>
          </p:nvSpPr>
          <p:spPr bwMode="auto">
            <a:xfrm>
              <a:off x="702" y="2160"/>
              <a:ext cx="3947" cy="2160"/>
            </a:xfrm>
            <a:prstGeom prst="cube">
              <a:avLst>
                <a:gd name="adj" fmla="val 440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52242" name="Rectangle 34"/>
            <p:cNvSpPr>
              <a:spLocks noChangeArrowheads="1"/>
            </p:cNvSpPr>
            <p:nvPr/>
          </p:nvSpPr>
          <p:spPr bwMode="auto">
            <a:xfrm>
              <a:off x="748" y="2478"/>
              <a:ext cx="3765" cy="1769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52243" name="Text Box 35"/>
            <p:cNvSpPr txBox="1">
              <a:spLocks noChangeArrowheads="1"/>
            </p:cNvSpPr>
            <p:nvPr/>
          </p:nvSpPr>
          <p:spPr bwMode="auto">
            <a:xfrm>
              <a:off x="2381" y="2233"/>
              <a:ext cx="590" cy="17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>
              <a:spAutoFit/>
            </a:bodyPr>
            <a:lstStyle/>
            <a:p>
              <a:r>
                <a:rPr lang="en-US" altLang="ko-KR" sz="1200" b="1"/>
                <a:t>AppServer</a:t>
              </a:r>
            </a:p>
          </p:txBody>
        </p:sp>
        <p:sp>
          <p:nvSpPr>
            <p:cNvPr id="52244" name="Text Box 36"/>
            <p:cNvSpPr txBox="1">
              <a:spLocks noChangeArrowheads="1"/>
            </p:cNvSpPr>
            <p:nvPr/>
          </p:nvSpPr>
          <p:spPr bwMode="auto">
            <a:xfrm>
              <a:off x="2018" y="2462"/>
              <a:ext cx="1043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>
              <a:spAutoFit/>
            </a:bodyPr>
            <a:lstStyle/>
            <a:p>
              <a:pPr algn="ctr"/>
              <a:r>
                <a:rPr lang="en-US" altLang="ko-KR" sz="1200" b="1"/>
                <a:t>&lt;&lt;artifact&gt;&gt;</a:t>
              </a:r>
              <a:r>
                <a:rPr lang="en-US" altLang="ko-KR" sz="1200" b="1" u="sng"/>
                <a:t/>
              </a:r>
              <a:br>
                <a:rPr lang="en-US" altLang="ko-KR" sz="1200" b="1" u="sng"/>
              </a:br>
              <a:r>
                <a:rPr lang="en-US" altLang="ko-KR" sz="1200" b="1" u="sng"/>
                <a:t>ShoppingApp.ear</a:t>
              </a:r>
            </a:p>
          </p:txBody>
        </p:sp>
        <p:sp>
          <p:nvSpPr>
            <p:cNvPr id="52245" name="Rectangle 37"/>
            <p:cNvSpPr>
              <a:spLocks noChangeArrowheads="1"/>
            </p:cNvSpPr>
            <p:nvPr/>
          </p:nvSpPr>
          <p:spPr bwMode="auto">
            <a:xfrm>
              <a:off x="884" y="2795"/>
              <a:ext cx="1270" cy="544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52246" name="Rectangle 38"/>
            <p:cNvSpPr>
              <a:spLocks noChangeArrowheads="1"/>
            </p:cNvSpPr>
            <p:nvPr/>
          </p:nvSpPr>
          <p:spPr bwMode="auto">
            <a:xfrm>
              <a:off x="3061" y="2795"/>
              <a:ext cx="1180" cy="544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52247" name="Rectangle 39"/>
            <p:cNvSpPr>
              <a:spLocks noChangeArrowheads="1"/>
            </p:cNvSpPr>
            <p:nvPr/>
          </p:nvSpPr>
          <p:spPr bwMode="auto">
            <a:xfrm>
              <a:off x="3061" y="3657"/>
              <a:ext cx="1180" cy="544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52248" name="Text Box 40"/>
            <p:cNvSpPr txBox="1">
              <a:spLocks noChangeArrowheads="1"/>
            </p:cNvSpPr>
            <p:nvPr/>
          </p:nvSpPr>
          <p:spPr bwMode="auto">
            <a:xfrm>
              <a:off x="930" y="2931"/>
              <a:ext cx="1043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>
              <a:spAutoFit/>
            </a:bodyPr>
            <a:lstStyle/>
            <a:p>
              <a:pPr algn="ctr"/>
              <a:r>
                <a:rPr lang="en-US" altLang="ko-KR" sz="1200" b="1"/>
                <a:t>&lt;&lt;artifact&gt;&gt;</a:t>
              </a:r>
              <a:r>
                <a:rPr lang="en-US" altLang="ko-KR" sz="1200" b="1" u="sng"/>
                <a:t/>
              </a:r>
              <a:br>
                <a:rPr lang="en-US" altLang="ko-KR" sz="1200" b="1" u="sng"/>
              </a:br>
              <a:r>
                <a:rPr lang="en-US" altLang="ko-KR" sz="1200" b="1" u="sng"/>
                <a:t>ShoppingCart.jar</a:t>
              </a:r>
            </a:p>
          </p:txBody>
        </p:sp>
        <p:sp>
          <p:nvSpPr>
            <p:cNvPr id="2541609" name="Document"/>
            <p:cNvSpPr>
              <a:spLocks noEditPoints="1" noChangeArrowheads="1"/>
            </p:cNvSpPr>
            <p:nvPr/>
          </p:nvSpPr>
          <p:spPr bwMode="auto">
            <a:xfrm rot="10800000">
              <a:off x="1927" y="2840"/>
              <a:ext cx="154" cy="207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2250" name="Text Box 42"/>
            <p:cNvSpPr txBox="1">
              <a:spLocks noChangeArrowheads="1"/>
            </p:cNvSpPr>
            <p:nvPr/>
          </p:nvSpPr>
          <p:spPr bwMode="auto">
            <a:xfrm>
              <a:off x="3107" y="2886"/>
              <a:ext cx="1043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>
              <a:spAutoFit/>
            </a:bodyPr>
            <a:lstStyle/>
            <a:p>
              <a:pPr algn="ctr"/>
              <a:r>
                <a:rPr lang="en-US" altLang="ko-KR" sz="1200" b="1"/>
                <a:t>&lt;&lt;artifact&gt;&gt;</a:t>
              </a:r>
              <a:r>
                <a:rPr lang="en-US" altLang="ko-KR" sz="1200" b="1" u="sng"/>
                <a:t/>
              </a:r>
              <a:br>
                <a:rPr lang="en-US" altLang="ko-KR" sz="1200" b="1" u="sng"/>
              </a:br>
              <a:r>
                <a:rPr lang="en-US" altLang="ko-KR" sz="1200" b="1" u="sng"/>
                <a:t>Order.jar</a:t>
              </a:r>
            </a:p>
          </p:txBody>
        </p:sp>
        <p:sp>
          <p:nvSpPr>
            <p:cNvPr id="52251" name="Text Box 43"/>
            <p:cNvSpPr txBox="1">
              <a:spLocks noChangeArrowheads="1"/>
            </p:cNvSpPr>
            <p:nvPr/>
          </p:nvSpPr>
          <p:spPr bwMode="auto">
            <a:xfrm>
              <a:off x="3107" y="3793"/>
              <a:ext cx="1180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>
              <a:spAutoFit/>
            </a:bodyPr>
            <a:lstStyle/>
            <a:p>
              <a:pPr algn="ctr"/>
              <a:r>
                <a:rPr lang="en-US" altLang="ko-KR" sz="1200" b="1"/>
                <a:t>&lt;&lt;deployment spec&gt;&gt;</a:t>
              </a:r>
              <a:r>
                <a:rPr lang="en-US" altLang="ko-KR" sz="1200" b="1" u="sng"/>
                <a:t/>
              </a:r>
              <a:br>
                <a:rPr lang="en-US" altLang="ko-KR" sz="1200" b="1" u="sng"/>
              </a:br>
              <a:r>
                <a:rPr lang="en-US" altLang="ko-KR" sz="1200" b="1" u="sng"/>
                <a:t>ejb-jar.xml</a:t>
              </a:r>
            </a:p>
          </p:txBody>
        </p:sp>
        <p:sp>
          <p:nvSpPr>
            <p:cNvPr id="2541612" name="Document"/>
            <p:cNvSpPr>
              <a:spLocks noEditPoints="1" noChangeArrowheads="1"/>
            </p:cNvSpPr>
            <p:nvPr/>
          </p:nvSpPr>
          <p:spPr bwMode="auto">
            <a:xfrm rot="10800000">
              <a:off x="4014" y="2840"/>
              <a:ext cx="154" cy="207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541613" name="Document"/>
            <p:cNvSpPr>
              <a:spLocks noEditPoints="1" noChangeArrowheads="1"/>
            </p:cNvSpPr>
            <p:nvPr/>
          </p:nvSpPr>
          <p:spPr bwMode="auto">
            <a:xfrm rot="10800000">
              <a:off x="4241" y="2523"/>
              <a:ext cx="154" cy="207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2254" name="Line 46"/>
            <p:cNvSpPr>
              <a:spLocks noChangeShapeType="1"/>
            </p:cNvSpPr>
            <p:nvPr/>
          </p:nvSpPr>
          <p:spPr bwMode="auto">
            <a:xfrm flipH="1" flipV="1">
              <a:off x="2154" y="3067"/>
              <a:ext cx="907" cy="6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lIns="0" tIns="46800" rIns="90000" bIns="46800"/>
            <a:lstStyle/>
            <a:p>
              <a:endParaRPr lang="ko-KR" altLang="en-US"/>
            </a:p>
          </p:txBody>
        </p:sp>
        <p:sp>
          <p:nvSpPr>
            <p:cNvPr id="52255" name="Line 47"/>
            <p:cNvSpPr>
              <a:spLocks noChangeShapeType="1"/>
            </p:cNvSpPr>
            <p:nvPr/>
          </p:nvSpPr>
          <p:spPr bwMode="auto">
            <a:xfrm flipH="1" flipV="1">
              <a:off x="3787" y="3339"/>
              <a:ext cx="0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lIns="0" tIns="46800" rIns="90000" bIns="46800"/>
            <a:lstStyle/>
            <a:p>
              <a:endParaRPr lang="ko-KR" altLang="en-US"/>
            </a:p>
          </p:txBody>
        </p:sp>
        <p:sp>
          <p:nvSpPr>
            <p:cNvPr id="52256" name="Line 48"/>
            <p:cNvSpPr>
              <a:spLocks noChangeShapeType="1"/>
            </p:cNvSpPr>
            <p:nvPr/>
          </p:nvSpPr>
          <p:spPr bwMode="auto">
            <a:xfrm flipH="1" flipV="1">
              <a:off x="2154" y="3067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lIns="0" tIns="46800" rIns="90000" bIns="46800"/>
            <a:lstStyle/>
            <a:p>
              <a:endParaRPr lang="ko-KR" altLang="en-US"/>
            </a:p>
          </p:txBody>
        </p:sp>
      </p:grpSp>
      <p:sp>
        <p:nvSpPr>
          <p:cNvPr id="52235" name="AutoShape 49"/>
          <p:cNvSpPr>
            <a:spLocks noChangeArrowheads="1"/>
          </p:cNvSpPr>
          <p:nvPr/>
        </p:nvSpPr>
        <p:spPr bwMode="auto">
          <a:xfrm>
            <a:off x="7235825" y="3644900"/>
            <a:ext cx="1800225" cy="2663825"/>
          </a:xfrm>
          <a:prstGeom prst="cube">
            <a:avLst>
              <a:gd name="adj" fmla="val 6616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 sz="1400" b="1"/>
              <a:t>client</a:t>
            </a:r>
          </a:p>
        </p:txBody>
      </p:sp>
      <p:sp>
        <p:nvSpPr>
          <p:cNvPr id="52236" name="Line 50"/>
          <p:cNvSpPr>
            <a:spLocks noChangeShapeType="1"/>
          </p:cNvSpPr>
          <p:nvPr/>
        </p:nvSpPr>
        <p:spPr bwMode="auto">
          <a:xfrm>
            <a:off x="6227763" y="5084763"/>
            <a:ext cx="1008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  <p:sp>
        <p:nvSpPr>
          <p:cNvPr id="52237" name="Text Box 51"/>
          <p:cNvSpPr txBox="1">
            <a:spLocks noChangeArrowheads="1"/>
          </p:cNvSpPr>
          <p:nvPr/>
        </p:nvSpPr>
        <p:spPr bwMode="auto">
          <a:xfrm>
            <a:off x="6386513" y="4826000"/>
            <a:ext cx="935037" cy="244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r>
              <a:rPr lang="en-US" altLang="ko-KR" sz="1000" b="1"/>
              <a:t>&lt;&lt;TCP/IP&gt;&gt;</a:t>
            </a:r>
          </a:p>
        </p:txBody>
      </p:sp>
      <p:sp>
        <p:nvSpPr>
          <p:cNvPr id="52238" name="Text Box 52"/>
          <p:cNvSpPr txBox="1">
            <a:spLocks noChangeArrowheads="1"/>
          </p:cNvSpPr>
          <p:nvPr/>
        </p:nvSpPr>
        <p:spPr bwMode="auto">
          <a:xfrm>
            <a:off x="6300788" y="6521450"/>
            <a:ext cx="2295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Communication Path</a:t>
            </a:r>
          </a:p>
        </p:txBody>
      </p:sp>
      <p:sp>
        <p:nvSpPr>
          <p:cNvPr id="52239" name="Text Box 53"/>
          <p:cNvSpPr txBox="1">
            <a:spLocks noChangeArrowheads="1"/>
          </p:cNvSpPr>
          <p:nvPr/>
        </p:nvSpPr>
        <p:spPr bwMode="auto">
          <a:xfrm>
            <a:off x="611188" y="5949950"/>
            <a:ext cx="904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artifact</a:t>
            </a:r>
          </a:p>
        </p:txBody>
      </p:sp>
      <p:sp>
        <p:nvSpPr>
          <p:cNvPr id="52240" name="Line 54"/>
          <p:cNvSpPr>
            <a:spLocks noChangeShapeType="1"/>
          </p:cNvSpPr>
          <p:nvPr/>
        </p:nvSpPr>
        <p:spPr bwMode="auto">
          <a:xfrm flipV="1">
            <a:off x="971550" y="5373688"/>
            <a:ext cx="0" cy="6477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1B47D-9D89-4769-A97F-EA0EBB41F195}" type="slidenum">
              <a:rPr lang="ko-KR" altLang="en-US"/>
              <a:pPr>
                <a:defRPr/>
              </a:pPr>
              <a:t>53</a:t>
            </a:fld>
            <a:r>
              <a:rPr lang="en-US" altLang="ko-KR" dirty="0"/>
              <a:t>/51</a:t>
            </a: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Deployment</a:t>
            </a:r>
            <a:r>
              <a:rPr lang="ko-KR" altLang="en-US" smtClean="0"/>
              <a:t> </a:t>
            </a:r>
            <a:r>
              <a:rPr lang="en-US" altLang="ko-KR" smtClean="0"/>
              <a:t>Diagrams</a:t>
            </a:r>
            <a:endParaRPr lang="ko-KR" altLang="en-US" smtClean="0"/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ko-KR" smtClean="0"/>
              <a:t>Node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mtClean="0"/>
              <a:t>Computational resource upon which artifacts may be deployed for execution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ko-KR" smtClean="0"/>
              <a:t>Communication path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mtClean="0"/>
              <a:t>Show connection between nodes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ko-KR" smtClean="0"/>
              <a:t>Stereotype can be used for communication protocol or network used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ko-KR" smtClean="0"/>
              <a:t>Artifact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mtClean="0"/>
              <a:t>Specification of a physical piece of information that is used or produced by a software development process, or by deployment and operation of a system.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ko-KR" smtClean="0"/>
              <a:t>Examples of artifacts include model files, source files, scripts, and binary executable files, a table in a database system, a development deliverable, or a word-processing document, a mail message.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1AB03C-F65F-4EC2-9300-CB9DF031F50E}" type="slidenum">
              <a:rPr lang="ko-KR" altLang="en-US"/>
              <a:pPr>
                <a:defRPr/>
              </a:pPr>
              <a:t>54</a:t>
            </a:fld>
            <a:r>
              <a:rPr lang="en-US" altLang="ko-KR" dirty="0"/>
              <a:t>/51</a:t>
            </a:r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Summary 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4608513" cy="485775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ko-KR" sz="1800" smtClean="0"/>
              <a:t>UML can be used as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ko-KR" sz="1600" smtClean="0"/>
              <a:t>Sketch level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ko-KR" sz="1600" smtClean="0"/>
              <a:t>Blue print level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ko-KR" sz="1600" smtClean="0"/>
              <a:t>Programming language level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800" smtClean="0"/>
              <a:t>Use appropriate UML diagrams for different goals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ko-KR" sz="1600" smtClean="0"/>
              <a:t>If you just starts your SE projects, </a:t>
            </a:r>
            <a:r>
              <a:rPr lang="en-US" altLang="ko-KR" sz="1600" smtClean="0">
                <a:solidFill>
                  <a:srgbClr val="FF0000"/>
                </a:solidFill>
              </a:rPr>
              <a:t>start</a:t>
            </a:r>
            <a:r>
              <a:rPr lang="en-US" altLang="ko-KR" sz="1600" smtClean="0"/>
              <a:t> with 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ko-KR" sz="1200" smtClean="0"/>
              <a:t>Use-case diagrams with use-case texts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ko-KR" sz="1600" smtClean="0"/>
              <a:t>If you want to look at behavior across </a:t>
            </a:r>
            <a:r>
              <a:rPr lang="en-US" altLang="ko-KR" sz="1600" smtClean="0">
                <a:solidFill>
                  <a:srgbClr val="FF0000"/>
                </a:solidFill>
              </a:rPr>
              <a:t>many use cases</a:t>
            </a:r>
            <a:r>
              <a:rPr lang="en-US" altLang="ko-KR" sz="1600" smtClean="0"/>
              <a:t> or many threads,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ko-KR" sz="1200" smtClean="0"/>
              <a:t>Activity diagram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ko-KR" sz="1600" smtClean="0"/>
              <a:t>If you want to look at the behavior of </a:t>
            </a:r>
            <a:r>
              <a:rPr lang="en-US" altLang="ko-KR" sz="1600" smtClean="0">
                <a:solidFill>
                  <a:srgbClr val="FF0000"/>
                </a:solidFill>
              </a:rPr>
              <a:t>several</a:t>
            </a:r>
            <a:r>
              <a:rPr lang="en-US" altLang="ko-KR" sz="1600" smtClean="0"/>
              <a:t> </a:t>
            </a:r>
            <a:r>
              <a:rPr lang="en-US" altLang="ko-KR" sz="1600" smtClean="0">
                <a:solidFill>
                  <a:srgbClr val="FF0000"/>
                </a:solidFill>
              </a:rPr>
              <a:t>objects</a:t>
            </a:r>
            <a:r>
              <a:rPr lang="en-US" altLang="ko-KR" sz="1600" smtClean="0"/>
              <a:t> within a single use case,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ko-KR" sz="1200" smtClean="0"/>
              <a:t>Sequence diagrams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ko-KR" sz="1600" smtClean="0"/>
              <a:t>If you want to look at the behavior of a </a:t>
            </a:r>
            <a:r>
              <a:rPr lang="en-US" altLang="ko-KR" sz="1600" smtClean="0">
                <a:solidFill>
                  <a:srgbClr val="FF0000"/>
                </a:solidFill>
              </a:rPr>
              <a:t>single</a:t>
            </a:r>
            <a:r>
              <a:rPr lang="en-US" altLang="ko-KR" sz="1600" smtClean="0"/>
              <a:t> </a:t>
            </a:r>
            <a:r>
              <a:rPr lang="en-US" altLang="ko-KR" sz="1600" smtClean="0">
                <a:solidFill>
                  <a:srgbClr val="FF0000"/>
                </a:solidFill>
              </a:rPr>
              <a:t>object</a:t>
            </a:r>
            <a:r>
              <a:rPr lang="en-US" altLang="ko-KR" sz="1600" smtClean="0"/>
              <a:t> across many use cases, 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ko-KR" sz="1200" smtClean="0"/>
              <a:t>State diagrams</a:t>
            </a:r>
          </a:p>
        </p:txBody>
      </p:sp>
      <p:pic>
        <p:nvPicPr>
          <p:cNvPr id="5427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6825" y="1412875"/>
            <a:ext cx="368776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Usage of UML</a:t>
            </a:r>
            <a:endParaRPr lang="ko-KR" altLang="en-US" dirty="0" smtClean="0"/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solidFill>
                  <a:srgbClr val="FF0000"/>
                </a:solidFill>
              </a:rPr>
              <a:t>UML as sketch</a:t>
            </a:r>
          </a:p>
          <a:p>
            <a:pPr lvl="1" eaLnBrk="1" hangingPunct="1"/>
            <a:r>
              <a:rPr lang="en-US" altLang="ko-KR" dirty="0" smtClean="0"/>
              <a:t>Selectivity (abstraction) is the key</a:t>
            </a:r>
          </a:p>
          <a:p>
            <a:pPr lvl="1" eaLnBrk="1" hangingPunct="1"/>
            <a:r>
              <a:rPr lang="en-US" altLang="ko-KR" dirty="0" smtClean="0"/>
              <a:t>No formal semantics are given</a:t>
            </a:r>
          </a:p>
          <a:p>
            <a:pPr eaLnBrk="1" hangingPunct="1"/>
            <a:r>
              <a:rPr lang="en-US" altLang="ko-KR" dirty="0" smtClean="0"/>
              <a:t>UML as blueprint</a:t>
            </a:r>
          </a:p>
          <a:p>
            <a:pPr lvl="1" eaLnBrk="1" hangingPunct="1"/>
            <a:r>
              <a:rPr lang="en-US" altLang="ko-KR" dirty="0" smtClean="0"/>
              <a:t>Completeness is the key</a:t>
            </a:r>
          </a:p>
          <a:p>
            <a:pPr eaLnBrk="1" hangingPunct="1"/>
            <a:r>
              <a:rPr lang="en-US" altLang="ko-KR" dirty="0" smtClean="0"/>
              <a:t>UML as a programming language</a:t>
            </a:r>
          </a:p>
          <a:p>
            <a:pPr lvl="1" eaLnBrk="1" hangingPunct="1"/>
            <a:r>
              <a:rPr lang="en-US" altLang="ko-KR" dirty="0" smtClean="0"/>
              <a:t>To generate C/Java code from UML diagrams</a:t>
            </a:r>
          </a:p>
          <a:p>
            <a:pPr lvl="1" eaLnBrk="1" hangingPunct="1"/>
            <a:r>
              <a:rPr lang="en-US" altLang="ko-KR" dirty="0" smtClean="0"/>
              <a:t>No formal definition exists of how the UML maps to any particular programming language</a:t>
            </a:r>
            <a:endParaRPr lang="ko-KR" altLang="en-US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3B8F60-C9DA-4522-978C-FAA5647109E9}" type="slidenum">
              <a:rPr lang="ko-KR" altLang="en-US"/>
              <a:pPr>
                <a:defRPr/>
              </a:pPr>
              <a:t>6</a:t>
            </a:fld>
            <a:r>
              <a:rPr lang="en-US" altLang="ko-KR" dirty="0"/>
              <a:t>/51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8599AA-DFDB-4C19-95E2-B7590E149C93}" type="slidenum">
              <a:rPr lang="ko-KR" altLang="en-US"/>
              <a:pPr>
                <a:defRPr/>
              </a:pPr>
              <a:t>7</a:t>
            </a:fld>
            <a:r>
              <a:rPr lang="en-US" altLang="ko-KR" dirty="0"/>
              <a:t>/51</a:t>
            </a: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492375"/>
            <a:ext cx="6680200" cy="762000"/>
          </a:xfrm>
        </p:spPr>
        <p:txBody>
          <a:bodyPr/>
          <a:lstStyle/>
          <a:p>
            <a:pPr eaLnBrk="1" hangingPunct="1"/>
            <a:r>
              <a:rPr lang="en-US" altLang="ko-KR" smtClean="0"/>
              <a:t>Use Case Diagrams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D0FE2C-05AB-4E90-814B-5BF56FD4AF98}" type="slidenum">
              <a:rPr lang="ko-KR" altLang="en-US"/>
              <a:pPr>
                <a:defRPr/>
              </a:pPr>
              <a:t>8</a:t>
            </a:fld>
            <a:r>
              <a:rPr lang="en-US" altLang="ko-KR" dirty="0"/>
              <a:t>/51</a:t>
            </a: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What is a Use Case?</a:t>
            </a:r>
          </a:p>
        </p:txBody>
      </p:sp>
      <p:sp>
        <p:nvSpPr>
          <p:cNvPr id="10246" name="Text Box 3"/>
          <p:cNvSpPr txBox="1">
            <a:spLocks noChangeArrowheads="1"/>
          </p:cNvSpPr>
          <p:nvPr/>
        </p:nvSpPr>
        <p:spPr bwMode="auto">
          <a:xfrm>
            <a:off x="1143000" y="2308225"/>
            <a:ext cx="7010400" cy="264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4D8DA7"/>
              </a:buClr>
              <a:buSzPct val="60000"/>
              <a:buFont typeface="Marlett" pitchFamily="2" charset="2"/>
              <a:buNone/>
            </a:pPr>
            <a:r>
              <a:rPr lang="en-US" altLang="ko-KR" sz="3000" i="1" dirty="0"/>
              <a:t>Use Case</a:t>
            </a:r>
            <a:r>
              <a:rPr lang="en-US" altLang="ko-KR" sz="3000" dirty="0"/>
              <a:t> ~ A </a:t>
            </a:r>
            <a:r>
              <a:rPr lang="en-US" altLang="ko-KR" sz="3000" dirty="0">
                <a:solidFill>
                  <a:schemeClr val="accent2"/>
                </a:solidFill>
              </a:rPr>
              <a:t>behavior </a:t>
            </a:r>
            <a:r>
              <a:rPr lang="en-US" altLang="ko-KR" sz="3000" dirty="0"/>
              <a:t>or coherent set of behaviors triggered by events </a:t>
            </a:r>
            <a:r>
              <a:rPr lang="en-US" altLang="ko-KR" sz="3000" dirty="0">
                <a:solidFill>
                  <a:schemeClr val="accent2"/>
                </a:solidFill>
              </a:rPr>
              <a:t>sent to the system</a:t>
            </a:r>
            <a:r>
              <a:rPr lang="en-US" altLang="ko-KR" sz="3000" dirty="0"/>
              <a:t> </a:t>
            </a:r>
            <a:r>
              <a:rPr lang="en-US" altLang="ko-KR" sz="3000" dirty="0">
                <a:solidFill>
                  <a:srgbClr val="FF0000"/>
                </a:solidFill>
              </a:rPr>
              <a:t>by</a:t>
            </a:r>
            <a:r>
              <a:rPr lang="en-US" altLang="ko-KR" sz="3000" dirty="0"/>
              <a:t> human user(s), other systems, hardware components, or an internal clock</a:t>
            </a:r>
            <a:endParaRPr lang="en-US" altLang="ko-K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89BE80-B95F-4889-B73A-F021684A82D8}" type="slidenum">
              <a:rPr lang="ko-KR" altLang="en-US"/>
              <a:pPr>
                <a:defRPr/>
              </a:pPr>
              <a:t>9</a:t>
            </a:fld>
            <a:r>
              <a:rPr lang="en-US" altLang="ko-KR" dirty="0"/>
              <a:t>/51</a:t>
            </a: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Use Case Diagrams</a:t>
            </a:r>
            <a:endParaRPr lang="ko-KR" altLang="en-US" smtClean="0"/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Describe WHAT the system will do at a high-level </a:t>
            </a:r>
          </a:p>
          <a:p>
            <a:pPr eaLnBrk="1" hangingPunct="1">
              <a:buFont typeface="Wingdings" pitchFamily="2" charset="2"/>
              <a:buNone/>
            </a:pPr>
            <a:endParaRPr lang="ko-KR" altLang="en-US" smtClean="0"/>
          </a:p>
        </p:txBody>
      </p:sp>
      <p:sp>
        <p:nvSpPr>
          <p:cNvPr id="11271" name="Rectangle 4"/>
          <p:cNvSpPr>
            <a:spLocks noChangeArrowheads="1"/>
          </p:cNvSpPr>
          <p:nvPr/>
        </p:nvSpPr>
        <p:spPr bwMode="auto">
          <a:xfrm>
            <a:off x="2484438" y="1844675"/>
            <a:ext cx="4176712" cy="4392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grpSp>
        <p:nvGrpSpPr>
          <p:cNvPr id="11272" name="Group 5"/>
          <p:cNvGrpSpPr>
            <a:grpSpLocks/>
          </p:cNvGrpSpPr>
          <p:nvPr/>
        </p:nvGrpSpPr>
        <p:grpSpPr bwMode="auto">
          <a:xfrm>
            <a:off x="1042988" y="2852738"/>
            <a:ext cx="576262" cy="863600"/>
            <a:chOff x="793" y="1888"/>
            <a:chExt cx="363" cy="544"/>
          </a:xfrm>
        </p:grpSpPr>
        <p:sp>
          <p:nvSpPr>
            <p:cNvPr id="11326" name="Oval 6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1327" name="Line 7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1328" name="Line 8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1329" name="Line 9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1330" name="Line 10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11273" name="Text Box 11"/>
          <p:cNvSpPr txBox="1">
            <a:spLocks noChangeArrowheads="1"/>
          </p:cNvSpPr>
          <p:nvPr/>
        </p:nvSpPr>
        <p:spPr bwMode="auto">
          <a:xfrm>
            <a:off x="3348038" y="1989138"/>
            <a:ext cx="2519362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Box Office</a:t>
            </a:r>
          </a:p>
        </p:txBody>
      </p:sp>
      <p:sp>
        <p:nvSpPr>
          <p:cNvPr id="11274" name="Oval 12"/>
          <p:cNvSpPr>
            <a:spLocks noChangeArrowheads="1"/>
          </p:cNvSpPr>
          <p:nvPr/>
        </p:nvSpPr>
        <p:spPr bwMode="auto">
          <a:xfrm>
            <a:off x="3563938" y="2636838"/>
            <a:ext cx="1871662" cy="6477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Survey Sales</a:t>
            </a:r>
          </a:p>
        </p:txBody>
      </p:sp>
      <p:sp>
        <p:nvSpPr>
          <p:cNvPr id="11275" name="Oval 13"/>
          <p:cNvSpPr>
            <a:spLocks noChangeArrowheads="1"/>
          </p:cNvSpPr>
          <p:nvPr/>
        </p:nvSpPr>
        <p:spPr bwMode="auto">
          <a:xfrm>
            <a:off x="3708400" y="3644900"/>
            <a:ext cx="1800225" cy="720725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Make Charges</a:t>
            </a:r>
          </a:p>
        </p:txBody>
      </p:sp>
      <p:sp>
        <p:nvSpPr>
          <p:cNvPr id="11276" name="Oval 14"/>
          <p:cNvSpPr>
            <a:spLocks noChangeArrowheads="1"/>
          </p:cNvSpPr>
          <p:nvPr/>
        </p:nvSpPr>
        <p:spPr bwMode="auto">
          <a:xfrm>
            <a:off x="2987675" y="4797425"/>
            <a:ext cx="1512888" cy="8636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Buy</a:t>
            </a:r>
            <a:br>
              <a:rPr lang="en-US" altLang="ko-KR"/>
            </a:br>
            <a:r>
              <a:rPr lang="en-US" altLang="ko-KR"/>
              <a:t>Tickets</a:t>
            </a:r>
          </a:p>
        </p:txBody>
      </p:sp>
      <p:sp>
        <p:nvSpPr>
          <p:cNvPr id="11277" name="Oval 15"/>
          <p:cNvSpPr>
            <a:spLocks noChangeArrowheads="1"/>
          </p:cNvSpPr>
          <p:nvPr/>
        </p:nvSpPr>
        <p:spPr bwMode="auto">
          <a:xfrm>
            <a:off x="4500563" y="5446713"/>
            <a:ext cx="1943100" cy="719137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Buy </a:t>
            </a:r>
            <a:br>
              <a:rPr lang="en-US" altLang="ko-KR"/>
            </a:br>
            <a:r>
              <a:rPr lang="en-US" altLang="ko-KR"/>
              <a:t>Subscription</a:t>
            </a:r>
            <a:endParaRPr lang="ko-KR" altLang="en-US"/>
          </a:p>
        </p:txBody>
      </p:sp>
      <p:cxnSp>
        <p:nvCxnSpPr>
          <p:cNvPr id="11278" name="AutoShape 16"/>
          <p:cNvCxnSpPr>
            <a:cxnSpLocks noChangeShapeType="1"/>
            <a:stCxn id="11276" idx="0"/>
            <a:endCxn id="11275" idx="3"/>
          </p:cNvCxnSpPr>
          <p:nvPr/>
        </p:nvCxnSpPr>
        <p:spPr bwMode="auto">
          <a:xfrm flipV="1">
            <a:off x="3744913" y="4260850"/>
            <a:ext cx="227012" cy="5365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1279" name="AutoShape 17"/>
          <p:cNvCxnSpPr>
            <a:cxnSpLocks noChangeShapeType="1"/>
            <a:stCxn id="11277" idx="0"/>
            <a:endCxn id="11275" idx="5"/>
          </p:cNvCxnSpPr>
          <p:nvPr/>
        </p:nvCxnSpPr>
        <p:spPr bwMode="auto">
          <a:xfrm flipH="1" flipV="1">
            <a:off x="5245100" y="4260850"/>
            <a:ext cx="227013" cy="1185863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1280" name="AutoShape 18"/>
          <p:cNvCxnSpPr>
            <a:cxnSpLocks noChangeShapeType="1"/>
            <a:stCxn id="11327" idx="1"/>
            <a:endCxn id="11275" idx="2"/>
          </p:cNvCxnSpPr>
          <p:nvPr/>
        </p:nvCxnSpPr>
        <p:spPr bwMode="auto">
          <a:xfrm>
            <a:off x="1619250" y="3213100"/>
            <a:ext cx="2089150" cy="7921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1281" name="Line 19"/>
          <p:cNvSpPr>
            <a:spLocks noChangeShapeType="1"/>
          </p:cNvSpPr>
          <p:nvPr/>
        </p:nvSpPr>
        <p:spPr bwMode="auto">
          <a:xfrm rot="5400000" flipH="1" flipV="1">
            <a:off x="1007269" y="3177382"/>
            <a:ext cx="0" cy="36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sm" len="lg"/>
          </a:ln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11282" name="Text Box 20"/>
          <p:cNvSpPr txBox="1">
            <a:spLocks noChangeArrowheads="1"/>
          </p:cNvSpPr>
          <p:nvPr/>
        </p:nvSpPr>
        <p:spPr bwMode="auto">
          <a:xfrm>
            <a:off x="250825" y="3213100"/>
            <a:ext cx="5762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Actor</a:t>
            </a:r>
          </a:p>
        </p:txBody>
      </p:sp>
      <p:sp>
        <p:nvSpPr>
          <p:cNvPr id="11283" name="Text Box 21"/>
          <p:cNvSpPr txBox="1">
            <a:spLocks noChangeArrowheads="1"/>
          </p:cNvSpPr>
          <p:nvPr/>
        </p:nvSpPr>
        <p:spPr bwMode="auto">
          <a:xfrm>
            <a:off x="107950" y="3789363"/>
            <a:ext cx="252095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Credit Card Service</a:t>
            </a:r>
          </a:p>
        </p:txBody>
      </p:sp>
      <p:sp>
        <p:nvSpPr>
          <p:cNvPr id="11284" name="Text Box 22"/>
          <p:cNvSpPr txBox="1">
            <a:spLocks noChangeArrowheads="1"/>
          </p:cNvSpPr>
          <p:nvPr/>
        </p:nvSpPr>
        <p:spPr bwMode="auto">
          <a:xfrm>
            <a:off x="468313" y="2463800"/>
            <a:ext cx="10810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Use Case</a:t>
            </a:r>
          </a:p>
        </p:txBody>
      </p:sp>
      <p:sp>
        <p:nvSpPr>
          <p:cNvPr id="11285" name="Line 23"/>
          <p:cNvSpPr>
            <a:spLocks noChangeShapeType="1"/>
          </p:cNvSpPr>
          <p:nvPr/>
        </p:nvSpPr>
        <p:spPr bwMode="auto">
          <a:xfrm rot="16200000" flipV="1">
            <a:off x="6084094" y="3285332"/>
            <a:ext cx="0" cy="14398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sm" len="lg"/>
          </a:ln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11286" name="Text Box 24"/>
          <p:cNvSpPr txBox="1">
            <a:spLocks noChangeArrowheads="1"/>
          </p:cNvSpPr>
          <p:nvPr/>
        </p:nvSpPr>
        <p:spPr bwMode="auto">
          <a:xfrm>
            <a:off x="6948488" y="3860800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Use Case Name</a:t>
            </a:r>
          </a:p>
        </p:txBody>
      </p:sp>
      <p:sp>
        <p:nvSpPr>
          <p:cNvPr id="11287" name="Line 25"/>
          <p:cNvSpPr>
            <a:spLocks noChangeShapeType="1"/>
          </p:cNvSpPr>
          <p:nvPr/>
        </p:nvSpPr>
        <p:spPr bwMode="auto">
          <a:xfrm>
            <a:off x="1979613" y="2133600"/>
            <a:ext cx="136842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11288" name="Text Box 26"/>
          <p:cNvSpPr txBox="1">
            <a:spLocks noChangeArrowheads="1"/>
          </p:cNvSpPr>
          <p:nvPr/>
        </p:nvSpPr>
        <p:spPr bwMode="auto">
          <a:xfrm>
            <a:off x="466725" y="1989138"/>
            <a:ext cx="14414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Subject Name</a:t>
            </a:r>
          </a:p>
        </p:txBody>
      </p:sp>
      <p:sp>
        <p:nvSpPr>
          <p:cNvPr id="11289" name="Text Box 27"/>
          <p:cNvSpPr txBox="1">
            <a:spLocks noChangeArrowheads="1"/>
          </p:cNvSpPr>
          <p:nvPr/>
        </p:nvSpPr>
        <p:spPr bwMode="auto">
          <a:xfrm>
            <a:off x="6731000" y="1773238"/>
            <a:ext cx="14414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Subject</a:t>
            </a:r>
          </a:p>
        </p:txBody>
      </p:sp>
      <p:sp>
        <p:nvSpPr>
          <p:cNvPr id="11290" name="Text Box 28"/>
          <p:cNvSpPr txBox="1">
            <a:spLocks noChangeArrowheads="1"/>
          </p:cNvSpPr>
          <p:nvPr/>
        </p:nvSpPr>
        <p:spPr bwMode="auto">
          <a:xfrm>
            <a:off x="6877050" y="5876925"/>
            <a:ext cx="19446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System Boundary</a:t>
            </a:r>
          </a:p>
        </p:txBody>
      </p:sp>
      <p:sp>
        <p:nvSpPr>
          <p:cNvPr id="11291" name="Line 29"/>
          <p:cNvSpPr>
            <a:spLocks noChangeShapeType="1"/>
          </p:cNvSpPr>
          <p:nvPr/>
        </p:nvSpPr>
        <p:spPr bwMode="auto">
          <a:xfrm flipH="1" flipV="1">
            <a:off x="6659563" y="5516563"/>
            <a:ext cx="792162" cy="3603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11292" name="Text Box 30"/>
          <p:cNvSpPr txBox="1">
            <a:spLocks noChangeArrowheads="1"/>
          </p:cNvSpPr>
          <p:nvPr/>
        </p:nvSpPr>
        <p:spPr bwMode="auto">
          <a:xfrm>
            <a:off x="2676525" y="3141663"/>
            <a:ext cx="17510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sv-SE" altLang="ko-KR" sz="1600">
                <a:solidFill>
                  <a:srgbClr val="D62828"/>
                </a:solidFill>
                <a:latin typeface="Verdana" pitchFamily="34" charset="0"/>
              </a:rPr>
              <a:t>Association</a:t>
            </a:r>
            <a:endParaRPr kumimoji="0" lang="en-GB" altLang="ko-KR" sz="1600">
              <a:solidFill>
                <a:srgbClr val="D62828"/>
              </a:solidFill>
              <a:latin typeface="Verdana" pitchFamily="34" charset="0"/>
            </a:endParaRPr>
          </a:p>
        </p:txBody>
      </p:sp>
      <p:sp>
        <p:nvSpPr>
          <p:cNvPr id="11293" name="Line 31"/>
          <p:cNvSpPr>
            <a:spLocks noChangeShapeType="1"/>
          </p:cNvSpPr>
          <p:nvPr/>
        </p:nvSpPr>
        <p:spPr bwMode="auto">
          <a:xfrm flipH="1">
            <a:off x="2771775" y="3357563"/>
            <a:ext cx="215900" cy="2857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11294" name="Text Box 32"/>
          <p:cNvSpPr txBox="1">
            <a:spLocks noChangeArrowheads="1"/>
          </p:cNvSpPr>
          <p:nvPr/>
        </p:nvSpPr>
        <p:spPr bwMode="auto">
          <a:xfrm>
            <a:off x="2628900" y="4244975"/>
            <a:ext cx="129540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/>
              <a:t>&lt;&lt;include&gt;&gt;</a:t>
            </a:r>
          </a:p>
        </p:txBody>
      </p:sp>
      <p:sp>
        <p:nvSpPr>
          <p:cNvPr id="11295" name="Text Box 33"/>
          <p:cNvSpPr txBox="1">
            <a:spLocks noChangeArrowheads="1"/>
          </p:cNvSpPr>
          <p:nvPr/>
        </p:nvSpPr>
        <p:spPr bwMode="auto">
          <a:xfrm>
            <a:off x="5364163" y="4365625"/>
            <a:ext cx="129540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/>
              <a:t>&lt;&lt;include&gt;&gt;</a:t>
            </a:r>
          </a:p>
        </p:txBody>
      </p:sp>
      <p:sp>
        <p:nvSpPr>
          <p:cNvPr id="11296" name="Text Box 34"/>
          <p:cNvSpPr txBox="1">
            <a:spLocks noChangeArrowheads="1"/>
          </p:cNvSpPr>
          <p:nvPr/>
        </p:nvSpPr>
        <p:spPr bwMode="auto">
          <a:xfrm>
            <a:off x="539750" y="4292600"/>
            <a:ext cx="14398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Dependency</a:t>
            </a:r>
          </a:p>
        </p:txBody>
      </p:sp>
      <p:grpSp>
        <p:nvGrpSpPr>
          <p:cNvPr id="11297" name="Group 35"/>
          <p:cNvGrpSpPr>
            <a:grpSpLocks/>
          </p:cNvGrpSpPr>
          <p:nvPr/>
        </p:nvGrpSpPr>
        <p:grpSpPr bwMode="auto">
          <a:xfrm>
            <a:off x="7380288" y="2205038"/>
            <a:ext cx="576262" cy="863600"/>
            <a:chOff x="793" y="1888"/>
            <a:chExt cx="363" cy="544"/>
          </a:xfrm>
        </p:grpSpPr>
        <p:sp>
          <p:nvSpPr>
            <p:cNvPr id="11321" name="Oval 36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1322" name="Line 37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1323" name="Line 38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1324" name="Line 39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1325" name="Line 40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11298" name="Text Box 41"/>
          <p:cNvSpPr txBox="1">
            <a:spLocks noChangeArrowheads="1"/>
          </p:cNvSpPr>
          <p:nvPr/>
        </p:nvSpPr>
        <p:spPr bwMode="auto">
          <a:xfrm>
            <a:off x="6948488" y="3032125"/>
            <a:ext cx="1512887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Supervisor</a:t>
            </a:r>
          </a:p>
        </p:txBody>
      </p:sp>
      <p:cxnSp>
        <p:nvCxnSpPr>
          <p:cNvPr id="11299" name="AutoShape 42"/>
          <p:cNvCxnSpPr>
            <a:cxnSpLocks noChangeShapeType="1"/>
            <a:stCxn id="11274" idx="6"/>
            <a:endCxn id="11322" idx="0"/>
          </p:cNvCxnSpPr>
          <p:nvPr/>
        </p:nvCxnSpPr>
        <p:spPr bwMode="auto">
          <a:xfrm flipV="1">
            <a:off x="5435600" y="2565400"/>
            <a:ext cx="1944688" cy="3952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1300" name="Line 43"/>
          <p:cNvSpPr>
            <a:spLocks noChangeShapeType="1"/>
          </p:cNvSpPr>
          <p:nvPr/>
        </p:nvSpPr>
        <p:spPr bwMode="auto">
          <a:xfrm>
            <a:off x="1547813" y="2636838"/>
            <a:ext cx="2016125" cy="28733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grpSp>
        <p:nvGrpSpPr>
          <p:cNvPr id="11301" name="Group 44"/>
          <p:cNvGrpSpPr>
            <a:grpSpLocks/>
          </p:cNvGrpSpPr>
          <p:nvPr/>
        </p:nvGrpSpPr>
        <p:grpSpPr bwMode="auto">
          <a:xfrm>
            <a:off x="7092950" y="4581525"/>
            <a:ext cx="1512888" cy="1223963"/>
            <a:chOff x="385" y="2840"/>
            <a:chExt cx="953" cy="771"/>
          </a:xfrm>
        </p:grpSpPr>
        <p:grpSp>
          <p:nvGrpSpPr>
            <p:cNvPr id="11314" name="Group 45"/>
            <p:cNvGrpSpPr>
              <a:grpSpLocks/>
            </p:cNvGrpSpPr>
            <p:nvPr/>
          </p:nvGrpSpPr>
          <p:grpSpPr bwMode="auto">
            <a:xfrm>
              <a:off x="657" y="2840"/>
              <a:ext cx="363" cy="544"/>
              <a:chOff x="793" y="1888"/>
              <a:chExt cx="363" cy="544"/>
            </a:xfrm>
          </p:grpSpPr>
          <p:sp>
            <p:nvSpPr>
              <p:cNvPr id="11316" name="Oval 46"/>
              <p:cNvSpPr>
                <a:spLocks noChangeArrowheads="1"/>
              </p:cNvSpPr>
              <p:nvPr/>
            </p:nvSpPr>
            <p:spPr bwMode="auto">
              <a:xfrm>
                <a:off x="884" y="1888"/>
                <a:ext cx="182" cy="181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11317" name="Line 47"/>
              <p:cNvSpPr>
                <a:spLocks noChangeShapeType="1"/>
              </p:cNvSpPr>
              <p:nvPr/>
            </p:nvSpPr>
            <p:spPr bwMode="auto">
              <a:xfrm>
                <a:off x="793" y="2115"/>
                <a:ext cx="3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11318" name="Line 48"/>
              <p:cNvSpPr>
                <a:spLocks noChangeShapeType="1"/>
              </p:cNvSpPr>
              <p:nvPr/>
            </p:nvSpPr>
            <p:spPr bwMode="auto">
              <a:xfrm>
                <a:off x="975" y="2070"/>
                <a:ext cx="0" cy="2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11319" name="Line 49"/>
              <p:cNvSpPr>
                <a:spLocks noChangeShapeType="1"/>
              </p:cNvSpPr>
              <p:nvPr/>
            </p:nvSpPr>
            <p:spPr bwMode="auto">
              <a:xfrm flipH="1">
                <a:off x="839" y="2296"/>
                <a:ext cx="136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11320" name="Line 50"/>
              <p:cNvSpPr>
                <a:spLocks noChangeShapeType="1"/>
              </p:cNvSpPr>
              <p:nvPr/>
            </p:nvSpPr>
            <p:spPr bwMode="auto">
              <a:xfrm>
                <a:off x="975" y="2296"/>
                <a:ext cx="136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46800" rIns="90000" bIns="46800" anchor="ctr"/>
              <a:lstStyle/>
              <a:p>
                <a:endParaRPr lang="ko-KR" altLang="en-US"/>
              </a:p>
            </p:txBody>
          </p:sp>
        </p:grpSp>
        <p:sp>
          <p:nvSpPr>
            <p:cNvPr id="11315" name="Text Box 51"/>
            <p:cNvSpPr txBox="1">
              <a:spLocks noChangeArrowheads="1"/>
            </p:cNvSpPr>
            <p:nvPr/>
          </p:nvSpPr>
          <p:spPr bwMode="auto">
            <a:xfrm>
              <a:off x="385" y="3361"/>
              <a:ext cx="953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lIns="0" tIns="46800" rIns="90000" bIns="46800">
              <a:spAutoFit/>
            </a:bodyPr>
            <a:lstStyle/>
            <a:p>
              <a:pPr algn="ctr"/>
              <a:r>
                <a:rPr lang="en-US" altLang="ko-KR"/>
                <a:t>Customer</a:t>
              </a:r>
            </a:p>
          </p:txBody>
        </p:sp>
      </p:grpSp>
      <p:cxnSp>
        <p:nvCxnSpPr>
          <p:cNvPr id="11302" name="AutoShape 52"/>
          <p:cNvCxnSpPr>
            <a:cxnSpLocks noChangeShapeType="1"/>
            <a:stCxn id="11317" idx="0"/>
            <a:endCxn id="11276" idx="6"/>
          </p:cNvCxnSpPr>
          <p:nvPr/>
        </p:nvCxnSpPr>
        <p:spPr bwMode="auto">
          <a:xfrm flipH="1">
            <a:off x="4500563" y="4941888"/>
            <a:ext cx="3024187" cy="2873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303" name="AutoShape 53"/>
          <p:cNvCxnSpPr>
            <a:cxnSpLocks noChangeShapeType="1"/>
            <a:stCxn id="11317" idx="0"/>
            <a:endCxn id="11277" idx="7"/>
          </p:cNvCxnSpPr>
          <p:nvPr/>
        </p:nvCxnSpPr>
        <p:spPr bwMode="auto">
          <a:xfrm flipH="1">
            <a:off x="6159500" y="4941888"/>
            <a:ext cx="1365250" cy="609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1304" name="Group 54"/>
          <p:cNvGrpSpPr>
            <a:grpSpLocks/>
          </p:cNvGrpSpPr>
          <p:nvPr/>
        </p:nvGrpSpPr>
        <p:grpSpPr bwMode="auto">
          <a:xfrm>
            <a:off x="539750" y="4868863"/>
            <a:ext cx="1512888" cy="1223962"/>
            <a:chOff x="385" y="2840"/>
            <a:chExt cx="953" cy="771"/>
          </a:xfrm>
        </p:grpSpPr>
        <p:grpSp>
          <p:nvGrpSpPr>
            <p:cNvPr id="11307" name="Group 55"/>
            <p:cNvGrpSpPr>
              <a:grpSpLocks/>
            </p:cNvGrpSpPr>
            <p:nvPr/>
          </p:nvGrpSpPr>
          <p:grpSpPr bwMode="auto">
            <a:xfrm>
              <a:off x="657" y="2840"/>
              <a:ext cx="363" cy="544"/>
              <a:chOff x="793" y="1888"/>
              <a:chExt cx="363" cy="544"/>
            </a:xfrm>
          </p:grpSpPr>
          <p:sp>
            <p:nvSpPr>
              <p:cNvPr id="11309" name="Oval 56"/>
              <p:cNvSpPr>
                <a:spLocks noChangeArrowheads="1"/>
              </p:cNvSpPr>
              <p:nvPr/>
            </p:nvSpPr>
            <p:spPr bwMode="auto">
              <a:xfrm>
                <a:off x="884" y="1888"/>
                <a:ext cx="182" cy="181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11310" name="Line 57"/>
              <p:cNvSpPr>
                <a:spLocks noChangeShapeType="1"/>
              </p:cNvSpPr>
              <p:nvPr/>
            </p:nvSpPr>
            <p:spPr bwMode="auto">
              <a:xfrm>
                <a:off x="793" y="2115"/>
                <a:ext cx="3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11311" name="Line 58"/>
              <p:cNvSpPr>
                <a:spLocks noChangeShapeType="1"/>
              </p:cNvSpPr>
              <p:nvPr/>
            </p:nvSpPr>
            <p:spPr bwMode="auto">
              <a:xfrm>
                <a:off x="975" y="2070"/>
                <a:ext cx="0" cy="2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11312" name="Line 59"/>
              <p:cNvSpPr>
                <a:spLocks noChangeShapeType="1"/>
              </p:cNvSpPr>
              <p:nvPr/>
            </p:nvSpPr>
            <p:spPr bwMode="auto">
              <a:xfrm flipH="1">
                <a:off x="839" y="2296"/>
                <a:ext cx="136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11313" name="Line 60"/>
              <p:cNvSpPr>
                <a:spLocks noChangeShapeType="1"/>
              </p:cNvSpPr>
              <p:nvPr/>
            </p:nvSpPr>
            <p:spPr bwMode="auto">
              <a:xfrm>
                <a:off x="975" y="2296"/>
                <a:ext cx="136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46800" rIns="90000" bIns="46800" anchor="ctr"/>
              <a:lstStyle/>
              <a:p>
                <a:endParaRPr lang="ko-KR" altLang="en-US"/>
              </a:p>
            </p:txBody>
          </p:sp>
        </p:grpSp>
        <p:sp>
          <p:nvSpPr>
            <p:cNvPr id="11308" name="Text Box 61"/>
            <p:cNvSpPr txBox="1">
              <a:spLocks noChangeArrowheads="1"/>
            </p:cNvSpPr>
            <p:nvPr/>
          </p:nvSpPr>
          <p:spPr bwMode="auto">
            <a:xfrm>
              <a:off x="385" y="3361"/>
              <a:ext cx="953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lIns="0" tIns="46800" rIns="90000" bIns="46800">
              <a:spAutoFit/>
            </a:bodyPr>
            <a:lstStyle/>
            <a:p>
              <a:pPr algn="ctr"/>
              <a:r>
                <a:rPr lang="en-US" altLang="ko-KR"/>
                <a:t>Kiosk</a:t>
              </a:r>
            </a:p>
          </p:txBody>
        </p:sp>
      </p:grpSp>
      <p:cxnSp>
        <p:nvCxnSpPr>
          <p:cNvPr id="11305" name="AutoShape 62"/>
          <p:cNvCxnSpPr>
            <a:cxnSpLocks noChangeShapeType="1"/>
            <a:stCxn id="11310" idx="1"/>
            <a:endCxn id="11276" idx="2"/>
          </p:cNvCxnSpPr>
          <p:nvPr/>
        </p:nvCxnSpPr>
        <p:spPr bwMode="auto">
          <a:xfrm>
            <a:off x="1547813" y="5229225"/>
            <a:ext cx="143986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1306" name="Line 63"/>
          <p:cNvSpPr>
            <a:spLocks noChangeShapeType="1"/>
          </p:cNvSpPr>
          <p:nvPr/>
        </p:nvSpPr>
        <p:spPr bwMode="auto">
          <a:xfrm>
            <a:off x="1835150" y="4508500"/>
            <a:ext cx="2016125" cy="1444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28" charset="-128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professor_tutorial</Template>
  <TotalTime>7852</TotalTime>
  <Words>4106</Words>
  <Application>Microsoft Office PowerPoint</Application>
  <PresentationFormat>화면 슬라이드 쇼(4:3)</PresentationFormat>
  <Paragraphs>891</Paragraphs>
  <Slides>54</Slides>
  <Notes>44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54</vt:i4>
      </vt:variant>
    </vt:vector>
  </HeadingPairs>
  <TitlesOfParts>
    <vt:vector size="66" baseType="lpstr">
      <vt:lpstr>HY헤드라인M</vt:lpstr>
      <vt:lpstr>ＭＳ Ｐゴシック</vt:lpstr>
      <vt:lpstr>Palatino</vt:lpstr>
      <vt:lpstr>굴림</vt:lpstr>
      <vt:lpstr>Arial</vt:lpstr>
      <vt:lpstr>Helvetica</vt:lpstr>
      <vt:lpstr>Marlett</vt:lpstr>
      <vt:lpstr>Times New Roman</vt:lpstr>
      <vt:lpstr>Verdana</vt:lpstr>
      <vt:lpstr>Wingdings</vt:lpstr>
      <vt:lpstr>1_기본 디자인</vt:lpstr>
      <vt:lpstr>Bold Stripes</vt:lpstr>
      <vt:lpstr>Introduction to UML 2.0</vt:lpstr>
      <vt:lpstr>UML Introduction</vt:lpstr>
      <vt:lpstr>What is UML?</vt:lpstr>
      <vt:lpstr>Model / View Paradigm</vt:lpstr>
      <vt:lpstr>Classification of UML diagram types</vt:lpstr>
      <vt:lpstr>Usage of UML</vt:lpstr>
      <vt:lpstr>Use Case Diagrams</vt:lpstr>
      <vt:lpstr>What is a Use Case?</vt:lpstr>
      <vt:lpstr>Use Case Diagrams</vt:lpstr>
      <vt:lpstr>Actor</vt:lpstr>
      <vt:lpstr>An Actor is a Role</vt:lpstr>
      <vt:lpstr>Identifying Actors</vt:lpstr>
      <vt:lpstr>Use Case</vt:lpstr>
      <vt:lpstr>Use Case</vt:lpstr>
      <vt:lpstr>An Example of Use Case Text</vt:lpstr>
      <vt:lpstr>Subject Symbol</vt:lpstr>
      <vt:lpstr>Association</vt:lpstr>
      <vt:lpstr>Dependency – Include</vt:lpstr>
      <vt:lpstr>Dependency – Extend</vt:lpstr>
      <vt:lpstr>Tips for Use Case Modeling</vt:lpstr>
      <vt:lpstr>Class Diagrams</vt:lpstr>
      <vt:lpstr>Class Diagrams</vt:lpstr>
      <vt:lpstr>Classes</vt:lpstr>
      <vt:lpstr>Attributes and Operations</vt:lpstr>
      <vt:lpstr>Association and Multiplicity</vt:lpstr>
      <vt:lpstr>Aggregations and Compositions</vt:lpstr>
      <vt:lpstr>Inheritance</vt:lpstr>
      <vt:lpstr>Active vs. Passive Class</vt:lpstr>
      <vt:lpstr>Ports and Interfaces</vt:lpstr>
      <vt:lpstr>Provided/ Required Interface</vt:lpstr>
      <vt:lpstr>Computer Device Example</vt:lpstr>
      <vt:lpstr>Another Example</vt:lpstr>
      <vt:lpstr>Tips for Class Modeling</vt:lpstr>
      <vt:lpstr>Sequence Diagrams</vt:lpstr>
      <vt:lpstr>Sequence Diagrams</vt:lpstr>
      <vt:lpstr>Lifelines</vt:lpstr>
      <vt:lpstr>Messages</vt:lpstr>
      <vt:lpstr>Combined Fragment Frame</vt:lpstr>
      <vt:lpstr>Referencing</vt:lpstr>
      <vt:lpstr>Tips for Sequence Diagram</vt:lpstr>
      <vt:lpstr>State Machine Diagrams</vt:lpstr>
      <vt:lpstr>State Machine Diagrams</vt:lpstr>
      <vt:lpstr>States</vt:lpstr>
      <vt:lpstr>Event and Action</vt:lpstr>
      <vt:lpstr>Transition</vt:lpstr>
      <vt:lpstr>Internal Activities</vt:lpstr>
      <vt:lpstr>Activity States</vt:lpstr>
      <vt:lpstr>Superstates</vt:lpstr>
      <vt:lpstr>Activity Diagram</vt:lpstr>
      <vt:lpstr>Swimlane Diagrams</vt:lpstr>
      <vt:lpstr>Deployment Diagrams</vt:lpstr>
      <vt:lpstr>Deployment Diagrams</vt:lpstr>
      <vt:lpstr>Deployment Diagrams</vt:lpstr>
      <vt:lpstr>Summary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Concepts of UML</dc:title>
  <dc:creator>Marie L</dc:creator>
  <cp:lastModifiedBy>Windows User</cp:lastModifiedBy>
  <cp:revision>292</cp:revision>
  <cp:lastPrinted>2015-04-15T00:58:16Z</cp:lastPrinted>
  <dcterms:created xsi:type="dcterms:W3CDTF">2004-01-23T01:40:25Z</dcterms:created>
  <dcterms:modified xsi:type="dcterms:W3CDTF">2015-04-16T09:44:23Z</dcterms:modified>
</cp:coreProperties>
</file>