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a7203afb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a7203afb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a7203afb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a7203afb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a7203afb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a7203afb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a7203afbf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a7203afbf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a7203afbf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a7203afbf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a7203afb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a7203afb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a7203afb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a7203afb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a7203afb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a7203afb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a7203afb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a7203afb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a7203afb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a7203afb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7203afb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7203afb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a7203afbf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a7203afbf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a7203afbf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a7203afbf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a7203afb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a7203afb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a7203afb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a7203afb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a7203afbf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a7203afbf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7203afb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7203afb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7203afb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7203afb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a7203afb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a7203afb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7203afb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7203afb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a7203afb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a7203afb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a7203afb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a7203afb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a7203afb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a7203afb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7675"/>
            <a:ext cx="8839204" cy="293489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870950" y="4250375"/>
            <a:ext cx="54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Presentation: Shouwei Gao    Date: May 20 2025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Background: Parallelism Strategies for LLMs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48679" y="1408175"/>
            <a:ext cx="8129100" cy="265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>
                <a:solidFill>
                  <a:schemeClr val="dk1"/>
                </a:solidFill>
              </a:rPr>
              <a:t>LLMs utilize various parallelism types for training and serving: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zh-CN" sz="1500">
                <a:solidFill>
                  <a:schemeClr val="dk1"/>
                </a:solidFill>
              </a:rPr>
              <a:t>Data Parallelism (DP):</a:t>
            </a:r>
            <a:r>
              <a:rPr lang="zh-CN" sz="1500">
                <a:solidFill>
                  <a:schemeClr val="dk1"/>
                </a:solidFill>
              </a:rPr>
              <a:t> Input data split across devices, each with a model replica.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zh-CN" sz="1500">
                <a:solidFill>
                  <a:schemeClr val="dk1"/>
                </a:solidFill>
              </a:rPr>
              <a:t>ZeRO:</a:t>
            </a:r>
            <a:r>
              <a:rPr lang="zh-CN" sz="1500">
                <a:solidFill>
                  <a:schemeClr val="dk1"/>
                </a:solidFill>
              </a:rPr>
              <a:t> Memory-optimized DP, shards optimizer states, gradients, parameters.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zh-CN" sz="1500">
                <a:solidFill>
                  <a:schemeClr val="dk1"/>
                </a:solidFill>
              </a:rPr>
              <a:t>Pipeline Parallelism (PP):</a:t>
            </a:r>
            <a:r>
              <a:rPr lang="zh-CN" sz="1500">
                <a:solidFill>
                  <a:schemeClr val="dk1"/>
                </a:solidFill>
              </a:rPr>
              <a:t> Model layers split across devices.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zh-CN" sz="1500">
                <a:solidFill>
                  <a:schemeClr val="dk1"/>
                </a:solidFill>
              </a:rPr>
              <a:t>Tensor Parallelism (TP):</a:t>
            </a:r>
            <a:r>
              <a:rPr lang="zh-CN" sz="1500">
                <a:solidFill>
                  <a:schemeClr val="dk1"/>
                </a:solidFill>
              </a:rPr>
              <a:t> Individual tensor operations split across devices.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zh-CN" sz="1500">
                <a:solidFill>
                  <a:schemeClr val="dk1"/>
                </a:solidFill>
              </a:rPr>
              <a:t>3D Parallelism (PP, TP, DP combined):</a:t>
            </a:r>
            <a:r>
              <a:rPr lang="zh-CN" sz="1500">
                <a:solidFill>
                  <a:schemeClr val="dk1"/>
                </a:solidFill>
              </a:rPr>
              <a:t> Used in modern frameworks like Megatron-LM.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>
                <a:solidFill>
                  <a:schemeClr val="dk1"/>
                </a:solidFill>
              </a:rPr>
              <a:t>RLHF models have distinct computations (training, inference, generation) and can benefit from different optimal parallelism strategies.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</a:t>
            </a:r>
            <a:r>
              <a:rPr lang="zh-CN"/>
              <a:t>Background: RLHF Characteristics &amp; Placement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895344" y="1408176"/>
            <a:ext cx="4782300" cy="2383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Heterogeneous Model Workloads:</a:t>
            </a:r>
            <a:r>
              <a:rPr lang="zh-CN" sz="1100">
                <a:solidFill>
                  <a:schemeClr val="dk1"/>
                </a:solidFill>
              </a:rPr>
              <a:t> Actor, critic, reference, reward models have different computation and memory needs (training vs. inference vs. generation).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Unbalanced Actor Computation:</a:t>
            </a:r>
            <a:r>
              <a:rPr lang="zh-CN" sz="1100">
                <a:solidFill>
                  <a:schemeClr val="dk1"/>
                </a:solidFill>
              </a:rPr>
              <a:t> Training (compute-bound) vs. Generation (memory-bound) benefit from different parallelism. Resharding can be costly.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Diverse Model Placement Requirements: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Models on different devices: parallel execution possible, but potential GPU idle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Models co-located on same GPUs: share memory, sequential execution.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3400"/>
            <a:ext cx="3590543" cy="264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</a:t>
            </a:r>
            <a:r>
              <a:rPr lang="zh-CN"/>
              <a:t>Limitations of Existing RLHF Systems Summarized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548675" y="1012900"/>
            <a:ext cx="8129100" cy="19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Inflexible Support for Various RLHF Dataflows: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Multi-controller paradigm leads to mixed code (communication, computation, transfer), making systems tightly coupled with specific LLM frameworks.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Difficult to implement and optimize different RLHF dataflows; hinders code reuse.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Inefficient RLHF Execution: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Suboptimal parallelism for actor training/generation (e.g., OpenRLHF: redundant copies; DeepSpeed-Chat: resharding overhead; NeMo-Aligner: low generation throughput).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Limited to one model placement plan, leading to inefficiencies. 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16247"/>
          <a:stretch/>
        </p:blipFill>
        <p:spPr>
          <a:xfrm>
            <a:off x="594338" y="3067800"/>
            <a:ext cx="7955323" cy="20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HybridFlow System Architecture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548669" y="1210651"/>
            <a:ext cx="4782300" cy="29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zh-CN" sz="1300">
                <a:solidFill>
                  <a:schemeClr val="dk1"/>
                </a:solidFill>
              </a:rPr>
              <a:t>User Inputs:</a:t>
            </a:r>
            <a:r>
              <a:rPr lang="zh-CN" sz="1300">
                <a:solidFill>
                  <a:schemeClr val="dk1"/>
                </a:solidFill>
              </a:rPr>
              <a:t> RLHF dataflow graph, Model Configuration, Device Configuration.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zh-CN" sz="1300">
                <a:solidFill>
                  <a:schemeClr val="dk1"/>
                </a:solidFill>
              </a:rPr>
              <a:t>Major Components: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zh-CN" sz="1300">
                <a:solidFill>
                  <a:schemeClr val="dk1"/>
                </a:solidFill>
              </a:rPr>
              <a:t>Hybrid Programming Model (§4):</a:t>
            </a:r>
            <a:r>
              <a:rPr lang="zh-CN" sz="1300">
                <a:solidFill>
                  <a:schemeClr val="dk1"/>
                </a:solidFill>
              </a:rPr>
              <a:t> Hierarchical APIs (ParallelWorker, Transfer Protocol).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zh-CN" sz="1300">
                <a:solidFill>
                  <a:schemeClr val="dk1"/>
                </a:solidFill>
              </a:rPr>
              <a:t>3D-HybridEngine (§5):</a:t>
            </a:r>
            <a:r>
              <a:rPr lang="zh-CN" sz="1300">
                <a:solidFill>
                  <a:schemeClr val="dk1"/>
                </a:solidFill>
              </a:rPr>
              <a:t> For efficient actor training/generation.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zh-CN" sz="1300">
                <a:solidFill>
                  <a:schemeClr val="dk1"/>
                </a:solidFill>
              </a:rPr>
              <a:t>Auto Mapping (§6):</a:t>
            </a:r>
            <a:r>
              <a:rPr lang="zh-CN" sz="1300">
                <a:solidFill>
                  <a:schemeClr val="dk1"/>
                </a:solidFill>
              </a:rPr>
              <a:t> Model Placement, Device Allocation.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Underlying Layers: Resource Pool, Physical Devices. </a:t>
            </a:r>
            <a:endParaRPr sz="20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975" y="3149225"/>
            <a:ext cx="4117851" cy="1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HybridFlow Workflow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548679" y="1408175"/>
            <a:ext cx="8129100" cy="377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</a:rPr>
              <a:t>User Provides: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Model specifications (architecture, size).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Device placement (from auto-mapping or manual).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Parallelism strategy for each model (e.g., p, t, d for 3D).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</a:rPr>
              <a:t>Single Controller: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Initializes models and virtualized resource pool.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Dispatches operations/models to devices per placement plan.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Invokes multi-controller functions for distributed computation.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Coordinates data resharding between models using transfer protocols.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CN" sz="1400">
                <a:solidFill>
                  <a:schemeClr val="dk1"/>
                </a:solidFill>
              </a:rPr>
              <a:t>Multi-Controller (ParallelWorker):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Constructs parallel groups for each model.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Invokes 3D-HybridEngine for actor, or other LLM engines for other models.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150" y="0"/>
            <a:ext cx="4117851" cy="19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Hybrid Programming Model: Hierarchical APIs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Intra-node (Encapsulating Distributed Program):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sz="1100">
                <a:solidFill>
                  <a:schemeClr val="dk1"/>
                </a:solidFill>
              </a:rPr>
              <a:t>Base class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3DParallelWorker</a:t>
            </a:r>
            <a:r>
              <a:rPr lang="zh-CN" sz="1100">
                <a:solidFill>
                  <a:schemeClr val="dk1"/>
                </a:solidFill>
              </a:rPr>
              <a:t> (also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FSDPWorker</a:t>
            </a:r>
            <a:r>
              <a:rPr lang="zh-CN" sz="1100">
                <a:solidFill>
                  <a:schemeClr val="dk1"/>
                </a:solidFill>
              </a:rPr>
              <a:t>,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ZeROWorker</a:t>
            </a:r>
            <a:r>
              <a:rPr lang="zh-CN" sz="1100">
                <a:solidFill>
                  <a:schemeClr val="dk1"/>
                </a:solidFill>
              </a:rPr>
              <a:t>) for distributed computation.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sz="1100">
                <a:solidFill>
                  <a:schemeClr val="dk1"/>
                </a:solidFill>
              </a:rPr>
              <a:t>Model classes (e.g.,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ActorWorker</a:t>
            </a:r>
            <a:r>
              <a:rPr lang="zh-CN" sz="1100">
                <a:solidFill>
                  <a:schemeClr val="dk1"/>
                </a:solidFill>
              </a:rPr>
              <a:t>) inherit and encapsulate APIs for forward/backward, generation,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Inter-node (Unifying Data Resharding):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@register</a:t>
            </a:r>
            <a:r>
              <a:rPr lang="zh-CN" sz="1100">
                <a:solidFill>
                  <a:schemeClr val="dk1"/>
                </a:solidFill>
              </a:rPr>
              <a:t> associates operations with a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Transfer Protocol</a:t>
            </a:r>
            <a:r>
              <a:rPr lang="zh-CN" sz="1100">
                <a:solidFill>
                  <a:schemeClr val="dk1"/>
                </a:solidFill>
              </a:rPr>
              <a:t> (e.g.,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3D_PROTO</a:t>
            </a:r>
            <a:r>
              <a:rPr lang="zh-C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CN" sz="1100">
                <a:solidFill>
                  <a:schemeClr val="dk1"/>
                </a:solidFill>
              </a:rPr>
              <a:t>Protocols have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collect</a:t>
            </a:r>
            <a:r>
              <a:rPr lang="zh-CN" sz="1100">
                <a:solidFill>
                  <a:schemeClr val="dk1"/>
                </a:solidFill>
              </a:rPr>
              <a:t> and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distribute</a:t>
            </a:r>
            <a:r>
              <a:rPr lang="zh-CN" sz="1100">
                <a:solidFill>
                  <a:schemeClr val="dk1"/>
                </a:solidFill>
              </a:rPr>
              <a:t> functions for data aggregation/distribution.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Flexible Model Placement:</a:t>
            </a:r>
            <a:r>
              <a:rPr lang="zh-CN" sz="11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ResourcePool</a:t>
            </a:r>
            <a:r>
              <a:rPr lang="zh-CN" sz="1100">
                <a:solidFill>
                  <a:schemeClr val="dk1"/>
                </a:solidFill>
              </a:rPr>
              <a:t> class virtualizes GPU sets for mapping models.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Asynchronous Dataflow Execution:</a:t>
            </a:r>
            <a:r>
              <a:rPr lang="zh-CN" sz="1100">
                <a:solidFill>
                  <a:schemeClr val="dk1"/>
                </a:solidFill>
              </a:rPr>
              <a:t> Models on separate devices triggered when inputs are ready.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75" y="1370200"/>
            <a:ext cx="3081651" cy="35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5. 3D-HybridEngine: Efficient Actor Model Handling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895344" y="1408176"/>
            <a:ext cx="4782300" cy="303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Purpose:</a:t>
            </a:r>
            <a:r>
              <a:rPr lang="zh-CN" sz="1100">
                <a:solidFill>
                  <a:schemeClr val="dk1"/>
                </a:solidFill>
              </a:rPr>
              <a:t> Efficiently supports actor model training and generation, often the bottleneck.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Deployment:</a:t>
            </a:r>
            <a:r>
              <a:rPr lang="zh-CN" sz="1100">
                <a:solidFill>
                  <a:schemeClr val="dk1"/>
                </a:solidFill>
              </a:rPr>
              <a:t> Actor training and generation stages on the </a:t>
            </a:r>
            <a:r>
              <a:rPr i="1" lang="zh-CN" sz="1100">
                <a:solidFill>
                  <a:schemeClr val="dk1"/>
                </a:solidFill>
              </a:rPr>
              <a:t>same set of devices</a:t>
            </a:r>
            <a:r>
              <a:rPr lang="zh-CN" sz="1100">
                <a:solidFill>
                  <a:schemeClr val="dk1"/>
                </a:solidFill>
              </a:rPr>
              <a:t> and </a:t>
            </a:r>
            <a:r>
              <a:rPr i="1" lang="zh-CN" sz="1100">
                <a:solidFill>
                  <a:schemeClr val="dk1"/>
                </a:solidFill>
              </a:rPr>
              <a:t>same copy of weights</a:t>
            </a:r>
            <a:r>
              <a:rPr lang="zh-CN" sz="1100">
                <a:solidFill>
                  <a:schemeClr val="dk1"/>
                </a:solidFill>
              </a:rPr>
              <a:t> to eliminate redundancy.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Different Parallelism:</a:t>
            </a:r>
            <a:r>
              <a:rPr lang="zh-CN" sz="1100">
                <a:solidFill>
                  <a:schemeClr val="dk1"/>
                </a:solidFill>
              </a:rPr>
              <a:t> Allows different 3D parallelism strategies for training (p-t-d) and generation (pg​−tg​−dg​−d).</a:t>
            </a:r>
            <a:br>
              <a:rPr lang="zh-C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Generation typically uses smaller TP/PP, larger DP (via micro DP groups, dg​).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Workflow:</a:t>
            </a:r>
            <a:r>
              <a:rPr lang="zh-CN" sz="1100">
                <a:solidFill>
                  <a:schemeClr val="dk1"/>
                </a:solidFill>
              </a:rPr>
              <a:t> Handles model parameter resharding and data distribution between training and generation phases.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" y="1500575"/>
            <a:ext cx="3865101" cy="252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420"/>
              <a:t>5. 3D-HybridEngine: Zero-Redundancy Model Resharding</a:t>
            </a:r>
            <a:endParaRPr sz="2420"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Problem with Vanilla Grouping (HybridFlow-V):</a:t>
            </a:r>
            <a:r>
              <a:rPr lang="zh-CN" sz="1100">
                <a:solidFill>
                  <a:schemeClr val="dk1"/>
                </a:solidFill>
              </a:rPr>
              <a:t> Standard parallel grouping can lead to memory redundancy when resharding weights between training and generation (some GPUs need separate memory for weights).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HybridFlow's Optimized Grouping for Generation: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Forms generation TP and PP groups by selecting ranks at regular intervals (tg​t​, pg​p​).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Constructs micro DP groups by sequentially assigning ranks.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Benefits: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Ensures overlap between training and generation model weights on each device.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Enables reuse of training weights during generation.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Achieves </a:t>
            </a:r>
            <a:r>
              <a:rPr b="1" lang="zh-CN" sz="1100">
                <a:solidFill>
                  <a:schemeClr val="dk1"/>
                </a:solidFill>
              </a:rPr>
              <a:t>zero memory redundancy</a:t>
            </a:r>
            <a:r>
              <a:rPr lang="zh-CN" sz="1100">
                <a:solidFill>
                  <a:schemeClr val="dk1"/>
                </a:solidFill>
              </a:rPr>
              <a:t> and minimal communication overhead (concurrent all-gathers within micro DP groups).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3400"/>
            <a:ext cx="3590543" cy="3163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6. Evaluation Setup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548679" y="1408175"/>
            <a:ext cx="8129100" cy="28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Testbed:</a:t>
            </a:r>
            <a:r>
              <a:rPr lang="zh-CN" sz="1400">
                <a:solidFill>
                  <a:schemeClr val="dk1"/>
                </a:solidFill>
              </a:rPr>
              <a:t> Cluster of 16 machines, each with 8 NVIDIA A100-80GB GPUs (128 GPUs total). NVLink 600GB/s, Inter-machine 200Gbps.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Software:</a:t>
            </a:r>
            <a:r>
              <a:rPr lang="zh-CN" sz="1400">
                <a:solidFill>
                  <a:schemeClr val="dk1"/>
                </a:solidFill>
              </a:rPr>
              <a:t> CUDA 12.1, PyTorch 2.1.2, Megatron-core 0.6.0, NCCL 2.18.1, vLLM 0.3.1.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Models &amp; Algorithms:</a:t>
            </a:r>
            <a:r>
              <a:rPr lang="zh-CN" sz="1400">
                <a:solidFill>
                  <a:schemeClr val="dk1"/>
                </a:solidFill>
              </a:rPr>
              <a:t> Llama models (7B to 70B) for PPO, ReMax, Safe-RLHF algorithms.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Baselines:</a:t>
            </a:r>
            <a:r>
              <a:rPr lang="zh-CN" sz="1400">
                <a:solidFill>
                  <a:schemeClr val="dk1"/>
                </a:solidFill>
              </a:rPr>
              <a:t> DeepSpeed-Chat v0.14.0, OpenRLHF v0.2.5, NeMo-Aligner v0.2.0.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Metric:</a:t>
            </a:r>
            <a:r>
              <a:rPr lang="zh-CN" sz="1400">
                <a:solidFill>
                  <a:schemeClr val="dk1"/>
                </a:solidFill>
              </a:rPr>
              <a:t> RLHF throughput (tokens/sec).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Dataset:</a:t>
            </a:r>
            <a:r>
              <a:rPr lang="zh-CN" sz="1400">
                <a:solidFill>
                  <a:schemeClr val="dk1"/>
                </a:solidFill>
              </a:rPr>
              <a:t> "Dahoas/ful-hh-rlhf".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CN" sz="1400">
                <a:solidFill>
                  <a:schemeClr val="dk1"/>
                </a:solidFill>
              </a:rPr>
              <a:t>Hyperparameters:</a:t>
            </a:r>
            <a:r>
              <a:rPr lang="zh-CN" sz="1400">
                <a:solidFill>
                  <a:schemeClr val="dk1"/>
                </a:solidFill>
              </a:rPr>
              <a:t> Prompt/response length 1024, global batch size 1024.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6. Results: End-to-End PPO Throughput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548679" y="1255775"/>
            <a:ext cx="8129100" cy="203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500">
                <a:solidFill>
                  <a:schemeClr val="dk1"/>
                </a:solidFill>
              </a:rPr>
              <a:t>H</a:t>
            </a:r>
            <a:r>
              <a:rPr lang="zh-CN" sz="1400">
                <a:solidFill>
                  <a:schemeClr val="dk1"/>
                </a:solidFill>
              </a:rPr>
              <a:t>ybridFlow consistently outperforms DeepSpeed-Chat, OpenRLHF, and NeMo-Aligner across all model sizes and GPU counts for PPO.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Average speedups: 3.67x vs DS-Chat (up to 7.84x), 3.25x vs OpenRLHF (up to 5.93x), 12.52x vs NeMo-Aligner (up to 20.57x).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400">
                <a:solidFill>
                  <a:schemeClr val="dk1"/>
                </a:solidFill>
              </a:rPr>
              <a:t>Highest average speedup (9.64x) for 70B models due to reduced transition overhead (up to 71</a:t>
            </a:r>
            <a:r>
              <a:rPr lang="zh-CN" sz="1500">
                <a:solidFill>
                  <a:schemeClr val="dk1"/>
                </a:solidFill>
              </a:rPr>
              <a:t>.2% vs DS-Chat, 89.1% vs OpenRLHF).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69111"/>
            <a:ext cx="9144003" cy="2174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zh-CN"/>
              <a:t>Overview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48679" y="1408175"/>
            <a:ext cx="8129100" cy="245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Reinforcement Learning from Human Feedback (RLHF) is crucial for Large Language Model (LLM) alignment.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Traditional RL dataflows are complicated by RLHF, where nodes become distributed LLM programs and edges are many-to-many multicasts.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Existing single-controller RL frameworks are inefficient for RLHF due to high dispatch overhead; multi-controller systems can be inflexible.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CN" sz="1100">
                <a:solidFill>
                  <a:schemeClr val="dk1"/>
                </a:solidFill>
              </a:rPr>
              <a:t>HybridFlow is proposed:</a:t>
            </a:r>
            <a:r>
              <a:rPr lang="zh-CN" sz="1100">
                <a:solidFill>
                  <a:schemeClr val="dk1"/>
                </a:solidFill>
              </a:rPr>
              <a:t> Combines single and multi-controller paradigms for flexible representation and efficient execution of RLHF dataflows.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Features hierarchical APIs for decoupling computation and data dependencies.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Includes a 3D-HybridEngine for efficient actor model resharding with zero memory redundancy and reduced communication.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CN" sz="1100">
                <a:solidFill>
                  <a:schemeClr val="dk1"/>
                </a:solidFill>
              </a:rPr>
              <a:t>Experimental results show 1.53×~20.57× throughput improvement over baselines.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20"/>
              <a:t>6. Results: End-to-End ReMax and  Safe-RLHF Throughput</a:t>
            </a:r>
            <a:endParaRPr sz="2220"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00" y="1063075"/>
            <a:ext cx="8325202" cy="39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20"/>
              <a:t>6. Results: Impact of Model Placement (Homogeneous Models)</a:t>
            </a:r>
            <a:endParaRPr sz="2220"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548679" y="1408175"/>
            <a:ext cx="8129100" cy="86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Figure 12: Evaluated PPO with different placements: </a:t>
            </a:r>
            <a:r>
              <a:rPr lang="zh-C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colocate</a:t>
            </a:r>
            <a:r>
              <a:rPr lang="zh-CN" sz="1400">
                <a:solidFill>
                  <a:schemeClr val="dk1"/>
                </a:solidFill>
              </a:rPr>
              <a:t> (DS-Chat), </a:t>
            </a:r>
            <a:r>
              <a:rPr lang="zh-C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standalone</a:t>
            </a:r>
            <a:r>
              <a:rPr lang="zh-CN" sz="1400">
                <a:solidFill>
                  <a:schemeClr val="dk1"/>
                </a:solidFill>
              </a:rPr>
              <a:t> (OpenRLHF), </a:t>
            </a:r>
            <a:r>
              <a:rPr lang="zh-C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lang="zh-CN" sz="1400">
                <a:solidFill>
                  <a:schemeClr val="dk1"/>
                </a:solidFill>
              </a:rPr>
              <a:t> (NeMo-Aligner), </a:t>
            </a:r>
            <a:r>
              <a:rPr lang="zh-C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hybridflow</a:t>
            </a:r>
            <a:r>
              <a:rPr lang="zh-CN" sz="1400">
                <a:solidFill>
                  <a:schemeClr val="dk1"/>
                </a:solidFill>
              </a:rPr>
              <a:t> (Algo 1 optimized).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FIgure 13: Scenario: PPO with 13B actor/reference policy and 70B critic/reward models. </a:t>
            </a:r>
            <a:endParaRPr sz="2100"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39"/>
            <a:ext cx="9144003" cy="2232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6. Results: 3D-HybridEngine - Actor Transition Time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1408"/>
            <a:ext cx="9144003" cy="204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20"/>
              <a:t>6. Results: 3D-HybridEngine - Transition &amp; Generation Time Breakdown</a:t>
            </a:r>
            <a:endParaRPr sz="2220"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548675" y="1370175"/>
            <a:ext cx="7923900" cy="140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Validates using different parallel sizes for actor training and generation within HybridFlow.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Experiment: 16 GPUs, training parallelism 1-8-2 (p-t-d), varying generation TP size (tg​).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Using the same TP size as training (tg​=8, NeMo-Aligner approach) results in largest generation latency due to GPU underutilization.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Further reducing tg​ is limited by KVCache per GPU.</a:t>
            </a:r>
            <a:endParaRPr sz="2000"/>
          </a:p>
        </p:txBody>
      </p:sp>
      <p:pic>
        <p:nvPicPr>
          <p:cNvPr id="205" name="Google Shape;2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300" y="2808075"/>
            <a:ext cx="5012651" cy="23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7. Discussion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548679" y="1408175"/>
            <a:ext cx="8129100" cy="294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CN" sz="1400">
                <a:solidFill>
                  <a:schemeClr val="dk1"/>
                </a:solidFill>
              </a:rPr>
              <a:t>Fault Tolerance:</a:t>
            </a:r>
            <a:r>
              <a:rPr lang="zh-CN" sz="1400">
                <a:solidFill>
                  <a:schemeClr val="dk1"/>
                </a:solidFill>
              </a:rPr>
              <a:t> HybridFlow is orthogonal to existing methods, incorporates checkpointing (model states, dataloader IDs, RNG states) coordinated by the single controller. Can employ redundancy-based fault tolerance.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CN" sz="1400">
                <a:solidFill>
                  <a:schemeClr val="dk1"/>
                </a:solidFill>
              </a:rPr>
              <a:t>Placement Insights: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>
                <a:solidFill>
                  <a:schemeClr val="dk1"/>
                </a:solidFill>
              </a:rPr>
              <a:t>Allocate more GPUs to actor (reduces non-parallelizable generation latency).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>
                <a:solidFill>
                  <a:schemeClr val="dk1"/>
                </a:solidFill>
              </a:rPr>
              <a:t>Co-locate all models on smaller clusters if GPUs fully utilized.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zh-CN">
                <a:solidFill>
                  <a:schemeClr val="dk1"/>
                </a:solidFill>
              </a:rPr>
              <a:t>Distribute actor and critic on different devices for large clusters (strong scaling) for parallel execution.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CN" sz="1400">
                <a:solidFill>
                  <a:schemeClr val="dk1"/>
                </a:solidFill>
              </a:rPr>
              <a:t>Resource Multiplexing:</a:t>
            </a:r>
            <a:r>
              <a:rPr lang="zh-CN" sz="1400">
                <a:solidFill>
                  <a:schemeClr val="dk1"/>
                </a:solidFill>
              </a:rPr>
              <a:t> Currently uses time-sharing for co-located models. Fine-grained GPU sharing and heterogeneous resources are future research.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CN" sz="1400">
                <a:solidFill>
                  <a:schemeClr val="dk1"/>
                </a:solidFill>
              </a:rPr>
              <a:t>Beyond Alignment to Reasoning:</a:t>
            </a:r>
            <a:r>
              <a:rPr lang="zh-CN" sz="1400">
                <a:solidFill>
                  <a:schemeClr val="dk1"/>
                </a:solidFill>
              </a:rPr>
              <a:t> Framework is adaptable; reward model can be replaced by non-NN modules (e.g., sandbox for code, validator for math) for broader RL tasks.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Introduction- Large Language Models (LLMs)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548675" y="1408175"/>
            <a:ext cx="7923900" cy="18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LLMs (e.g., GPT, Llama, Claude) have revolutionized AI applications (writing, search, coding).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CN" sz="1400">
                <a:solidFill>
                  <a:schemeClr val="dk1"/>
                </a:solidFill>
              </a:rPr>
              <a:t>Pre-training:</a:t>
            </a:r>
            <a:r>
              <a:rPr lang="zh-CN" sz="1400">
                <a:solidFill>
                  <a:schemeClr val="dk1"/>
                </a:solidFill>
              </a:rPr>
              <a:t> LLMs learn broad knowledge from trillions of tokens via next-word prediction.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zh-CN" sz="1400">
                <a:solidFill>
                  <a:schemeClr val="dk1"/>
                </a:solidFill>
              </a:rPr>
              <a:t>Supervised Fine-Tuning (SFT):</a:t>
            </a:r>
            <a:r>
              <a:rPr lang="zh-CN" sz="1400">
                <a:solidFill>
                  <a:schemeClr val="dk1"/>
                </a:solidFill>
              </a:rPr>
              <a:t> LLMs are trained on domain-specific datasets to follow human instructions.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Despite these steps, LLMs can still generate toxic or undesirable content due to biases in training data.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20"/>
              <a:t>2. Introduction - Reinforcement Learning from Human Feedback (RLHF)</a:t>
            </a:r>
            <a:endParaRPr sz="222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548679" y="1408175"/>
            <a:ext cx="8129100" cy="297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RLHF aligns LLMs with human values, creating helpful and harmless AI.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RLHF builds on traditional RL algorithms like PPO and REINFORCE.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>
                <a:solidFill>
                  <a:schemeClr val="dk1"/>
                </a:solidFill>
              </a:rPr>
              <a:t>A typical PPO-based RLHF system includes four LLMs: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Actor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Critic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Reference Policy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Reward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Introduction - PPO-based RLHF Iterative Stages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548679" y="1408175"/>
            <a:ext cx="8129100" cy="26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</a:rPr>
              <a:t>PPO-based RLHF proceeds in iterations, each with three main stages: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CN" sz="1500">
                <a:solidFill>
                  <a:schemeClr val="dk1"/>
                </a:solidFill>
              </a:rPr>
              <a:t>Response Generation:</a:t>
            </a:r>
            <a:r>
              <a:rPr lang="zh-CN" sz="1500">
                <a:solidFill>
                  <a:schemeClr val="dk1"/>
                </a:solidFill>
              </a:rPr>
              <a:t> Actor model generates responses to prompts.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CN" sz="1500">
                <a:solidFill>
                  <a:schemeClr val="dk1"/>
                </a:solidFill>
              </a:rPr>
              <a:t>Data Preparation:</a:t>
            </a:r>
            <a:r>
              <a:rPr lang="zh-CN" sz="1500">
                <a:solidFill>
                  <a:schemeClr val="dk1"/>
                </a:solidFill>
              </a:rPr>
              <a:t> Generated responses are scored by critic, reference policy, and reward models (single forward pass each).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CN" sz="1500">
                <a:solidFill>
                  <a:schemeClr val="dk1"/>
                </a:solidFill>
              </a:rPr>
              <a:t>Learning/Training:</a:t>
            </a:r>
            <a:r>
              <a:rPr lang="zh-CN" sz="1500">
                <a:solidFill>
                  <a:schemeClr val="dk1"/>
                </a:solidFill>
              </a:rPr>
              <a:t> Actor and critic models are updated based on human preferences (forward/backward computation).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500">
                <a:solidFill>
                  <a:schemeClr val="dk1"/>
                </a:solidFill>
              </a:rPr>
              <a:t>Other RLHF variants (e.g., Safe-RLHF, ReMax) follow similar stages with different models/dependencies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2220"/>
              <a:t>2. Introduction - </a:t>
            </a:r>
            <a:r>
              <a:rPr lang="zh-CN" sz="2220"/>
              <a:t>The Challenge: Complexity of RLHF Dataflow</a:t>
            </a:r>
            <a:endParaRPr sz="222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548679" y="1408175"/>
            <a:ext cx="8129100" cy="300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>
                <a:solidFill>
                  <a:schemeClr val="dk1"/>
                </a:solidFill>
              </a:rPr>
              <a:t>Traditional RL can be modeled as a dataflow with nodes as NNs and edges as data dependencies.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>
                <a:solidFill>
                  <a:schemeClr val="dk1"/>
                </a:solidFill>
              </a:rPr>
              <a:t>RLHF dataflow is more complex: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Nodes are distributed LLM programs (actor, critic, etc.) performing distinct computations (training, generation).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Models in different nodes often use different parallelism strategies.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zh-CN" sz="1500">
                <a:solidFill>
                  <a:schemeClr val="dk1"/>
                </a:solidFill>
              </a:rPr>
              <a:t>Edges represent data resharding, often complex many-to-many multicasts.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>
                <a:solidFill>
                  <a:schemeClr val="dk1"/>
                </a:solidFill>
              </a:rPr>
              <a:t>This necessitates flexible representation and efficient execution.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700"/>
              <a:t>2. Introduction - </a:t>
            </a:r>
            <a:r>
              <a:rPr lang="zh-CN" sz="2700"/>
              <a:t>Limitations of Existing Approaches</a:t>
            </a:r>
            <a:endParaRPr sz="2700"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548679" y="1408175"/>
            <a:ext cx="81291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Traditional RL Frameworks (Single-Controller):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Central controller manages dataflow.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Inefficient for RLHF due to large control dispatch overhead for distributed LLM computation.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Often limited to smaller NNs and data-parallel training.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400">
                <a:solidFill>
                  <a:schemeClr val="dk1"/>
                </a:solidFill>
              </a:rPr>
              <a:t>Existing RLHF Systems (Multi-Controller):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Each device/node has its own controller.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Low dispatch overhead for LLM computation.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400">
                <a:solidFill>
                  <a:schemeClr val="dk1"/>
                </a:solidFill>
              </a:rPr>
              <a:t>Inflexible: Modifying data dependencies requires changes in multiple nodes, hindering code reuse. Computation and data dependencies are often nested.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16667" name="adj"/>
            </a:avLst>
          </a:prstGeom>
        </p:spPr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Introducing HybridFlow: A Hybrid Solution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Key Idea:</a:t>
            </a:r>
            <a:r>
              <a:rPr lang="zh-CN" sz="1100">
                <a:solidFill>
                  <a:schemeClr val="dk1"/>
                </a:solidFill>
              </a:rPr>
              <a:t> Combine single-controller and multi-controller paradigms.</a:t>
            </a:r>
            <a:br>
              <a:rPr lang="zh-C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CN" sz="1100">
                <a:solidFill>
                  <a:schemeClr val="dk1"/>
                </a:solidFill>
              </a:rPr>
              <a:t>Inter-Node (Single-Controller):</a:t>
            </a:r>
            <a:r>
              <a:rPr lang="zh-CN" sz="1100">
                <a:solidFill>
                  <a:schemeClr val="dk1"/>
                </a:solidFill>
              </a:rPr>
              <a:t> Flexible expression of data dependencies and coordination of data resharding with minimal overhead.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zh-CN" sz="1100">
                <a:solidFill>
                  <a:schemeClr val="dk1"/>
                </a:solidFill>
              </a:rPr>
              <a:t>Intra-Node (Multi-Controller):</a:t>
            </a:r>
            <a:r>
              <a:rPr lang="zh-CN" sz="1100">
                <a:solidFill>
                  <a:schemeClr val="dk1"/>
                </a:solidFill>
              </a:rPr>
              <a:t> Enhances computation efficiency for distributed LLM tasks.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Hierarchical APIs:</a:t>
            </a:r>
            <a:r>
              <a:rPr lang="zh-CN" sz="1100">
                <a:solidFill>
                  <a:schemeClr val="dk1"/>
                </a:solidFill>
              </a:rPr>
              <a:t> Decouple and encapsulate computation and data dependencies.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3D-HybridEngine:</a:t>
            </a:r>
            <a:r>
              <a:rPr lang="zh-CN" sz="1100">
                <a:solidFill>
                  <a:schemeClr val="dk1"/>
                </a:solidFill>
              </a:rPr>
              <a:t> Efficient actor model resharding between training and generation phases (zero memory redundancy, reduced communication).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2" y="1408175"/>
            <a:ext cx="3715176" cy="34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Background: RLHF Workflow &amp; Algorithms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275219" y="1590501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RLHF aligns LLMs using human-ranked responses.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Typical system: actor, critic, reference policy, reward model(s).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zh-CN" sz="1300">
                <a:solidFill>
                  <a:schemeClr val="dk1"/>
                </a:solidFill>
              </a:rPr>
              <a:t>PPO Example Workflow (3 Stages):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zh-CN" sz="1300">
                <a:solidFill>
                  <a:schemeClr val="dk1"/>
                </a:solidFill>
              </a:rPr>
              <a:t>Generation:</a:t>
            </a:r>
            <a:r>
              <a:rPr lang="zh-CN" sz="1300">
                <a:solidFill>
                  <a:schemeClr val="dk1"/>
                </a:solidFill>
              </a:rPr>
              <a:t> Actor produces responses.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zh-CN" sz="1300">
                <a:solidFill>
                  <a:schemeClr val="dk1"/>
                </a:solidFill>
              </a:rPr>
              <a:t>Preparation:</a:t>
            </a:r>
            <a:r>
              <a:rPr lang="zh-CN" sz="1300">
                <a:solidFill>
                  <a:schemeClr val="dk1"/>
                </a:solidFill>
              </a:rPr>
              <a:t> Critic, reference, reward models score responses.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zh-CN" sz="1300">
                <a:solidFill>
                  <a:schemeClr val="dk1"/>
                </a:solidFill>
              </a:rPr>
              <a:t>Learning:</a:t>
            </a:r>
            <a:r>
              <a:rPr lang="zh-CN" sz="1300">
                <a:solidFill>
                  <a:schemeClr val="dk1"/>
                </a:solidFill>
              </a:rPr>
              <a:t> Actor and critic are updated.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sz="1300">
                <a:solidFill>
                  <a:schemeClr val="dk1"/>
                </a:solidFill>
              </a:rPr>
              <a:t>Variations exist (e.g., Safe-RLHF, ReMax).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24" y="1719000"/>
            <a:ext cx="4225725" cy="26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