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68" r:id="rId2"/>
    <p:sldId id="271" r:id="rId3"/>
    <p:sldId id="272" r:id="rId4"/>
    <p:sldId id="276" r:id="rId5"/>
    <p:sldId id="273" r:id="rId6"/>
    <p:sldId id="278" r:id="rId7"/>
    <p:sldId id="280" r:id="rId8"/>
    <p:sldId id="283" r:id="rId9"/>
    <p:sldId id="337" r:id="rId10"/>
    <p:sldId id="284" r:id="rId11"/>
    <p:sldId id="285" r:id="rId12"/>
    <p:sldId id="286" r:id="rId13"/>
    <p:sldId id="304" r:id="rId14"/>
    <p:sldId id="287" r:id="rId15"/>
    <p:sldId id="288" r:id="rId16"/>
    <p:sldId id="293" r:id="rId17"/>
    <p:sldId id="294" r:id="rId18"/>
    <p:sldId id="295" r:id="rId19"/>
    <p:sldId id="300" r:id="rId20"/>
    <p:sldId id="296" r:id="rId21"/>
    <p:sldId id="297" r:id="rId22"/>
    <p:sldId id="298" r:id="rId23"/>
    <p:sldId id="299" r:id="rId24"/>
    <p:sldId id="301" r:id="rId25"/>
    <p:sldId id="336" r:id="rId26"/>
    <p:sldId id="302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78849" autoAdjust="0"/>
  </p:normalViewPr>
  <p:slideViewPr>
    <p:cSldViewPr>
      <p:cViewPr varScale="1">
        <p:scale>
          <a:sx n="69" d="100"/>
          <a:sy n="69" d="100"/>
        </p:scale>
        <p:origin x="18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22C85B-B6FE-4CC0-BD2C-4C23C8321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86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6DE2C52-6C24-4CCD-889A-D557982DC827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A2B25D3-DA3C-4430-93FF-0FDE3B5E26A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注意：</a:t>
            </a:r>
            <a:r>
              <a:rPr lang="en-US" altLang="zh-CN" smtClean="0">
                <a:latin typeface="Arial" charset="0"/>
              </a:rPr>
              <a:t>TI</a:t>
            </a:r>
            <a:r>
              <a:rPr lang="zh-CN" altLang="en-US" smtClean="0">
                <a:latin typeface="Arial" charset="0"/>
              </a:rPr>
              <a:t>指示使用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还是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。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唯一，但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有多个，</a:t>
            </a:r>
            <a:r>
              <a:rPr lang="en-US" altLang="zh-CN" smtClean="0">
                <a:latin typeface="Arial" charset="0"/>
              </a:rPr>
              <a:t>CS</a:t>
            </a:r>
            <a:r>
              <a:rPr lang="zh-CN" altLang="en-US" smtClean="0">
                <a:latin typeface="Arial" charset="0"/>
              </a:rPr>
              <a:t>中的选择子在哪个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中选择？答：当前任务的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。</a:t>
            </a:r>
          </a:p>
          <a:p>
            <a:pPr eaLnBrk="1" hangingPunct="1"/>
            <a:endParaRPr lang="zh-CN" altLang="en-US" smtClean="0">
              <a:latin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</a:rPr>
              <a:t>问题：对</a:t>
            </a:r>
            <a:r>
              <a:rPr lang="en-US" altLang="zh-CN" smtClean="0">
                <a:latin typeface="Arial" charset="0"/>
              </a:rPr>
              <a:t>OS</a:t>
            </a:r>
            <a:r>
              <a:rPr lang="zh-CN" altLang="en-US" smtClean="0">
                <a:latin typeface="Arial" charset="0"/>
              </a:rPr>
              <a:t>而言，</a:t>
            </a:r>
            <a:r>
              <a:rPr lang="en-US" altLang="zh-CN" smtClean="0">
                <a:latin typeface="Arial" charset="0"/>
              </a:rPr>
              <a:t>GDTR</a:t>
            </a:r>
            <a:r>
              <a:rPr lang="zh-CN" altLang="en-US" smtClean="0">
                <a:latin typeface="Arial" charset="0"/>
              </a:rPr>
              <a:t>指向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表，</a:t>
            </a:r>
            <a:r>
              <a:rPr lang="en-US" altLang="zh-CN" smtClean="0">
                <a:latin typeface="Arial" charset="0"/>
              </a:rPr>
              <a:t>LDTR</a:t>
            </a:r>
            <a:r>
              <a:rPr lang="zh-CN" altLang="en-US" smtClean="0">
                <a:latin typeface="Arial" charset="0"/>
              </a:rPr>
              <a:t>指向当前任务的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，段寄存器为</a:t>
            </a:r>
            <a:r>
              <a:rPr lang="en-US" altLang="zh-CN" smtClean="0">
                <a:latin typeface="Arial" charset="0"/>
              </a:rPr>
              <a:t>GDT/LDT</a:t>
            </a:r>
            <a:r>
              <a:rPr lang="zh-CN" altLang="en-US" smtClean="0">
                <a:latin typeface="Arial" charset="0"/>
              </a:rPr>
              <a:t>选择子。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中到底放了哪些东东？“存储空间分配表”是否正确？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186910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2C85B-B6FE-4CC0-BD2C-4C23C832176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2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2C85B-B6FE-4CC0-BD2C-4C23C832176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37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A2B25D3-DA3C-4430-93FF-0FDE3B5E26A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注意：</a:t>
            </a:r>
            <a:r>
              <a:rPr lang="en-US" altLang="zh-CN" smtClean="0">
                <a:latin typeface="Arial" charset="0"/>
              </a:rPr>
              <a:t>TI</a:t>
            </a:r>
            <a:r>
              <a:rPr lang="zh-CN" altLang="en-US" smtClean="0">
                <a:latin typeface="Arial" charset="0"/>
              </a:rPr>
              <a:t>指示使用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还是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。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唯一，但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有多个，</a:t>
            </a:r>
            <a:r>
              <a:rPr lang="en-US" altLang="zh-CN" smtClean="0">
                <a:latin typeface="Arial" charset="0"/>
              </a:rPr>
              <a:t>CS</a:t>
            </a:r>
            <a:r>
              <a:rPr lang="zh-CN" altLang="en-US" smtClean="0">
                <a:latin typeface="Arial" charset="0"/>
              </a:rPr>
              <a:t>中的选择子在哪个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中选择？答：当前任务的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。</a:t>
            </a:r>
          </a:p>
          <a:p>
            <a:pPr eaLnBrk="1" hangingPunct="1"/>
            <a:endParaRPr lang="zh-CN" altLang="en-US" smtClean="0">
              <a:latin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</a:rPr>
              <a:t>问题：对</a:t>
            </a:r>
            <a:r>
              <a:rPr lang="en-US" altLang="zh-CN" smtClean="0">
                <a:latin typeface="Arial" charset="0"/>
              </a:rPr>
              <a:t>OS</a:t>
            </a:r>
            <a:r>
              <a:rPr lang="zh-CN" altLang="en-US" smtClean="0">
                <a:latin typeface="Arial" charset="0"/>
              </a:rPr>
              <a:t>而言，</a:t>
            </a:r>
            <a:r>
              <a:rPr lang="en-US" altLang="zh-CN" smtClean="0">
                <a:latin typeface="Arial" charset="0"/>
              </a:rPr>
              <a:t>GDTR</a:t>
            </a:r>
            <a:r>
              <a:rPr lang="zh-CN" altLang="en-US" smtClean="0">
                <a:latin typeface="Arial" charset="0"/>
              </a:rPr>
              <a:t>指向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表，</a:t>
            </a:r>
            <a:r>
              <a:rPr lang="en-US" altLang="zh-CN" smtClean="0">
                <a:latin typeface="Arial" charset="0"/>
              </a:rPr>
              <a:t>LDTR</a:t>
            </a:r>
            <a:r>
              <a:rPr lang="zh-CN" altLang="en-US" smtClean="0">
                <a:latin typeface="Arial" charset="0"/>
              </a:rPr>
              <a:t>指向当前任务的</a:t>
            </a:r>
            <a:r>
              <a:rPr lang="en-US" altLang="zh-CN" smtClean="0">
                <a:latin typeface="Arial" charset="0"/>
              </a:rPr>
              <a:t>LDT</a:t>
            </a:r>
            <a:r>
              <a:rPr lang="zh-CN" altLang="en-US" smtClean="0">
                <a:latin typeface="Arial" charset="0"/>
              </a:rPr>
              <a:t>，段寄存器为</a:t>
            </a:r>
            <a:r>
              <a:rPr lang="en-US" altLang="zh-CN" smtClean="0">
                <a:latin typeface="Arial" charset="0"/>
              </a:rPr>
              <a:t>GDT/LDT</a:t>
            </a:r>
            <a:r>
              <a:rPr lang="zh-CN" altLang="en-US" smtClean="0">
                <a:latin typeface="Arial" charset="0"/>
              </a:rPr>
              <a:t>选择子。</a:t>
            </a:r>
            <a:r>
              <a:rPr lang="en-US" altLang="zh-CN" smtClean="0">
                <a:latin typeface="Arial" charset="0"/>
              </a:rPr>
              <a:t>GDT</a:t>
            </a:r>
            <a:r>
              <a:rPr lang="zh-CN" altLang="en-US" smtClean="0">
                <a:latin typeface="Arial" charset="0"/>
              </a:rPr>
              <a:t>中到底放了哪些东东？“存储空间分配表”是否正确？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F8DF45F-714B-4E57-A806-23116C23E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zh-CN" altLang="zh-CN" sz="2800" b="1" smtClean="0">
                <a:latin typeface="Times New Roman" pitchFamily="18" charset="0"/>
              </a:rPr>
              <a:t>描述存储器“段”的属性的一个8字节的数据结构。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 b="1" smtClean="0">
                <a:latin typeface="Times New Roman" pitchFamily="18" charset="0"/>
              </a:rPr>
              <a:t>两</a:t>
            </a:r>
            <a:r>
              <a:rPr kumimoji="1" lang="zh-CN" altLang="zh-CN" sz="2800" b="1" smtClean="0">
                <a:latin typeface="Times New Roman" pitchFamily="18" charset="0"/>
              </a:rPr>
              <a:t>种类型</a:t>
            </a:r>
            <a:endParaRPr kumimoji="1" lang="zh-CN" altLang="en-US" sz="2800" b="1" smtClean="0">
              <a:latin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kumimoji="1" lang="zh-CN" altLang="zh-CN" sz="2400" b="1" smtClean="0">
                <a:latin typeface="Times New Roman" pitchFamily="18" charset="0"/>
              </a:rPr>
              <a:t>段描述符</a:t>
            </a:r>
            <a:r>
              <a:rPr kumimoji="1" lang="zh-CN" altLang="en-US" sz="2400" b="1" smtClean="0">
                <a:latin typeface="Times New Roman" pitchFamily="18" charset="0"/>
              </a:rPr>
              <a:t>：</a:t>
            </a:r>
            <a:r>
              <a:rPr kumimoji="1" lang="zh-CN" altLang="en-US" sz="2400" b="1" smtClean="0"/>
              <a:t>用于描述代码、数据和堆栈段</a:t>
            </a:r>
            <a:endParaRPr kumimoji="1" lang="zh-CN" altLang="en-US" sz="2400" b="1" smtClean="0">
              <a:latin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kumimoji="1" lang="zh-CN" altLang="zh-CN" sz="2400" b="1" smtClean="0">
                <a:latin typeface="Times New Roman" pitchFamily="18" charset="0"/>
              </a:rPr>
              <a:t>系统段描述符</a:t>
            </a:r>
            <a:r>
              <a:rPr kumimoji="1" lang="zh-CN" altLang="en-US" sz="2400" b="1" smtClean="0">
                <a:latin typeface="Times New Roman" pitchFamily="18" charset="0"/>
              </a:rPr>
              <a:t>：中断</a:t>
            </a:r>
            <a:r>
              <a:rPr kumimoji="1" lang="zh-CN" altLang="zh-CN" sz="2400" b="1" smtClean="0">
                <a:latin typeface="Times New Roman" pitchFamily="18" charset="0"/>
              </a:rPr>
              <a:t>描述符</a:t>
            </a:r>
            <a:r>
              <a:rPr kumimoji="1" lang="zh-CN" altLang="en-US" sz="2400" b="1" smtClean="0">
                <a:latin typeface="Times New Roman" pitchFamily="18" charset="0"/>
              </a:rPr>
              <a:t>、任务段等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  <a:latin typeface="Times New Roman" pitchFamily="18" charset="0"/>
              </a:rPr>
              <a:t>描述符</a:t>
            </a:r>
            <a:r>
              <a:rPr kumimoji="1" lang="en-US" altLang="zh-CN" b="1" smtClean="0">
                <a:solidFill>
                  <a:srgbClr val="0000CC"/>
                </a:solidFill>
                <a:latin typeface="Times New Roman" pitchFamily="18" charset="0"/>
              </a:rPr>
              <a:t>(Descriptor)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132513" y="755650"/>
            <a:ext cx="1511300" cy="5400675"/>
            <a:chOff x="3703" y="983"/>
            <a:chExt cx="952" cy="2668"/>
          </a:xfrm>
        </p:grpSpPr>
        <p:sp>
          <p:nvSpPr>
            <p:cNvPr id="19492" name="Line 3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4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938338" y="215106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3843338" y="21510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106488" y="21129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GDTR</a:t>
            </a:r>
          </a:p>
        </p:txBody>
      </p:sp>
      <p:sp>
        <p:nvSpPr>
          <p:cNvPr id="19462" name="AutoShape 8"/>
          <p:cNvSpPr>
            <a:spLocks/>
          </p:cNvSpPr>
          <p:nvPr/>
        </p:nvSpPr>
        <p:spPr bwMode="auto">
          <a:xfrm>
            <a:off x="7635875" y="103505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7856538" y="183515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GDT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2519363" y="21320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BASE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3816350" y="21145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LIMIT</a:t>
            </a:r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124575" y="29051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124575" y="1017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9468" name="AutoShape 14"/>
          <p:cNvCxnSpPr>
            <a:cxnSpLocks noChangeShapeType="1"/>
          </p:cNvCxnSpPr>
          <p:nvPr/>
        </p:nvCxnSpPr>
        <p:spPr bwMode="auto">
          <a:xfrm flipV="1">
            <a:off x="4635500" y="1035050"/>
            <a:ext cx="1427163" cy="1231900"/>
          </a:xfrm>
          <a:prstGeom prst="bentConnector3">
            <a:avLst>
              <a:gd name="adj1" fmla="val 49944"/>
            </a:avLst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15"/>
          <p:cNvCxnSpPr>
            <a:cxnSpLocks noChangeShapeType="1"/>
          </p:cNvCxnSpPr>
          <p:nvPr/>
        </p:nvCxnSpPr>
        <p:spPr bwMode="auto">
          <a:xfrm rot="16200000" flipH="1">
            <a:off x="4289425" y="1150938"/>
            <a:ext cx="341313" cy="3100387"/>
          </a:xfrm>
          <a:prstGeom prst="bentConnector2">
            <a:avLst/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6124575" y="16414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6124575" y="2019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6264275" y="1654175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LDT</a:t>
            </a:r>
            <a:r>
              <a:rPr kumimoji="1" lang="zh-CN" altLang="zh-CN" b="1">
                <a:latin typeface="Times New Roman" pitchFamily="18" charset="0"/>
              </a:rPr>
              <a:t>描述符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3843338" y="3168650"/>
            <a:ext cx="7540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2962275" y="31480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LDTR</a:t>
            </a:r>
          </a:p>
        </p:txBody>
      </p:sp>
      <p:cxnSp>
        <p:nvCxnSpPr>
          <p:cNvPr id="19475" name="AutoShape 21"/>
          <p:cNvCxnSpPr>
            <a:cxnSpLocks noChangeShapeType="1"/>
            <a:stCxn id="19473" idx="3"/>
            <a:endCxn id="19472" idx="1"/>
          </p:cNvCxnSpPr>
          <p:nvPr/>
        </p:nvCxnSpPr>
        <p:spPr bwMode="auto">
          <a:xfrm flipV="1">
            <a:off x="4597400" y="1838325"/>
            <a:ext cx="1666875" cy="14779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6" name="Freeform 22"/>
          <p:cNvSpPr>
            <a:spLocks/>
          </p:cNvSpPr>
          <p:nvPr/>
        </p:nvSpPr>
        <p:spPr bwMode="auto">
          <a:xfrm>
            <a:off x="3646488" y="2052638"/>
            <a:ext cx="3233737" cy="2381250"/>
          </a:xfrm>
          <a:custGeom>
            <a:avLst/>
            <a:gdLst>
              <a:gd name="T0" fmla="*/ 2147483647 w 2069"/>
              <a:gd name="T1" fmla="*/ 0 h 1500"/>
              <a:gd name="T2" fmla="*/ 2147483647 w 2069"/>
              <a:gd name="T3" fmla="*/ 2147483647 h 1500"/>
              <a:gd name="T4" fmla="*/ 0 w 2069"/>
              <a:gd name="T5" fmla="*/ 2147483647 h 1500"/>
              <a:gd name="T6" fmla="*/ 0 w 2069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 cap="flat" cmpd="sng">
            <a:solidFill>
              <a:srgbClr val="E8083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Line 23"/>
          <p:cNvSpPr>
            <a:spLocks noChangeShapeType="1"/>
          </p:cNvSpPr>
          <p:nvPr/>
        </p:nvSpPr>
        <p:spPr bwMode="auto">
          <a:xfrm>
            <a:off x="6124575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>
            <a:off x="6124575" y="58451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6488113" y="5003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LDT</a:t>
            </a:r>
          </a:p>
        </p:txBody>
      </p:sp>
      <p:sp>
        <p:nvSpPr>
          <p:cNvPr id="19480" name="Rectangle 26"/>
          <p:cNvSpPr>
            <a:spLocks noChangeArrowheads="1"/>
          </p:cNvSpPr>
          <p:nvPr/>
        </p:nvSpPr>
        <p:spPr bwMode="auto">
          <a:xfrm>
            <a:off x="2162175" y="440055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9481" name="Line 27"/>
          <p:cNvSpPr>
            <a:spLocks noChangeShapeType="1"/>
          </p:cNvSpPr>
          <p:nvPr/>
        </p:nvSpPr>
        <p:spPr bwMode="auto">
          <a:xfrm>
            <a:off x="3852863" y="44497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>
            <a:off x="2781300" y="44608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基址</a:t>
            </a:r>
          </a:p>
        </p:txBody>
      </p:sp>
      <p:sp>
        <p:nvSpPr>
          <p:cNvPr id="19483" name="Text Box 29"/>
          <p:cNvSpPr txBox="1">
            <a:spLocks noChangeArrowheads="1"/>
          </p:cNvSpPr>
          <p:nvPr/>
        </p:nvSpPr>
        <p:spPr bwMode="auto">
          <a:xfrm>
            <a:off x="3990975" y="44291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界限</a:t>
            </a:r>
          </a:p>
        </p:txBody>
      </p:sp>
      <p:sp>
        <p:nvSpPr>
          <p:cNvPr id="19484" name="Text Box 30"/>
          <p:cNvSpPr txBox="1">
            <a:spLocks noChangeArrowheads="1"/>
          </p:cNvSpPr>
          <p:nvPr/>
        </p:nvSpPr>
        <p:spPr bwMode="auto">
          <a:xfrm>
            <a:off x="2722563" y="4051300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32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19485" name="AutoShape 31"/>
          <p:cNvSpPr>
            <a:spLocks/>
          </p:cNvSpPr>
          <p:nvPr/>
        </p:nvSpPr>
        <p:spPr bwMode="auto">
          <a:xfrm>
            <a:off x="5961063" y="4597400"/>
            <a:ext cx="131762" cy="1247775"/>
          </a:xfrm>
          <a:prstGeom prst="leftBrace">
            <a:avLst>
              <a:gd name="adj1" fmla="val 789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9486" name="Freeform 32"/>
          <p:cNvSpPr>
            <a:spLocks/>
          </p:cNvSpPr>
          <p:nvPr/>
        </p:nvSpPr>
        <p:spPr bwMode="auto">
          <a:xfrm>
            <a:off x="4433888" y="4811713"/>
            <a:ext cx="1527175" cy="212725"/>
          </a:xfrm>
          <a:custGeom>
            <a:avLst/>
            <a:gdLst>
              <a:gd name="T0" fmla="*/ 0 w 1428"/>
              <a:gd name="T1" fmla="*/ 0 h 134"/>
              <a:gd name="T2" fmla="*/ 0 w 1428"/>
              <a:gd name="T3" fmla="*/ 337700938 h 134"/>
              <a:gd name="T4" fmla="*/ 1633237732 w 1428"/>
              <a:gd name="T5" fmla="*/ 337700938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8" h="134">
                <a:moveTo>
                  <a:pt x="0" y="0"/>
                </a:moveTo>
                <a:lnTo>
                  <a:pt x="0" y="134"/>
                </a:lnTo>
                <a:lnTo>
                  <a:pt x="1428" y="134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Freeform 33"/>
          <p:cNvSpPr>
            <a:spLocks/>
          </p:cNvSpPr>
          <p:nvPr/>
        </p:nvSpPr>
        <p:spPr bwMode="auto">
          <a:xfrm>
            <a:off x="3087688" y="4827588"/>
            <a:ext cx="2873375" cy="541337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859371694 h 341"/>
              <a:gd name="T4" fmla="*/ 2147483647 w 2327"/>
              <a:gd name="T5" fmla="*/ 859371694 h 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Text Box 34"/>
          <p:cNvSpPr txBox="1">
            <a:spLocks noChangeArrowheads="1"/>
          </p:cNvSpPr>
          <p:nvPr/>
        </p:nvSpPr>
        <p:spPr bwMode="auto">
          <a:xfrm>
            <a:off x="3992563" y="4067175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16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19489" name="Text Box 35"/>
          <p:cNvSpPr txBox="1">
            <a:spLocks noChangeArrowheads="1"/>
          </p:cNvSpPr>
          <p:nvPr/>
        </p:nvSpPr>
        <p:spPr bwMode="auto">
          <a:xfrm>
            <a:off x="892175" y="4838700"/>
            <a:ext cx="2251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LDT</a:t>
            </a:r>
            <a:r>
              <a:rPr kumimoji="1" lang="zh-CN" altLang="en-US" b="1">
                <a:latin typeface="Times New Roman" pitchFamily="18" charset="0"/>
              </a:rPr>
              <a:t>描述符高速缓冲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寄存器（不可见）</a:t>
            </a:r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28600" y="381000"/>
            <a:ext cx="510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为当前任务创建</a:t>
            </a:r>
            <a:r>
              <a:rPr kumimoji="1" lang="en-US" altLang="zh-CN" sz="3200" b="1">
                <a:latin typeface="Times New Roman" pitchFamily="18" charset="0"/>
              </a:rPr>
              <a:t>LDT</a:t>
            </a:r>
            <a:r>
              <a:rPr kumimoji="1" lang="zh-CN" altLang="en-US" sz="3200" b="1">
                <a:latin typeface="Times New Roman" pitchFamily="18" charset="0"/>
              </a:rPr>
              <a:t>的过程</a:t>
            </a:r>
          </a:p>
        </p:txBody>
      </p:sp>
      <p:sp>
        <p:nvSpPr>
          <p:cNvPr id="19491" name="Text Box 37"/>
          <p:cNvSpPr txBox="1">
            <a:spLocks noChangeArrowheads="1"/>
          </p:cNvSpPr>
          <p:nvPr/>
        </p:nvSpPr>
        <p:spPr bwMode="auto">
          <a:xfrm>
            <a:off x="3855713" y="6267449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*OS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根据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LDT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使用情况为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LDTR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赋值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827088" y="1773238"/>
            <a:ext cx="7502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存放</a:t>
            </a:r>
            <a:r>
              <a:rPr kumimoji="1" lang="en-US" altLang="zh-CN" sz="2400" b="1">
                <a:latin typeface="Times New Roman" pitchFamily="18" charset="0"/>
              </a:rPr>
              <a:t>16</a:t>
            </a:r>
            <a:r>
              <a:rPr kumimoji="1" lang="zh-CN" altLang="en-US" sz="2400" b="1">
                <a:latin typeface="Times New Roman" pitchFamily="18" charset="0"/>
              </a:rPr>
              <a:t>位的选择符，指示全局描述符表中任务状态段（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）描述符的位置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当选择符装入</a:t>
            </a:r>
            <a:r>
              <a:rPr kumimoji="1" lang="en-US" altLang="zh-CN" sz="2400" b="1">
                <a:latin typeface="Times New Roman" pitchFamily="18" charset="0"/>
              </a:rPr>
              <a:t>TR</a:t>
            </a:r>
            <a:r>
              <a:rPr kumimoji="1" lang="zh-CN" altLang="en-US" sz="2400" b="1">
                <a:latin typeface="Times New Roman" pitchFamily="18" charset="0"/>
              </a:rPr>
              <a:t>时，相应的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zh-CN" sz="2400" b="1">
                <a:latin typeface="Times New Roman" pitchFamily="18" charset="0"/>
              </a:rPr>
              <a:t>描述符自动从存储器中读出并装入任务描述符缓冲寄存器。该描述符定义了一个称为</a:t>
            </a:r>
            <a:r>
              <a:rPr kumimoji="1" lang="zh-CN" altLang="en-US" sz="2400" b="1">
                <a:latin typeface="Times New Roman" pitchFamily="18" charset="0"/>
              </a:rPr>
              <a:t>任务状态段（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）的存储块。每个任务都有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zh-CN" sz="2400" b="1">
                <a:latin typeface="Times New Roman" pitchFamily="18" charset="0"/>
              </a:rPr>
              <a:t>包含启动任务所必需的信息。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0483" name="Text Box 1028"/>
          <p:cNvSpPr txBox="1">
            <a:spLocks noChangeArrowheads="1"/>
          </p:cNvSpPr>
          <p:nvPr/>
        </p:nvSpPr>
        <p:spPr bwMode="auto">
          <a:xfrm>
            <a:off x="892175" y="4646613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最大</a:t>
            </a:r>
            <a:r>
              <a:rPr kumimoji="1" lang="en-US" altLang="zh-CN" sz="2400" b="1">
                <a:latin typeface="Times New Roman" pitchFamily="18" charset="0"/>
              </a:rPr>
              <a:t>64K</a:t>
            </a:r>
            <a:r>
              <a:rPr kumimoji="1" lang="zh-CN" altLang="en-US" sz="2400" b="1">
                <a:latin typeface="Times New Roman" pitchFamily="18" charset="0"/>
              </a:rPr>
              <a:t>字节</a:t>
            </a:r>
          </a:p>
        </p:txBody>
      </p:sp>
      <p:sp>
        <p:nvSpPr>
          <p:cNvPr id="2048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任务寄存器</a:t>
            </a:r>
            <a:r>
              <a:rPr kumimoji="1" lang="en-US" altLang="zh-CN" b="1" smtClean="0">
                <a:solidFill>
                  <a:srgbClr val="0000CC"/>
                </a:solidFill>
              </a:rPr>
              <a:t>TR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62175" y="440055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6132513" y="755650"/>
            <a:ext cx="1511300" cy="5400675"/>
            <a:chOff x="3703" y="983"/>
            <a:chExt cx="952" cy="2668"/>
          </a:xfrm>
        </p:grpSpPr>
        <p:sp>
          <p:nvSpPr>
            <p:cNvPr id="21540" name="Line 4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5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938338" y="215106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3843338" y="21510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06488" y="21129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GDTR</a:t>
            </a:r>
          </a:p>
        </p:txBody>
      </p:sp>
      <p:sp>
        <p:nvSpPr>
          <p:cNvPr id="21511" name="AutoShape 9"/>
          <p:cNvSpPr>
            <a:spLocks/>
          </p:cNvSpPr>
          <p:nvPr/>
        </p:nvSpPr>
        <p:spPr bwMode="auto">
          <a:xfrm>
            <a:off x="7635875" y="103505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7856538" y="183515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GDT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2519363" y="21320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BASE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3816350" y="21145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LIMIT</a:t>
            </a: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6124575" y="29051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6124575" y="1017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517" name="AutoShape 15"/>
          <p:cNvCxnSpPr>
            <a:cxnSpLocks noChangeShapeType="1"/>
          </p:cNvCxnSpPr>
          <p:nvPr/>
        </p:nvCxnSpPr>
        <p:spPr bwMode="auto">
          <a:xfrm flipV="1">
            <a:off x="4635500" y="1035050"/>
            <a:ext cx="1427163" cy="1231900"/>
          </a:xfrm>
          <a:prstGeom prst="bentConnector3">
            <a:avLst>
              <a:gd name="adj1" fmla="val 49944"/>
            </a:avLst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6"/>
          <p:cNvCxnSpPr>
            <a:cxnSpLocks noChangeShapeType="1"/>
          </p:cNvCxnSpPr>
          <p:nvPr/>
        </p:nvCxnSpPr>
        <p:spPr bwMode="auto">
          <a:xfrm rot="16200000" flipH="1">
            <a:off x="4289425" y="1150938"/>
            <a:ext cx="341313" cy="3100387"/>
          </a:xfrm>
          <a:prstGeom prst="bentConnector2">
            <a:avLst/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Line 17"/>
          <p:cNvSpPr>
            <a:spLocks noChangeShapeType="1"/>
          </p:cNvSpPr>
          <p:nvPr/>
        </p:nvSpPr>
        <p:spPr bwMode="auto">
          <a:xfrm>
            <a:off x="6124575" y="16414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8"/>
          <p:cNvSpPr>
            <a:spLocks noChangeShapeType="1"/>
          </p:cNvSpPr>
          <p:nvPr/>
        </p:nvSpPr>
        <p:spPr bwMode="auto">
          <a:xfrm>
            <a:off x="6124575" y="2019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6264275" y="1654175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TSS</a:t>
            </a:r>
            <a:r>
              <a:rPr kumimoji="1" lang="zh-CN" altLang="zh-CN" b="1">
                <a:latin typeface="Times New Roman" pitchFamily="18" charset="0"/>
              </a:rPr>
              <a:t>描述符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3843338" y="3168650"/>
            <a:ext cx="7540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523" name="Text Box 21"/>
          <p:cNvSpPr txBox="1">
            <a:spLocks noChangeArrowheads="1"/>
          </p:cNvSpPr>
          <p:nvPr/>
        </p:nvSpPr>
        <p:spPr bwMode="auto">
          <a:xfrm>
            <a:off x="3200400" y="3148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TR</a:t>
            </a:r>
          </a:p>
        </p:txBody>
      </p:sp>
      <p:cxnSp>
        <p:nvCxnSpPr>
          <p:cNvPr id="21524" name="AutoShape 22"/>
          <p:cNvCxnSpPr>
            <a:cxnSpLocks noChangeShapeType="1"/>
            <a:stCxn id="21522" idx="3"/>
            <a:endCxn id="21521" idx="1"/>
          </p:cNvCxnSpPr>
          <p:nvPr/>
        </p:nvCxnSpPr>
        <p:spPr bwMode="auto">
          <a:xfrm flipV="1">
            <a:off x="4597400" y="1838325"/>
            <a:ext cx="1666875" cy="14779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Line 23"/>
          <p:cNvSpPr>
            <a:spLocks noChangeShapeType="1"/>
          </p:cNvSpPr>
          <p:nvPr/>
        </p:nvSpPr>
        <p:spPr bwMode="auto">
          <a:xfrm>
            <a:off x="3852863" y="44497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Text Box 24"/>
          <p:cNvSpPr txBox="1">
            <a:spLocks noChangeArrowheads="1"/>
          </p:cNvSpPr>
          <p:nvPr/>
        </p:nvSpPr>
        <p:spPr bwMode="auto">
          <a:xfrm>
            <a:off x="2781300" y="44608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基址</a:t>
            </a:r>
          </a:p>
        </p:txBody>
      </p:sp>
      <p:sp>
        <p:nvSpPr>
          <p:cNvPr id="21527" name="Text Box 25"/>
          <p:cNvSpPr txBox="1">
            <a:spLocks noChangeArrowheads="1"/>
          </p:cNvSpPr>
          <p:nvPr/>
        </p:nvSpPr>
        <p:spPr bwMode="auto">
          <a:xfrm>
            <a:off x="3990975" y="44291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界限</a:t>
            </a:r>
          </a:p>
        </p:txBody>
      </p:sp>
      <p:sp>
        <p:nvSpPr>
          <p:cNvPr id="21528" name="Text Box 26"/>
          <p:cNvSpPr txBox="1">
            <a:spLocks noChangeArrowheads="1"/>
          </p:cNvSpPr>
          <p:nvPr/>
        </p:nvSpPr>
        <p:spPr bwMode="auto">
          <a:xfrm>
            <a:off x="2722563" y="4051300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32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21529" name="Freeform 27"/>
          <p:cNvSpPr>
            <a:spLocks/>
          </p:cNvSpPr>
          <p:nvPr/>
        </p:nvSpPr>
        <p:spPr bwMode="auto">
          <a:xfrm>
            <a:off x="3465513" y="2052638"/>
            <a:ext cx="3414712" cy="2381250"/>
          </a:xfrm>
          <a:custGeom>
            <a:avLst/>
            <a:gdLst>
              <a:gd name="T0" fmla="*/ 2147483647 w 2069"/>
              <a:gd name="T1" fmla="*/ 0 h 1500"/>
              <a:gd name="T2" fmla="*/ 2147483647 w 2069"/>
              <a:gd name="T3" fmla="*/ 2147483647 h 1500"/>
              <a:gd name="T4" fmla="*/ 0 w 2069"/>
              <a:gd name="T5" fmla="*/ 2147483647 h 1500"/>
              <a:gd name="T6" fmla="*/ 0 w 2069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 cap="flat" cmpd="sng">
            <a:solidFill>
              <a:srgbClr val="E8083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28"/>
          <p:cNvSpPr>
            <a:spLocks noChangeShapeType="1"/>
          </p:cNvSpPr>
          <p:nvPr/>
        </p:nvSpPr>
        <p:spPr bwMode="auto">
          <a:xfrm>
            <a:off x="6124575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6124575" y="58451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AutoShape 30"/>
          <p:cNvSpPr>
            <a:spLocks/>
          </p:cNvSpPr>
          <p:nvPr/>
        </p:nvSpPr>
        <p:spPr bwMode="auto">
          <a:xfrm>
            <a:off x="5961063" y="4597400"/>
            <a:ext cx="131762" cy="1247775"/>
          </a:xfrm>
          <a:prstGeom prst="leftBrace">
            <a:avLst>
              <a:gd name="adj1" fmla="val 789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533" name="Freeform 31"/>
          <p:cNvSpPr>
            <a:spLocks/>
          </p:cNvSpPr>
          <p:nvPr/>
        </p:nvSpPr>
        <p:spPr bwMode="auto">
          <a:xfrm>
            <a:off x="4433888" y="4811713"/>
            <a:ext cx="1527175" cy="212725"/>
          </a:xfrm>
          <a:custGeom>
            <a:avLst/>
            <a:gdLst>
              <a:gd name="T0" fmla="*/ 0 w 1428"/>
              <a:gd name="T1" fmla="*/ 0 h 134"/>
              <a:gd name="T2" fmla="*/ 0 w 1428"/>
              <a:gd name="T3" fmla="*/ 337700938 h 134"/>
              <a:gd name="T4" fmla="*/ 1633237732 w 1428"/>
              <a:gd name="T5" fmla="*/ 337700938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8" h="134">
                <a:moveTo>
                  <a:pt x="0" y="0"/>
                </a:moveTo>
                <a:lnTo>
                  <a:pt x="0" y="134"/>
                </a:lnTo>
                <a:lnTo>
                  <a:pt x="1428" y="134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" name="Freeform 32"/>
          <p:cNvSpPr>
            <a:spLocks/>
          </p:cNvSpPr>
          <p:nvPr/>
        </p:nvSpPr>
        <p:spPr bwMode="auto">
          <a:xfrm>
            <a:off x="3087688" y="4827588"/>
            <a:ext cx="2873375" cy="541337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859371694 h 341"/>
              <a:gd name="T4" fmla="*/ 2147483647 w 2327"/>
              <a:gd name="T5" fmla="*/ 859371694 h 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Text Box 33"/>
          <p:cNvSpPr txBox="1">
            <a:spLocks noChangeArrowheads="1"/>
          </p:cNvSpPr>
          <p:nvPr/>
        </p:nvSpPr>
        <p:spPr bwMode="auto">
          <a:xfrm>
            <a:off x="3992563" y="4067175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16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21536" name="Text Box 34"/>
          <p:cNvSpPr txBox="1">
            <a:spLocks noChangeArrowheads="1"/>
          </p:cNvSpPr>
          <p:nvPr/>
        </p:nvSpPr>
        <p:spPr bwMode="auto">
          <a:xfrm>
            <a:off x="6488113" y="50038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TSS</a:t>
            </a:r>
          </a:p>
        </p:txBody>
      </p:sp>
      <p:sp>
        <p:nvSpPr>
          <p:cNvPr id="21537" name="Text Box 35"/>
          <p:cNvSpPr txBox="1">
            <a:spLocks noChangeArrowheads="1"/>
          </p:cNvSpPr>
          <p:nvPr/>
        </p:nvSpPr>
        <p:spPr bwMode="auto">
          <a:xfrm>
            <a:off x="892175" y="4838700"/>
            <a:ext cx="2187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TSS</a:t>
            </a:r>
            <a:r>
              <a:rPr kumimoji="1" lang="zh-CN" altLang="en-US" b="1">
                <a:latin typeface="Times New Roman" pitchFamily="18" charset="0"/>
              </a:rPr>
              <a:t>描述符高速缓冲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寄存器（不可见）</a:t>
            </a:r>
          </a:p>
        </p:txBody>
      </p:sp>
      <p:sp>
        <p:nvSpPr>
          <p:cNvPr id="21538" name="Rectangle 36"/>
          <p:cNvSpPr>
            <a:spLocks noChangeArrowheads="1"/>
          </p:cNvSpPr>
          <p:nvPr/>
        </p:nvSpPr>
        <p:spPr bwMode="auto">
          <a:xfrm>
            <a:off x="609600" y="3810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生成一个新任务的过程</a:t>
            </a:r>
          </a:p>
        </p:txBody>
      </p:sp>
      <p:sp>
        <p:nvSpPr>
          <p:cNvPr id="21539" name="Text Box 37"/>
          <p:cNvSpPr txBox="1">
            <a:spLocks noChangeArrowheads="1"/>
          </p:cNvSpPr>
          <p:nvPr/>
        </p:nvSpPr>
        <p:spPr bwMode="auto">
          <a:xfrm>
            <a:off x="2621757" y="5862638"/>
            <a:ext cx="208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*OS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赋值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90600" cy="5364162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存储空间分配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048000" y="64770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4038600" y="304800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5791200" y="304800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40386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4038600" y="617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419600" y="617220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GDT</a:t>
            </a:r>
            <a:r>
              <a:rPr lang="zh-CN" altLang="en-US" sz="1600">
                <a:solidFill>
                  <a:schemeClr val="accent2"/>
                </a:solidFill>
              </a:rPr>
              <a:t>描述子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4419600" y="5867400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LDT</a:t>
            </a:r>
            <a:r>
              <a:rPr lang="zh-CN" altLang="en-US" sz="1600">
                <a:solidFill>
                  <a:srgbClr val="FF0000"/>
                </a:solidFill>
              </a:rPr>
              <a:t>描述子</a:t>
            </a: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4038600" y="5791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4419600" y="5486400"/>
            <a:ext cx="118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TSS</a:t>
            </a:r>
            <a:r>
              <a:rPr lang="zh-CN" altLang="en-US" sz="1600">
                <a:solidFill>
                  <a:srgbClr val="FF0000"/>
                </a:solidFill>
              </a:rPr>
              <a:t>描述子</a:t>
            </a: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4038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4140200" y="4868863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OS</a:t>
            </a:r>
            <a:r>
              <a:rPr lang="zh-CN" altLang="en-US" sz="1600"/>
              <a:t>段</a:t>
            </a:r>
          </a:p>
          <a:p>
            <a:pPr algn="ctr" eaLnBrk="1" hangingPunct="1"/>
            <a:r>
              <a:rPr lang="zh-CN" altLang="en-US" sz="1600"/>
              <a:t>（代码、数据）</a:t>
            </a:r>
            <a:endParaRPr lang="zh-CN" altLang="en-US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>
            <a:off x="36576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4495800" y="426720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TSS</a:t>
            </a:r>
            <a:r>
              <a:rPr lang="zh-CN" altLang="en-US" sz="1600"/>
              <a:t>段</a:t>
            </a:r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>
            <a:off x="40386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40386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>
            <a:off x="4038600" y="4267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2"/>
          <p:cNvSpPr>
            <a:spLocks noChangeShapeType="1"/>
          </p:cNvSpPr>
          <p:nvPr/>
        </p:nvSpPr>
        <p:spPr bwMode="auto">
          <a:xfrm>
            <a:off x="40386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4343400" y="3657600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</a:rPr>
              <a:t>中断描述子</a:t>
            </a:r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3733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Text Box 26"/>
          <p:cNvSpPr txBox="1">
            <a:spLocks noChangeArrowheads="1"/>
          </p:cNvSpPr>
          <p:nvPr/>
        </p:nvSpPr>
        <p:spPr bwMode="auto">
          <a:xfrm>
            <a:off x="4343400" y="28956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/>
              <a:t>中断例程</a:t>
            </a:r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4038600" y="2286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Text Box 28"/>
          <p:cNvSpPr txBox="1">
            <a:spLocks noChangeArrowheads="1"/>
          </p:cNvSpPr>
          <p:nvPr/>
        </p:nvSpPr>
        <p:spPr bwMode="auto">
          <a:xfrm>
            <a:off x="4343400" y="2362200"/>
            <a:ext cx="128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LDT0</a:t>
            </a:r>
            <a:r>
              <a:rPr lang="zh-CN" altLang="en-US" sz="1600">
                <a:solidFill>
                  <a:schemeClr val="accent2"/>
                </a:solidFill>
              </a:rPr>
              <a:t>描述子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4140200" y="1628775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LDT0</a:t>
            </a:r>
            <a:r>
              <a:rPr lang="zh-CN" altLang="en-US" sz="1600"/>
              <a:t>段</a:t>
            </a:r>
          </a:p>
          <a:p>
            <a:pPr algn="ctr" eaLnBrk="1" hangingPunct="1"/>
            <a:r>
              <a:rPr lang="zh-CN" altLang="en-US" sz="1600"/>
              <a:t>（代码、数据）</a:t>
            </a:r>
          </a:p>
        </p:txBody>
      </p:sp>
      <p:sp>
        <p:nvSpPr>
          <p:cNvPr id="22554" name="Line 33"/>
          <p:cNvSpPr>
            <a:spLocks noChangeShapeType="1"/>
          </p:cNvSpPr>
          <p:nvPr/>
        </p:nvSpPr>
        <p:spPr bwMode="auto">
          <a:xfrm>
            <a:off x="4038600" y="1524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>
            <a:off x="4038600" y="1143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Text Box 35"/>
          <p:cNvSpPr txBox="1">
            <a:spLocks noChangeArrowheads="1"/>
          </p:cNvSpPr>
          <p:nvPr/>
        </p:nvSpPr>
        <p:spPr bwMode="auto">
          <a:xfrm>
            <a:off x="4343400" y="1219200"/>
            <a:ext cx="128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LDT1</a:t>
            </a:r>
            <a:r>
              <a:rPr lang="zh-CN" altLang="en-US" sz="1600">
                <a:solidFill>
                  <a:schemeClr val="accent2"/>
                </a:solidFill>
              </a:rPr>
              <a:t>描述子</a:t>
            </a:r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4038600" y="457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Text Box 37"/>
          <p:cNvSpPr txBox="1">
            <a:spLocks noChangeArrowheads="1"/>
          </p:cNvSpPr>
          <p:nvPr/>
        </p:nvSpPr>
        <p:spPr bwMode="auto">
          <a:xfrm>
            <a:off x="4140200" y="549275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LDT1</a:t>
            </a:r>
            <a:r>
              <a:rPr lang="zh-CN" altLang="en-US" sz="1600"/>
              <a:t>段</a:t>
            </a:r>
          </a:p>
          <a:p>
            <a:pPr algn="ctr" eaLnBrk="1" hangingPunct="1"/>
            <a:r>
              <a:rPr lang="zh-CN" altLang="en-US" sz="1600"/>
              <a:t>（代码、数据）</a:t>
            </a:r>
          </a:p>
        </p:txBody>
      </p:sp>
      <p:sp>
        <p:nvSpPr>
          <p:cNvPr id="22559" name="AutoShape 38"/>
          <p:cNvSpPr>
            <a:spLocks/>
          </p:cNvSpPr>
          <p:nvPr/>
        </p:nvSpPr>
        <p:spPr bwMode="auto">
          <a:xfrm flipH="1">
            <a:off x="3886200" y="5486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560" name="Text Box 39"/>
          <p:cNvSpPr txBox="1">
            <a:spLocks noChangeArrowheads="1"/>
          </p:cNvSpPr>
          <p:nvPr/>
        </p:nvSpPr>
        <p:spPr bwMode="auto">
          <a:xfrm>
            <a:off x="1752600" y="6096000"/>
            <a:ext cx="84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GDTR</a:t>
            </a: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>
            <a:off x="2590800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>
            <a:off x="3429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Text Box 42"/>
          <p:cNvSpPr txBox="1">
            <a:spLocks noChangeArrowheads="1"/>
          </p:cNvSpPr>
          <p:nvPr/>
        </p:nvSpPr>
        <p:spPr bwMode="auto">
          <a:xfrm>
            <a:off x="2286000" y="3657600"/>
            <a:ext cx="72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IDTR</a:t>
            </a:r>
          </a:p>
        </p:txBody>
      </p:sp>
      <p:sp>
        <p:nvSpPr>
          <p:cNvPr id="22564" name="Line 43"/>
          <p:cNvSpPr>
            <a:spLocks noChangeShapeType="1"/>
          </p:cNvSpPr>
          <p:nvPr/>
        </p:nvSpPr>
        <p:spPr bwMode="auto">
          <a:xfrm>
            <a:off x="30480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44"/>
          <p:cNvSpPr>
            <a:spLocks noChangeShapeType="1"/>
          </p:cNvSpPr>
          <p:nvPr/>
        </p:nvSpPr>
        <p:spPr bwMode="auto">
          <a:xfrm>
            <a:off x="38862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Text Box 45"/>
          <p:cNvSpPr txBox="1">
            <a:spLocks noChangeArrowheads="1"/>
          </p:cNvSpPr>
          <p:nvPr/>
        </p:nvSpPr>
        <p:spPr bwMode="auto">
          <a:xfrm>
            <a:off x="3200400" y="57912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GDT</a:t>
            </a:r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6516688" y="5876925"/>
            <a:ext cx="790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LDTR</a:t>
            </a:r>
          </a:p>
        </p:txBody>
      </p:sp>
      <p:sp>
        <p:nvSpPr>
          <p:cNvPr id="22568" name="Line 47"/>
          <p:cNvSpPr>
            <a:spLocks noChangeShapeType="1"/>
          </p:cNvSpPr>
          <p:nvPr/>
        </p:nvSpPr>
        <p:spPr bwMode="auto">
          <a:xfrm flipH="1">
            <a:off x="5795963" y="60213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" name="Text Box 48"/>
          <p:cNvSpPr txBox="1">
            <a:spLocks noChangeArrowheads="1"/>
          </p:cNvSpPr>
          <p:nvPr/>
        </p:nvSpPr>
        <p:spPr bwMode="auto">
          <a:xfrm>
            <a:off x="6477000" y="5334000"/>
            <a:ext cx="752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TR   </a:t>
            </a:r>
          </a:p>
        </p:txBody>
      </p:sp>
      <p:sp>
        <p:nvSpPr>
          <p:cNvPr id="22570" name="Line 49"/>
          <p:cNvSpPr>
            <a:spLocks noChangeShapeType="1"/>
          </p:cNvSpPr>
          <p:nvPr/>
        </p:nvSpPr>
        <p:spPr bwMode="auto">
          <a:xfrm flipH="1">
            <a:off x="5791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1" name="Text Box 50"/>
          <p:cNvSpPr txBox="1">
            <a:spLocks noChangeArrowheads="1"/>
          </p:cNvSpPr>
          <p:nvPr/>
        </p:nvSpPr>
        <p:spPr bwMode="auto">
          <a:xfrm>
            <a:off x="7299325" y="40608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全局空间</a:t>
            </a:r>
          </a:p>
        </p:txBody>
      </p:sp>
      <p:sp>
        <p:nvSpPr>
          <p:cNvPr id="22572" name="Line 51"/>
          <p:cNvSpPr>
            <a:spLocks noChangeShapeType="1"/>
          </p:cNvSpPr>
          <p:nvPr/>
        </p:nvSpPr>
        <p:spPr bwMode="auto">
          <a:xfrm flipV="1">
            <a:off x="7848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3" name="Line 52"/>
          <p:cNvSpPr>
            <a:spLocks noChangeShapeType="1"/>
          </p:cNvSpPr>
          <p:nvPr/>
        </p:nvSpPr>
        <p:spPr bwMode="auto">
          <a:xfrm>
            <a:off x="7848600" y="4495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4" name="AutoShape 55"/>
          <p:cNvSpPr>
            <a:spLocks/>
          </p:cNvSpPr>
          <p:nvPr/>
        </p:nvSpPr>
        <p:spPr bwMode="auto">
          <a:xfrm>
            <a:off x="5791200" y="1524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575" name="Text Box 56"/>
          <p:cNvSpPr txBox="1">
            <a:spLocks noChangeArrowheads="1"/>
          </p:cNvSpPr>
          <p:nvPr/>
        </p:nvSpPr>
        <p:spPr bwMode="auto">
          <a:xfrm>
            <a:off x="6003925" y="18653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任务</a:t>
            </a:r>
            <a:r>
              <a:rPr lang="en-US" altLang="zh-CN"/>
              <a:t>0</a:t>
            </a:r>
          </a:p>
        </p:txBody>
      </p:sp>
      <p:sp>
        <p:nvSpPr>
          <p:cNvPr id="22576" name="AutoShape 57"/>
          <p:cNvSpPr>
            <a:spLocks/>
          </p:cNvSpPr>
          <p:nvPr/>
        </p:nvSpPr>
        <p:spPr bwMode="auto">
          <a:xfrm>
            <a:off x="5791200" y="4572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577" name="Text Box 58"/>
          <p:cNvSpPr txBox="1">
            <a:spLocks noChangeArrowheads="1"/>
          </p:cNvSpPr>
          <p:nvPr/>
        </p:nvSpPr>
        <p:spPr bwMode="auto">
          <a:xfrm>
            <a:off x="6019800" y="7620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任务</a:t>
            </a:r>
            <a:r>
              <a:rPr lang="en-US" altLang="zh-CN"/>
              <a:t>1</a:t>
            </a:r>
          </a:p>
        </p:txBody>
      </p:sp>
      <p:sp>
        <p:nvSpPr>
          <p:cNvPr id="22578" name="Text Box 61"/>
          <p:cNvSpPr txBox="1">
            <a:spLocks noChangeArrowheads="1"/>
          </p:cNvSpPr>
          <p:nvPr/>
        </p:nvSpPr>
        <p:spPr bwMode="auto">
          <a:xfrm>
            <a:off x="7239000" y="1143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局部空间</a:t>
            </a:r>
          </a:p>
        </p:txBody>
      </p:sp>
      <p:sp>
        <p:nvSpPr>
          <p:cNvPr id="22579" name="Line 62"/>
          <p:cNvSpPr>
            <a:spLocks noChangeShapeType="1"/>
          </p:cNvSpPr>
          <p:nvPr/>
        </p:nvSpPr>
        <p:spPr bwMode="auto">
          <a:xfrm>
            <a:off x="78486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0" name="Line 63"/>
          <p:cNvSpPr>
            <a:spLocks noChangeShapeType="1"/>
          </p:cNvSpPr>
          <p:nvPr/>
        </p:nvSpPr>
        <p:spPr bwMode="auto">
          <a:xfrm flipV="1">
            <a:off x="7848600" y="30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1" name="Text Box 65"/>
          <p:cNvSpPr txBox="1">
            <a:spLocks noChangeArrowheads="1"/>
          </p:cNvSpPr>
          <p:nvPr/>
        </p:nvSpPr>
        <p:spPr bwMode="auto">
          <a:xfrm>
            <a:off x="468313" y="530066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注意：存在两种描述子类型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104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保护模式下</a:t>
            </a:r>
            <a:r>
              <a:rPr kumimoji="1" lang="en-US" altLang="zh-CN" sz="2400" b="1">
                <a:latin typeface="Times New Roman" pitchFamily="18" charset="0"/>
              </a:rPr>
              <a:t>CS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DS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SS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ES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FS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GS</a:t>
            </a:r>
            <a:r>
              <a:rPr kumimoji="1" lang="zh-CN" altLang="en-US" sz="2400" b="1">
                <a:latin typeface="Times New Roman" pitchFamily="18" charset="0"/>
              </a:rPr>
              <a:t>寄存器称为段选择符寄存器，其值不再是基址而是选择符，它从描述符表中选择一个定义存储器段大小和属性的描述符。</a:t>
            </a:r>
            <a:r>
              <a:rPr kumimoji="1" lang="en-US" altLang="zh-CN" sz="2400" b="1">
                <a:latin typeface="Times New Roman" pitchFamily="18" charset="0"/>
              </a:rPr>
              <a:t>FS/GS</a:t>
            </a:r>
            <a:r>
              <a:rPr kumimoji="1" lang="zh-CN" altLang="en-US" sz="2400" b="1">
                <a:latin typeface="Times New Roman" pitchFamily="18" charset="0"/>
              </a:rPr>
              <a:t>用于</a:t>
            </a:r>
            <a:r>
              <a:rPr kumimoji="1" lang="en-US" altLang="zh-CN" sz="2400" b="1">
                <a:latin typeface="Times New Roman" pitchFamily="18" charset="0"/>
              </a:rPr>
              <a:t>OS</a:t>
            </a:r>
            <a:r>
              <a:rPr kumimoji="1" lang="zh-CN" altLang="en-US" sz="2400" b="1">
                <a:latin typeface="Times New Roman" pitchFamily="18" charset="0"/>
              </a:rPr>
              <a:t>进行数据通信。</a:t>
            </a:r>
          </a:p>
        </p:txBody>
      </p:sp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4500563" y="3284538"/>
            <a:ext cx="3654425" cy="947737"/>
            <a:chOff x="2838" y="1937"/>
            <a:chExt cx="2302" cy="597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2865" y="2234"/>
              <a:ext cx="219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4665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Line 6"/>
            <p:cNvSpPr>
              <a:spLocks noChangeShapeType="1"/>
            </p:cNvSpPr>
            <p:nvPr/>
          </p:nvSpPr>
          <p:spPr bwMode="auto">
            <a:xfrm>
              <a:off x="4458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4845" y="19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4669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63" name="Text Box 9"/>
            <p:cNvSpPr txBox="1">
              <a:spLocks noChangeArrowheads="1"/>
            </p:cNvSpPr>
            <p:nvPr/>
          </p:nvSpPr>
          <p:spPr bwMode="auto">
            <a:xfrm>
              <a:off x="4452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4276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838" y="19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4412" y="223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23567" name="Text Box 13"/>
            <p:cNvSpPr txBox="1">
              <a:spLocks noChangeArrowheads="1"/>
            </p:cNvSpPr>
            <p:nvPr/>
          </p:nvSpPr>
          <p:spPr bwMode="auto">
            <a:xfrm>
              <a:off x="4640" y="22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RPL</a:t>
              </a:r>
            </a:p>
          </p:txBody>
        </p:sp>
        <p:sp>
          <p:nvSpPr>
            <p:cNvPr id="23568" name="Text Box 14"/>
            <p:cNvSpPr txBox="1">
              <a:spLocks noChangeArrowheads="1"/>
            </p:cNvSpPr>
            <p:nvPr/>
          </p:nvSpPr>
          <p:spPr bwMode="auto">
            <a:xfrm>
              <a:off x="3314" y="221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选择子</a:t>
              </a:r>
            </a:p>
          </p:txBody>
        </p:sp>
      </p:grpSp>
      <p:sp>
        <p:nvSpPr>
          <p:cNvPr id="23556" name="Text Box 15"/>
          <p:cNvSpPr txBox="1">
            <a:spLocks noChangeArrowheads="1"/>
          </p:cNvSpPr>
          <p:nvPr/>
        </p:nvSpPr>
        <p:spPr bwMode="auto">
          <a:xfrm>
            <a:off x="684213" y="3644900"/>
            <a:ext cx="4451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RPL: </a:t>
            </a:r>
            <a:r>
              <a:rPr kumimoji="1" lang="zh-CN" altLang="en-US" sz="2400" b="1">
                <a:latin typeface="Times New Roman" pitchFamily="18" charset="0"/>
              </a:rPr>
              <a:t>申请特权级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0~3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TI: </a:t>
            </a:r>
            <a:r>
              <a:rPr kumimoji="1" lang="zh-CN" altLang="en-US" sz="2400" b="1">
                <a:latin typeface="Times New Roman" pitchFamily="18" charset="0"/>
              </a:rPr>
              <a:t>表指示符</a:t>
            </a:r>
          </a:p>
          <a:p>
            <a:pPr lvl="2" eaLnBrk="1" hangingPunct="1"/>
            <a:r>
              <a:rPr kumimoji="1" lang="en-US" altLang="zh-CN" sz="2400" b="1">
                <a:latin typeface="Times New Roman" pitchFamily="18" charset="0"/>
              </a:rPr>
              <a:t>0——</a:t>
            </a:r>
            <a:r>
              <a:rPr kumimoji="1" lang="zh-CN" altLang="en-US" sz="2400" b="1">
                <a:latin typeface="Times New Roman" pitchFamily="18" charset="0"/>
              </a:rPr>
              <a:t>使用全局描述符表</a:t>
            </a:r>
          </a:p>
          <a:p>
            <a:pPr lvl="2" eaLnBrk="1" hangingPunct="1"/>
            <a:r>
              <a:rPr kumimoji="1" lang="en-US" altLang="zh-CN" sz="2400" b="1">
                <a:latin typeface="Times New Roman" pitchFamily="18" charset="0"/>
              </a:rPr>
              <a:t>1——</a:t>
            </a:r>
            <a:r>
              <a:rPr kumimoji="1" lang="zh-CN" altLang="en-US" sz="2400" b="1">
                <a:latin typeface="Times New Roman" pitchFamily="18" charset="0"/>
              </a:rPr>
              <a:t>使用局部描述符表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选择子：选择描述符表中的表项</a:t>
            </a:r>
          </a:p>
        </p:txBody>
      </p:sp>
      <p:sp>
        <p:nvSpPr>
          <p:cNvPr id="23557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段选择符寄存器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544513" y="704850"/>
            <a:ext cx="65801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例：设</a:t>
            </a:r>
            <a:r>
              <a:rPr kumimoji="1" lang="en-US" altLang="zh-CN" sz="2400" b="1">
                <a:latin typeface="Times New Roman" pitchFamily="18" charset="0"/>
              </a:rPr>
              <a:t>LDT</a:t>
            </a:r>
            <a:r>
              <a:rPr kumimoji="1" lang="zh-CN" altLang="en-US" sz="2400" b="1">
                <a:latin typeface="Times New Roman" pitchFamily="18" charset="0"/>
              </a:rPr>
              <a:t>的基址为</a:t>
            </a:r>
            <a:r>
              <a:rPr kumimoji="1" lang="en-US" altLang="zh-CN" sz="2400" b="1">
                <a:latin typeface="Times New Roman" pitchFamily="18" charset="0"/>
              </a:rPr>
              <a:t>0012 0000H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GDT</a:t>
            </a:r>
            <a:r>
              <a:rPr kumimoji="1" lang="zh-CN" altLang="zh-CN" sz="2400" b="1">
                <a:latin typeface="Times New Roman" pitchFamily="18" charset="0"/>
              </a:rPr>
              <a:t>的基址为</a:t>
            </a:r>
            <a:r>
              <a:rPr kumimoji="1" lang="en-US" altLang="zh-CN" sz="2400" b="1">
                <a:latin typeface="Times New Roman" pitchFamily="18" charset="0"/>
              </a:rPr>
              <a:t>00100000H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(CS)=1007H</a:t>
            </a:r>
            <a:r>
              <a:rPr kumimoji="1" lang="zh-CN" altLang="en-US" sz="2400" b="1">
                <a:latin typeface="Times New Roman" pitchFamily="18" charset="0"/>
              </a:rPr>
              <a:t>，那么：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①请求的特权级是多少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②段描述符位于</a:t>
            </a:r>
            <a:r>
              <a:rPr kumimoji="1" lang="en-US" altLang="zh-CN" sz="2400" b="1">
                <a:latin typeface="Times New Roman" pitchFamily="18" charset="0"/>
              </a:rPr>
              <a:t>GDT</a:t>
            </a:r>
            <a:r>
              <a:rPr kumimoji="1" lang="zh-CN" altLang="en-US" sz="2400" b="1">
                <a:latin typeface="Times New Roman" pitchFamily="18" charset="0"/>
              </a:rPr>
              <a:t>中还是</a:t>
            </a:r>
            <a:r>
              <a:rPr kumimoji="1" lang="en-US" altLang="zh-CN" sz="2400" b="1">
                <a:latin typeface="Times New Roman" pitchFamily="18" charset="0"/>
              </a:rPr>
              <a:t>LDT</a:t>
            </a:r>
            <a:r>
              <a:rPr kumimoji="1" lang="zh-CN" altLang="en-US" sz="2400" b="1">
                <a:latin typeface="Times New Roman" pitchFamily="18" charset="0"/>
              </a:rPr>
              <a:t>中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③段描述符的地址是什么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66579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解：</a:t>
            </a:r>
            <a:r>
              <a:rPr kumimoji="1" lang="en-US" altLang="zh-CN" sz="2400" b="1">
                <a:latin typeface="Times New Roman" pitchFamily="18" charset="0"/>
              </a:rPr>
              <a:t>(CS)=1007H=</a:t>
            </a:r>
            <a:r>
              <a:rPr kumimoji="1" lang="en-US" altLang="zh-CN" sz="2400" b="1" u="sng">
                <a:latin typeface="Times New Roman" pitchFamily="18" charset="0"/>
              </a:rPr>
              <a:t>0001 0000 0000 0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① RPL=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，申请的特权级为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②TI=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，描述符位于</a:t>
            </a:r>
            <a:r>
              <a:rPr kumimoji="1" lang="en-US" altLang="zh-CN" sz="2400" b="1">
                <a:latin typeface="Times New Roman" pitchFamily="18" charset="0"/>
              </a:rPr>
              <a:t>LDT</a:t>
            </a:r>
            <a:r>
              <a:rPr kumimoji="1" lang="zh-CN" altLang="en-US" sz="2400" b="1">
                <a:latin typeface="Times New Roman" pitchFamily="18" charset="0"/>
              </a:rPr>
              <a:t>中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③描述符相对于</a:t>
            </a:r>
            <a:r>
              <a:rPr kumimoji="1" lang="en-US" altLang="zh-CN" sz="2400" b="1">
                <a:latin typeface="Times New Roman" pitchFamily="18" charset="0"/>
              </a:rPr>
              <a:t>LDT</a:t>
            </a:r>
            <a:r>
              <a:rPr kumimoji="1" lang="zh-CN" altLang="en-US" sz="2400" b="1">
                <a:latin typeface="Times New Roman" pitchFamily="18" charset="0"/>
              </a:rPr>
              <a:t>基址的偏移量为</a:t>
            </a:r>
          </a:p>
          <a:p>
            <a:pPr lvl="2" eaLnBrk="1" hangingPunct="1"/>
            <a:r>
              <a:rPr kumimoji="1" lang="en-US" altLang="zh-CN" sz="2400" b="1" u="sng">
                <a:latin typeface="Times New Roman" pitchFamily="18" charset="0"/>
              </a:rPr>
              <a:t>0001 0000 0000 0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8=512 8=4096=1000H</a:t>
            </a:r>
          </a:p>
          <a:p>
            <a:pPr lvl="2" eaLnBrk="1" hangingPunct="1"/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段描述符的地址为</a:t>
            </a:r>
          </a:p>
          <a:p>
            <a:pPr lvl="2" eaLnBrk="1" hangingPunct="1"/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0012 0000H+1000H=00121000H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4787900" y="5445125"/>
            <a:ext cx="3654425" cy="947738"/>
            <a:chOff x="2838" y="1937"/>
            <a:chExt cx="2302" cy="597"/>
          </a:xfrm>
        </p:grpSpPr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2865" y="2234"/>
              <a:ext cx="219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4582" name="Line 7"/>
            <p:cNvSpPr>
              <a:spLocks noChangeShapeType="1"/>
            </p:cNvSpPr>
            <p:nvPr/>
          </p:nvSpPr>
          <p:spPr bwMode="auto">
            <a:xfrm>
              <a:off x="4665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3" name="Line 8"/>
            <p:cNvSpPr>
              <a:spLocks noChangeShapeType="1"/>
            </p:cNvSpPr>
            <p:nvPr/>
          </p:nvSpPr>
          <p:spPr bwMode="auto">
            <a:xfrm>
              <a:off x="4458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4845" y="19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4669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4452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587" name="Text Box 12"/>
            <p:cNvSpPr txBox="1">
              <a:spLocks noChangeArrowheads="1"/>
            </p:cNvSpPr>
            <p:nvPr/>
          </p:nvSpPr>
          <p:spPr bwMode="auto">
            <a:xfrm>
              <a:off x="4276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588" name="Text Box 13"/>
            <p:cNvSpPr txBox="1">
              <a:spLocks noChangeArrowheads="1"/>
            </p:cNvSpPr>
            <p:nvPr/>
          </p:nvSpPr>
          <p:spPr bwMode="auto">
            <a:xfrm>
              <a:off x="2838" y="19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4589" name="Text Box 14"/>
            <p:cNvSpPr txBox="1">
              <a:spLocks noChangeArrowheads="1"/>
            </p:cNvSpPr>
            <p:nvPr/>
          </p:nvSpPr>
          <p:spPr bwMode="auto">
            <a:xfrm>
              <a:off x="4412" y="223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24590" name="Text Box 15"/>
            <p:cNvSpPr txBox="1">
              <a:spLocks noChangeArrowheads="1"/>
            </p:cNvSpPr>
            <p:nvPr/>
          </p:nvSpPr>
          <p:spPr bwMode="auto">
            <a:xfrm>
              <a:off x="4640" y="22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RPL</a:t>
              </a:r>
            </a:p>
          </p:txBody>
        </p:sp>
        <p:sp>
          <p:nvSpPr>
            <p:cNvPr id="24591" name="Text Box 16"/>
            <p:cNvSpPr txBox="1">
              <a:spLocks noChangeArrowheads="1"/>
            </p:cNvSpPr>
            <p:nvPr/>
          </p:nvSpPr>
          <p:spPr bwMode="auto">
            <a:xfrm>
              <a:off x="3314" y="221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选择子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1828800" y="395605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6132513" y="755650"/>
            <a:ext cx="1511300" cy="5400675"/>
            <a:chOff x="3703" y="983"/>
            <a:chExt cx="952" cy="2668"/>
          </a:xfrm>
        </p:grpSpPr>
        <p:sp>
          <p:nvSpPr>
            <p:cNvPr id="25632" name="Line 5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6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938338" y="215106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>
            <a:off x="2890838" y="21510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1106488" y="1985963"/>
            <a:ext cx="874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虚拟地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址指针</a:t>
            </a:r>
          </a:p>
        </p:txBody>
      </p:sp>
      <p:sp>
        <p:nvSpPr>
          <p:cNvPr id="25607" name="AutoShape 10"/>
          <p:cNvSpPr>
            <a:spLocks/>
          </p:cNvSpPr>
          <p:nvPr/>
        </p:nvSpPr>
        <p:spPr bwMode="auto">
          <a:xfrm>
            <a:off x="7635875" y="103505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7772400" y="18176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GDT/LDT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2043113" y="21161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选择符</a:t>
            </a:r>
          </a:p>
        </p:txBody>
      </p: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3276600" y="2114550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偏移量</a:t>
            </a:r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6124575" y="29051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6124575" y="1017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124575" y="16414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>
            <a:off x="6124575" y="2019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6359525" y="16383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段</a:t>
            </a:r>
            <a:r>
              <a:rPr kumimoji="1" lang="zh-CN" altLang="zh-CN" b="1">
                <a:latin typeface="Times New Roman" pitchFamily="18" charset="0"/>
              </a:rPr>
              <a:t>描述符</a:t>
            </a:r>
            <a:endParaRPr kumimoji="1" lang="zh-CN" altLang="en-US" b="1">
              <a:latin typeface="Times New Roman" pitchFamily="18" charset="0"/>
            </a:endParaRPr>
          </a:p>
        </p:txBody>
      </p:sp>
      <p:cxnSp>
        <p:nvCxnSpPr>
          <p:cNvPr id="25616" name="AutoShape 19"/>
          <p:cNvCxnSpPr>
            <a:cxnSpLocks noChangeShapeType="1"/>
            <a:stCxn id="25609" idx="0"/>
            <a:endCxn id="25615" idx="1"/>
          </p:cNvCxnSpPr>
          <p:nvPr/>
        </p:nvCxnSpPr>
        <p:spPr bwMode="auto">
          <a:xfrm rot="-5400000">
            <a:off x="4271963" y="28575"/>
            <a:ext cx="293688" cy="3881437"/>
          </a:xfrm>
          <a:prstGeom prst="bentConnector2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Freeform 20"/>
          <p:cNvSpPr>
            <a:spLocks/>
          </p:cNvSpPr>
          <p:nvPr/>
        </p:nvSpPr>
        <p:spPr bwMode="auto">
          <a:xfrm>
            <a:off x="3201988" y="2052638"/>
            <a:ext cx="3678237" cy="1920875"/>
          </a:xfrm>
          <a:custGeom>
            <a:avLst/>
            <a:gdLst>
              <a:gd name="T0" fmla="*/ 2147483647 w 2069"/>
              <a:gd name="T1" fmla="*/ 0 h 1500"/>
              <a:gd name="T2" fmla="*/ 2147483647 w 2069"/>
              <a:gd name="T3" fmla="*/ 1882598364 h 1500"/>
              <a:gd name="T4" fmla="*/ 0 w 2069"/>
              <a:gd name="T5" fmla="*/ 1882598364 h 1500"/>
              <a:gd name="T6" fmla="*/ 0 w 2069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 cap="flat" cmpd="sng">
            <a:solidFill>
              <a:srgbClr val="E8083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21"/>
          <p:cNvSpPr>
            <a:spLocks noChangeShapeType="1"/>
          </p:cNvSpPr>
          <p:nvPr/>
        </p:nvSpPr>
        <p:spPr bwMode="auto">
          <a:xfrm>
            <a:off x="6124575" y="41370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Line 22"/>
          <p:cNvSpPr>
            <a:spLocks noChangeShapeType="1"/>
          </p:cNvSpPr>
          <p:nvPr/>
        </p:nvSpPr>
        <p:spPr bwMode="auto">
          <a:xfrm>
            <a:off x="6124575" y="59880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AutoShape 23"/>
          <p:cNvSpPr>
            <a:spLocks/>
          </p:cNvSpPr>
          <p:nvPr/>
        </p:nvSpPr>
        <p:spPr bwMode="auto">
          <a:xfrm>
            <a:off x="5961063" y="4170363"/>
            <a:ext cx="114300" cy="1789112"/>
          </a:xfrm>
          <a:prstGeom prst="leftBrace">
            <a:avLst>
              <a:gd name="adj1" fmla="val 13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5621" name="Freeform 24"/>
          <p:cNvSpPr>
            <a:spLocks/>
          </p:cNvSpPr>
          <p:nvPr/>
        </p:nvSpPr>
        <p:spPr bwMode="auto">
          <a:xfrm>
            <a:off x="3200400" y="4419600"/>
            <a:ext cx="2808288" cy="1233488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2147483647 h 341"/>
              <a:gd name="T4" fmla="*/ 2147483647 w 2327"/>
              <a:gd name="T5" fmla="*/ 2147483647 h 3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 cap="flat" cmpd="sng">
            <a:solidFill>
              <a:srgbClr val="9A14D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Text Box 25"/>
          <p:cNvSpPr txBox="1">
            <a:spLocks noChangeArrowheads="1"/>
          </p:cNvSpPr>
          <p:nvPr/>
        </p:nvSpPr>
        <p:spPr bwMode="auto">
          <a:xfrm>
            <a:off x="827088" y="4427538"/>
            <a:ext cx="2246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数据段描述符高速缓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冲寄存器（不可见）</a:t>
            </a:r>
          </a:p>
        </p:txBody>
      </p:sp>
      <p:sp>
        <p:nvSpPr>
          <p:cNvPr id="25623" name="Text Box 26"/>
          <p:cNvSpPr txBox="1">
            <a:spLocks noChangeArrowheads="1"/>
          </p:cNvSpPr>
          <p:nvPr/>
        </p:nvSpPr>
        <p:spPr bwMode="auto">
          <a:xfrm>
            <a:off x="7691438" y="4762500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数据段</a:t>
            </a:r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6124575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>
            <a:off x="6124575" y="49418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Text Box 29"/>
          <p:cNvSpPr txBox="1">
            <a:spLocks noChangeArrowheads="1"/>
          </p:cNvSpPr>
          <p:nvPr/>
        </p:nvSpPr>
        <p:spPr bwMode="auto">
          <a:xfrm>
            <a:off x="6396038" y="458311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操作数</a:t>
            </a:r>
          </a:p>
        </p:txBody>
      </p:sp>
      <p:sp>
        <p:nvSpPr>
          <p:cNvPr id="25627" name="Freeform 30"/>
          <p:cNvSpPr>
            <a:spLocks/>
          </p:cNvSpPr>
          <p:nvPr/>
        </p:nvSpPr>
        <p:spPr bwMode="auto">
          <a:xfrm>
            <a:off x="4368800" y="2298700"/>
            <a:ext cx="1773238" cy="2562225"/>
          </a:xfrm>
          <a:custGeom>
            <a:avLst/>
            <a:gdLst>
              <a:gd name="T0" fmla="*/ 0 w 1117"/>
              <a:gd name="T1" fmla="*/ 0 h 1614"/>
              <a:gd name="T2" fmla="*/ 1590219836 w 1117"/>
              <a:gd name="T3" fmla="*/ 0 h 1614"/>
              <a:gd name="T4" fmla="*/ 1590219836 w 1117"/>
              <a:gd name="T5" fmla="*/ 2147483647 h 1614"/>
              <a:gd name="T6" fmla="*/ 2147483647 w 1117"/>
              <a:gd name="T7" fmla="*/ 2147483647 h 16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17" h="1614">
                <a:moveTo>
                  <a:pt x="0" y="0"/>
                </a:moveTo>
                <a:lnTo>
                  <a:pt x="631" y="0"/>
                </a:lnTo>
                <a:lnTo>
                  <a:pt x="631" y="1614"/>
                </a:lnTo>
                <a:lnTo>
                  <a:pt x="1117" y="1614"/>
                </a:lnTo>
              </a:path>
            </a:pathLst>
          </a:custGeom>
          <a:noFill/>
          <a:ln w="38100" cmpd="sng">
            <a:solidFill>
              <a:srgbClr val="000AD8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2154238" y="240188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DS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3373438" y="2401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EAX</a:t>
            </a:r>
          </a:p>
        </p:txBody>
      </p:sp>
      <p:sp>
        <p:nvSpPr>
          <p:cNvPr id="2563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段式地址转换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2803525" y="39846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段基址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0488" y="99853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</a:rPr>
              <a:t>段式地址转换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468438" y="1827213"/>
            <a:ext cx="73612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例：假设虚拟地址为</a:t>
            </a:r>
            <a:r>
              <a:rPr kumimoji="1" lang="en-US" altLang="zh-CN" sz="2400" b="1">
                <a:latin typeface="Times New Roman" pitchFamily="18" charset="0"/>
              </a:rPr>
              <a:t>0100:0000 0200H</a:t>
            </a:r>
            <a:r>
              <a:rPr kumimoji="1" lang="zh-CN" altLang="en-US" sz="2400" b="1">
                <a:latin typeface="Times New Roman" pitchFamily="18" charset="0"/>
              </a:rPr>
              <a:t>，禁止分页。如果描述符中读出的段基址为</a:t>
            </a:r>
            <a:r>
              <a:rPr kumimoji="1" lang="en-US" altLang="zh-CN" sz="2400" b="1">
                <a:latin typeface="Times New Roman" pitchFamily="18" charset="0"/>
              </a:rPr>
              <a:t>0003 0000H</a:t>
            </a:r>
            <a:r>
              <a:rPr kumimoji="1" lang="zh-CN" altLang="en-US" sz="2400" b="1">
                <a:latin typeface="Times New Roman" pitchFamily="18" charset="0"/>
              </a:rPr>
              <a:t>，那么操作数的物理地址是什么？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17650" y="3054350"/>
            <a:ext cx="46243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解：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将此虚拟地址转换成物理地址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＝基地址</a:t>
            </a:r>
            <a:r>
              <a:rPr kumimoji="1" lang="en-US" altLang="zh-CN" sz="2400" b="1">
                <a:latin typeface="Times New Roman" pitchFamily="18" charset="0"/>
              </a:rPr>
              <a:t>+</a:t>
            </a:r>
            <a:r>
              <a:rPr kumimoji="1" lang="zh-CN" altLang="en-US" sz="2400" b="1">
                <a:latin typeface="Times New Roman" pitchFamily="18" charset="0"/>
              </a:rPr>
              <a:t>偏移量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=00030000H+00002000H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=0003 2000H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177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分段法：将程序分成可变长的若干段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分页法：将程序分成若干相同大小的页，每页长</a:t>
            </a:r>
            <a:r>
              <a:rPr kumimoji="1" lang="en-US" altLang="zh-CN" sz="2400" b="1">
                <a:latin typeface="Times New Roman" pitchFamily="18" charset="0"/>
              </a:rPr>
              <a:t>4KB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650" y="2420938"/>
            <a:ext cx="7096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如果不允许分页，那么分段机构确定的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位线性地址即为物理地址；如果允许分页，就要将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位线性地址通过两级表格结构转换成物理地址，第一级是页目录，第二级是页表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</a:t>
            </a:r>
          </a:p>
        </p:txBody>
      </p: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1187450" y="4365625"/>
            <a:ext cx="5613400" cy="1527175"/>
            <a:chOff x="567" y="3113"/>
            <a:chExt cx="3536" cy="962"/>
          </a:xfrm>
        </p:grpSpPr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567" y="3113"/>
              <a:ext cx="11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虚拟地址（</a:t>
              </a:r>
              <a:r>
                <a:rPr lang="en-US" altLang="zh-CN"/>
                <a:t>VA</a:t>
              </a:r>
              <a:r>
                <a:rPr lang="zh-CN" altLang="en-US"/>
                <a:t>）</a:t>
              </a:r>
            </a:p>
          </p:txBody>
        </p:sp>
        <p:sp>
          <p:nvSpPr>
            <p:cNvPr id="27655" name="Text Box 9"/>
            <p:cNvSpPr txBox="1">
              <a:spLocks noChangeArrowheads="1"/>
            </p:cNvSpPr>
            <p:nvPr/>
          </p:nvSpPr>
          <p:spPr bwMode="auto">
            <a:xfrm>
              <a:off x="2018" y="3466"/>
              <a:ext cx="6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线性地址</a:t>
              </a:r>
            </a:p>
          </p:txBody>
        </p:sp>
        <p:sp>
          <p:nvSpPr>
            <p:cNvPr id="27656" name="Text Box 10"/>
            <p:cNvSpPr txBox="1">
              <a:spLocks noChangeArrowheads="1"/>
            </p:cNvSpPr>
            <p:nvPr/>
          </p:nvSpPr>
          <p:spPr bwMode="auto">
            <a:xfrm>
              <a:off x="2925" y="3838"/>
              <a:ext cx="11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物理地址（</a:t>
              </a:r>
              <a:r>
                <a:rPr lang="en-US" altLang="zh-CN"/>
                <a:t>VA</a:t>
              </a:r>
              <a:r>
                <a:rPr lang="zh-CN" altLang="en-US"/>
                <a:t>）</a:t>
              </a:r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1111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>
              <a:off x="1111" y="356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>
              <a:off x="2381" y="370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4"/>
            <p:cNvSpPr>
              <a:spLocks noChangeShapeType="1"/>
            </p:cNvSpPr>
            <p:nvPr/>
          </p:nvSpPr>
          <p:spPr bwMode="auto">
            <a:xfrm>
              <a:off x="2381" y="397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7"/>
          <p:cNvGrpSpPr>
            <a:grpSpLocks/>
          </p:cNvGrpSpPr>
          <p:nvPr/>
        </p:nvGrpSpPr>
        <p:grpSpPr bwMode="auto">
          <a:xfrm>
            <a:off x="827088" y="1196975"/>
            <a:ext cx="7862887" cy="5400675"/>
            <a:chOff x="531" y="476"/>
            <a:chExt cx="4953" cy="3402"/>
          </a:xfrm>
        </p:grpSpPr>
        <p:sp>
          <p:nvSpPr>
            <p:cNvPr id="28676" name="Rectangle 2"/>
            <p:cNvSpPr>
              <a:spLocks noChangeArrowheads="1"/>
            </p:cNvSpPr>
            <p:nvPr/>
          </p:nvSpPr>
          <p:spPr bwMode="auto">
            <a:xfrm>
              <a:off x="3865" y="2901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677" name="Rectangle 3"/>
            <p:cNvSpPr>
              <a:spLocks noChangeArrowheads="1"/>
            </p:cNvSpPr>
            <p:nvPr/>
          </p:nvSpPr>
          <p:spPr bwMode="auto">
            <a:xfrm>
              <a:off x="3869" y="1955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3879" y="641"/>
              <a:ext cx="921" cy="704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28679" name="Group 6"/>
            <p:cNvGrpSpPr>
              <a:grpSpLocks/>
            </p:cNvGrpSpPr>
            <p:nvPr/>
          </p:nvGrpSpPr>
          <p:grpSpPr bwMode="auto">
            <a:xfrm>
              <a:off x="3863" y="476"/>
              <a:ext cx="952" cy="3402"/>
              <a:chOff x="3703" y="983"/>
              <a:chExt cx="952" cy="2668"/>
            </a:xfrm>
          </p:grpSpPr>
          <p:sp>
            <p:nvSpPr>
              <p:cNvPr id="28718" name="Line 7"/>
              <p:cNvSpPr>
                <a:spLocks noChangeShapeType="1"/>
              </p:cNvSpPr>
              <p:nvPr/>
            </p:nvSpPr>
            <p:spPr bwMode="auto">
              <a:xfrm>
                <a:off x="3703" y="983"/>
                <a:ext cx="0" cy="2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9" name="Line 8"/>
              <p:cNvSpPr>
                <a:spLocks noChangeShapeType="1"/>
              </p:cNvSpPr>
              <p:nvPr/>
            </p:nvSpPr>
            <p:spPr bwMode="auto">
              <a:xfrm>
                <a:off x="4655" y="983"/>
                <a:ext cx="0" cy="2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1221" y="1355"/>
              <a:ext cx="168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1711" y="1355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1"/>
            <p:cNvSpPr txBox="1">
              <a:spLocks noChangeArrowheads="1"/>
            </p:cNvSpPr>
            <p:nvPr/>
          </p:nvSpPr>
          <p:spPr bwMode="auto">
            <a:xfrm>
              <a:off x="531" y="1313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线性地址</a:t>
              </a:r>
            </a:p>
          </p:txBody>
        </p:sp>
        <p:sp>
          <p:nvSpPr>
            <p:cNvPr id="28683" name="AutoShape 12"/>
            <p:cNvSpPr>
              <a:spLocks/>
            </p:cNvSpPr>
            <p:nvPr/>
          </p:nvSpPr>
          <p:spPr bwMode="auto">
            <a:xfrm>
              <a:off x="4799" y="652"/>
              <a:ext cx="135" cy="733"/>
            </a:xfrm>
            <a:prstGeom prst="rightBrace">
              <a:avLst>
                <a:gd name="adj1" fmla="val 452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684" name="Text Box 13"/>
            <p:cNvSpPr txBox="1">
              <a:spLocks noChangeArrowheads="1"/>
            </p:cNvSpPr>
            <p:nvPr/>
          </p:nvSpPr>
          <p:spPr bwMode="auto">
            <a:xfrm>
              <a:off x="4936" y="91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页目录</a:t>
              </a:r>
            </a:p>
          </p:txBody>
        </p:sp>
        <p:sp>
          <p:nvSpPr>
            <p:cNvPr id="28685" name="Text Box 14"/>
            <p:cNvSpPr txBox="1">
              <a:spLocks noChangeArrowheads="1"/>
            </p:cNvSpPr>
            <p:nvPr/>
          </p:nvSpPr>
          <p:spPr bwMode="auto">
            <a:xfrm>
              <a:off x="1287" y="1333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目录</a:t>
              </a:r>
            </a:p>
          </p:txBody>
        </p:sp>
        <p:sp>
          <p:nvSpPr>
            <p:cNvPr id="28686" name="Text Box 15"/>
            <p:cNvSpPr txBox="1">
              <a:spLocks noChangeArrowheads="1"/>
            </p:cNvSpPr>
            <p:nvPr/>
          </p:nvSpPr>
          <p:spPr bwMode="auto">
            <a:xfrm>
              <a:off x="2354" y="133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偏移量</a:t>
              </a:r>
            </a:p>
          </p:txBody>
        </p:sp>
        <p:sp>
          <p:nvSpPr>
            <p:cNvPr id="28687" name="Line 16"/>
            <p:cNvSpPr>
              <a:spLocks noChangeShapeType="1"/>
            </p:cNvSpPr>
            <p:nvPr/>
          </p:nvSpPr>
          <p:spPr bwMode="auto">
            <a:xfrm>
              <a:off x="3858" y="1350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7"/>
            <p:cNvSpPr>
              <a:spLocks noChangeShapeType="1"/>
            </p:cNvSpPr>
            <p:nvPr/>
          </p:nvSpPr>
          <p:spPr bwMode="auto">
            <a:xfrm>
              <a:off x="3858" y="641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3858" y="103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9"/>
            <p:cNvSpPr>
              <a:spLocks noChangeShapeType="1"/>
            </p:cNvSpPr>
            <p:nvPr/>
          </p:nvSpPr>
          <p:spPr bwMode="auto">
            <a:xfrm>
              <a:off x="3858" y="127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Text Box 20"/>
            <p:cNvSpPr txBox="1">
              <a:spLocks noChangeArrowheads="1"/>
            </p:cNvSpPr>
            <p:nvPr/>
          </p:nvSpPr>
          <p:spPr bwMode="auto">
            <a:xfrm>
              <a:off x="4006" y="1032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页目录项</a:t>
              </a:r>
            </a:p>
          </p:txBody>
        </p:sp>
        <p:cxnSp>
          <p:nvCxnSpPr>
            <p:cNvPr id="28692" name="AutoShape 21"/>
            <p:cNvCxnSpPr>
              <a:cxnSpLocks noChangeShapeType="1"/>
              <a:stCxn id="28685" idx="0"/>
              <a:endCxn id="28691" idx="1"/>
            </p:cNvCxnSpPr>
            <p:nvPr/>
          </p:nvCxnSpPr>
          <p:spPr bwMode="auto">
            <a:xfrm rot="-5400000">
              <a:off x="2655" y="-17"/>
              <a:ext cx="185" cy="2516"/>
            </a:xfrm>
            <a:prstGeom prst="bentConnector2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3" name="Line 22"/>
            <p:cNvSpPr>
              <a:spLocks noChangeShapeType="1"/>
            </p:cNvSpPr>
            <p:nvPr/>
          </p:nvSpPr>
          <p:spPr bwMode="auto">
            <a:xfrm>
              <a:off x="3858" y="260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23"/>
            <p:cNvSpPr txBox="1">
              <a:spLocks noChangeArrowheads="1"/>
            </p:cNvSpPr>
            <p:nvPr/>
          </p:nvSpPr>
          <p:spPr bwMode="auto">
            <a:xfrm>
              <a:off x="4935" y="304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28695" name="Line 24"/>
            <p:cNvSpPr>
              <a:spLocks noChangeShapeType="1"/>
            </p:cNvSpPr>
            <p:nvPr/>
          </p:nvSpPr>
          <p:spPr bwMode="auto">
            <a:xfrm>
              <a:off x="3858" y="288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5"/>
            <p:cNvSpPr>
              <a:spLocks noChangeShapeType="1"/>
            </p:cNvSpPr>
            <p:nvPr/>
          </p:nvSpPr>
          <p:spPr bwMode="auto">
            <a:xfrm>
              <a:off x="3858" y="311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Text Box 26"/>
            <p:cNvSpPr txBox="1">
              <a:spLocks noChangeArrowheads="1"/>
            </p:cNvSpPr>
            <p:nvPr/>
          </p:nvSpPr>
          <p:spPr bwMode="auto">
            <a:xfrm>
              <a:off x="4039" y="311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28698" name="Freeform 27"/>
            <p:cNvSpPr>
              <a:spLocks/>
            </p:cNvSpPr>
            <p:nvPr/>
          </p:nvSpPr>
          <p:spPr bwMode="auto">
            <a:xfrm>
              <a:off x="2886" y="1438"/>
              <a:ext cx="983" cy="1810"/>
            </a:xfrm>
            <a:custGeom>
              <a:avLst/>
              <a:gdLst>
                <a:gd name="T0" fmla="*/ 0 w 1117"/>
                <a:gd name="T1" fmla="*/ 0 h 1614"/>
                <a:gd name="T2" fmla="*/ 488 w 1117"/>
                <a:gd name="T3" fmla="*/ 0 h 1614"/>
                <a:gd name="T4" fmla="*/ 488 w 1117"/>
                <a:gd name="T5" fmla="*/ 2030 h 1614"/>
                <a:gd name="T6" fmla="*/ 865 w 1117"/>
                <a:gd name="T7" fmla="*/ 2030 h 16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7" h="1614">
                  <a:moveTo>
                    <a:pt x="0" y="0"/>
                  </a:moveTo>
                  <a:lnTo>
                    <a:pt x="631" y="0"/>
                  </a:lnTo>
                  <a:lnTo>
                    <a:pt x="631" y="1614"/>
                  </a:lnTo>
                  <a:lnTo>
                    <a:pt x="1117" y="1614"/>
                  </a:lnTo>
                </a:path>
              </a:pathLst>
            </a:custGeom>
            <a:noFill/>
            <a:ln w="38100" cmpd="sng">
              <a:solidFill>
                <a:srgbClr val="000AD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8"/>
            <p:cNvSpPr>
              <a:spLocks noChangeShapeType="1"/>
            </p:cNvSpPr>
            <p:nvPr/>
          </p:nvSpPr>
          <p:spPr bwMode="auto">
            <a:xfrm>
              <a:off x="2337" y="1361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29"/>
            <p:cNvSpPr txBox="1">
              <a:spLocks noChangeArrowheads="1"/>
            </p:cNvSpPr>
            <p:nvPr/>
          </p:nvSpPr>
          <p:spPr bwMode="auto">
            <a:xfrm>
              <a:off x="1886" y="1332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28701" name="Rectangle 30"/>
            <p:cNvSpPr>
              <a:spLocks noChangeArrowheads="1"/>
            </p:cNvSpPr>
            <p:nvPr/>
          </p:nvSpPr>
          <p:spPr bwMode="auto">
            <a:xfrm>
              <a:off x="1221" y="2346"/>
              <a:ext cx="169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702" name="Line 31"/>
            <p:cNvSpPr>
              <a:spLocks noChangeShapeType="1"/>
            </p:cNvSpPr>
            <p:nvPr/>
          </p:nvSpPr>
          <p:spPr bwMode="auto">
            <a:xfrm>
              <a:off x="2338" y="234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2"/>
            <p:cNvSpPr txBox="1">
              <a:spLocks noChangeArrowheads="1"/>
            </p:cNvSpPr>
            <p:nvPr/>
          </p:nvSpPr>
          <p:spPr bwMode="auto">
            <a:xfrm>
              <a:off x="687" y="230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CR3</a:t>
              </a:r>
            </a:p>
          </p:txBody>
        </p:sp>
        <p:sp>
          <p:nvSpPr>
            <p:cNvPr id="28704" name="Freeform 33"/>
            <p:cNvSpPr>
              <a:spLocks/>
            </p:cNvSpPr>
            <p:nvPr/>
          </p:nvSpPr>
          <p:spPr bwMode="auto">
            <a:xfrm>
              <a:off x="1821" y="631"/>
              <a:ext cx="2037" cy="1696"/>
            </a:xfrm>
            <a:custGeom>
              <a:avLst/>
              <a:gdLst>
                <a:gd name="T0" fmla="*/ 0 w 2141"/>
                <a:gd name="T1" fmla="*/ 2377 h 1210"/>
                <a:gd name="T2" fmla="*/ 0 w 2141"/>
                <a:gd name="T3" fmla="*/ 2114 h 1210"/>
                <a:gd name="T4" fmla="*/ 1582 w 2141"/>
                <a:gd name="T5" fmla="*/ 2114 h 1210"/>
                <a:gd name="T6" fmla="*/ 1582 w 2141"/>
                <a:gd name="T7" fmla="*/ 0 h 1210"/>
                <a:gd name="T8" fmla="*/ 1938 w 2141"/>
                <a:gd name="T9" fmla="*/ 0 h 1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210">
                  <a:moveTo>
                    <a:pt x="0" y="1210"/>
                  </a:moveTo>
                  <a:lnTo>
                    <a:pt x="0" y="1076"/>
                  </a:lnTo>
                  <a:lnTo>
                    <a:pt x="1748" y="1076"/>
                  </a:lnTo>
                  <a:lnTo>
                    <a:pt x="1748" y="0"/>
                  </a:lnTo>
                  <a:lnTo>
                    <a:pt x="2141" y="0"/>
                  </a:lnTo>
                </a:path>
              </a:pathLst>
            </a:custGeom>
            <a:noFill/>
            <a:ln w="38100" cmpd="sng">
              <a:solidFill>
                <a:srgbClr val="9A14D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34"/>
            <p:cNvSpPr>
              <a:spLocks noChangeShapeType="1"/>
            </p:cNvSpPr>
            <p:nvPr/>
          </p:nvSpPr>
          <p:spPr bwMode="auto">
            <a:xfrm>
              <a:off x="3858" y="1945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35"/>
            <p:cNvSpPr txBox="1">
              <a:spLocks noChangeArrowheads="1"/>
            </p:cNvSpPr>
            <p:nvPr/>
          </p:nvSpPr>
          <p:spPr bwMode="auto">
            <a:xfrm>
              <a:off x="4980" y="2139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页表</a:t>
              </a:r>
            </a:p>
          </p:txBody>
        </p:sp>
        <p:sp>
          <p:nvSpPr>
            <p:cNvPr id="28707" name="AutoShape 36"/>
            <p:cNvSpPr>
              <a:spLocks/>
            </p:cNvSpPr>
            <p:nvPr/>
          </p:nvSpPr>
          <p:spPr bwMode="auto">
            <a:xfrm>
              <a:off x="4831" y="1965"/>
              <a:ext cx="103" cy="641"/>
            </a:xfrm>
            <a:prstGeom prst="rightBrace">
              <a:avLst>
                <a:gd name="adj1" fmla="val 51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708" name="Freeform 37"/>
            <p:cNvSpPr>
              <a:spLocks/>
            </p:cNvSpPr>
            <p:nvPr/>
          </p:nvSpPr>
          <p:spPr bwMode="auto">
            <a:xfrm>
              <a:off x="4800" y="1148"/>
              <a:ext cx="176" cy="817"/>
            </a:xfrm>
            <a:custGeom>
              <a:avLst/>
              <a:gdLst>
                <a:gd name="T0" fmla="*/ 17 w 134"/>
                <a:gd name="T1" fmla="*/ 0 h 817"/>
                <a:gd name="T2" fmla="*/ 231 w 134"/>
                <a:gd name="T3" fmla="*/ 0 h 817"/>
                <a:gd name="T4" fmla="*/ 231 w 134"/>
                <a:gd name="T5" fmla="*/ 817 h 817"/>
                <a:gd name="T6" fmla="*/ 0 w 134"/>
                <a:gd name="T7" fmla="*/ 817 h 8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38"/>
            <p:cNvSpPr>
              <a:spLocks noChangeShapeType="1"/>
            </p:cNvSpPr>
            <p:nvPr/>
          </p:nvSpPr>
          <p:spPr bwMode="auto">
            <a:xfrm>
              <a:off x="3860" y="21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39"/>
            <p:cNvSpPr>
              <a:spLocks noChangeShapeType="1"/>
            </p:cNvSpPr>
            <p:nvPr/>
          </p:nvSpPr>
          <p:spPr bwMode="auto">
            <a:xfrm>
              <a:off x="3860" y="2361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Text Box 40"/>
            <p:cNvSpPr txBox="1">
              <a:spLocks noChangeArrowheads="1"/>
            </p:cNvSpPr>
            <p:nvPr/>
          </p:nvSpPr>
          <p:spPr bwMode="auto">
            <a:xfrm>
              <a:off x="4058" y="2121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itchFamily="18" charset="0"/>
                </a:rPr>
                <a:t>页表项</a:t>
              </a:r>
            </a:p>
          </p:txBody>
        </p:sp>
        <p:sp>
          <p:nvSpPr>
            <p:cNvPr id="28712" name="Freeform 41"/>
            <p:cNvSpPr>
              <a:spLocks/>
            </p:cNvSpPr>
            <p:nvPr/>
          </p:nvSpPr>
          <p:spPr bwMode="auto">
            <a:xfrm>
              <a:off x="2027" y="1541"/>
              <a:ext cx="1831" cy="703"/>
            </a:xfrm>
            <a:custGeom>
              <a:avLst/>
              <a:gdLst>
                <a:gd name="T0" fmla="*/ 0 w 1831"/>
                <a:gd name="T1" fmla="*/ 0 h 703"/>
                <a:gd name="T2" fmla="*/ 0 w 1831"/>
                <a:gd name="T3" fmla="*/ 207 h 703"/>
                <a:gd name="T4" fmla="*/ 1666 w 1831"/>
                <a:gd name="T5" fmla="*/ 207 h 703"/>
                <a:gd name="T6" fmla="*/ 1666 w 1831"/>
                <a:gd name="T7" fmla="*/ 703 h 703"/>
                <a:gd name="T8" fmla="*/ 1831 w 1831"/>
                <a:gd name="T9" fmla="*/ 703 h 7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1" h="703">
                  <a:moveTo>
                    <a:pt x="0" y="0"/>
                  </a:moveTo>
                  <a:lnTo>
                    <a:pt x="0" y="207"/>
                  </a:lnTo>
                  <a:lnTo>
                    <a:pt x="1666" y="207"/>
                  </a:lnTo>
                  <a:lnTo>
                    <a:pt x="1666" y="703"/>
                  </a:lnTo>
                  <a:lnTo>
                    <a:pt x="1831" y="703"/>
                  </a:lnTo>
                </a:path>
              </a:pathLst>
            </a:custGeom>
            <a:noFill/>
            <a:ln w="38100" cmpd="sng">
              <a:solidFill>
                <a:srgbClr val="F38A3B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Freeform 42"/>
            <p:cNvSpPr>
              <a:spLocks/>
            </p:cNvSpPr>
            <p:nvPr/>
          </p:nvSpPr>
          <p:spPr bwMode="auto">
            <a:xfrm>
              <a:off x="4803" y="2247"/>
              <a:ext cx="176" cy="631"/>
            </a:xfrm>
            <a:custGeom>
              <a:avLst/>
              <a:gdLst>
                <a:gd name="T0" fmla="*/ 17 w 134"/>
                <a:gd name="T1" fmla="*/ 0 h 817"/>
                <a:gd name="T2" fmla="*/ 231 w 134"/>
                <a:gd name="T3" fmla="*/ 0 h 817"/>
                <a:gd name="T4" fmla="*/ 231 w 134"/>
                <a:gd name="T5" fmla="*/ 487 h 817"/>
                <a:gd name="T6" fmla="*/ 0 w 134"/>
                <a:gd name="T7" fmla="*/ 487 h 8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43"/>
            <p:cNvSpPr>
              <a:spLocks noChangeShapeType="1"/>
            </p:cNvSpPr>
            <p:nvPr/>
          </p:nvSpPr>
          <p:spPr bwMode="auto">
            <a:xfrm>
              <a:off x="3858" y="332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44"/>
            <p:cNvSpPr>
              <a:spLocks noChangeShapeType="1"/>
            </p:cNvSpPr>
            <p:nvPr/>
          </p:nvSpPr>
          <p:spPr bwMode="auto">
            <a:xfrm>
              <a:off x="3854" y="354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AutoShape 45"/>
            <p:cNvSpPr>
              <a:spLocks/>
            </p:cNvSpPr>
            <p:nvPr/>
          </p:nvSpPr>
          <p:spPr bwMode="auto">
            <a:xfrm>
              <a:off x="4862" y="2896"/>
              <a:ext cx="51" cy="641"/>
            </a:xfrm>
            <a:prstGeom prst="rightBrace">
              <a:avLst>
                <a:gd name="adj1" fmla="val 1047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717" name="Text Box 46"/>
            <p:cNvSpPr txBox="1">
              <a:spLocks noChangeArrowheads="1"/>
            </p:cNvSpPr>
            <p:nvPr/>
          </p:nvSpPr>
          <p:spPr bwMode="auto">
            <a:xfrm>
              <a:off x="1474" y="2341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页表基址</a:t>
              </a:r>
            </a:p>
          </p:txBody>
        </p:sp>
      </p:grpSp>
      <p:sp>
        <p:nvSpPr>
          <p:cNvPr id="28675" name="Rectangle 4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1</a:t>
            </a:r>
            <a:r>
              <a:rPr kumimoji="1" lang="zh-CN" altLang="en-US" b="1" smtClean="0">
                <a:solidFill>
                  <a:srgbClr val="0000CC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534828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G</a:t>
            </a:r>
            <a:r>
              <a:rPr kumimoji="1" lang="zh-CN" altLang="zh-CN" sz="2400" b="1" dirty="0">
                <a:latin typeface="Times New Roman" pitchFamily="18" charset="0"/>
              </a:rPr>
              <a:t>位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粒度位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G=0, </a:t>
            </a:r>
            <a:r>
              <a:rPr kumimoji="1" lang="zh-CN" altLang="en-US" sz="2400" b="1" dirty="0">
                <a:latin typeface="Times New Roman" pitchFamily="18" charset="0"/>
              </a:rPr>
              <a:t>段的长度以字节为单位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段长最大</a:t>
            </a:r>
            <a:r>
              <a:rPr kumimoji="1" lang="en-US" altLang="zh-CN" sz="2400" b="1" dirty="0">
                <a:latin typeface="Times New Roman" pitchFamily="18" charset="0"/>
              </a:rPr>
              <a:t>1M</a:t>
            </a:r>
            <a:r>
              <a:rPr kumimoji="1" lang="zh-CN" altLang="en-US" sz="2400" b="1" dirty="0">
                <a:latin typeface="Times New Roman" pitchFamily="18" charset="0"/>
              </a:rPr>
              <a:t>字节</a:t>
            </a:r>
            <a:endParaRPr kumimoji="1" lang="en-US" altLang="en-US" sz="2400" b="1" dirty="0">
              <a:latin typeface="Times New Roman" pitchFamily="18" charset="0"/>
            </a:endParaRP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G=1,</a:t>
            </a:r>
            <a:r>
              <a:rPr kumimoji="1" lang="zh-CN" altLang="en-US" sz="2400" b="1" dirty="0">
                <a:latin typeface="Times New Roman" pitchFamily="18" charset="0"/>
              </a:rPr>
              <a:t>段的长度以页</a:t>
            </a:r>
            <a:r>
              <a:rPr kumimoji="1" lang="en-US" altLang="zh-CN" sz="2400" b="1" dirty="0">
                <a:latin typeface="Times New Roman" pitchFamily="18" charset="0"/>
              </a:rPr>
              <a:t>(4K</a:t>
            </a:r>
            <a:r>
              <a:rPr kumimoji="1" lang="zh-CN" altLang="en-US" sz="2400" b="1" dirty="0">
                <a:latin typeface="Times New Roman" pitchFamily="18" charset="0"/>
              </a:rPr>
              <a:t>字节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为长度单位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段长最大</a:t>
            </a:r>
            <a:r>
              <a:rPr kumimoji="1" lang="en-US" altLang="zh-CN" sz="2400" b="1" dirty="0">
                <a:latin typeface="Times New Roman" pitchFamily="18" charset="0"/>
              </a:rPr>
              <a:t>1M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4K=4G</a:t>
            </a:r>
            <a:r>
              <a:rPr kumimoji="1" lang="zh-CN" altLang="zh-CN" sz="2400" b="1" dirty="0">
                <a:latin typeface="Times New Roman" pitchFamily="18" charset="0"/>
                <a:sym typeface="Symbol" pitchFamily="18" charset="2"/>
              </a:rPr>
              <a:t>字节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lvl="1"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zh-CN" altLang="zh-CN" sz="2400" b="1" dirty="0">
                <a:latin typeface="Times New Roman" pitchFamily="18" charset="0"/>
              </a:rPr>
              <a:t>位：</a:t>
            </a:r>
            <a:r>
              <a:rPr kumimoji="1" lang="en-US" altLang="zh-CN" sz="2400" b="1" dirty="0">
                <a:latin typeface="Times New Roman" pitchFamily="18" charset="0"/>
              </a:rPr>
              <a:t>D=0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位指令方式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D=1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位指令方式</a:t>
            </a:r>
          </a:p>
          <a:p>
            <a:pPr lvl="1"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AVL</a:t>
            </a:r>
            <a:r>
              <a:rPr kumimoji="1" lang="zh-CN" altLang="zh-CN" sz="2400" b="1" dirty="0">
                <a:latin typeface="Times New Roman" pitchFamily="18" charset="0"/>
              </a:rPr>
              <a:t>位：</a:t>
            </a:r>
            <a:r>
              <a:rPr kumimoji="1" lang="en-US" altLang="zh-CN" sz="2400" b="1" dirty="0">
                <a:latin typeface="Times New Roman" pitchFamily="18" charset="0"/>
              </a:rPr>
              <a:t>AVL=0</a:t>
            </a:r>
            <a:r>
              <a:rPr kumimoji="1" lang="zh-CN" altLang="en-US" sz="2400" b="1" dirty="0">
                <a:latin typeface="Times New Roman" pitchFamily="18" charset="0"/>
              </a:rPr>
              <a:t>，程序不可使用本段</a:t>
            </a:r>
          </a:p>
          <a:p>
            <a:pPr lvl="2" eaLnBrk="1" hangingPunct="1"/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AVL=1</a:t>
            </a:r>
            <a:r>
              <a:rPr kumimoji="1" lang="zh-CN" altLang="en-US" sz="2400" b="1" dirty="0">
                <a:latin typeface="Times New Roman" pitchFamily="18" charset="0"/>
              </a:rPr>
              <a:t>，程序可以使用本段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612900"/>
            <a:ext cx="2928938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chemeClr val="tx1"/>
                </a:solidFill>
              </a:rPr>
              <a:t>段描述符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435100" y="1795463"/>
            <a:ext cx="6996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页目录长</a:t>
            </a:r>
            <a:r>
              <a:rPr kumimoji="1" lang="en-US" altLang="zh-CN" sz="2400" b="1">
                <a:latin typeface="Times New Roman" pitchFamily="18" charset="0"/>
              </a:rPr>
              <a:t>4KB</a:t>
            </a:r>
            <a:r>
              <a:rPr kumimoji="1" lang="zh-CN" altLang="en-US" sz="2400" b="1">
                <a:latin typeface="Times New Roman" pitchFamily="18" charset="0"/>
              </a:rPr>
              <a:t>，包含最多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个页目录项，每个页目录项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字节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840038" y="3344863"/>
            <a:ext cx="3175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841625" y="3349625"/>
            <a:ext cx="4763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841625" y="3344863"/>
            <a:ext cx="4763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3417888" y="3349625"/>
            <a:ext cx="4762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3994150" y="3344863"/>
            <a:ext cx="3175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4" name="Rectangle 14"/>
          <p:cNvSpPr>
            <a:spLocks noChangeArrowheads="1"/>
          </p:cNvSpPr>
          <p:nvPr/>
        </p:nvSpPr>
        <p:spPr bwMode="auto">
          <a:xfrm>
            <a:off x="3995738" y="3349625"/>
            <a:ext cx="3175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5" name="Rectangle 17"/>
          <p:cNvSpPr>
            <a:spLocks noChangeArrowheads="1"/>
          </p:cNvSpPr>
          <p:nvPr/>
        </p:nvSpPr>
        <p:spPr bwMode="auto">
          <a:xfrm>
            <a:off x="4570413" y="3344863"/>
            <a:ext cx="3175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4572000" y="3349625"/>
            <a:ext cx="4763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7" name="Rectangle 19"/>
          <p:cNvSpPr>
            <a:spLocks noChangeArrowheads="1"/>
          </p:cNvSpPr>
          <p:nvPr/>
        </p:nvSpPr>
        <p:spPr bwMode="auto">
          <a:xfrm>
            <a:off x="4572000" y="3344863"/>
            <a:ext cx="4763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5146675" y="3344863"/>
            <a:ext cx="4763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9" name="Rectangle 22"/>
          <p:cNvSpPr>
            <a:spLocks noChangeArrowheads="1"/>
          </p:cNvSpPr>
          <p:nvPr/>
        </p:nvSpPr>
        <p:spPr bwMode="auto">
          <a:xfrm>
            <a:off x="5149850" y="3349625"/>
            <a:ext cx="3175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0" name="Rectangle 23"/>
          <p:cNvSpPr>
            <a:spLocks noChangeArrowheads="1"/>
          </p:cNvSpPr>
          <p:nvPr/>
        </p:nvSpPr>
        <p:spPr bwMode="auto">
          <a:xfrm>
            <a:off x="5149850" y="3344863"/>
            <a:ext cx="3175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1" name="Rectangle 26"/>
          <p:cNvSpPr>
            <a:spLocks noChangeArrowheads="1"/>
          </p:cNvSpPr>
          <p:nvPr/>
        </p:nvSpPr>
        <p:spPr bwMode="auto">
          <a:xfrm>
            <a:off x="5726113" y="3349625"/>
            <a:ext cx="3175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2" name="Rectangle 27"/>
          <p:cNvSpPr>
            <a:spLocks noChangeArrowheads="1"/>
          </p:cNvSpPr>
          <p:nvPr/>
        </p:nvSpPr>
        <p:spPr bwMode="auto">
          <a:xfrm>
            <a:off x="5726113" y="3344863"/>
            <a:ext cx="3175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3" name="Rectangle 29"/>
          <p:cNvSpPr>
            <a:spLocks noChangeArrowheads="1"/>
          </p:cNvSpPr>
          <p:nvPr/>
        </p:nvSpPr>
        <p:spPr bwMode="auto">
          <a:xfrm>
            <a:off x="6300788" y="3344863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4" name="Rectangle 34"/>
          <p:cNvSpPr>
            <a:spLocks noChangeArrowheads="1"/>
          </p:cNvSpPr>
          <p:nvPr/>
        </p:nvSpPr>
        <p:spPr bwMode="auto">
          <a:xfrm>
            <a:off x="5726113" y="3351213"/>
            <a:ext cx="3175" cy="573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5" name="Rectangle 36"/>
          <p:cNvSpPr>
            <a:spLocks noChangeArrowheads="1"/>
          </p:cNvSpPr>
          <p:nvPr/>
        </p:nvSpPr>
        <p:spPr bwMode="auto">
          <a:xfrm>
            <a:off x="2841625" y="3924300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6" name="Rectangle 42"/>
          <p:cNvSpPr>
            <a:spLocks noChangeArrowheads="1"/>
          </p:cNvSpPr>
          <p:nvPr/>
        </p:nvSpPr>
        <p:spPr bwMode="auto">
          <a:xfrm>
            <a:off x="4572000" y="3924300"/>
            <a:ext cx="4763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7" name="Rectangle 44"/>
          <p:cNvSpPr>
            <a:spLocks noChangeArrowheads="1"/>
          </p:cNvSpPr>
          <p:nvPr/>
        </p:nvSpPr>
        <p:spPr bwMode="auto">
          <a:xfrm>
            <a:off x="5149850" y="3924300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8" name="Rectangle 46"/>
          <p:cNvSpPr>
            <a:spLocks noChangeArrowheads="1"/>
          </p:cNvSpPr>
          <p:nvPr/>
        </p:nvSpPr>
        <p:spPr bwMode="auto">
          <a:xfrm>
            <a:off x="5726113" y="3924300"/>
            <a:ext cx="31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19" name="Rectangle 48"/>
          <p:cNvSpPr>
            <a:spLocks noChangeArrowheads="1"/>
          </p:cNvSpPr>
          <p:nvPr/>
        </p:nvSpPr>
        <p:spPr bwMode="auto">
          <a:xfrm>
            <a:off x="6300788" y="3924300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0" name="Rectangle 51"/>
          <p:cNvSpPr>
            <a:spLocks noChangeArrowheads="1"/>
          </p:cNvSpPr>
          <p:nvPr/>
        </p:nvSpPr>
        <p:spPr bwMode="auto">
          <a:xfrm>
            <a:off x="4572000" y="4397375"/>
            <a:ext cx="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1" name="Rectangle 53"/>
          <p:cNvSpPr>
            <a:spLocks noChangeArrowheads="1"/>
          </p:cNvSpPr>
          <p:nvPr/>
        </p:nvSpPr>
        <p:spPr bwMode="auto">
          <a:xfrm>
            <a:off x="6300788" y="4397375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2" name="Rectangle 55"/>
          <p:cNvSpPr>
            <a:spLocks noChangeArrowheads="1"/>
          </p:cNvSpPr>
          <p:nvPr/>
        </p:nvSpPr>
        <p:spPr bwMode="auto">
          <a:xfrm>
            <a:off x="2278063" y="4870450"/>
            <a:ext cx="460057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3" name="Rectangle 9"/>
          <p:cNvSpPr>
            <a:spLocks noChangeArrowheads="1"/>
          </p:cNvSpPr>
          <p:nvPr/>
        </p:nvSpPr>
        <p:spPr bwMode="auto">
          <a:xfrm>
            <a:off x="3549650" y="3533775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4" name="Rectangle 11"/>
          <p:cNvSpPr>
            <a:spLocks noChangeArrowheads="1"/>
          </p:cNvSpPr>
          <p:nvPr/>
        </p:nvSpPr>
        <p:spPr bwMode="auto">
          <a:xfrm>
            <a:off x="3551238" y="3533775"/>
            <a:ext cx="4762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5" name="Rectangle 25"/>
          <p:cNvSpPr>
            <a:spLocks noChangeArrowheads="1"/>
          </p:cNvSpPr>
          <p:nvPr/>
        </p:nvSpPr>
        <p:spPr bwMode="auto">
          <a:xfrm>
            <a:off x="5857875" y="3533775"/>
            <a:ext cx="31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5283200" y="3540125"/>
            <a:ext cx="3175" cy="573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7" name="Rectangle 38"/>
          <p:cNvSpPr>
            <a:spLocks noChangeArrowheads="1"/>
          </p:cNvSpPr>
          <p:nvPr/>
        </p:nvSpPr>
        <p:spPr bwMode="auto">
          <a:xfrm>
            <a:off x="3551238" y="4113213"/>
            <a:ext cx="476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28" name="Rectangle 1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2</a:t>
            </a:r>
            <a:r>
              <a:rPr kumimoji="1" lang="zh-CN" altLang="en-US" b="1" smtClean="0">
                <a:solidFill>
                  <a:srgbClr val="0000CC"/>
                </a:solidFill>
              </a:rPr>
              <a:t>）－页目录表</a:t>
            </a:r>
          </a:p>
        </p:txBody>
      </p:sp>
      <p:grpSp>
        <p:nvGrpSpPr>
          <p:cNvPr id="29729" name="Group 184"/>
          <p:cNvGrpSpPr>
            <a:grpSpLocks/>
          </p:cNvGrpSpPr>
          <p:nvPr/>
        </p:nvGrpSpPr>
        <p:grpSpPr bwMode="auto">
          <a:xfrm>
            <a:off x="2411413" y="3068638"/>
            <a:ext cx="5060950" cy="2459037"/>
            <a:chOff x="1519" y="1933"/>
            <a:chExt cx="3188" cy="1549"/>
          </a:xfrm>
        </p:grpSpPr>
        <p:sp>
          <p:nvSpPr>
            <p:cNvPr id="29730" name="Rectangle 4"/>
            <p:cNvSpPr>
              <a:spLocks noChangeArrowheads="1"/>
            </p:cNvSpPr>
            <p:nvPr/>
          </p:nvSpPr>
          <p:spPr bwMode="auto">
            <a:xfrm>
              <a:off x="1519" y="2226"/>
              <a:ext cx="35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1" name="Rectangle 8"/>
            <p:cNvSpPr>
              <a:spLocks noChangeArrowheads="1"/>
            </p:cNvSpPr>
            <p:nvPr/>
          </p:nvSpPr>
          <p:spPr bwMode="auto">
            <a:xfrm>
              <a:off x="1877" y="2226"/>
              <a:ext cx="3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2" name="Rectangle 12"/>
            <p:cNvSpPr>
              <a:spLocks noChangeArrowheads="1"/>
            </p:cNvSpPr>
            <p:nvPr/>
          </p:nvSpPr>
          <p:spPr bwMode="auto">
            <a:xfrm>
              <a:off x="2240" y="2226"/>
              <a:ext cx="36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3" name="Rectangle 15"/>
            <p:cNvSpPr>
              <a:spLocks noChangeArrowheads="1"/>
            </p:cNvSpPr>
            <p:nvPr/>
          </p:nvSpPr>
          <p:spPr bwMode="auto">
            <a:xfrm>
              <a:off x="2601" y="2226"/>
              <a:ext cx="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4" name="Rectangle 16"/>
            <p:cNvSpPr>
              <a:spLocks noChangeArrowheads="1"/>
            </p:cNvSpPr>
            <p:nvPr/>
          </p:nvSpPr>
          <p:spPr bwMode="auto">
            <a:xfrm>
              <a:off x="2603" y="2226"/>
              <a:ext cx="36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5" name="Rectangle 20"/>
            <p:cNvSpPr>
              <a:spLocks noChangeArrowheads="1"/>
            </p:cNvSpPr>
            <p:nvPr/>
          </p:nvSpPr>
          <p:spPr bwMode="auto">
            <a:xfrm>
              <a:off x="2967" y="2226"/>
              <a:ext cx="3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6" name="Rectangle 24"/>
            <p:cNvSpPr>
              <a:spLocks noChangeArrowheads="1"/>
            </p:cNvSpPr>
            <p:nvPr/>
          </p:nvSpPr>
          <p:spPr bwMode="auto">
            <a:xfrm>
              <a:off x="3330" y="2226"/>
              <a:ext cx="36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7" name="Rectangle 28"/>
            <p:cNvSpPr>
              <a:spLocks noChangeArrowheads="1"/>
            </p:cNvSpPr>
            <p:nvPr/>
          </p:nvSpPr>
          <p:spPr bwMode="auto">
            <a:xfrm>
              <a:off x="3693" y="2226"/>
              <a:ext cx="36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8" name="Rectangle 30"/>
            <p:cNvSpPr>
              <a:spLocks noChangeArrowheads="1"/>
            </p:cNvSpPr>
            <p:nvPr/>
          </p:nvSpPr>
          <p:spPr bwMode="auto">
            <a:xfrm>
              <a:off x="4056" y="2226"/>
              <a:ext cx="361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9" name="Rectangle 31"/>
            <p:cNvSpPr>
              <a:spLocks noChangeArrowheads="1"/>
            </p:cNvSpPr>
            <p:nvPr/>
          </p:nvSpPr>
          <p:spPr bwMode="auto">
            <a:xfrm>
              <a:off x="1874" y="2230"/>
              <a:ext cx="3" cy="3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0" name="Rectangle 32"/>
            <p:cNvSpPr>
              <a:spLocks noChangeArrowheads="1"/>
            </p:cNvSpPr>
            <p:nvPr/>
          </p:nvSpPr>
          <p:spPr bwMode="auto">
            <a:xfrm>
              <a:off x="2237" y="2230"/>
              <a:ext cx="3" cy="3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1" name="Rectangle 35"/>
            <p:cNvSpPr>
              <a:spLocks noChangeArrowheads="1"/>
            </p:cNvSpPr>
            <p:nvPr/>
          </p:nvSpPr>
          <p:spPr bwMode="auto">
            <a:xfrm>
              <a:off x="1519" y="2591"/>
              <a:ext cx="355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2" name="Rectangle 37"/>
            <p:cNvSpPr>
              <a:spLocks noChangeArrowheads="1"/>
            </p:cNvSpPr>
            <p:nvPr/>
          </p:nvSpPr>
          <p:spPr bwMode="auto">
            <a:xfrm>
              <a:off x="1877" y="2591"/>
              <a:ext cx="36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3" name="Rectangle 39"/>
            <p:cNvSpPr>
              <a:spLocks noChangeArrowheads="1"/>
            </p:cNvSpPr>
            <p:nvPr/>
          </p:nvSpPr>
          <p:spPr bwMode="auto">
            <a:xfrm>
              <a:off x="2240" y="2591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4" name="Rectangle 40"/>
            <p:cNvSpPr>
              <a:spLocks noChangeArrowheads="1"/>
            </p:cNvSpPr>
            <p:nvPr/>
          </p:nvSpPr>
          <p:spPr bwMode="auto">
            <a:xfrm>
              <a:off x="2601" y="2591"/>
              <a:ext cx="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5" name="Rectangle 41"/>
            <p:cNvSpPr>
              <a:spLocks noChangeArrowheads="1"/>
            </p:cNvSpPr>
            <p:nvPr/>
          </p:nvSpPr>
          <p:spPr bwMode="auto">
            <a:xfrm>
              <a:off x="2603" y="2591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6" name="Rectangle 43"/>
            <p:cNvSpPr>
              <a:spLocks noChangeArrowheads="1"/>
            </p:cNvSpPr>
            <p:nvPr/>
          </p:nvSpPr>
          <p:spPr bwMode="auto">
            <a:xfrm>
              <a:off x="2967" y="2591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7" name="Rectangle 45"/>
            <p:cNvSpPr>
              <a:spLocks noChangeArrowheads="1"/>
            </p:cNvSpPr>
            <p:nvPr/>
          </p:nvSpPr>
          <p:spPr bwMode="auto">
            <a:xfrm>
              <a:off x="3330" y="2591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8" name="Rectangle 47"/>
            <p:cNvSpPr>
              <a:spLocks noChangeArrowheads="1"/>
            </p:cNvSpPr>
            <p:nvPr/>
          </p:nvSpPr>
          <p:spPr bwMode="auto">
            <a:xfrm>
              <a:off x="3693" y="2591"/>
              <a:ext cx="36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9" name="Rectangle 49"/>
            <p:cNvSpPr>
              <a:spLocks noChangeArrowheads="1"/>
            </p:cNvSpPr>
            <p:nvPr/>
          </p:nvSpPr>
          <p:spPr bwMode="auto">
            <a:xfrm>
              <a:off x="4056" y="2591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50" name="Rectangle 50"/>
            <p:cNvSpPr>
              <a:spLocks noChangeArrowheads="1"/>
            </p:cNvSpPr>
            <p:nvPr/>
          </p:nvSpPr>
          <p:spPr bwMode="auto">
            <a:xfrm>
              <a:off x="1519" y="2889"/>
              <a:ext cx="1445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51" name="Rectangle 52"/>
            <p:cNvSpPr>
              <a:spLocks noChangeArrowheads="1"/>
            </p:cNvSpPr>
            <p:nvPr/>
          </p:nvSpPr>
          <p:spPr bwMode="auto">
            <a:xfrm>
              <a:off x="2967" y="2889"/>
              <a:ext cx="1086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9752" name="Rectangle 54"/>
            <p:cNvSpPr>
              <a:spLocks noChangeArrowheads="1"/>
            </p:cNvSpPr>
            <p:nvPr/>
          </p:nvSpPr>
          <p:spPr bwMode="auto">
            <a:xfrm>
              <a:off x="4056" y="2889"/>
              <a:ext cx="36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29753" name="Group 56"/>
            <p:cNvGrpSpPr>
              <a:grpSpLocks/>
            </p:cNvGrpSpPr>
            <p:nvPr/>
          </p:nvGrpSpPr>
          <p:grpSpPr bwMode="auto">
            <a:xfrm>
              <a:off x="1519" y="1933"/>
              <a:ext cx="2898" cy="1548"/>
              <a:chOff x="1435" y="1814"/>
              <a:chExt cx="2898" cy="1548"/>
            </a:xfrm>
          </p:grpSpPr>
          <p:sp>
            <p:nvSpPr>
              <p:cNvPr id="29761" name="Rectangle 57"/>
              <p:cNvSpPr>
                <a:spLocks noChangeArrowheads="1"/>
              </p:cNvSpPr>
              <p:nvPr/>
            </p:nvSpPr>
            <p:spPr bwMode="auto">
              <a:xfrm>
                <a:off x="1574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2" name="Rectangle 58"/>
              <p:cNvSpPr>
                <a:spLocks noChangeArrowheads="1"/>
              </p:cNvSpPr>
              <p:nvPr/>
            </p:nvSpPr>
            <p:spPr bwMode="auto">
              <a:xfrm>
                <a:off x="1933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3" name="Rectangle 59"/>
              <p:cNvSpPr>
                <a:spLocks noChangeArrowheads="1"/>
              </p:cNvSpPr>
              <p:nvPr/>
            </p:nvSpPr>
            <p:spPr bwMode="auto">
              <a:xfrm>
                <a:off x="2296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4" name="Rectangle 60"/>
              <p:cNvSpPr>
                <a:spLocks noChangeArrowheads="1"/>
              </p:cNvSpPr>
              <p:nvPr/>
            </p:nvSpPr>
            <p:spPr bwMode="auto">
              <a:xfrm>
                <a:off x="2660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5" name="Rectangle 61"/>
              <p:cNvSpPr>
                <a:spLocks noChangeArrowheads="1"/>
              </p:cNvSpPr>
              <p:nvPr/>
            </p:nvSpPr>
            <p:spPr bwMode="auto">
              <a:xfrm>
                <a:off x="3023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6" name="Rectangle 62"/>
              <p:cNvSpPr>
                <a:spLocks noChangeArrowheads="1"/>
              </p:cNvSpPr>
              <p:nvPr/>
            </p:nvSpPr>
            <p:spPr bwMode="auto">
              <a:xfrm>
                <a:off x="3387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7" name="Rectangle 63"/>
              <p:cNvSpPr>
                <a:spLocks noChangeArrowheads="1"/>
              </p:cNvSpPr>
              <p:nvPr/>
            </p:nvSpPr>
            <p:spPr bwMode="auto">
              <a:xfrm>
                <a:off x="3750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8" name="Rectangle 64"/>
              <p:cNvSpPr>
                <a:spLocks noChangeArrowheads="1"/>
              </p:cNvSpPr>
              <p:nvPr/>
            </p:nvSpPr>
            <p:spPr bwMode="auto">
              <a:xfrm>
                <a:off x="4113" y="1814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69" name="Rectangle 65"/>
              <p:cNvSpPr>
                <a:spLocks noChangeArrowheads="1"/>
              </p:cNvSpPr>
              <p:nvPr/>
            </p:nvSpPr>
            <p:spPr bwMode="auto">
              <a:xfrm>
                <a:off x="1574" y="2113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0" name="Rectangle 66"/>
              <p:cNvSpPr>
                <a:spLocks noChangeArrowheads="1"/>
              </p:cNvSpPr>
              <p:nvPr/>
            </p:nvSpPr>
            <p:spPr bwMode="auto">
              <a:xfrm>
                <a:off x="1933" y="2113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1" name="Rectangle 67"/>
              <p:cNvSpPr>
                <a:spLocks noChangeArrowheads="1"/>
              </p:cNvSpPr>
              <p:nvPr/>
            </p:nvSpPr>
            <p:spPr bwMode="auto">
              <a:xfrm>
                <a:off x="2279" y="2113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2" name="Rectangle 68"/>
              <p:cNvSpPr>
                <a:spLocks noChangeArrowheads="1"/>
              </p:cNvSpPr>
              <p:nvPr/>
            </p:nvSpPr>
            <p:spPr bwMode="auto">
              <a:xfrm>
                <a:off x="2660" y="2113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3" name="Rectangle 69"/>
              <p:cNvSpPr>
                <a:spLocks noChangeArrowheads="1"/>
              </p:cNvSpPr>
              <p:nvPr/>
            </p:nvSpPr>
            <p:spPr bwMode="auto">
              <a:xfrm>
                <a:off x="3023" y="2113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4" name="Rectangle 70"/>
              <p:cNvSpPr>
                <a:spLocks noChangeArrowheads="1"/>
              </p:cNvSpPr>
              <p:nvPr/>
            </p:nvSpPr>
            <p:spPr bwMode="auto">
              <a:xfrm>
                <a:off x="3304" y="2113"/>
                <a:ext cx="24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U/S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5" name="Rectangle 71"/>
              <p:cNvSpPr>
                <a:spLocks noChangeArrowheads="1"/>
              </p:cNvSpPr>
              <p:nvPr/>
            </p:nvSpPr>
            <p:spPr bwMode="auto">
              <a:xfrm>
                <a:off x="3641" y="2113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R/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6" name="Rectangle 72"/>
              <p:cNvSpPr>
                <a:spLocks noChangeArrowheads="1"/>
              </p:cNvSpPr>
              <p:nvPr/>
            </p:nvSpPr>
            <p:spPr bwMode="auto">
              <a:xfrm>
                <a:off x="3791" y="212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W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7" name="Rectangle 73"/>
              <p:cNvSpPr>
                <a:spLocks noChangeArrowheads="1"/>
              </p:cNvSpPr>
              <p:nvPr/>
            </p:nvSpPr>
            <p:spPr bwMode="auto">
              <a:xfrm>
                <a:off x="4105" y="2113"/>
                <a:ext cx="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778" name="Line 74"/>
              <p:cNvSpPr>
                <a:spLocks noChangeShapeType="1"/>
              </p:cNvSpPr>
              <p:nvPr/>
            </p:nvSpPr>
            <p:spPr bwMode="auto">
              <a:xfrm>
                <a:off x="1435" y="2107"/>
                <a:ext cx="3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9" name="Line 75"/>
              <p:cNvSpPr>
                <a:spLocks noChangeShapeType="1"/>
              </p:cNvSpPr>
              <p:nvPr/>
            </p:nvSpPr>
            <p:spPr bwMode="auto">
              <a:xfrm>
                <a:off x="1789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0" name="Line 76"/>
              <p:cNvSpPr>
                <a:spLocks noChangeShapeType="1"/>
              </p:cNvSpPr>
              <p:nvPr/>
            </p:nvSpPr>
            <p:spPr bwMode="auto">
              <a:xfrm>
                <a:off x="1789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1" name="Line 77"/>
              <p:cNvSpPr>
                <a:spLocks noChangeShapeType="1"/>
              </p:cNvSpPr>
              <p:nvPr/>
            </p:nvSpPr>
            <p:spPr bwMode="auto">
              <a:xfrm>
                <a:off x="1790" y="2110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2" name="Line 78"/>
              <p:cNvSpPr>
                <a:spLocks noChangeShapeType="1"/>
              </p:cNvSpPr>
              <p:nvPr/>
            </p:nvSpPr>
            <p:spPr bwMode="auto">
              <a:xfrm>
                <a:off x="1790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3" name="Line 79"/>
              <p:cNvSpPr>
                <a:spLocks noChangeShapeType="1"/>
              </p:cNvSpPr>
              <p:nvPr/>
            </p:nvSpPr>
            <p:spPr bwMode="auto">
              <a:xfrm>
                <a:off x="1790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4" name="Line 80"/>
              <p:cNvSpPr>
                <a:spLocks noChangeShapeType="1"/>
              </p:cNvSpPr>
              <p:nvPr/>
            </p:nvSpPr>
            <p:spPr bwMode="auto">
              <a:xfrm>
                <a:off x="1793" y="2107"/>
                <a:ext cx="3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5" name="Line 81"/>
              <p:cNvSpPr>
                <a:spLocks noChangeShapeType="1"/>
              </p:cNvSpPr>
              <p:nvPr/>
            </p:nvSpPr>
            <p:spPr bwMode="auto">
              <a:xfrm>
                <a:off x="2152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6" name="Line 82"/>
              <p:cNvSpPr>
                <a:spLocks noChangeShapeType="1"/>
              </p:cNvSpPr>
              <p:nvPr/>
            </p:nvSpPr>
            <p:spPr bwMode="auto">
              <a:xfrm>
                <a:off x="2152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7" name="Line 83"/>
              <p:cNvSpPr>
                <a:spLocks noChangeShapeType="1"/>
              </p:cNvSpPr>
              <p:nvPr/>
            </p:nvSpPr>
            <p:spPr bwMode="auto">
              <a:xfrm>
                <a:off x="2153" y="2110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8" name="Line 84"/>
              <p:cNvSpPr>
                <a:spLocks noChangeShapeType="1"/>
              </p:cNvSpPr>
              <p:nvPr/>
            </p:nvSpPr>
            <p:spPr bwMode="auto">
              <a:xfrm>
                <a:off x="2153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9" name="Line 85"/>
              <p:cNvSpPr>
                <a:spLocks noChangeShapeType="1"/>
              </p:cNvSpPr>
              <p:nvPr/>
            </p:nvSpPr>
            <p:spPr bwMode="auto">
              <a:xfrm>
                <a:off x="2153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0" name="Line 86"/>
              <p:cNvSpPr>
                <a:spLocks noChangeShapeType="1"/>
              </p:cNvSpPr>
              <p:nvPr/>
            </p:nvSpPr>
            <p:spPr bwMode="auto">
              <a:xfrm>
                <a:off x="2156" y="2107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1" name="Line 87"/>
              <p:cNvSpPr>
                <a:spLocks noChangeShapeType="1"/>
              </p:cNvSpPr>
              <p:nvPr/>
            </p:nvSpPr>
            <p:spPr bwMode="auto">
              <a:xfrm>
                <a:off x="2516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2" name="Line 88"/>
              <p:cNvSpPr>
                <a:spLocks noChangeShapeType="1"/>
              </p:cNvSpPr>
              <p:nvPr/>
            </p:nvSpPr>
            <p:spPr bwMode="auto">
              <a:xfrm>
                <a:off x="2516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3" name="Line 89"/>
              <p:cNvSpPr>
                <a:spLocks noChangeShapeType="1"/>
              </p:cNvSpPr>
              <p:nvPr/>
            </p:nvSpPr>
            <p:spPr bwMode="auto">
              <a:xfrm>
                <a:off x="2517" y="2110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4" name="Line 90"/>
              <p:cNvSpPr>
                <a:spLocks noChangeShapeType="1"/>
              </p:cNvSpPr>
              <p:nvPr/>
            </p:nvSpPr>
            <p:spPr bwMode="auto">
              <a:xfrm>
                <a:off x="2517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5" name="Line 91"/>
              <p:cNvSpPr>
                <a:spLocks noChangeShapeType="1"/>
              </p:cNvSpPr>
              <p:nvPr/>
            </p:nvSpPr>
            <p:spPr bwMode="auto">
              <a:xfrm>
                <a:off x="2517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6" name="Line 92"/>
              <p:cNvSpPr>
                <a:spLocks noChangeShapeType="1"/>
              </p:cNvSpPr>
              <p:nvPr/>
            </p:nvSpPr>
            <p:spPr bwMode="auto">
              <a:xfrm>
                <a:off x="2519" y="2107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7" name="Line 93"/>
              <p:cNvSpPr>
                <a:spLocks noChangeShapeType="1"/>
              </p:cNvSpPr>
              <p:nvPr/>
            </p:nvSpPr>
            <p:spPr bwMode="auto">
              <a:xfrm>
                <a:off x="2879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8" name="Line 94"/>
              <p:cNvSpPr>
                <a:spLocks noChangeShapeType="1"/>
              </p:cNvSpPr>
              <p:nvPr/>
            </p:nvSpPr>
            <p:spPr bwMode="auto">
              <a:xfrm>
                <a:off x="2879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9" name="Line 95"/>
              <p:cNvSpPr>
                <a:spLocks noChangeShapeType="1"/>
              </p:cNvSpPr>
              <p:nvPr/>
            </p:nvSpPr>
            <p:spPr bwMode="auto">
              <a:xfrm>
                <a:off x="2880" y="2110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" name="Line 96"/>
              <p:cNvSpPr>
                <a:spLocks noChangeShapeType="1"/>
              </p:cNvSpPr>
              <p:nvPr/>
            </p:nvSpPr>
            <p:spPr bwMode="auto">
              <a:xfrm>
                <a:off x="2880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" name="Line 97"/>
              <p:cNvSpPr>
                <a:spLocks noChangeShapeType="1"/>
              </p:cNvSpPr>
              <p:nvPr/>
            </p:nvSpPr>
            <p:spPr bwMode="auto">
              <a:xfrm>
                <a:off x="2880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" name="Line 98"/>
              <p:cNvSpPr>
                <a:spLocks noChangeShapeType="1"/>
              </p:cNvSpPr>
              <p:nvPr/>
            </p:nvSpPr>
            <p:spPr bwMode="auto">
              <a:xfrm>
                <a:off x="2883" y="2107"/>
                <a:ext cx="3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99"/>
              <p:cNvSpPr>
                <a:spLocks noChangeShapeType="1"/>
              </p:cNvSpPr>
              <p:nvPr/>
            </p:nvSpPr>
            <p:spPr bwMode="auto">
              <a:xfrm>
                <a:off x="3242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100"/>
              <p:cNvSpPr>
                <a:spLocks noChangeShapeType="1"/>
              </p:cNvSpPr>
              <p:nvPr/>
            </p:nvSpPr>
            <p:spPr bwMode="auto">
              <a:xfrm>
                <a:off x="3242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5" name="Line 101"/>
              <p:cNvSpPr>
                <a:spLocks noChangeShapeType="1"/>
              </p:cNvSpPr>
              <p:nvPr/>
            </p:nvSpPr>
            <p:spPr bwMode="auto">
              <a:xfrm>
                <a:off x="3244" y="2110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6" name="Line 102"/>
              <p:cNvSpPr>
                <a:spLocks noChangeShapeType="1"/>
              </p:cNvSpPr>
              <p:nvPr/>
            </p:nvSpPr>
            <p:spPr bwMode="auto">
              <a:xfrm>
                <a:off x="3244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7" name="Line 103"/>
              <p:cNvSpPr>
                <a:spLocks noChangeShapeType="1"/>
              </p:cNvSpPr>
              <p:nvPr/>
            </p:nvSpPr>
            <p:spPr bwMode="auto">
              <a:xfrm>
                <a:off x="3244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8" name="Line 104"/>
              <p:cNvSpPr>
                <a:spLocks noChangeShapeType="1"/>
              </p:cNvSpPr>
              <p:nvPr/>
            </p:nvSpPr>
            <p:spPr bwMode="auto">
              <a:xfrm>
                <a:off x="3246" y="2107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9" name="Line 105"/>
              <p:cNvSpPr>
                <a:spLocks noChangeShapeType="1"/>
              </p:cNvSpPr>
              <p:nvPr/>
            </p:nvSpPr>
            <p:spPr bwMode="auto">
              <a:xfrm>
                <a:off x="3606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0" name="Line 106"/>
              <p:cNvSpPr>
                <a:spLocks noChangeShapeType="1"/>
              </p:cNvSpPr>
              <p:nvPr/>
            </p:nvSpPr>
            <p:spPr bwMode="auto">
              <a:xfrm>
                <a:off x="3606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1" name="Line 107"/>
              <p:cNvSpPr>
                <a:spLocks noChangeShapeType="1"/>
              </p:cNvSpPr>
              <p:nvPr/>
            </p:nvSpPr>
            <p:spPr bwMode="auto">
              <a:xfrm>
                <a:off x="3607" y="2110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2" name="Line 108"/>
              <p:cNvSpPr>
                <a:spLocks noChangeShapeType="1"/>
              </p:cNvSpPr>
              <p:nvPr/>
            </p:nvSpPr>
            <p:spPr bwMode="auto">
              <a:xfrm>
                <a:off x="3607" y="2107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3" name="Line 109"/>
              <p:cNvSpPr>
                <a:spLocks noChangeShapeType="1"/>
              </p:cNvSpPr>
              <p:nvPr/>
            </p:nvSpPr>
            <p:spPr bwMode="auto">
              <a:xfrm>
                <a:off x="3607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4" name="Line 110"/>
              <p:cNvSpPr>
                <a:spLocks noChangeShapeType="1"/>
              </p:cNvSpPr>
              <p:nvPr/>
            </p:nvSpPr>
            <p:spPr bwMode="auto">
              <a:xfrm>
                <a:off x="3609" y="2107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5" name="Line 111"/>
              <p:cNvSpPr>
                <a:spLocks noChangeShapeType="1"/>
              </p:cNvSpPr>
              <p:nvPr/>
            </p:nvSpPr>
            <p:spPr bwMode="auto">
              <a:xfrm>
                <a:off x="3969" y="2107"/>
                <a:ext cx="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6" name="Line 112"/>
              <p:cNvSpPr>
                <a:spLocks noChangeShapeType="1"/>
              </p:cNvSpPr>
              <p:nvPr/>
            </p:nvSpPr>
            <p:spPr bwMode="auto">
              <a:xfrm>
                <a:off x="3969" y="2107"/>
                <a:ext cx="1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7" name="Line 113"/>
              <p:cNvSpPr>
                <a:spLocks noChangeShapeType="1"/>
              </p:cNvSpPr>
              <p:nvPr/>
            </p:nvSpPr>
            <p:spPr bwMode="auto">
              <a:xfrm>
                <a:off x="3972" y="2107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8" name="Line 114"/>
              <p:cNvSpPr>
                <a:spLocks noChangeShapeType="1"/>
              </p:cNvSpPr>
              <p:nvPr/>
            </p:nvSpPr>
            <p:spPr bwMode="auto">
              <a:xfrm>
                <a:off x="1790" y="2111"/>
                <a:ext cx="1" cy="36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9" name="Line 115"/>
              <p:cNvSpPr>
                <a:spLocks noChangeShapeType="1"/>
              </p:cNvSpPr>
              <p:nvPr/>
            </p:nvSpPr>
            <p:spPr bwMode="auto">
              <a:xfrm>
                <a:off x="2153" y="2111"/>
                <a:ext cx="1" cy="36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0" name="Rectangle 116"/>
              <p:cNvSpPr>
                <a:spLocks noChangeArrowheads="1"/>
              </p:cNvSpPr>
              <p:nvPr/>
            </p:nvSpPr>
            <p:spPr bwMode="auto">
              <a:xfrm>
                <a:off x="2517" y="2111"/>
                <a:ext cx="2" cy="3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821" name="Line 117"/>
              <p:cNvSpPr>
                <a:spLocks noChangeShapeType="1"/>
              </p:cNvSpPr>
              <p:nvPr/>
            </p:nvSpPr>
            <p:spPr bwMode="auto">
              <a:xfrm>
                <a:off x="2517" y="2111"/>
                <a:ext cx="1" cy="36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2" name="Rectangle 118"/>
              <p:cNvSpPr>
                <a:spLocks noChangeArrowheads="1"/>
              </p:cNvSpPr>
              <p:nvPr/>
            </p:nvSpPr>
            <p:spPr bwMode="auto">
              <a:xfrm>
                <a:off x="2880" y="2111"/>
                <a:ext cx="3" cy="3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823" name="Line 119"/>
              <p:cNvSpPr>
                <a:spLocks noChangeShapeType="1"/>
              </p:cNvSpPr>
              <p:nvPr/>
            </p:nvSpPr>
            <p:spPr bwMode="auto">
              <a:xfrm>
                <a:off x="3244" y="2111"/>
                <a:ext cx="1" cy="36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4" name="Line 120"/>
              <p:cNvSpPr>
                <a:spLocks noChangeShapeType="1"/>
              </p:cNvSpPr>
              <p:nvPr/>
            </p:nvSpPr>
            <p:spPr bwMode="auto">
              <a:xfrm>
                <a:off x="3607" y="2111"/>
                <a:ext cx="1" cy="36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5" name="Rectangle 121"/>
              <p:cNvSpPr>
                <a:spLocks noChangeArrowheads="1"/>
              </p:cNvSpPr>
              <p:nvPr/>
            </p:nvSpPr>
            <p:spPr bwMode="auto">
              <a:xfrm>
                <a:off x="1613" y="2499"/>
                <a:ext cx="6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页表地址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26" name="Rectangle 122"/>
              <p:cNvSpPr>
                <a:spLocks noChangeArrowheads="1"/>
              </p:cNvSpPr>
              <p:nvPr/>
            </p:nvSpPr>
            <p:spPr bwMode="auto">
              <a:xfrm>
                <a:off x="2272" y="2490"/>
                <a:ext cx="24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0~3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827" name="Rectangle 123"/>
              <p:cNvSpPr>
                <a:spLocks noChangeArrowheads="1"/>
              </p:cNvSpPr>
              <p:nvPr/>
            </p:nvSpPr>
            <p:spPr bwMode="auto">
              <a:xfrm>
                <a:off x="2548" y="2499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位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28" name="Rectangle 124"/>
              <p:cNvSpPr>
                <a:spLocks noChangeArrowheads="1"/>
              </p:cNvSpPr>
              <p:nvPr/>
            </p:nvSpPr>
            <p:spPr bwMode="auto">
              <a:xfrm>
                <a:off x="3147" y="2490"/>
                <a:ext cx="21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OS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829" name="Rectangle 125"/>
              <p:cNvSpPr>
                <a:spLocks noChangeArrowheads="1"/>
              </p:cNvSpPr>
              <p:nvPr/>
            </p:nvSpPr>
            <p:spPr bwMode="auto">
              <a:xfrm>
                <a:off x="3395" y="2499"/>
                <a:ext cx="31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专用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30" name="Rectangle 126"/>
              <p:cNvSpPr>
                <a:spLocks noChangeArrowheads="1"/>
              </p:cNvSpPr>
              <p:nvPr/>
            </p:nvSpPr>
            <p:spPr bwMode="auto">
              <a:xfrm>
                <a:off x="4113" y="2478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831" name="Line 127"/>
              <p:cNvSpPr>
                <a:spLocks noChangeShapeType="1"/>
              </p:cNvSpPr>
              <p:nvPr/>
            </p:nvSpPr>
            <p:spPr bwMode="auto">
              <a:xfrm>
                <a:off x="1435" y="2472"/>
                <a:ext cx="35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2" name="Line 128"/>
              <p:cNvSpPr>
                <a:spLocks noChangeShapeType="1"/>
              </p:cNvSpPr>
              <p:nvPr/>
            </p:nvSpPr>
            <p:spPr bwMode="auto">
              <a:xfrm>
                <a:off x="1790" y="2472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3" name="Line 129"/>
              <p:cNvSpPr>
                <a:spLocks noChangeShapeType="1"/>
              </p:cNvSpPr>
              <p:nvPr/>
            </p:nvSpPr>
            <p:spPr bwMode="auto">
              <a:xfrm>
                <a:off x="1790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4" name="Line 130"/>
              <p:cNvSpPr>
                <a:spLocks noChangeShapeType="1"/>
              </p:cNvSpPr>
              <p:nvPr/>
            </p:nvSpPr>
            <p:spPr bwMode="auto">
              <a:xfrm>
                <a:off x="1793" y="2472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5" name="Line 131"/>
              <p:cNvSpPr>
                <a:spLocks noChangeShapeType="1"/>
              </p:cNvSpPr>
              <p:nvPr/>
            </p:nvSpPr>
            <p:spPr bwMode="auto">
              <a:xfrm>
                <a:off x="2153" y="2472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6" name="Line 132"/>
              <p:cNvSpPr>
                <a:spLocks noChangeShapeType="1"/>
              </p:cNvSpPr>
              <p:nvPr/>
            </p:nvSpPr>
            <p:spPr bwMode="auto">
              <a:xfrm>
                <a:off x="2153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7" name="Line 133"/>
              <p:cNvSpPr>
                <a:spLocks noChangeShapeType="1"/>
              </p:cNvSpPr>
              <p:nvPr/>
            </p:nvSpPr>
            <p:spPr bwMode="auto">
              <a:xfrm>
                <a:off x="2156" y="2472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8" name="Line 134"/>
              <p:cNvSpPr>
                <a:spLocks noChangeShapeType="1"/>
              </p:cNvSpPr>
              <p:nvPr/>
            </p:nvSpPr>
            <p:spPr bwMode="auto">
              <a:xfrm>
                <a:off x="2517" y="2472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9" name="Line 135"/>
              <p:cNvSpPr>
                <a:spLocks noChangeShapeType="1"/>
              </p:cNvSpPr>
              <p:nvPr/>
            </p:nvSpPr>
            <p:spPr bwMode="auto">
              <a:xfrm>
                <a:off x="2517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0" name="Line 136"/>
              <p:cNvSpPr>
                <a:spLocks noChangeShapeType="1"/>
              </p:cNvSpPr>
              <p:nvPr/>
            </p:nvSpPr>
            <p:spPr bwMode="auto">
              <a:xfrm>
                <a:off x="2519" y="2472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1" name="Line 137"/>
              <p:cNvSpPr>
                <a:spLocks noChangeShapeType="1"/>
              </p:cNvSpPr>
              <p:nvPr/>
            </p:nvSpPr>
            <p:spPr bwMode="auto">
              <a:xfrm>
                <a:off x="2880" y="247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2" name="Line 138"/>
              <p:cNvSpPr>
                <a:spLocks noChangeShapeType="1"/>
              </p:cNvSpPr>
              <p:nvPr/>
            </p:nvSpPr>
            <p:spPr bwMode="auto">
              <a:xfrm>
                <a:off x="2883" y="2472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3" name="Line 139"/>
              <p:cNvSpPr>
                <a:spLocks noChangeShapeType="1"/>
              </p:cNvSpPr>
              <p:nvPr/>
            </p:nvSpPr>
            <p:spPr bwMode="auto">
              <a:xfrm>
                <a:off x="3244" y="2472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4" name="Line 140"/>
              <p:cNvSpPr>
                <a:spLocks noChangeShapeType="1"/>
              </p:cNvSpPr>
              <p:nvPr/>
            </p:nvSpPr>
            <p:spPr bwMode="auto">
              <a:xfrm>
                <a:off x="3244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5" name="Line 141"/>
              <p:cNvSpPr>
                <a:spLocks noChangeShapeType="1"/>
              </p:cNvSpPr>
              <p:nvPr/>
            </p:nvSpPr>
            <p:spPr bwMode="auto">
              <a:xfrm>
                <a:off x="3246" y="2472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6" name="Line 142"/>
              <p:cNvSpPr>
                <a:spLocks noChangeShapeType="1"/>
              </p:cNvSpPr>
              <p:nvPr/>
            </p:nvSpPr>
            <p:spPr bwMode="auto">
              <a:xfrm>
                <a:off x="3607" y="2472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7" name="Line 143"/>
              <p:cNvSpPr>
                <a:spLocks noChangeShapeType="1"/>
              </p:cNvSpPr>
              <p:nvPr/>
            </p:nvSpPr>
            <p:spPr bwMode="auto">
              <a:xfrm>
                <a:off x="3607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8" name="Line 144"/>
              <p:cNvSpPr>
                <a:spLocks noChangeShapeType="1"/>
              </p:cNvSpPr>
              <p:nvPr/>
            </p:nvSpPr>
            <p:spPr bwMode="auto">
              <a:xfrm>
                <a:off x="3609" y="2472"/>
                <a:ext cx="36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9" name="Line 145"/>
              <p:cNvSpPr>
                <a:spLocks noChangeShapeType="1"/>
              </p:cNvSpPr>
              <p:nvPr/>
            </p:nvSpPr>
            <p:spPr bwMode="auto">
              <a:xfrm>
                <a:off x="3969" y="2472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0" name="Line 146"/>
              <p:cNvSpPr>
                <a:spLocks noChangeShapeType="1"/>
              </p:cNvSpPr>
              <p:nvPr/>
            </p:nvSpPr>
            <p:spPr bwMode="auto">
              <a:xfrm>
                <a:off x="3969" y="2472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1" name="Line 147"/>
              <p:cNvSpPr>
                <a:spLocks noChangeShapeType="1"/>
              </p:cNvSpPr>
              <p:nvPr/>
            </p:nvSpPr>
            <p:spPr bwMode="auto">
              <a:xfrm>
                <a:off x="3972" y="2472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2" name="Rectangle 148"/>
              <p:cNvSpPr>
                <a:spLocks noChangeArrowheads="1"/>
              </p:cNvSpPr>
              <p:nvPr/>
            </p:nvSpPr>
            <p:spPr bwMode="auto">
              <a:xfrm>
                <a:off x="2880" y="2476"/>
                <a:ext cx="3" cy="29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853" name="Rectangle 149"/>
              <p:cNvSpPr>
                <a:spLocks noChangeArrowheads="1"/>
              </p:cNvSpPr>
              <p:nvPr/>
            </p:nvSpPr>
            <p:spPr bwMode="auto">
              <a:xfrm>
                <a:off x="2305" y="2796"/>
                <a:ext cx="6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页表地址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54" name="Rectangle 150"/>
              <p:cNvSpPr>
                <a:spLocks noChangeArrowheads="1"/>
              </p:cNvSpPr>
              <p:nvPr/>
            </p:nvSpPr>
            <p:spPr bwMode="auto">
              <a:xfrm>
                <a:off x="2964" y="2788"/>
                <a:ext cx="3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4~11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855" name="Rectangle 151"/>
              <p:cNvSpPr>
                <a:spLocks noChangeArrowheads="1"/>
              </p:cNvSpPr>
              <p:nvPr/>
            </p:nvSpPr>
            <p:spPr bwMode="auto">
              <a:xfrm>
                <a:off x="3310" y="2796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位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56" name="Line 152"/>
              <p:cNvSpPr>
                <a:spLocks noChangeShapeType="1"/>
              </p:cNvSpPr>
              <p:nvPr/>
            </p:nvSpPr>
            <p:spPr bwMode="auto">
              <a:xfrm>
                <a:off x="1435" y="2770"/>
                <a:ext cx="144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7" name="Line 153"/>
              <p:cNvSpPr>
                <a:spLocks noChangeShapeType="1"/>
              </p:cNvSpPr>
              <p:nvPr/>
            </p:nvSpPr>
            <p:spPr bwMode="auto">
              <a:xfrm>
                <a:off x="2880" y="2770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8" name="Line 154"/>
              <p:cNvSpPr>
                <a:spLocks noChangeShapeType="1"/>
              </p:cNvSpPr>
              <p:nvPr/>
            </p:nvSpPr>
            <p:spPr bwMode="auto">
              <a:xfrm>
                <a:off x="2880" y="2770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9" name="Line 155"/>
              <p:cNvSpPr>
                <a:spLocks noChangeShapeType="1"/>
              </p:cNvSpPr>
              <p:nvPr/>
            </p:nvSpPr>
            <p:spPr bwMode="auto">
              <a:xfrm>
                <a:off x="2883" y="2770"/>
                <a:ext cx="108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60" name="Line 156"/>
              <p:cNvSpPr>
                <a:spLocks noChangeShapeType="1"/>
              </p:cNvSpPr>
              <p:nvPr/>
            </p:nvSpPr>
            <p:spPr bwMode="auto">
              <a:xfrm>
                <a:off x="3969" y="2770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61" name="Line 157"/>
              <p:cNvSpPr>
                <a:spLocks noChangeShapeType="1"/>
              </p:cNvSpPr>
              <p:nvPr/>
            </p:nvSpPr>
            <p:spPr bwMode="auto">
              <a:xfrm>
                <a:off x="3969" y="2770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62" name="Line 158"/>
              <p:cNvSpPr>
                <a:spLocks noChangeShapeType="1"/>
              </p:cNvSpPr>
              <p:nvPr/>
            </p:nvSpPr>
            <p:spPr bwMode="auto">
              <a:xfrm>
                <a:off x="3972" y="2770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63" name="Rectangle 159"/>
              <p:cNvSpPr>
                <a:spLocks noChangeArrowheads="1"/>
              </p:cNvSpPr>
              <p:nvPr/>
            </p:nvSpPr>
            <p:spPr bwMode="auto">
              <a:xfrm>
                <a:off x="2260" y="3094"/>
                <a:ext cx="6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页表地址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64" name="Rectangle 160"/>
              <p:cNvSpPr>
                <a:spLocks noChangeArrowheads="1"/>
              </p:cNvSpPr>
              <p:nvPr/>
            </p:nvSpPr>
            <p:spPr bwMode="auto">
              <a:xfrm>
                <a:off x="2919" y="3086"/>
                <a:ext cx="4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12~19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865" name="Rectangle 161"/>
              <p:cNvSpPr>
                <a:spLocks noChangeArrowheads="1"/>
              </p:cNvSpPr>
              <p:nvPr/>
            </p:nvSpPr>
            <p:spPr bwMode="auto">
              <a:xfrm>
                <a:off x="3354" y="3094"/>
                <a:ext cx="1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位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9866" name="Line 162"/>
              <p:cNvSpPr>
                <a:spLocks noChangeShapeType="1"/>
              </p:cNvSpPr>
              <p:nvPr/>
            </p:nvSpPr>
            <p:spPr bwMode="auto">
              <a:xfrm>
                <a:off x="1435" y="3068"/>
                <a:ext cx="289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67" name="Rectangle 163"/>
              <p:cNvSpPr>
                <a:spLocks noChangeArrowheads="1"/>
              </p:cNvSpPr>
              <p:nvPr/>
            </p:nvSpPr>
            <p:spPr bwMode="auto">
              <a:xfrm>
                <a:off x="1435" y="3356"/>
                <a:ext cx="2898" cy="2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868" name="Line 164"/>
              <p:cNvSpPr>
                <a:spLocks noChangeShapeType="1"/>
              </p:cNvSpPr>
              <p:nvPr/>
            </p:nvSpPr>
            <p:spPr bwMode="auto">
              <a:xfrm>
                <a:off x="4324" y="2110"/>
                <a:ext cx="0" cy="1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69" name="Line 165"/>
              <p:cNvSpPr>
                <a:spLocks noChangeShapeType="1"/>
              </p:cNvSpPr>
              <p:nvPr/>
            </p:nvSpPr>
            <p:spPr bwMode="auto">
              <a:xfrm>
                <a:off x="1438" y="2110"/>
                <a:ext cx="0" cy="1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0" name="Line 166"/>
              <p:cNvSpPr>
                <a:spLocks noChangeShapeType="1"/>
              </p:cNvSpPr>
              <p:nvPr/>
            </p:nvSpPr>
            <p:spPr bwMode="auto">
              <a:xfrm>
                <a:off x="1448" y="2104"/>
                <a:ext cx="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1" name="Line 167"/>
              <p:cNvSpPr>
                <a:spLocks noChangeShapeType="1"/>
              </p:cNvSpPr>
              <p:nvPr/>
            </p:nvSpPr>
            <p:spPr bwMode="auto">
              <a:xfrm>
                <a:off x="1438" y="2472"/>
                <a:ext cx="1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2" name="Line 168"/>
              <p:cNvSpPr>
                <a:spLocks noChangeShapeType="1"/>
              </p:cNvSpPr>
              <p:nvPr/>
            </p:nvSpPr>
            <p:spPr bwMode="auto">
              <a:xfrm>
                <a:off x="1448" y="2772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3" name="Line 169"/>
              <p:cNvSpPr>
                <a:spLocks noChangeShapeType="1"/>
              </p:cNvSpPr>
              <p:nvPr/>
            </p:nvSpPr>
            <p:spPr bwMode="auto">
              <a:xfrm>
                <a:off x="1438" y="3066"/>
                <a:ext cx="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4" name="Line 170"/>
              <p:cNvSpPr>
                <a:spLocks noChangeShapeType="1"/>
              </p:cNvSpPr>
              <p:nvPr/>
            </p:nvSpPr>
            <p:spPr bwMode="auto">
              <a:xfrm>
                <a:off x="1438" y="3358"/>
                <a:ext cx="1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75" name="Line 171"/>
              <p:cNvSpPr>
                <a:spLocks noChangeShapeType="1"/>
              </p:cNvSpPr>
              <p:nvPr/>
            </p:nvSpPr>
            <p:spPr bwMode="auto">
              <a:xfrm>
                <a:off x="3962" y="21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54" name="Line 172"/>
            <p:cNvSpPr>
              <a:spLocks noChangeShapeType="1"/>
            </p:cNvSpPr>
            <p:nvPr/>
          </p:nvSpPr>
          <p:spPr bwMode="auto">
            <a:xfrm>
              <a:off x="4045" y="258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Line 173"/>
            <p:cNvSpPr>
              <a:spLocks noChangeShapeType="1"/>
            </p:cNvSpPr>
            <p:nvPr/>
          </p:nvSpPr>
          <p:spPr bwMode="auto">
            <a:xfrm>
              <a:off x="4408" y="2229"/>
              <a:ext cx="0" cy="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Text Box 174"/>
            <p:cNvSpPr txBox="1">
              <a:spLocks noChangeArrowheads="1"/>
            </p:cNvSpPr>
            <p:nvPr/>
          </p:nvSpPr>
          <p:spPr bwMode="auto">
            <a:xfrm>
              <a:off x="4485" y="22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57" name="Text Box 175"/>
            <p:cNvSpPr txBox="1">
              <a:spLocks noChangeArrowheads="1"/>
            </p:cNvSpPr>
            <p:nvPr/>
          </p:nvSpPr>
          <p:spPr bwMode="auto">
            <a:xfrm>
              <a:off x="4484" y="25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58" name="Text Box 176"/>
            <p:cNvSpPr txBox="1">
              <a:spLocks noChangeArrowheads="1"/>
            </p:cNvSpPr>
            <p:nvPr/>
          </p:nvSpPr>
          <p:spPr bwMode="auto">
            <a:xfrm>
              <a:off x="4495" y="28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59" name="Text Box 177"/>
            <p:cNvSpPr txBox="1">
              <a:spLocks noChangeArrowheads="1"/>
            </p:cNvSpPr>
            <p:nvPr/>
          </p:nvSpPr>
          <p:spPr bwMode="auto">
            <a:xfrm>
              <a:off x="4484" y="31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760" name="Line 182"/>
            <p:cNvSpPr>
              <a:spLocks noChangeShapeType="1"/>
            </p:cNvSpPr>
            <p:nvPr/>
          </p:nvSpPr>
          <p:spPr bwMode="auto">
            <a:xfrm>
              <a:off x="3016" y="2205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731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页基址：页表的起始地址是</a:t>
            </a:r>
            <a:r>
              <a:rPr kumimoji="1" lang="en-US" altLang="zh-CN" sz="2400" b="1">
                <a:latin typeface="Times New Roman" pitchFamily="18" charset="0"/>
              </a:rPr>
              <a:t>4K</a:t>
            </a:r>
            <a:r>
              <a:rPr kumimoji="1" lang="zh-CN" altLang="en-US" sz="2400" b="1">
                <a:latin typeface="Times New Roman" pitchFamily="18" charset="0"/>
              </a:rPr>
              <a:t>的整数倍，因此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位地址的低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 b="1">
                <a:latin typeface="Times New Roman" pitchFamily="18" charset="0"/>
              </a:rPr>
              <a:t>位总为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，用高</a:t>
            </a:r>
            <a:r>
              <a:rPr kumimoji="1" lang="en-US" altLang="zh-CN" sz="2400" b="1">
                <a:latin typeface="Times New Roman" pitchFamily="18" charset="0"/>
              </a:rPr>
              <a:t>20</a:t>
            </a:r>
            <a:r>
              <a:rPr kumimoji="1" lang="zh-CN" altLang="en-US" sz="2400" b="1">
                <a:latin typeface="Times New Roman" pitchFamily="18" charset="0"/>
              </a:rPr>
              <a:t>位表示即可，即页目录表项中给出的是页基址的高</a:t>
            </a:r>
            <a:r>
              <a:rPr kumimoji="1" lang="en-US" altLang="zh-CN" sz="2400" b="1">
                <a:latin typeface="Times New Roman" pitchFamily="18" charset="0"/>
              </a:rPr>
              <a:t>20</a:t>
            </a:r>
            <a:r>
              <a:rPr kumimoji="1" lang="zh-CN" altLang="en-US" sz="2400" b="1">
                <a:latin typeface="Times New Roman" pitchFamily="18" charset="0"/>
              </a:rPr>
              <a:t>位。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492375"/>
            <a:ext cx="28575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692275" y="3357563"/>
            <a:ext cx="41703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U/S  R/W  </a:t>
            </a:r>
            <a:r>
              <a:rPr kumimoji="1" lang="zh-CN" altLang="en-US" sz="2400" b="1">
                <a:latin typeface="Times New Roman" pitchFamily="18" charset="0"/>
              </a:rPr>
              <a:t>特权级</a:t>
            </a:r>
            <a:r>
              <a:rPr kumimoji="1" lang="en-US" altLang="zh-CN" sz="2400" b="1">
                <a:latin typeface="Times New Roman" pitchFamily="18" charset="0"/>
              </a:rPr>
              <a:t>3  </a:t>
            </a:r>
            <a:r>
              <a:rPr kumimoji="1" lang="zh-CN" altLang="en-US" sz="2400" b="1">
                <a:latin typeface="Times New Roman" pitchFamily="18" charset="0"/>
              </a:rPr>
              <a:t>特权级</a:t>
            </a:r>
            <a:r>
              <a:rPr kumimoji="1" lang="en-US" altLang="zh-CN" sz="2400" b="1">
                <a:latin typeface="Times New Roman" pitchFamily="18" charset="0"/>
              </a:rPr>
              <a:t>0~2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  0       0          </a:t>
            </a:r>
            <a:r>
              <a:rPr kumimoji="1" lang="zh-CN" altLang="en-US" sz="2400" b="1">
                <a:latin typeface="Times New Roman" pitchFamily="18" charset="0"/>
              </a:rPr>
              <a:t>无             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写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0       1          </a:t>
            </a:r>
            <a:r>
              <a:rPr kumimoji="1" lang="zh-CN" altLang="en-US" sz="2400" b="1">
                <a:latin typeface="Times New Roman" pitchFamily="18" charset="0"/>
              </a:rPr>
              <a:t>无             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写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1       0        </a:t>
            </a:r>
            <a:r>
              <a:rPr kumimoji="1" lang="zh-CN" altLang="en-US" sz="2400" b="1">
                <a:latin typeface="Times New Roman" pitchFamily="18" charset="0"/>
              </a:rPr>
              <a:t>只读           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写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1       1        </a:t>
            </a:r>
            <a:r>
              <a:rPr kumimoji="1" lang="zh-CN" altLang="en-US" sz="2400" b="1">
                <a:latin typeface="Times New Roman" pitchFamily="18" charset="0"/>
              </a:rPr>
              <a:t>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写          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写</a:t>
            </a:r>
          </a:p>
        </p:txBody>
      </p:sp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3</a:t>
            </a:r>
            <a:r>
              <a:rPr kumimoji="1" lang="zh-CN" altLang="en-US" b="1" smtClean="0">
                <a:solidFill>
                  <a:srgbClr val="0000CC"/>
                </a:solidFill>
              </a:rPr>
              <a:t>）－</a:t>
            </a:r>
            <a:r>
              <a:rPr kumimoji="1" lang="zh-CN" altLang="en-US" b="1" smtClean="0">
                <a:solidFill>
                  <a:schemeClr val="tx1"/>
                </a:solidFill>
              </a:rPr>
              <a:t>页目录表项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>
            <a:off x="1476375" y="3933825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27" name="AutoShape 9"/>
          <p:cNvSpPr>
            <a:spLocks/>
          </p:cNvSpPr>
          <p:nvPr/>
        </p:nvSpPr>
        <p:spPr bwMode="auto">
          <a:xfrm>
            <a:off x="1476375" y="4654550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684213" y="40052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user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231775" y="46736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supervisor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228725" y="177165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页表长</a:t>
            </a:r>
            <a:r>
              <a:rPr kumimoji="1" lang="en-US" altLang="zh-CN" sz="2400" b="1">
                <a:latin typeface="Times New Roman" pitchFamily="18" charset="0"/>
              </a:rPr>
              <a:t>4KB</a:t>
            </a:r>
            <a:r>
              <a:rPr kumimoji="1" lang="zh-CN" altLang="en-US" sz="2400" b="1">
                <a:latin typeface="Times New Roman" pitchFamily="18" charset="0"/>
              </a:rPr>
              <a:t>，包含最多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个页面项，每项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字节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498725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068638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644900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222750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799013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5376863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5953125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6529388" y="24669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498725" y="29416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3068638" y="2941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3617913" y="2941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4222750" y="29416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4799013" y="29416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5245100" y="2941638"/>
            <a:ext cx="395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U/S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5780088" y="29416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R/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6018213" y="29591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6516688" y="29416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2278063" y="2932113"/>
            <a:ext cx="5619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2840038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2840038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2841625" y="2936875"/>
            <a:ext cx="47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2841625" y="2932113"/>
            <a:ext cx="47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2841625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2846388" y="2932113"/>
            <a:ext cx="5699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3416300" y="2932113"/>
            <a:ext cx="47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>
            <a:off x="3416300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417888" y="2936875"/>
            <a:ext cx="47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3417888" y="2932113"/>
            <a:ext cx="47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>
            <a:off x="3417888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>
            <a:off x="3422650" y="2932113"/>
            <a:ext cx="571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3994150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>
            <a:off x="3994150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>
            <a:off x="3995738" y="2936875"/>
            <a:ext cx="31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>
            <a:off x="3995738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38"/>
          <p:cNvSpPr>
            <a:spLocks noChangeShapeType="1"/>
          </p:cNvSpPr>
          <p:nvPr/>
        </p:nvSpPr>
        <p:spPr bwMode="auto">
          <a:xfrm>
            <a:off x="3995738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2" name="Line 39"/>
          <p:cNvSpPr>
            <a:spLocks noChangeShapeType="1"/>
          </p:cNvSpPr>
          <p:nvPr/>
        </p:nvSpPr>
        <p:spPr bwMode="auto">
          <a:xfrm>
            <a:off x="3998913" y="2932113"/>
            <a:ext cx="571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40"/>
          <p:cNvSpPr>
            <a:spLocks noChangeShapeType="1"/>
          </p:cNvSpPr>
          <p:nvPr/>
        </p:nvSpPr>
        <p:spPr bwMode="auto">
          <a:xfrm>
            <a:off x="4570413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>
            <a:off x="4570413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>
            <a:off x="4572000" y="2936875"/>
            <a:ext cx="47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Line 43"/>
          <p:cNvSpPr>
            <a:spLocks noChangeShapeType="1"/>
          </p:cNvSpPr>
          <p:nvPr/>
        </p:nvSpPr>
        <p:spPr bwMode="auto">
          <a:xfrm>
            <a:off x="4572000" y="2932113"/>
            <a:ext cx="47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7" name="Line 44"/>
          <p:cNvSpPr>
            <a:spLocks noChangeShapeType="1"/>
          </p:cNvSpPr>
          <p:nvPr/>
        </p:nvSpPr>
        <p:spPr bwMode="auto">
          <a:xfrm>
            <a:off x="4572000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4576763" y="2932113"/>
            <a:ext cx="5699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9" name="Line 46"/>
          <p:cNvSpPr>
            <a:spLocks noChangeShapeType="1"/>
          </p:cNvSpPr>
          <p:nvPr/>
        </p:nvSpPr>
        <p:spPr bwMode="auto">
          <a:xfrm>
            <a:off x="5146675" y="2932113"/>
            <a:ext cx="47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Line 47"/>
          <p:cNvSpPr>
            <a:spLocks noChangeShapeType="1"/>
          </p:cNvSpPr>
          <p:nvPr/>
        </p:nvSpPr>
        <p:spPr bwMode="auto">
          <a:xfrm>
            <a:off x="5146675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Line 48"/>
          <p:cNvSpPr>
            <a:spLocks noChangeShapeType="1"/>
          </p:cNvSpPr>
          <p:nvPr/>
        </p:nvSpPr>
        <p:spPr bwMode="auto">
          <a:xfrm>
            <a:off x="5149850" y="2936875"/>
            <a:ext cx="31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49"/>
          <p:cNvSpPr>
            <a:spLocks noChangeShapeType="1"/>
          </p:cNvSpPr>
          <p:nvPr/>
        </p:nvSpPr>
        <p:spPr bwMode="auto">
          <a:xfrm>
            <a:off x="5149850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50"/>
          <p:cNvSpPr>
            <a:spLocks noChangeShapeType="1"/>
          </p:cNvSpPr>
          <p:nvPr/>
        </p:nvSpPr>
        <p:spPr bwMode="auto">
          <a:xfrm>
            <a:off x="5149850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1"/>
          <p:cNvSpPr>
            <a:spLocks noChangeShapeType="1"/>
          </p:cNvSpPr>
          <p:nvPr/>
        </p:nvSpPr>
        <p:spPr bwMode="auto">
          <a:xfrm>
            <a:off x="5153025" y="2932113"/>
            <a:ext cx="571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2"/>
          <p:cNvSpPr>
            <a:spLocks noChangeShapeType="1"/>
          </p:cNvSpPr>
          <p:nvPr/>
        </p:nvSpPr>
        <p:spPr bwMode="auto">
          <a:xfrm>
            <a:off x="5724525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3"/>
          <p:cNvSpPr>
            <a:spLocks noChangeShapeType="1"/>
          </p:cNvSpPr>
          <p:nvPr/>
        </p:nvSpPr>
        <p:spPr bwMode="auto">
          <a:xfrm>
            <a:off x="5724525" y="2932113"/>
            <a:ext cx="1588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4"/>
          <p:cNvSpPr>
            <a:spLocks noChangeShapeType="1"/>
          </p:cNvSpPr>
          <p:nvPr/>
        </p:nvSpPr>
        <p:spPr bwMode="auto">
          <a:xfrm>
            <a:off x="5726113" y="2936875"/>
            <a:ext cx="31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Line 55"/>
          <p:cNvSpPr>
            <a:spLocks noChangeShapeType="1"/>
          </p:cNvSpPr>
          <p:nvPr/>
        </p:nvSpPr>
        <p:spPr bwMode="auto">
          <a:xfrm>
            <a:off x="5726113" y="2932113"/>
            <a:ext cx="3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Line 56"/>
          <p:cNvSpPr>
            <a:spLocks noChangeShapeType="1"/>
          </p:cNvSpPr>
          <p:nvPr/>
        </p:nvSpPr>
        <p:spPr bwMode="auto">
          <a:xfrm>
            <a:off x="5726113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7"/>
          <p:cNvSpPr>
            <a:spLocks noChangeShapeType="1"/>
          </p:cNvSpPr>
          <p:nvPr/>
        </p:nvSpPr>
        <p:spPr bwMode="auto">
          <a:xfrm>
            <a:off x="5729288" y="2932113"/>
            <a:ext cx="571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Line 58"/>
          <p:cNvSpPr>
            <a:spLocks noChangeShapeType="1"/>
          </p:cNvSpPr>
          <p:nvPr/>
        </p:nvSpPr>
        <p:spPr bwMode="auto">
          <a:xfrm>
            <a:off x="6300788" y="2932113"/>
            <a:ext cx="47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2" name="Line 59"/>
          <p:cNvSpPr>
            <a:spLocks noChangeShapeType="1"/>
          </p:cNvSpPr>
          <p:nvPr/>
        </p:nvSpPr>
        <p:spPr bwMode="auto">
          <a:xfrm>
            <a:off x="6300788" y="2932113"/>
            <a:ext cx="1587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3" name="Line 60"/>
          <p:cNvSpPr>
            <a:spLocks noChangeShapeType="1"/>
          </p:cNvSpPr>
          <p:nvPr/>
        </p:nvSpPr>
        <p:spPr bwMode="auto">
          <a:xfrm>
            <a:off x="6305550" y="2932113"/>
            <a:ext cx="5730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4" name="Line 61"/>
          <p:cNvSpPr>
            <a:spLocks noChangeShapeType="1"/>
          </p:cNvSpPr>
          <p:nvPr/>
        </p:nvSpPr>
        <p:spPr bwMode="auto">
          <a:xfrm>
            <a:off x="2841625" y="2938463"/>
            <a:ext cx="1588" cy="573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5" name="Line 62"/>
          <p:cNvSpPr>
            <a:spLocks noChangeShapeType="1"/>
          </p:cNvSpPr>
          <p:nvPr/>
        </p:nvSpPr>
        <p:spPr bwMode="auto">
          <a:xfrm>
            <a:off x="3417888" y="2938463"/>
            <a:ext cx="1587" cy="573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6" name="Rectangle 63"/>
          <p:cNvSpPr>
            <a:spLocks noChangeArrowheads="1"/>
          </p:cNvSpPr>
          <p:nvPr/>
        </p:nvSpPr>
        <p:spPr bwMode="auto">
          <a:xfrm>
            <a:off x="3995738" y="2938463"/>
            <a:ext cx="3175" cy="573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807" name="Line 64"/>
          <p:cNvSpPr>
            <a:spLocks noChangeShapeType="1"/>
          </p:cNvSpPr>
          <p:nvPr/>
        </p:nvSpPr>
        <p:spPr bwMode="auto">
          <a:xfrm>
            <a:off x="3995738" y="2938463"/>
            <a:ext cx="1587" cy="573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8" name="Rectangle 65"/>
          <p:cNvSpPr>
            <a:spLocks noChangeArrowheads="1"/>
          </p:cNvSpPr>
          <p:nvPr/>
        </p:nvSpPr>
        <p:spPr bwMode="auto">
          <a:xfrm>
            <a:off x="4572000" y="2938463"/>
            <a:ext cx="4763" cy="573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809" name="Line 66"/>
          <p:cNvSpPr>
            <a:spLocks noChangeShapeType="1"/>
          </p:cNvSpPr>
          <p:nvPr/>
        </p:nvSpPr>
        <p:spPr bwMode="auto">
          <a:xfrm>
            <a:off x="5149850" y="2938463"/>
            <a:ext cx="1588" cy="573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7"/>
          <p:cNvSpPr>
            <a:spLocks noChangeShapeType="1"/>
          </p:cNvSpPr>
          <p:nvPr/>
        </p:nvSpPr>
        <p:spPr bwMode="auto">
          <a:xfrm>
            <a:off x="5726113" y="2938463"/>
            <a:ext cx="1587" cy="573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1" name="Rectangle 68"/>
          <p:cNvSpPr>
            <a:spLocks noChangeArrowheads="1"/>
          </p:cNvSpPr>
          <p:nvPr/>
        </p:nvSpPr>
        <p:spPr bwMode="auto">
          <a:xfrm>
            <a:off x="2560638" y="3554413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页面地址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12" name="Rectangle 69"/>
          <p:cNvSpPr>
            <a:spLocks noChangeArrowheads="1"/>
          </p:cNvSpPr>
          <p:nvPr/>
        </p:nvSpPr>
        <p:spPr bwMode="auto">
          <a:xfrm>
            <a:off x="3606800" y="3540125"/>
            <a:ext cx="385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0~3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813" name="Rectangle 70"/>
          <p:cNvSpPr>
            <a:spLocks noChangeArrowheads="1"/>
          </p:cNvSpPr>
          <p:nvPr/>
        </p:nvSpPr>
        <p:spPr bwMode="auto">
          <a:xfrm>
            <a:off x="4044950" y="3554413"/>
            <a:ext cx="25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14" name="Rectangle 71"/>
          <p:cNvSpPr>
            <a:spLocks noChangeArrowheads="1"/>
          </p:cNvSpPr>
          <p:nvPr/>
        </p:nvSpPr>
        <p:spPr bwMode="auto">
          <a:xfrm>
            <a:off x="4995863" y="3540125"/>
            <a:ext cx="33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OS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815" name="Rectangle 72"/>
          <p:cNvSpPr>
            <a:spLocks noChangeArrowheads="1"/>
          </p:cNvSpPr>
          <p:nvPr/>
        </p:nvSpPr>
        <p:spPr bwMode="auto">
          <a:xfrm>
            <a:off x="5389563" y="3554413"/>
            <a:ext cx="506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专用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16" name="Rectangle 73"/>
          <p:cNvSpPr>
            <a:spLocks noChangeArrowheads="1"/>
          </p:cNvSpPr>
          <p:nvPr/>
        </p:nvSpPr>
        <p:spPr bwMode="auto">
          <a:xfrm>
            <a:off x="6529388" y="35210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817" name="Line 74"/>
          <p:cNvSpPr>
            <a:spLocks noChangeShapeType="1"/>
          </p:cNvSpPr>
          <p:nvPr/>
        </p:nvSpPr>
        <p:spPr bwMode="auto">
          <a:xfrm>
            <a:off x="2278063" y="3511550"/>
            <a:ext cx="5635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8" name="Line 75"/>
          <p:cNvSpPr>
            <a:spLocks noChangeShapeType="1"/>
          </p:cNvSpPr>
          <p:nvPr/>
        </p:nvSpPr>
        <p:spPr bwMode="auto">
          <a:xfrm>
            <a:off x="2841625" y="3511550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9" name="Line 76"/>
          <p:cNvSpPr>
            <a:spLocks noChangeShapeType="1"/>
          </p:cNvSpPr>
          <p:nvPr/>
        </p:nvSpPr>
        <p:spPr bwMode="auto">
          <a:xfrm>
            <a:off x="2841625" y="3511550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0" name="Line 77"/>
          <p:cNvSpPr>
            <a:spLocks noChangeShapeType="1"/>
          </p:cNvSpPr>
          <p:nvPr/>
        </p:nvSpPr>
        <p:spPr bwMode="auto">
          <a:xfrm>
            <a:off x="2846388" y="3511550"/>
            <a:ext cx="571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1" name="Line 78"/>
          <p:cNvSpPr>
            <a:spLocks noChangeShapeType="1"/>
          </p:cNvSpPr>
          <p:nvPr/>
        </p:nvSpPr>
        <p:spPr bwMode="auto">
          <a:xfrm>
            <a:off x="3417888" y="3511550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2" name="Line 79"/>
          <p:cNvSpPr>
            <a:spLocks noChangeShapeType="1"/>
          </p:cNvSpPr>
          <p:nvPr/>
        </p:nvSpPr>
        <p:spPr bwMode="auto">
          <a:xfrm>
            <a:off x="3417888" y="3511550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3" name="Line 80"/>
          <p:cNvSpPr>
            <a:spLocks noChangeShapeType="1"/>
          </p:cNvSpPr>
          <p:nvPr/>
        </p:nvSpPr>
        <p:spPr bwMode="auto">
          <a:xfrm>
            <a:off x="3422650" y="3511550"/>
            <a:ext cx="5730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4" name="Line 81"/>
          <p:cNvSpPr>
            <a:spLocks noChangeShapeType="1"/>
          </p:cNvSpPr>
          <p:nvPr/>
        </p:nvSpPr>
        <p:spPr bwMode="auto">
          <a:xfrm>
            <a:off x="3995738" y="35115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5" name="Line 82"/>
          <p:cNvSpPr>
            <a:spLocks noChangeShapeType="1"/>
          </p:cNvSpPr>
          <p:nvPr/>
        </p:nvSpPr>
        <p:spPr bwMode="auto">
          <a:xfrm>
            <a:off x="3995738" y="3511550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6" name="Line 83"/>
          <p:cNvSpPr>
            <a:spLocks noChangeShapeType="1"/>
          </p:cNvSpPr>
          <p:nvPr/>
        </p:nvSpPr>
        <p:spPr bwMode="auto">
          <a:xfrm>
            <a:off x="3998913" y="3511550"/>
            <a:ext cx="5730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7" name="Line 84"/>
          <p:cNvSpPr>
            <a:spLocks noChangeShapeType="1"/>
          </p:cNvSpPr>
          <p:nvPr/>
        </p:nvSpPr>
        <p:spPr bwMode="auto">
          <a:xfrm>
            <a:off x="4572000" y="3511550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Line 85"/>
          <p:cNvSpPr>
            <a:spLocks noChangeShapeType="1"/>
          </p:cNvSpPr>
          <p:nvPr/>
        </p:nvSpPr>
        <p:spPr bwMode="auto">
          <a:xfrm>
            <a:off x="4576763" y="3511550"/>
            <a:ext cx="5730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9" name="Line 86"/>
          <p:cNvSpPr>
            <a:spLocks noChangeShapeType="1"/>
          </p:cNvSpPr>
          <p:nvPr/>
        </p:nvSpPr>
        <p:spPr bwMode="auto">
          <a:xfrm>
            <a:off x="5149850" y="35115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Line 87"/>
          <p:cNvSpPr>
            <a:spLocks noChangeShapeType="1"/>
          </p:cNvSpPr>
          <p:nvPr/>
        </p:nvSpPr>
        <p:spPr bwMode="auto">
          <a:xfrm>
            <a:off x="5149850" y="3511550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1" name="Line 88"/>
          <p:cNvSpPr>
            <a:spLocks noChangeShapeType="1"/>
          </p:cNvSpPr>
          <p:nvPr/>
        </p:nvSpPr>
        <p:spPr bwMode="auto">
          <a:xfrm>
            <a:off x="5153025" y="3511550"/>
            <a:ext cx="5730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9"/>
          <p:cNvSpPr>
            <a:spLocks noChangeShapeType="1"/>
          </p:cNvSpPr>
          <p:nvPr/>
        </p:nvSpPr>
        <p:spPr bwMode="auto">
          <a:xfrm>
            <a:off x="5726113" y="35115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3" name="Line 90"/>
          <p:cNvSpPr>
            <a:spLocks noChangeShapeType="1"/>
          </p:cNvSpPr>
          <p:nvPr/>
        </p:nvSpPr>
        <p:spPr bwMode="auto">
          <a:xfrm>
            <a:off x="5726113" y="3511550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4" name="Line 91"/>
          <p:cNvSpPr>
            <a:spLocks noChangeShapeType="1"/>
          </p:cNvSpPr>
          <p:nvPr/>
        </p:nvSpPr>
        <p:spPr bwMode="auto">
          <a:xfrm>
            <a:off x="5729288" y="3511550"/>
            <a:ext cx="571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5" name="Line 92"/>
          <p:cNvSpPr>
            <a:spLocks noChangeShapeType="1"/>
          </p:cNvSpPr>
          <p:nvPr/>
        </p:nvSpPr>
        <p:spPr bwMode="auto">
          <a:xfrm>
            <a:off x="6300788" y="3511550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6" name="Line 93"/>
          <p:cNvSpPr>
            <a:spLocks noChangeShapeType="1"/>
          </p:cNvSpPr>
          <p:nvPr/>
        </p:nvSpPr>
        <p:spPr bwMode="auto">
          <a:xfrm>
            <a:off x="6300788" y="3511550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7" name="Line 94"/>
          <p:cNvSpPr>
            <a:spLocks noChangeShapeType="1"/>
          </p:cNvSpPr>
          <p:nvPr/>
        </p:nvSpPr>
        <p:spPr bwMode="auto">
          <a:xfrm>
            <a:off x="6305550" y="3511550"/>
            <a:ext cx="5730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8" name="Rectangle 95"/>
          <p:cNvSpPr>
            <a:spLocks noChangeArrowheads="1"/>
          </p:cNvSpPr>
          <p:nvPr/>
        </p:nvSpPr>
        <p:spPr bwMode="auto">
          <a:xfrm>
            <a:off x="4572000" y="3517900"/>
            <a:ext cx="4763" cy="466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839" name="Rectangle 96"/>
          <p:cNvSpPr>
            <a:spLocks noChangeArrowheads="1"/>
          </p:cNvSpPr>
          <p:nvPr/>
        </p:nvSpPr>
        <p:spPr bwMode="auto">
          <a:xfrm>
            <a:off x="3659188" y="4025900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页面地址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40" name="Rectangle 97"/>
          <p:cNvSpPr>
            <a:spLocks noChangeArrowheads="1"/>
          </p:cNvSpPr>
          <p:nvPr/>
        </p:nvSpPr>
        <p:spPr bwMode="auto">
          <a:xfrm>
            <a:off x="4705350" y="4013200"/>
            <a:ext cx="512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4~11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841" name="Rectangle 98"/>
          <p:cNvSpPr>
            <a:spLocks noChangeArrowheads="1"/>
          </p:cNvSpPr>
          <p:nvPr/>
        </p:nvSpPr>
        <p:spPr bwMode="auto">
          <a:xfrm>
            <a:off x="5254625" y="4025900"/>
            <a:ext cx="25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42" name="Line 99"/>
          <p:cNvSpPr>
            <a:spLocks noChangeShapeType="1"/>
          </p:cNvSpPr>
          <p:nvPr/>
        </p:nvSpPr>
        <p:spPr bwMode="auto">
          <a:xfrm>
            <a:off x="2278063" y="3984625"/>
            <a:ext cx="22939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3" name="Line 100"/>
          <p:cNvSpPr>
            <a:spLocks noChangeShapeType="1"/>
          </p:cNvSpPr>
          <p:nvPr/>
        </p:nvSpPr>
        <p:spPr bwMode="auto">
          <a:xfrm>
            <a:off x="4572000" y="3984625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4" name="Line 101"/>
          <p:cNvSpPr>
            <a:spLocks noChangeShapeType="1"/>
          </p:cNvSpPr>
          <p:nvPr/>
        </p:nvSpPr>
        <p:spPr bwMode="auto">
          <a:xfrm>
            <a:off x="4572000" y="3984625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5" name="Line 102"/>
          <p:cNvSpPr>
            <a:spLocks noChangeShapeType="1"/>
          </p:cNvSpPr>
          <p:nvPr/>
        </p:nvSpPr>
        <p:spPr bwMode="auto">
          <a:xfrm>
            <a:off x="4576763" y="3984625"/>
            <a:ext cx="17240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6" name="Line 103"/>
          <p:cNvSpPr>
            <a:spLocks noChangeShapeType="1"/>
          </p:cNvSpPr>
          <p:nvPr/>
        </p:nvSpPr>
        <p:spPr bwMode="auto">
          <a:xfrm>
            <a:off x="6300788" y="3984625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" name="Line 104"/>
          <p:cNvSpPr>
            <a:spLocks noChangeShapeType="1"/>
          </p:cNvSpPr>
          <p:nvPr/>
        </p:nvSpPr>
        <p:spPr bwMode="auto">
          <a:xfrm>
            <a:off x="6300788" y="398462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" name="Line 105"/>
          <p:cNvSpPr>
            <a:spLocks noChangeShapeType="1"/>
          </p:cNvSpPr>
          <p:nvPr/>
        </p:nvSpPr>
        <p:spPr bwMode="auto">
          <a:xfrm>
            <a:off x="6305550" y="3984625"/>
            <a:ext cx="5730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9" name="Rectangle 106"/>
          <p:cNvSpPr>
            <a:spLocks noChangeArrowheads="1"/>
          </p:cNvSpPr>
          <p:nvPr/>
        </p:nvSpPr>
        <p:spPr bwMode="auto">
          <a:xfrm>
            <a:off x="3587750" y="4498975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页面地址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50" name="Rectangle 107"/>
          <p:cNvSpPr>
            <a:spLocks noChangeArrowheads="1"/>
          </p:cNvSpPr>
          <p:nvPr/>
        </p:nvSpPr>
        <p:spPr bwMode="auto">
          <a:xfrm>
            <a:off x="4633913" y="4486275"/>
            <a:ext cx="639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12~19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851" name="Rectangle 108"/>
          <p:cNvSpPr>
            <a:spLocks noChangeArrowheads="1"/>
          </p:cNvSpPr>
          <p:nvPr/>
        </p:nvSpPr>
        <p:spPr bwMode="auto">
          <a:xfrm>
            <a:off x="5324475" y="4498975"/>
            <a:ext cx="25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</a:rPr>
              <a:t>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1852" name="Line 109"/>
          <p:cNvSpPr>
            <a:spLocks noChangeShapeType="1"/>
          </p:cNvSpPr>
          <p:nvPr/>
        </p:nvSpPr>
        <p:spPr bwMode="auto">
          <a:xfrm>
            <a:off x="2278063" y="4457700"/>
            <a:ext cx="46005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3" name="Rectangle 110"/>
          <p:cNvSpPr>
            <a:spLocks noChangeArrowheads="1"/>
          </p:cNvSpPr>
          <p:nvPr/>
        </p:nvSpPr>
        <p:spPr bwMode="auto">
          <a:xfrm>
            <a:off x="2278063" y="4914900"/>
            <a:ext cx="4600575" cy="3175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854" name="Line 111"/>
          <p:cNvSpPr>
            <a:spLocks noChangeShapeType="1"/>
          </p:cNvSpPr>
          <p:nvPr/>
        </p:nvSpPr>
        <p:spPr bwMode="auto">
          <a:xfrm>
            <a:off x="6864350" y="2936875"/>
            <a:ext cx="0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5" name="Line 112"/>
          <p:cNvSpPr>
            <a:spLocks noChangeShapeType="1"/>
          </p:cNvSpPr>
          <p:nvPr/>
        </p:nvSpPr>
        <p:spPr bwMode="auto">
          <a:xfrm>
            <a:off x="2282825" y="2936875"/>
            <a:ext cx="0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6" name="Line 113"/>
          <p:cNvSpPr>
            <a:spLocks noChangeShapeType="1"/>
          </p:cNvSpPr>
          <p:nvPr/>
        </p:nvSpPr>
        <p:spPr bwMode="auto">
          <a:xfrm>
            <a:off x="2298700" y="2927350"/>
            <a:ext cx="147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7" name="Line 114"/>
          <p:cNvSpPr>
            <a:spLocks noChangeShapeType="1"/>
          </p:cNvSpPr>
          <p:nvPr/>
        </p:nvSpPr>
        <p:spPr bwMode="auto">
          <a:xfrm>
            <a:off x="2282825" y="3511550"/>
            <a:ext cx="19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8" name="Line 115"/>
          <p:cNvSpPr>
            <a:spLocks noChangeShapeType="1"/>
          </p:cNvSpPr>
          <p:nvPr/>
        </p:nvSpPr>
        <p:spPr bwMode="auto">
          <a:xfrm>
            <a:off x="2298700" y="3987800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9" name="Line 116"/>
          <p:cNvSpPr>
            <a:spLocks noChangeShapeType="1"/>
          </p:cNvSpPr>
          <p:nvPr/>
        </p:nvSpPr>
        <p:spPr bwMode="auto">
          <a:xfrm>
            <a:off x="2282825" y="4454525"/>
            <a:ext cx="261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0" name="Line 117"/>
          <p:cNvSpPr>
            <a:spLocks noChangeShapeType="1"/>
          </p:cNvSpPr>
          <p:nvPr/>
        </p:nvSpPr>
        <p:spPr bwMode="auto">
          <a:xfrm>
            <a:off x="2282825" y="4918075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1" name="Line 118"/>
          <p:cNvSpPr>
            <a:spLocks noChangeShapeType="1"/>
          </p:cNvSpPr>
          <p:nvPr/>
        </p:nvSpPr>
        <p:spPr bwMode="auto">
          <a:xfrm>
            <a:off x="6289675" y="29210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2" name="Line 119"/>
          <p:cNvSpPr>
            <a:spLocks noChangeShapeType="1"/>
          </p:cNvSpPr>
          <p:nvPr/>
        </p:nvSpPr>
        <p:spPr bwMode="auto">
          <a:xfrm>
            <a:off x="6288088" y="3495675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3" name="Text Box 120"/>
          <p:cNvSpPr txBox="1">
            <a:spLocks noChangeArrowheads="1"/>
          </p:cNvSpPr>
          <p:nvPr/>
        </p:nvSpPr>
        <p:spPr bwMode="auto">
          <a:xfrm>
            <a:off x="6986588" y="3005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1864" name="Text Box 121"/>
          <p:cNvSpPr txBox="1">
            <a:spLocks noChangeArrowheads="1"/>
          </p:cNvSpPr>
          <p:nvPr/>
        </p:nvSpPr>
        <p:spPr bwMode="auto">
          <a:xfrm>
            <a:off x="6985000" y="3516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31865" name="Text Box 122"/>
          <p:cNvSpPr txBox="1">
            <a:spLocks noChangeArrowheads="1"/>
          </p:cNvSpPr>
          <p:nvPr/>
        </p:nvSpPr>
        <p:spPr bwMode="auto">
          <a:xfrm>
            <a:off x="7002463" y="3992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31866" name="Text Box 123"/>
          <p:cNvSpPr txBox="1">
            <a:spLocks noChangeArrowheads="1"/>
          </p:cNvSpPr>
          <p:nvPr/>
        </p:nvSpPr>
        <p:spPr bwMode="auto">
          <a:xfrm>
            <a:off x="6985000" y="4468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31867" name="Text Box 124"/>
          <p:cNvSpPr txBox="1">
            <a:spLocks noChangeArrowheads="1"/>
          </p:cNvSpPr>
          <p:nvPr/>
        </p:nvSpPr>
        <p:spPr bwMode="auto">
          <a:xfrm>
            <a:off x="1271588" y="5078413"/>
            <a:ext cx="7486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页面的起始地址为</a:t>
            </a:r>
            <a:r>
              <a:rPr kumimoji="1" lang="en-US" altLang="zh-CN" sz="2400" b="1">
                <a:latin typeface="Times New Roman" pitchFamily="18" charset="0"/>
              </a:rPr>
              <a:t>4K</a:t>
            </a:r>
            <a:r>
              <a:rPr kumimoji="1" lang="zh-CN" altLang="en-US" sz="2400" b="1">
                <a:latin typeface="Times New Roman" pitchFamily="18" charset="0"/>
              </a:rPr>
              <a:t>的整数倍，所以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位页面地址只用高</a:t>
            </a:r>
            <a:r>
              <a:rPr kumimoji="1" lang="en-US" altLang="zh-CN" sz="2400" b="1">
                <a:latin typeface="Times New Roman" pitchFamily="18" charset="0"/>
              </a:rPr>
              <a:t>20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</a:p>
        </p:txBody>
      </p:sp>
      <p:sp>
        <p:nvSpPr>
          <p:cNvPr id="31868" name="Text Box 125"/>
          <p:cNvSpPr txBox="1">
            <a:spLocks noChangeArrowheads="1"/>
          </p:cNvSpPr>
          <p:nvPr/>
        </p:nvSpPr>
        <p:spPr bwMode="auto">
          <a:xfrm>
            <a:off x="1336675" y="5800725"/>
            <a:ext cx="695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zh-CN" altLang="en-US" sz="2400" b="1">
                <a:latin typeface="Times New Roman" pitchFamily="18" charset="0"/>
              </a:rPr>
              <a:t>位（</a:t>
            </a:r>
            <a:r>
              <a:rPr kumimoji="1" lang="en-US" altLang="zh-CN" sz="2400" b="1">
                <a:latin typeface="Times New Roman" pitchFamily="18" charset="0"/>
              </a:rPr>
              <a:t>Dirty</a:t>
            </a:r>
            <a:r>
              <a:rPr kumimoji="1" lang="zh-CN" altLang="en-US" sz="2400" b="1">
                <a:latin typeface="Times New Roman" pitchFamily="18" charset="0"/>
              </a:rPr>
              <a:t>）：对所涉及页面进行写操作时，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zh-CN" altLang="en-US" sz="2400" b="1">
                <a:latin typeface="Times New Roman" pitchFamily="18" charset="0"/>
              </a:rPr>
              <a:t>置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31869" name="Rectangle 1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4</a:t>
            </a:r>
            <a:r>
              <a:rPr kumimoji="1" lang="zh-CN" altLang="en-US" b="1" smtClean="0">
                <a:solidFill>
                  <a:srgbClr val="0000CC"/>
                </a:solidFill>
              </a:rPr>
              <a:t>）－页表</a:t>
            </a:r>
          </a:p>
        </p:txBody>
      </p:sp>
      <p:sp>
        <p:nvSpPr>
          <p:cNvPr id="31870" name="Line 128"/>
          <p:cNvSpPr>
            <a:spLocks noChangeShapeType="1"/>
          </p:cNvSpPr>
          <p:nvPr/>
        </p:nvSpPr>
        <p:spPr bwMode="auto">
          <a:xfrm>
            <a:off x="4643438" y="29241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76755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整个存储器有一个页目录表，它最多有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个页目录项，即可以有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个页表；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每个页表可含有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个页面项，即可以有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zh-CN" altLang="en-US" sz="2400" b="1">
                <a:latin typeface="Times New Roman" pitchFamily="18" charset="0"/>
              </a:rPr>
              <a:t>个页；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Times New Roman" pitchFamily="18" charset="0"/>
              </a:rPr>
              <a:t>共有</a:t>
            </a:r>
            <a:r>
              <a:rPr kumimoji="1" lang="en-US" altLang="zh-CN" sz="2400" b="1">
                <a:latin typeface="Times New Roman" pitchFamily="18" charset="0"/>
              </a:rPr>
              <a:t>1024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1024=1M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个页面，每页面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4KB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，存储器大小正好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4GB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32771" name="Group 14"/>
          <p:cNvGrpSpPr>
            <a:grpSpLocks/>
          </p:cNvGrpSpPr>
          <p:nvPr/>
        </p:nvGrpSpPr>
        <p:grpSpPr bwMode="auto">
          <a:xfrm>
            <a:off x="2371725" y="3781425"/>
            <a:ext cx="4679950" cy="996950"/>
            <a:chOff x="1494" y="2382"/>
            <a:chExt cx="2948" cy="628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500" y="2658"/>
              <a:ext cx="2896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2441" y="2658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 flipH="1">
              <a:off x="3382" y="2658"/>
              <a:ext cx="1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1742" y="2669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目录</a:t>
              </a: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2724" y="266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3551" y="2679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偏移量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1494" y="2382"/>
              <a:ext cx="2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31          22 21          12  11              0</a:t>
              </a:r>
            </a:p>
          </p:txBody>
        </p:sp>
      </p:grp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516313" y="49434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线性地址格式</a:t>
            </a:r>
          </a:p>
        </p:txBody>
      </p:sp>
      <p:sp>
        <p:nvSpPr>
          <p:cNvPr id="3277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5</a:t>
            </a:r>
            <a:r>
              <a:rPr kumimoji="1" lang="zh-CN" altLang="en-US" b="1" smtClean="0">
                <a:solidFill>
                  <a:srgbClr val="0000CC"/>
                </a:solidFill>
              </a:rPr>
              <a:t>）－系统容量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27"/>
          <p:cNvSpPr txBox="1">
            <a:spLocks noChangeArrowheads="1"/>
          </p:cNvSpPr>
          <p:nvPr/>
        </p:nvSpPr>
        <p:spPr bwMode="auto">
          <a:xfrm>
            <a:off x="915988" y="1438275"/>
            <a:ext cx="73279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en-US" sz="2400" b="1">
                <a:latin typeface="Times New Roman" pitchFamily="18" charset="0"/>
              </a:rPr>
              <a:t>TLB</a:t>
            </a:r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Times New Roman" pitchFamily="18" charset="0"/>
              </a:rPr>
              <a:t>转换检测缓冲器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TLB</a:t>
            </a:r>
            <a:r>
              <a:rPr kumimoji="1" lang="zh-CN" altLang="zh-CN" sz="2400" b="1">
                <a:latin typeface="Times New Roman" pitchFamily="18" charset="0"/>
              </a:rPr>
              <a:t>为一个</a:t>
            </a:r>
            <a:r>
              <a:rPr kumimoji="1" lang="en-US" altLang="zh-CN" sz="2400" b="1">
                <a:latin typeface="Times New Roman" pitchFamily="18" charset="0"/>
              </a:rPr>
              <a:t>Cache</a:t>
            </a:r>
            <a:r>
              <a:rPr kumimoji="1" lang="zh-CN" altLang="en-US" sz="2400" b="1">
                <a:latin typeface="Times New Roman" pitchFamily="18" charset="0"/>
              </a:rPr>
              <a:t>，其中保存了</a:t>
            </a: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个最近使用的页转换地址。若访问同样的存储区域，则不必再访问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内存中</a:t>
            </a:r>
            <a:r>
              <a:rPr kumimoji="1" lang="zh-CN" altLang="en-US" sz="2400" b="1">
                <a:latin typeface="Times New Roman" pitchFamily="18" charset="0"/>
              </a:rPr>
              <a:t>的页目录表和页表 ，可以加快程序的运行。</a:t>
            </a:r>
          </a:p>
        </p:txBody>
      </p:sp>
      <p:sp>
        <p:nvSpPr>
          <p:cNvPr id="33795" name="Text Box 1028"/>
          <p:cNvSpPr txBox="1">
            <a:spLocks noChangeArrowheads="1"/>
          </p:cNvSpPr>
          <p:nvPr/>
        </p:nvSpPr>
        <p:spPr bwMode="auto">
          <a:xfrm>
            <a:off x="900113" y="3429000"/>
            <a:ext cx="7080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例：对于线性地址</a:t>
            </a:r>
            <a:r>
              <a:rPr kumimoji="1" lang="en-US" altLang="zh-CN" sz="2400" b="1">
                <a:latin typeface="Times New Roman" pitchFamily="18" charset="0"/>
              </a:rPr>
              <a:t>00000000H~00000FFFH</a:t>
            </a:r>
            <a:r>
              <a:rPr kumimoji="1" lang="zh-CN" altLang="en-US" sz="2400" b="1">
                <a:latin typeface="Times New Roman" pitchFamily="18" charset="0"/>
              </a:rPr>
              <a:t>，将选中页目录项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和页表项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。若页表项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包含的地址为</a:t>
            </a:r>
            <a:r>
              <a:rPr kumimoji="1" lang="en-US" altLang="zh-CN" sz="2400" b="1">
                <a:latin typeface="Times New Roman" pitchFamily="18" charset="0"/>
              </a:rPr>
              <a:t>00100000H</a:t>
            </a:r>
            <a:r>
              <a:rPr kumimoji="1" lang="zh-CN" altLang="en-US" sz="2400" b="1">
                <a:latin typeface="Times New Roman" pitchFamily="18" charset="0"/>
              </a:rPr>
              <a:t>，则线性地址</a:t>
            </a:r>
            <a:r>
              <a:rPr kumimoji="1" lang="en-US" altLang="zh-CN" sz="2400" b="1">
                <a:latin typeface="Times New Roman" pitchFamily="18" charset="0"/>
              </a:rPr>
              <a:t>00000000H~00000FFFH</a:t>
            </a:r>
            <a:r>
              <a:rPr kumimoji="1" lang="zh-CN" altLang="en-US" sz="2400" b="1">
                <a:latin typeface="Times New Roman" pitchFamily="18" charset="0"/>
              </a:rPr>
              <a:t>对应的物理地址为</a:t>
            </a:r>
            <a:r>
              <a:rPr kumimoji="1" lang="en-US" altLang="zh-CN" sz="2400" b="1">
                <a:latin typeface="Times New Roman" pitchFamily="18" charset="0"/>
              </a:rPr>
              <a:t>00100000H~00100FFFH</a:t>
            </a:r>
          </a:p>
        </p:txBody>
      </p:sp>
      <p:sp>
        <p:nvSpPr>
          <p:cNvPr id="3379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分页机制（</a:t>
            </a:r>
            <a:r>
              <a:rPr kumimoji="1" lang="en-US" altLang="zh-CN" b="1" smtClean="0">
                <a:solidFill>
                  <a:srgbClr val="0000CC"/>
                </a:solidFill>
              </a:rPr>
              <a:t>6</a:t>
            </a:r>
            <a:r>
              <a:rPr kumimoji="1" lang="zh-CN" altLang="en-US" b="1" smtClean="0">
                <a:solidFill>
                  <a:srgbClr val="0000CC"/>
                </a:solidFill>
              </a:rPr>
              <a:t>）－</a:t>
            </a:r>
            <a:r>
              <a:rPr kumimoji="1" lang="en-US" altLang="zh-CN" b="1" smtClean="0">
                <a:solidFill>
                  <a:srgbClr val="0000CC"/>
                </a:solidFill>
              </a:rPr>
              <a:t>TLB</a:t>
            </a:r>
          </a:p>
        </p:txBody>
      </p:sp>
      <p:grpSp>
        <p:nvGrpSpPr>
          <p:cNvPr id="33797" name="Group 1042"/>
          <p:cNvGrpSpPr>
            <a:grpSpLocks/>
          </p:cNvGrpSpPr>
          <p:nvPr/>
        </p:nvGrpSpPr>
        <p:grpSpPr bwMode="auto">
          <a:xfrm>
            <a:off x="2339975" y="5013325"/>
            <a:ext cx="4679950" cy="1536700"/>
            <a:chOff x="1474" y="3249"/>
            <a:chExt cx="2948" cy="968"/>
          </a:xfrm>
        </p:grpSpPr>
        <p:sp>
          <p:nvSpPr>
            <p:cNvPr id="33798" name="Rectangle 1032"/>
            <p:cNvSpPr>
              <a:spLocks noChangeArrowheads="1"/>
            </p:cNvSpPr>
            <p:nvPr/>
          </p:nvSpPr>
          <p:spPr bwMode="auto">
            <a:xfrm>
              <a:off x="1480" y="3525"/>
              <a:ext cx="2896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799" name="Line 1033"/>
            <p:cNvSpPr>
              <a:spLocks noChangeShapeType="1"/>
            </p:cNvSpPr>
            <p:nvPr/>
          </p:nvSpPr>
          <p:spPr bwMode="auto">
            <a:xfrm>
              <a:off x="2421" y="3525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1034"/>
            <p:cNvSpPr>
              <a:spLocks noChangeShapeType="1"/>
            </p:cNvSpPr>
            <p:nvPr/>
          </p:nvSpPr>
          <p:spPr bwMode="auto">
            <a:xfrm flipH="1">
              <a:off x="3362" y="3525"/>
              <a:ext cx="1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1035"/>
            <p:cNvSpPr txBox="1">
              <a:spLocks noChangeArrowheads="1"/>
            </p:cNvSpPr>
            <p:nvPr/>
          </p:nvSpPr>
          <p:spPr bwMode="auto">
            <a:xfrm>
              <a:off x="1701" y="39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目录</a:t>
              </a:r>
            </a:p>
          </p:txBody>
        </p:sp>
        <p:sp>
          <p:nvSpPr>
            <p:cNvPr id="33802" name="Text Box 1036"/>
            <p:cNvSpPr txBox="1">
              <a:spLocks noChangeArrowheads="1"/>
            </p:cNvSpPr>
            <p:nvPr/>
          </p:nvSpPr>
          <p:spPr bwMode="auto">
            <a:xfrm>
              <a:off x="2744" y="392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33803" name="Text Box 1037"/>
            <p:cNvSpPr txBox="1">
              <a:spLocks noChangeArrowheads="1"/>
            </p:cNvSpPr>
            <p:nvPr/>
          </p:nvSpPr>
          <p:spPr bwMode="auto">
            <a:xfrm>
              <a:off x="3515" y="392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偏移量</a:t>
              </a:r>
            </a:p>
          </p:txBody>
        </p:sp>
        <p:sp>
          <p:nvSpPr>
            <p:cNvPr id="33804" name="Text Box 1038"/>
            <p:cNvSpPr txBox="1">
              <a:spLocks noChangeArrowheads="1"/>
            </p:cNvSpPr>
            <p:nvPr/>
          </p:nvSpPr>
          <p:spPr bwMode="auto">
            <a:xfrm>
              <a:off x="1474" y="3249"/>
              <a:ext cx="2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31          22 21          12  11              0</a:t>
              </a:r>
            </a:p>
          </p:txBody>
        </p:sp>
        <p:sp>
          <p:nvSpPr>
            <p:cNvPr id="33805" name="Text Box 1039"/>
            <p:cNvSpPr txBox="1">
              <a:spLocks noChangeArrowheads="1"/>
            </p:cNvSpPr>
            <p:nvPr/>
          </p:nvSpPr>
          <p:spPr bwMode="auto">
            <a:xfrm>
              <a:off x="3684" y="3579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FFF</a:t>
              </a:r>
            </a:p>
          </p:txBody>
        </p:sp>
        <p:sp>
          <p:nvSpPr>
            <p:cNvPr id="33806" name="Text Box 1040"/>
            <p:cNvSpPr txBox="1">
              <a:spLocks noChangeArrowheads="1"/>
            </p:cNvSpPr>
            <p:nvPr/>
          </p:nvSpPr>
          <p:spPr bwMode="auto">
            <a:xfrm>
              <a:off x="2641" y="357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u="sng"/>
                <a:t>0</a:t>
              </a:r>
              <a:r>
                <a:rPr lang="en-US" altLang="zh-CN"/>
                <a:t>00</a:t>
              </a:r>
            </a:p>
          </p:txBody>
        </p:sp>
        <p:sp>
          <p:nvSpPr>
            <p:cNvPr id="33807" name="Text Box 1041"/>
            <p:cNvSpPr txBox="1">
              <a:spLocks noChangeArrowheads="1"/>
            </p:cNvSpPr>
            <p:nvPr/>
          </p:nvSpPr>
          <p:spPr bwMode="auto">
            <a:xfrm>
              <a:off x="1688" y="357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00</a:t>
              </a:r>
              <a:r>
                <a:rPr lang="en-US" altLang="zh-CN" u="sng"/>
                <a:t>0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段模式下的</a:t>
            </a:r>
            <a:r>
              <a:rPr lang="en-US" altLang="zh-CN" smtClean="0"/>
              <a:t>TLB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531938" y="3300413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31938" y="3811588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531938" y="4322763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531938" y="4833938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531938" y="5345113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36700" y="2789238"/>
            <a:ext cx="1068388" cy="307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971550" y="2708275"/>
            <a:ext cx="59055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CS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DS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SS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ES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FS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</a:rPr>
              <a:t>GS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187450" y="12684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程序员可见</a:t>
            </a:r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800475" y="2808288"/>
            <a:ext cx="4376738" cy="3565525"/>
            <a:chOff x="2394" y="1769"/>
            <a:chExt cx="2757" cy="2246"/>
          </a:xfrm>
        </p:grpSpPr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>
              <a:off x="2421" y="2417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3"/>
            <p:cNvSpPr>
              <a:spLocks noChangeShapeType="1"/>
            </p:cNvSpPr>
            <p:nvPr/>
          </p:nvSpPr>
          <p:spPr bwMode="auto">
            <a:xfrm>
              <a:off x="2421" y="2739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14"/>
            <p:cNvSpPr>
              <a:spLocks noChangeShapeType="1"/>
            </p:cNvSpPr>
            <p:nvPr/>
          </p:nvSpPr>
          <p:spPr bwMode="auto">
            <a:xfrm>
              <a:off x="2421" y="3061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15"/>
            <p:cNvSpPr>
              <a:spLocks noChangeArrowheads="1"/>
            </p:cNvSpPr>
            <p:nvPr/>
          </p:nvSpPr>
          <p:spPr bwMode="auto">
            <a:xfrm>
              <a:off x="2433" y="1773"/>
              <a:ext cx="2694" cy="19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4835" name="Line 16"/>
            <p:cNvSpPr>
              <a:spLocks noChangeShapeType="1"/>
            </p:cNvSpPr>
            <p:nvPr/>
          </p:nvSpPr>
          <p:spPr bwMode="auto">
            <a:xfrm>
              <a:off x="3103" y="1769"/>
              <a:ext cx="0" cy="1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17"/>
            <p:cNvSpPr>
              <a:spLocks noChangeShapeType="1"/>
            </p:cNvSpPr>
            <p:nvPr/>
          </p:nvSpPr>
          <p:spPr bwMode="auto">
            <a:xfrm>
              <a:off x="4345" y="1769"/>
              <a:ext cx="0" cy="1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Text Box 18"/>
            <p:cNvSpPr txBox="1">
              <a:spLocks noChangeArrowheads="1"/>
            </p:cNvSpPr>
            <p:nvPr/>
          </p:nvSpPr>
          <p:spPr bwMode="auto">
            <a:xfrm>
              <a:off x="2600" y="1998"/>
              <a:ext cx="310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访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问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权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4838" name="Text Box 19"/>
            <p:cNvSpPr txBox="1">
              <a:spLocks noChangeArrowheads="1"/>
            </p:cNvSpPr>
            <p:nvPr/>
          </p:nvSpPr>
          <p:spPr bwMode="auto">
            <a:xfrm>
              <a:off x="2616" y="2004"/>
              <a:ext cx="310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访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问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权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4839" name="Text Box 20"/>
            <p:cNvSpPr txBox="1">
              <a:spLocks noChangeArrowheads="1"/>
            </p:cNvSpPr>
            <p:nvPr/>
          </p:nvSpPr>
          <p:spPr bwMode="auto">
            <a:xfrm>
              <a:off x="3527" y="2004"/>
              <a:ext cx="310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基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址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4840" name="Text Box 21"/>
            <p:cNvSpPr txBox="1">
              <a:spLocks noChangeArrowheads="1"/>
            </p:cNvSpPr>
            <p:nvPr/>
          </p:nvSpPr>
          <p:spPr bwMode="auto">
            <a:xfrm>
              <a:off x="4616" y="2019"/>
              <a:ext cx="310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界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2421" y="2095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>
              <a:off x="2421" y="3383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Text Box 24"/>
            <p:cNvSpPr txBox="1">
              <a:spLocks noChangeArrowheads="1"/>
            </p:cNvSpPr>
            <p:nvPr/>
          </p:nvSpPr>
          <p:spPr bwMode="auto">
            <a:xfrm>
              <a:off x="4907" y="37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44" name="Text Box 25"/>
            <p:cNvSpPr txBox="1">
              <a:spLocks noChangeArrowheads="1"/>
            </p:cNvSpPr>
            <p:nvPr/>
          </p:nvSpPr>
          <p:spPr bwMode="auto">
            <a:xfrm>
              <a:off x="433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4845" name="Text Box 26"/>
            <p:cNvSpPr txBox="1">
              <a:spLocks noChangeArrowheads="1"/>
            </p:cNvSpPr>
            <p:nvPr/>
          </p:nvSpPr>
          <p:spPr bwMode="auto">
            <a:xfrm>
              <a:off x="402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4846" name="Text Box 27"/>
            <p:cNvSpPr txBox="1">
              <a:spLocks noChangeArrowheads="1"/>
            </p:cNvSpPr>
            <p:nvPr/>
          </p:nvSpPr>
          <p:spPr bwMode="auto">
            <a:xfrm>
              <a:off x="3107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51</a:t>
              </a:r>
            </a:p>
          </p:txBody>
        </p:sp>
        <p:sp>
          <p:nvSpPr>
            <p:cNvPr id="34847" name="Text Box 28"/>
            <p:cNvSpPr txBox="1">
              <a:spLocks noChangeArrowheads="1"/>
            </p:cNvSpPr>
            <p:nvPr/>
          </p:nvSpPr>
          <p:spPr bwMode="auto">
            <a:xfrm>
              <a:off x="283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34848" name="Text Box 29"/>
            <p:cNvSpPr txBox="1">
              <a:spLocks noChangeArrowheads="1"/>
            </p:cNvSpPr>
            <p:nvPr/>
          </p:nvSpPr>
          <p:spPr bwMode="auto">
            <a:xfrm>
              <a:off x="2394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63</a:t>
              </a:r>
            </a:p>
          </p:txBody>
        </p:sp>
      </p:grpSp>
      <p:sp>
        <p:nvSpPr>
          <p:cNvPr id="34828" name="Text Box 30"/>
          <p:cNvSpPr txBox="1">
            <a:spLocks noChangeArrowheads="1"/>
          </p:cNvSpPr>
          <p:nvPr/>
        </p:nvSpPr>
        <p:spPr bwMode="auto">
          <a:xfrm>
            <a:off x="3492500" y="198913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段描述符高速缓冲寄存器（</a:t>
            </a:r>
            <a:r>
              <a:rPr kumimoji="1" lang="en-US" altLang="zh-CN" sz="2400" b="1">
                <a:latin typeface="Times New Roman" pitchFamily="18" charset="0"/>
              </a:rPr>
              <a:t>TLB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34829" name="Rectangle 31"/>
          <p:cNvSpPr>
            <a:spLocks noChangeArrowheads="1"/>
          </p:cNvSpPr>
          <p:nvPr/>
        </p:nvSpPr>
        <p:spPr bwMode="auto">
          <a:xfrm>
            <a:off x="2916238" y="1838325"/>
            <a:ext cx="5976937" cy="45989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4830" name="Text Box 32"/>
          <p:cNvSpPr txBox="1">
            <a:spLocks noChangeArrowheads="1"/>
          </p:cNvSpPr>
          <p:nvPr/>
        </p:nvSpPr>
        <p:spPr bwMode="auto">
          <a:xfrm>
            <a:off x="5003800" y="126841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程序员不可见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042988" y="1844675"/>
            <a:ext cx="72739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保护模式的子模式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在保护模式下，只要将</a:t>
            </a:r>
            <a:r>
              <a:rPr kumimoji="1" lang="en-US" altLang="zh-CN" sz="2400" b="1">
                <a:latin typeface="Times New Roman" pitchFamily="18" charset="0"/>
              </a:rPr>
              <a:t>EFLAGS</a:t>
            </a:r>
            <a:r>
              <a:rPr kumimoji="1" lang="zh-CN" altLang="en-US" sz="2400" b="1">
                <a:latin typeface="Times New Roman" pitchFamily="18" charset="0"/>
              </a:rPr>
              <a:t>寄存器的</a:t>
            </a:r>
            <a:r>
              <a:rPr kumimoji="1" lang="en-US" altLang="zh-CN" sz="2400" b="1">
                <a:latin typeface="Times New Roman" pitchFamily="18" charset="0"/>
              </a:rPr>
              <a:t>VM</a:t>
            </a:r>
            <a:r>
              <a:rPr kumimoji="1" lang="zh-CN" altLang="en-US" sz="2400" b="1">
                <a:latin typeface="Times New Roman" pitchFamily="18" charset="0"/>
              </a:rPr>
              <a:t>位置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，处理器便进入</a:t>
            </a:r>
            <a:r>
              <a:rPr kumimoji="1" lang="en-US" altLang="zh-CN" sz="2400" b="1">
                <a:latin typeface="Times New Roman" pitchFamily="18" charset="0"/>
              </a:rPr>
              <a:t>V86</a:t>
            </a:r>
            <a:r>
              <a:rPr kumimoji="1" lang="zh-CN" altLang="en-US" sz="2400" b="1">
                <a:latin typeface="Times New Roman" pitchFamily="18" charset="0"/>
              </a:rPr>
              <a:t>模式。将</a:t>
            </a:r>
            <a:r>
              <a:rPr kumimoji="1" lang="en-US" altLang="zh-CN" sz="2400" b="1">
                <a:latin typeface="Times New Roman" pitchFamily="18" charset="0"/>
              </a:rPr>
              <a:t>VM</a:t>
            </a:r>
            <a:r>
              <a:rPr kumimoji="1" lang="zh-CN" altLang="en-US" sz="2400" b="1">
                <a:latin typeface="Times New Roman" pitchFamily="18" charset="0"/>
              </a:rPr>
              <a:t>位清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，处理器便又退回保护模式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当处理器处于</a:t>
            </a:r>
            <a:r>
              <a:rPr kumimoji="1" lang="en-US" altLang="zh-CN" sz="2400" b="1">
                <a:latin typeface="Times New Roman" pitchFamily="18" charset="0"/>
              </a:rPr>
              <a:t>V86</a:t>
            </a:r>
            <a:r>
              <a:rPr kumimoji="1" lang="zh-CN" altLang="en-US" sz="2400" b="1">
                <a:latin typeface="Times New Roman" pitchFamily="18" charset="0"/>
              </a:rPr>
              <a:t>模式时，段寄存器的使用与实模式相同。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通过分页操作，</a:t>
            </a:r>
            <a:r>
              <a:rPr kumimoji="1" lang="en-US" altLang="zh-CN" sz="2400" b="1">
                <a:latin typeface="Times New Roman" pitchFamily="18" charset="0"/>
              </a:rPr>
              <a:t>V86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1MB</a:t>
            </a:r>
            <a:r>
              <a:rPr kumimoji="1" lang="zh-CN" altLang="en-US" sz="2400" b="1">
                <a:latin typeface="Times New Roman" pitchFamily="18" charset="0"/>
              </a:rPr>
              <a:t>地址空间可以转换到</a:t>
            </a:r>
            <a:r>
              <a:rPr kumimoji="1" lang="en-US" altLang="zh-CN" sz="2400" b="1">
                <a:latin typeface="Times New Roman" pitchFamily="18" charset="0"/>
              </a:rPr>
              <a:t>Pentium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4GB</a:t>
            </a:r>
            <a:r>
              <a:rPr kumimoji="1" lang="zh-CN" altLang="en-US" sz="2400" b="1">
                <a:latin typeface="Times New Roman" pitchFamily="18" charset="0"/>
              </a:rPr>
              <a:t>空间的任何地方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chemeClr val="tx1"/>
                </a:solidFill>
              </a:rPr>
              <a:t>虚拟</a:t>
            </a:r>
            <a:r>
              <a:rPr kumimoji="1" lang="en-US" altLang="zh-CN" b="1" smtClean="0">
                <a:solidFill>
                  <a:schemeClr val="tx1"/>
                </a:solidFill>
              </a:rPr>
              <a:t>8086</a:t>
            </a:r>
            <a:r>
              <a:rPr kumimoji="1" lang="zh-CN" altLang="en-US" b="1" smtClean="0">
                <a:solidFill>
                  <a:schemeClr val="tx1"/>
                </a:solidFill>
              </a:rPr>
              <a:t>模式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550988"/>
            <a:ext cx="3194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7988"/>
            <a:ext cx="398621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FF00FF"/>
                </a:solidFill>
                <a:latin typeface="Times New Roman" pitchFamily="18" charset="0"/>
              </a:rPr>
              <a:t>保护模式的寄存器模型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54175"/>
            <a:ext cx="7056437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631950" y="1746250"/>
            <a:ext cx="5676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CR0</a:t>
            </a:r>
            <a:r>
              <a:rPr kumimoji="1" lang="zh-CN" altLang="en-US" sz="2400" b="1">
                <a:latin typeface="Times New Roman" pitchFamily="18" charset="0"/>
              </a:rPr>
              <a:t>的低</a:t>
            </a: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位组成机器状态字（</a:t>
            </a:r>
            <a:r>
              <a:rPr kumimoji="1" lang="en-US" altLang="zh-CN" sz="2400" b="1">
                <a:latin typeface="Times New Roman" pitchFamily="18" charset="0"/>
              </a:rPr>
              <a:t>MSW</a:t>
            </a:r>
            <a:r>
              <a:rPr kumimoji="1" lang="zh-CN" altLang="en-US" sz="2400" b="1">
                <a:latin typeface="Times New Roman" pitchFamily="18" charset="0"/>
              </a:rPr>
              <a:t>）：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PE:	0——</a:t>
            </a:r>
            <a:r>
              <a:rPr kumimoji="1" lang="zh-CN" altLang="en-US" sz="2400" b="1">
                <a:latin typeface="Times New Roman" pitchFamily="18" charset="0"/>
              </a:rPr>
              <a:t>实模式；</a:t>
            </a:r>
            <a:r>
              <a:rPr kumimoji="1" lang="en-US" altLang="zh-CN" sz="2400" b="1">
                <a:latin typeface="Times New Roman" pitchFamily="18" charset="0"/>
              </a:rPr>
              <a:t>1——</a:t>
            </a:r>
            <a:r>
              <a:rPr kumimoji="1" lang="zh-CN" altLang="en-US" sz="2400" b="1">
                <a:latin typeface="Times New Roman" pitchFamily="18" charset="0"/>
              </a:rPr>
              <a:t>保护模式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MP:	1(</a:t>
            </a:r>
            <a:r>
              <a:rPr kumimoji="1" lang="zh-CN" altLang="en-US" sz="2400" b="1">
                <a:latin typeface="Times New Roman" pitchFamily="18" charset="0"/>
              </a:rPr>
              <a:t>系统有数学协处理器时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EM:	0</a:t>
            </a:r>
            <a:r>
              <a:rPr kumimoji="1" lang="zh-CN" altLang="en-US" sz="2400" b="1">
                <a:latin typeface="Times New Roman" pitchFamily="18" charset="0"/>
              </a:rPr>
              <a:t>（仿真协处理器）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TS:	</a:t>
            </a:r>
            <a:r>
              <a:rPr kumimoji="1" lang="zh-CN" altLang="zh-CN" sz="2400" b="1">
                <a:latin typeface="Times New Roman" pitchFamily="18" charset="0"/>
              </a:rPr>
              <a:t>任务切换，切换任务时自动设置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ET:	1(</a:t>
            </a:r>
            <a:r>
              <a:rPr kumimoji="1" lang="zh-CN" altLang="zh-CN" sz="2400" b="1">
                <a:latin typeface="Times New Roman" pitchFamily="18" charset="0"/>
              </a:rPr>
              <a:t>协处理器的类型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  <a:p>
            <a:pPr eaLnBrk="1" hangingPunct="1"/>
            <a:endParaRPr kumimoji="1" lang="zh-CN" altLang="zh-CN" sz="2400" b="1">
              <a:latin typeface="Times New Roman" pitchFamily="18" charset="0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</p:txBody>
      </p:sp>
      <p:pic>
        <p:nvPicPr>
          <p:cNvPr id="38915" name="Picture 3" descr="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732338"/>
            <a:ext cx="7529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</a:rPr>
              <a:t>CR0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788367" y="153272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访问权限字节</a:t>
            </a:r>
          </a:p>
        </p:txBody>
      </p:sp>
      <p:grpSp>
        <p:nvGrpSpPr>
          <p:cNvPr id="10243" name="Group 32"/>
          <p:cNvGrpSpPr>
            <a:grpSpLocks/>
          </p:cNvGrpSpPr>
          <p:nvPr/>
        </p:nvGrpSpPr>
        <p:grpSpPr bwMode="auto">
          <a:xfrm>
            <a:off x="3347864" y="1083365"/>
            <a:ext cx="4040187" cy="1017587"/>
            <a:chOff x="2683" y="1073"/>
            <a:chExt cx="2545" cy="641"/>
          </a:xfrm>
        </p:grpSpPr>
        <p:grpSp>
          <p:nvGrpSpPr>
            <p:cNvPr id="10247" name="Group 4"/>
            <p:cNvGrpSpPr>
              <a:grpSpLocks/>
            </p:cNvGrpSpPr>
            <p:nvPr/>
          </p:nvGrpSpPr>
          <p:grpSpPr bwMode="auto">
            <a:xfrm>
              <a:off x="2683" y="1296"/>
              <a:ext cx="2545" cy="394"/>
              <a:chOff x="2793" y="1427"/>
              <a:chExt cx="2545" cy="249"/>
            </a:xfrm>
          </p:grpSpPr>
          <p:sp>
            <p:nvSpPr>
              <p:cNvPr id="10265" name="Rectangle 5"/>
              <p:cNvSpPr>
                <a:spLocks noChangeArrowheads="1"/>
              </p:cNvSpPr>
              <p:nvPr/>
            </p:nvSpPr>
            <p:spPr bwMode="auto">
              <a:xfrm>
                <a:off x="2793" y="1428"/>
                <a:ext cx="2545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0266" name="Line 6"/>
              <p:cNvSpPr>
                <a:spLocks noChangeShapeType="1"/>
              </p:cNvSpPr>
              <p:nvPr/>
            </p:nvSpPr>
            <p:spPr bwMode="auto">
              <a:xfrm>
                <a:off x="3431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Line 7"/>
              <p:cNvSpPr>
                <a:spLocks noChangeShapeType="1"/>
              </p:cNvSpPr>
              <p:nvPr/>
            </p:nvSpPr>
            <p:spPr bwMode="auto">
              <a:xfrm>
                <a:off x="3750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8" name="Line 8"/>
              <p:cNvSpPr>
                <a:spLocks noChangeShapeType="1"/>
              </p:cNvSpPr>
              <p:nvPr/>
            </p:nvSpPr>
            <p:spPr bwMode="auto">
              <a:xfrm>
                <a:off x="4070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Line 9"/>
              <p:cNvSpPr>
                <a:spLocks noChangeShapeType="1"/>
              </p:cNvSpPr>
              <p:nvPr/>
            </p:nvSpPr>
            <p:spPr bwMode="auto">
              <a:xfrm>
                <a:off x="4389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0" name="Line 10"/>
              <p:cNvSpPr>
                <a:spLocks noChangeShapeType="1"/>
              </p:cNvSpPr>
              <p:nvPr/>
            </p:nvSpPr>
            <p:spPr bwMode="auto">
              <a:xfrm>
                <a:off x="4708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1" name="Line 11"/>
              <p:cNvSpPr>
                <a:spLocks noChangeShapeType="1"/>
              </p:cNvSpPr>
              <p:nvPr/>
            </p:nvSpPr>
            <p:spPr bwMode="auto">
              <a:xfrm>
                <a:off x="5027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12"/>
              <p:cNvSpPr>
                <a:spLocks noChangeShapeType="1"/>
              </p:cNvSpPr>
              <p:nvPr/>
            </p:nvSpPr>
            <p:spPr bwMode="auto">
              <a:xfrm>
                <a:off x="3112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8" name="Text Box 13"/>
            <p:cNvSpPr txBox="1">
              <a:spLocks noChangeArrowheads="1"/>
            </p:cNvSpPr>
            <p:nvPr/>
          </p:nvSpPr>
          <p:spPr bwMode="auto">
            <a:xfrm>
              <a:off x="4972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49" name="Text Box 14"/>
            <p:cNvSpPr txBox="1">
              <a:spLocks noChangeArrowheads="1"/>
            </p:cNvSpPr>
            <p:nvPr/>
          </p:nvSpPr>
          <p:spPr bwMode="auto">
            <a:xfrm>
              <a:off x="464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4327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>
              <a:off x="4005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2" name="Text Box 17"/>
            <p:cNvSpPr txBox="1">
              <a:spLocks noChangeArrowheads="1"/>
            </p:cNvSpPr>
            <p:nvPr/>
          </p:nvSpPr>
          <p:spPr bwMode="auto">
            <a:xfrm>
              <a:off x="3683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3" name="Text Box 18"/>
            <p:cNvSpPr txBox="1">
              <a:spLocks noChangeArrowheads="1"/>
            </p:cNvSpPr>
            <p:nvPr/>
          </p:nvSpPr>
          <p:spPr bwMode="auto">
            <a:xfrm>
              <a:off x="3361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4" name="Text Box 19"/>
            <p:cNvSpPr txBox="1">
              <a:spLocks noChangeArrowheads="1"/>
            </p:cNvSpPr>
            <p:nvPr/>
          </p:nvSpPr>
          <p:spPr bwMode="auto">
            <a:xfrm>
              <a:off x="303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5" name="Text Box 20"/>
            <p:cNvSpPr txBox="1">
              <a:spLocks noChangeArrowheads="1"/>
            </p:cNvSpPr>
            <p:nvPr/>
          </p:nvSpPr>
          <p:spPr bwMode="auto">
            <a:xfrm>
              <a:off x="2717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256" name="Text Box 21"/>
            <p:cNvSpPr txBox="1">
              <a:spLocks noChangeArrowheads="1"/>
            </p:cNvSpPr>
            <p:nvPr/>
          </p:nvSpPr>
          <p:spPr bwMode="auto">
            <a:xfrm>
              <a:off x="4942" y="136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2731" y="13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58" name="Text Box 23"/>
            <p:cNvSpPr txBox="1">
              <a:spLocks noChangeArrowheads="1"/>
            </p:cNvSpPr>
            <p:nvPr/>
          </p:nvSpPr>
          <p:spPr bwMode="auto">
            <a:xfrm>
              <a:off x="3117" y="1368"/>
              <a:ext cx="43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DPL</a:t>
              </a:r>
            </a:p>
          </p:txBody>
        </p:sp>
        <p:sp>
          <p:nvSpPr>
            <p:cNvPr id="10259" name="Text Box 24"/>
            <p:cNvSpPr txBox="1">
              <a:spLocks noChangeArrowheads="1"/>
            </p:cNvSpPr>
            <p:nvPr/>
          </p:nvSpPr>
          <p:spPr bwMode="auto">
            <a:xfrm>
              <a:off x="3710" y="13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60" name="Text Box 25"/>
            <p:cNvSpPr txBox="1">
              <a:spLocks noChangeArrowheads="1"/>
            </p:cNvSpPr>
            <p:nvPr/>
          </p:nvSpPr>
          <p:spPr bwMode="auto">
            <a:xfrm>
              <a:off x="4020" y="136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261" name="Text Box 26"/>
            <p:cNvSpPr txBox="1">
              <a:spLocks noChangeArrowheads="1"/>
            </p:cNvSpPr>
            <p:nvPr/>
          </p:nvSpPr>
          <p:spPr bwMode="auto">
            <a:xfrm>
              <a:off x="4259" y="1272"/>
              <a:ext cx="33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ED</a:t>
              </a:r>
            </a:p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C</a:t>
              </a:r>
            </a:p>
          </p:txBody>
        </p:sp>
        <p:sp>
          <p:nvSpPr>
            <p:cNvPr id="10262" name="Text Box 27"/>
            <p:cNvSpPr txBox="1">
              <a:spLocks noChangeArrowheads="1"/>
            </p:cNvSpPr>
            <p:nvPr/>
          </p:nvSpPr>
          <p:spPr bwMode="auto">
            <a:xfrm>
              <a:off x="4580" y="1272"/>
              <a:ext cx="3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R</a:t>
              </a:r>
            </a:p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W</a:t>
              </a:r>
            </a:p>
          </p:txBody>
        </p:sp>
        <p:sp>
          <p:nvSpPr>
            <p:cNvPr id="10263" name="Line 28"/>
            <p:cNvSpPr>
              <a:spLocks noChangeShapeType="1"/>
            </p:cNvSpPr>
            <p:nvPr/>
          </p:nvSpPr>
          <p:spPr bwMode="auto">
            <a:xfrm flipH="1">
              <a:off x="4317" y="1443"/>
              <a:ext cx="2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9"/>
            <p:cNvSpPr>
              <a:spLocks noChangeShapeType="1"/>
            </p:cNvSpPr>
            <p:nvPr/>
          </p:nvSpPr>
          <p:spPr bwMode="auto">
            <a:xfrm flipH="1">
              <a:off x="4638" y="1432"/>
              <a:ext cx="197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4" name="Text Box 30"/>
          <p:cNvSpPr txBox="1">
            <a:spLocks noChangeArrowheads="1"/>
          </p:cNvSpPr>
          <p:nvPr/>
        </p:nvSpPr>
        <p:spPr bwMode="auto">
          <a:xfrm>
            <a:off x="860052" y="2274292"/>
            <a:ext cx="76485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zh-CN" sz="2400" b="1" dirty="0">
                <a:latin typeface="Times New Roman" pitchFamily="18" charset="0"/>
              </a:rPr>
              <a:t>位：</a:t>
            </a:r>
            <a:r>
              <a:rPr kumimoji="1" lang="en-US" altLang="zh-CN" sz="2400" b="1" dirty="0">
                <a:latin typeface="Times New Roman" pitchFamily="18" charset="0"/>
              </a:rPr>
              <a:t>P=0</a:t>
            </a:r>
            <a:r>
              <a:rPr kumimoji="1" lang="zh-CN" altLang="en-US" sz="2400" b="1" dirty="0">
                <a:latin typeface="Times New Roman" pitchFamily="18" charset="0"/>
              </a:rPr>
              <a:t>，段不在内存中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P=1</a:t>
            </a:r>
            <a:r>
              <a:rPr kumimoji="1" lang="zh-CN" altLang="en-US" sz="2400" b="1" dirty="0">
                <a:latin typeface="Times New Roman" pitchFamily="18" charset="0"/>
              </a:rPr>
              <a:t>，段在内存中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DPL</a:t>
            </a:r>
            <a:r>
              <a:rPr kumimoji="1" lang="zh-CN" altLang="en-US" sz="2400" b="1" dirty="0">
                <a:latin typeface="Times New Roman" pitchFamily="18" charset="0"/>
              </a:rPr>
              <a:t>：取值</a:t>
            </a:r>
            <a:r>
              <a:rPr kumimoji="1" lang="en-US" altLang="zh-CN" sz="2400" b="1" dirty="0">
                <a:latin typeface="Times New Roman" pitchFamily="18" charset="0"/>
              </a:rPr>
              <a:t>0~3</a:t>
            </a:r>
            <a:r>
              <a:rPr kumimoji="1" lang="zh-CN" altLang="en-US" sz="2400" b="1" dirty="0">
                <a:latin typeface="Times New Roman" pitchFamily="18" charset="0"/>
              </a:rPr>
              <a:t>，确定段的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      特权级，为任务允 许访问该门的最低特权级</a:t>
            </a:r>
          </a:p>
          <a:p>
            <a:pPr lvl="1"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S</a:t>
            </a:r>
            <a:r>
              <a:rPr kumimoji="1" lang="zh-CN" altLang="en-US" sz="2400" b="1" dirty="0">
                <a:latin typeface="Times New Roman" pitchFamily="18" charset="0"/>
              </a:rPr>
              <a:t>位：</a:t>
            </a:r>
            <a:r>
              <a:rPr kumimoji="1" lang="en-US" altLang="zh-CN" sz="2400" b="1" dirty="0">
                <a:latin typeface="Times New Roman" pitchFamily="18" charset="0"/>
              </a:rPr>
              <a:t>S=1</a:t>
            </a:r>
            <a:r>
              <a:rPr kumimoji="1" lang="zh-CN" altLang="en-US" sz="2400" b="1" dirty="0">
                <a:latin typeface="Times New Roman" pitchFamily="18" charset="0"/>
              </a:rPr>
              <a:t>，段描述符</a:t>
            </a:r>
          </a:p>
        </p:txBody>
      </p:sp>
      <p:sp>
        <p:nvSpPr>
          <p:cNvPr id="10245" name="Text Box 31"/>
          <p:cNvSpPr txBox="1">
            <a:spLocks noChangeArrowheads="1"/>
          </p:cNvSpPr>
          <p:nvPr/>
        </p:nvSpPr>
        <p:spPr bwMode="auto">
          <a:xfrm>
            <a:off x="830502" y="5298628"/>
            <a:ext cx="370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位：</a:t>
            </a:r>
            <a:r>
              <a:rPr kumimoji="1" lang="en-US" altLang="zh-CN" sz="2400" b="1" dirty="0">
                <a:latin typeface="Times New Roman" pitchFamily="18" charset="0"/>
              </a:rPr>
              <a:t>A=0</a:t>
            </a:r>
            <a:r>
              <a:rPr kumimoji="1" lang="zh-CN" altLang="en-US" sz="2400" b="1" dirty="0">
                <a:latin typeface="Times New Roman" pitchFamily="18" charset="0"/>
              </a:rPr>
              <a:t>，段尚未被访问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A=1</a:t>
            </a:r>
            <a:r>
              <a:rPr kumimoji="1" lang="zh-CN" altLang="en-US" sz="2400" b="1" dirty="0">
                <a:latin typeface="Times New Roman" pitchFamily="18" charset="0"/>
              </a:rPr>
              <a:t>，段已被访问</a:t>
            </a:r>
          </a:p>
        </p:txBody>
      </p:sp>
      <p:sp>
        <p:nvSpPr>
          <p:cNvPr id="10246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/>
            <a:r>
              <a:rPr kumimoji="1" lang="zh-CN" altLang="en-US" b="1" dirty="0" smtClean="0">
                <a:solidFill>
                  <a:schemeClr val="tx1"/>
                </a:solidFill>
              </a:rPr>
              <a:t>段描述符（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55763" y="1662113"/>
            <a:ext cx="68103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存储器分页机制：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CR0</a:t>
            </a:r>
            <a:r>
              <a:rPr kumimoji="1" lang="zh-CN" altLang="zh-CN" sz="2400" b="1">
                <a:latin typeface="Times New Roman" pitchFamily="18" charset="0"/>
              </a:rPr>
              <a:t>中的</a:t>
            </a:r>
            <a:r>
              <a:rPr kumimoji="1" lang="en-US" altLang="zh-CN" sz="2400" b="1">
                <a:latin typeface="Times New Roman" pitchFamily="18" charset="0"/>
              </a:rPr>
              <a:t>PG</a:t>
            </a:r>
            <a:r>
              <a:rPr kumimoji="1" lang="zh-CN" altLang="zh-CN" sz="2400" b="1">
                <a:latin typeface="Times New Roman" pitchFamily="18" charset="0"/>
              </a:rPr>
              <a:t>位设置为1，表示允许分页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CR3</a:t>
            </a:r>
            <a:r>
              <a:rPr kumimoji="1" lang="zh-CN" altLang="zh-CN" sz="2400" b="1">
                <a:latin typeface="Times New Roman" pitchFamily="18" charset="0"/>
              </a:rPr>
              <a:t>包含页目录基址，指向页目录的开头</a:t>
            </a:r>
          </a:p>
          <a:p>
            <a:pPr eaLnBrk="1" hangingPunct="1"/>
            <a:r>
              <a:rPr kumimoji="1" lang="zh-CN" altLang="zh-CN" sz="2400" b="1">
                <a:latin typeface="Times New Roman" pitchFamily="18" charset="0"/>
              </a:rPr>
              <a:t>如果发生缺页，则将发生缺页的地址保存在</a:t>
            </a:r>
            <a:r>
              <a:rPr kumimoji="1" lang="en-US" altLang="zh-CN" sz="2400" b="1">
                <a:latin typeface="Times New Roman" pitchFamily="18" charset="0"/>
              </a:rPr>
              <a:t>CR2</a:t>
            </a:r>
            <a:r>
              <a:rPr kumimoji="1" lang="zh-CN" altLang="zh-CN" sz="2400" b="1">
                <a:latin typeface="Times New Roman" pitchFamily="18" charset="0"/>
              </a:rPr>
              <a:t>中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pic>
        <p:nvPicPr>
          <p:cNvPr id="39939" name="Picture 3" descr="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3948113"/>
            <a:ext cx="716597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CR3</a:t>
            </a:r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CR2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344613" y="18827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访问权限字节</a:t>
            </a:r>
          </a:p>
        </p:txBody>
      </p:sp>
      <p:grpSp>
        <p:nvGrpSpPr>
          <p:cNvPr id="11267" name="Group 33"/>
          <p:cNvGrpSpPr>
            <a:grpSpLocks/>
          </p:cNvGrpSpPr>
          <p:nvPr/>
        </p:nvGrpSpPr>
        <p:grpSpPr bwMode="auto">
          <a:xfrm>
            <a:off x="3635896" y="1361282"/>
            <a:ext cx="4040187" cy="1017587"/>
            <a:chOff x="2683" y="1073"/>
            <a:chExt cx="2545" cy="641"/>
          </a:xfrm>
        </p:grpSpPr>
        <p:grpSp>
          <p:nvGrpSpPr>
            <p:cNvPr id="11272" name="Group 4"/>
            <p:cNvGrpSpPr>
              <a:grpSpLocks/>
            </p:cNvGrpSpPr>
            <p:nvPr/>
          </p:nvGrpSpPr>
          <p:grpSpPr bwMode="auto">
            <a:xfrm>
              <a:off x="2683" y="1296"/>
              <a:ext cx="2545" cy="394"/>
              <a:chOff x="2793" y="1427"/>
              <a:chExt cx="2545" cy="249"/>
            </a:xfrm>
          </p:grpSpPr>
          <p:sp>
            <p:nvSpPr>
              <p:cNvPr id="11290" name="Rectangle 5"/>
              <p:cNvSpPr>
                <a:spLocks noChangeArrowheads="1"/>
              </p:cNvSpPr>
              <p:nvPr/>
            </p:nvSpPr>
            <p:spPr bwMode="auto">
              <a:xfrm>
                <a:off x="2793" y="1428"/>
                <a:ext cx="2545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1291" name="Line 6"/>
              <p:cNvSpPr>
                <a:spLocks noChangeShapeType="1"/>
              </p:cNvSpPr>
              <p:nvPr/>
            </p:nvSpPr>
            <p:spPr bwMode="auto">
              <a:xfrm>
                <a:off x="3431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7"/>
              <p:cNvSpPr>
                <a:spLocks noChangeShapeType="1"/>
              </p:cNvSpPr>
              <p:nvPr/>
            </p:nvSpPr>
            <p:spPr bwMode="auto">
              <a:xfrm>
                <a:off x="3750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8"/>
              <p:cNvSpPr>
                <a:spLocks noChangeShapeType="1"/>
              </p:cNvSpPr>
              <p:nvPr/>
            </p:nvSpPr>
            <p:spPr bwMode="auto">
              <a:xfrm>
                <a:off x="4070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Line 9"/>
              <p:cNvSpPr>
                <a:spLocks noChangeShapeType="1"/>
              </p:cNvSpPr>
              <p:nvPr/>
            </p:nvSpPr>
            <p:spPr bwMode="auto">
              <a:xfrm>
                <a:off x="4389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Line 10"/>
              <p:cNvSpPr>
                <a:spLocks noChangeShapeType="1"/>
              </p:cNvSpPr>
              <p:nvPr/>
            </p:nvSpPr>
            <p:spPr bwMode="auto">
              <a:xfrm>
                <a:off x="4708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Line 11"/>
              <p:cNvSpPr>
                <a:spLocks noChangeShapeType="1"/>
              </p:cNvSpPr>
              <p:nvPr/>
            </p:nvSpPr>
            <p:spPr bwMode="auto">
              <a:xfrm>
                <a:off x="5027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Line 12"/>
              <p:cNvSpPr>
                <a:spLocks noChangeShapeType="1"/>
              </p:cNvSpPr>
              <p:nvPr/>
            </p:nvSpPr>
            <p:spPr bwMode="auto">
              <a:xfrm>
                <a:off x="3112" y="142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>
              <a:off x="4972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274" name="Text Box 14"/>
            <p:cNvSpPr txBox="1">
              <a:spLocks noChangeArrowheads="1"/>
            </p:cNvSpPr>
            <p:nvPr/>
          </p:nvSpPr>
          <p:spPr bwMode="auto">
            <a:xfrm>
              <a:off x="464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75" name="Text Box 15"/>
            <p:cNvSpPr txBox="1">
              <a:spLocks noChangeArrowheads="1"/>
            </p:cNvSpPr>
            <p:nvPr/>
          </p:nvSpPr>
          <p:spPr bwMode="auto">
            <a:xfrm>
              <a:off x="4327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6" name="Text Box 16"/>
            <p:cNvSpPr txBox="1">
              <a:spLocks noChangeArrowheads="1"/>
            </p:cNvSpPr>
            <p:nvPr/>
          </p:nvSpPr>
          <p:spPr bwMode="auto">
            <a:xfrm>
              <a:off x="4005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277" name="Text Box 17"/>
            <p:cNvSpPr txBox="1">
              <a:spLocks noChangeArrowheads="1"/>
            </p:cNvSpPr>
            <p:nvPr/>
          </p:nvSpPr>
          <p:spPr bwMode="auto">
            <a:xfrm>
              <a:off x="3683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278" name="Text Box 18"/>
            <p:cNvSpPr txBox="1">
              <a:spLocks noChangeArrowheads="1"/>
            </p:cNvSpPr>
            <p:nvPr/>
          </p:nvSpPr>
          <p:spPr bwMode="auto">
            <a:xfrm>
              <a:off x="3361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303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280" name="Text Box 20"/>
            <p:cNvSpPr txBox="1">
              <a:spLocks noChangeArrowheads="1"/>
            </p:cNvSpPr>
            <p:nvPr/>
          </p:nvSpPr>
          <p:spPr bwMode="auto">
            <a:xfrm>
              <a:off x="2717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281" name="Text Box 21"/>
            <p:cNvSpPr txBox="1">
              <a:spLocks noChangeArrowheads="1"/>
            </p:cNvSpPr>
            <p:nvPr/>
          </p:nvSpPr>
          <p:spPr bwMode="auto">
            <a:xfrm>
              <a:off x="4942" y="136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82" name="Text Box 22"/>
            <p:cNvSpPr txBox="1">
              <a:spLocks noChangeArrowheads="1"/>
            </p:cNvSpPr>
            <p:nvPr/>
          </p:nvSpPr>
          <p:spPr bwMode="auto">
            <a:xfrm>
              <a:off x="2731" y="13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1283" name="Text Box 23"/>
            <p:cNvSpPr txBox="1">
              <a:spLocks noChangeArrowheads="1"/>
            </p:cNvSpPr>
            <p:nvPr/>
          </p:nvSpPr>
          <p:spPr bwMode="auto">
            <a:xfrm>
              <a:off x="3117" y="1368"/>
              <a:ext cx="43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DPL</a:t>
              </a:r>
            </a:p>
          </p:txBody>
        </p:sp>
        <p:sp>
          <p:nvSpPr>
            <p:cNvPr id="11284" name="Text Box 24"/>
            <p:cNvSpPr txBox="1">
              <a:spLocks noChangeArrowheads="1"/>
            </p:cNvSpPr>
            <p:nvPr/>
          </p:nvSpPr>
          <p:spPr bwMode="auto">
            <a:xfrm>
              <a:off x="3710" y="13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1285" name="Text Box 25"/>
            <p:cNvSpPr txBox="1">
              <a:spLocks noChangeArrowheads="1"/>
            </p:cNvSpPr>
            <p:nvPr/>
          </p:nvSpPr>
          <p:spPr bwMode="auto">
            <a:xfrm>
              <a:off x="4020" y="136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286" name="Text Box 26"/>
            <p:cNvSpPr txBox="1">
              <a:spLocks noChangeArrowheads="1"/>
            </p:cNvSpPr>
            <p:nvPr/>
          </p:nvSpPr>
          <p:spPr bwMode="auto">
            <a:xfrm>
              <a:off x="4259" y="1272"/>
              <a:ext cx="33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ED</a:t>
              </a:r>
            </a:p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C</a:t>
              </a:r>
            </a:p>
          </p:txBody>
        </p:sp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4580" y="1272"/>
              <a:ext cx="3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W</a:t>
              </a:r>
            </a:p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  R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 flipH="1">
              <a:off x="4317" y="1443"/>
              <a:ext cx="2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 flipH="1">
              <a:off x="4638" y="1432"/>
              <a:ext cx="197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8" name="Rectangle 30"/>
          <p:cNvSpPr>
            <a:spLocks noChangeArrowheads="1"/>
          </p:cNvSpPr>
          <p:nvPr/>
        </p:nvSpPr>
        <p:spPr bwMode="auto">
          <a:xfrm>
            <a:off x="1349375" y="2417763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1~3</a:t>
            </a:r>
            <a:r>
              <a:rPr kumimoji="1" lang="zh-CN" altLang="en-US" sz="2400" b="1">
                <a:latin typeface="Times New Roman" pitchFamily="18" charset="0"/>
              </a:rPr>
              <a:t>位表示段的类型</a:t>
            </a:r>
          </a:p>
        </p:txBody>
      </p:sp>
      <p:sp>
        <p:nvSpPr>
          <p:cNvPr id="11269" name="Text Box 31"/>
          <p:cNvSpPr txBox="1">
            <a:spLocks noChangeArrowheads="1"/>
          </p:cNvSpPr>
          <p:nvPr/>
        </p:nvSpPr>
        <p:spPr bwMode="auto">
          <a:xfrm>
            <a:off x="1370013" y="3141663"/>
            <a:ext cx="32592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      E=0</a:t>
            </a:r>
            <a:r>
              <a:rPr kumimoji="1" lang="zh-CN" altLang="en-US" sz="2400" b="1" dirty="0">
                <a:latin typeface="Times New Roman" pitchFamily="18" charset="0"/>
              </a:rPr>
              <a:t>，为数据段</a:t>
            </a: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ED=0</a:t>
            </a:r>
            <a:r>
              <a:rPr kumimoji="1" lang="zh-CN" altLang="en-US" sz="2400" b="1" dirty="0">
                <a:latin typeface="Times New Roman" pitchFamily="18" charset="0"/>
              </a:rPr>
              <a:t>，段向上扩展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	        为数据段</a:t>
            </a: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ED=1</a:t>
            </a:r>
            <a:r>
              <a:rPr kumimoji="1" lang="zh-CN" altLang="en-US" sz="2400" b="1" dirty="0">
                <a:latin typeface="Times New Roman" pitchFamily="18" charset="0"/>
              </a:rPr>
              <a:t>，段向下扩展</a:t>
            </a:r>
          </a:p>
          <a:p>
            <a:pPr lvl="1" eaLnBrk="1" hangingPunct="1"/>
            <a:r>
              <a:rPr kumimoji="1" lang="zh-CN" altLang="en-US" sz="2400" b="1" dirty="0">
                <a:latin typeface="Times New Roman" pitchFamily="18" charset="0"/>
              </a:rPr>
              <a:t>  	        为堆栈段</a:t>
            </a: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W=0</a:t>
            </a:r>
            <a:r>
              <a:rPr kumimoji="1" lang="zh-CN" altLang="en-US" sz="2400" b="1" dirty="0">
                <a:latin typeface="Times New Roman" pitchFamily="18" charset="0"/>
              </a:rPr>
              <a:t>，数据段只读</a:t>
            </a:r>
          </a:p>
          <a:p>
            <a:pPr lvl="1" eaLnBrk="1" hangingPunct="1"/>
            <a:r>
              <a:rPr kumimoji="1" lang="en-US" altLang="zh-CN" sz="2400" b="1" dirty="0">
                <a:latin typeface="Times New Roman" pitchFamily="18" charset="0"/>
              </a:rPr>
              <a:t>W=1</a:t>
            </a:r>
            <a:r>
              <a:rPr kumimoji="1" lang="zh-CN" altLang="en-US" sz="2400" b="1" dirty="0">
                <a:latin typeface="Times New Roman" pitchFamily="18" charset="0"/>
              </a:rPr>
              <a:t>，数据段可写</a:t>
            </a:r>
          </a:p>
          <a:p>
            <a:pPr lvl="1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270" name="Text Box 32"/>
          <p:cNvSpPr txBox="1">
            <a:spLocks noChangeArrowheads="1"/>
          </p:cNvSpPr>
          <p:nvPr/>
        </p:nvSpPr>
        <p:spPr bwMode="auto">
          <a:xfrm>
            <a:off x="4913313" y="3117850"/>
            <a:ext cx="39401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E=1</a:t>
            </a:r>
            <a:r>
              <a:rPr kumimoji="1" lang="zh-CN" altLang="en-US" sz="2400" b="1">
                <a:latin typeface="Times New Roman" pitchFamily="18" charset="0"/>
              </a:rPr>
              <a:t>，为代码段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C=0</a:t>
            </a:r>
            <a:r>
              <a:rPr kumimoji="1" lang="zh-CN" altLang="en-US" sz="2400" b="1">
                <a:latin typeface="Times New Roman" pitchFamily="18" charset="0"/>
              </a:rPr>
              <a:t>，忽略描述符特权级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C=1</a:t>
            </a:r>
            <a:r>
              <a:rPr kumimoji="1" lang="zh-CN" altLang="en-US" sz="2400" b="1">
                <a:latin typeface="Times New Roman" pitchFamily="18" charset="0"/>
              </a:rPr>
              <a:t>，遵循描述符特权级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R=0</a:t>
            </a:r>
            <a:r>
              <a:rPr kumimoji="1" lang="zh-CN" altLang="en-US" sz="2400" b="1">
                <a:latin typeface="Times New Roman" pitchFamily="18" charset="0"/>
              </a:rPr>
              <a:t>，代码段不可读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	     即只执行</a:t>
            </a:r>
          </a:p>
          <a:p>
            <a:pPr lvl="1" eaLnBrk="1" hangingPunct="1"/>
            <a:r>
              <a:rPr kumimoji="1" lang="en-US" altLang="zh-CN" sz="2400" b="1">
                <a:latin typeface="Times New Roman" pitchFamily="18" charset="0"/>
              </a:rPr>
              <a:t>R=1</a:t>
            </a:r>
            <a:r>
              <a:rPr kumimoji="1" lang="zh-CN" altLang="en-US" sz="2400" b="1">
                <a:latin typeface="Times New Roman" pitchFamily="18" charset="0"/>
              </a:rPr>
              <a:t>，代码段可读</a:t>
            </a:r>
          </a:p>
          <a:p>
            <a:pPr lvl="1" eaLnBrk="1" hangingPunct="1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71" name="Rectangle 34"/>
          <p:cNvSpPr>
            <a:spLocks noChangeArrowheads="1"/>
          </p:cNvSpPr>
          <p:nvPr/>
        </p:nvSpPr>
        <p:spPr bwMode="auto">
          <a:xfrm>
            <a:off x="457200" y="274638"/>
            <a:ext cx="82296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kumimoji="1"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段描述符（</a:t>
            </a:r>
            <a:r>
              <a:rPr kumimoji="1"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7"/>
          <p:cNvSpPr txBox="1">
            <a:spLocks noChangeArrowheads="1"/>
          </p:cNvSpPr>
          <p:nvPr/>
        </p:nvSpPr>
        <p:spPr bwMode="auto">
          <a:xfrm>
            <a:off x="269875" y="1458913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格式与段描述符基本相同，主要差别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</a:rPr>
              <a:t>①访问权限字节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2291" name="Group 1054"/>
          <p:cNvGrpSpPr>
            <a:grpSpLocks/>
          </p:cNvGrpSpPr>
          <p:nvPr/>
        </p:nvGrpSpPr>
        <p:grpSpPr bwMode="auto">
          <a:xfrm>
            <a:off x="1719263" y="2070100"/>
            <a:ext cx="4040187" cy="963613"/>
            <a:chOff x="1752" y="1320"/>
            <a:chExt cx="2545" cy="607"/>
          </a:xfrm>
        </p:grpSpPr>
        <p:sp>
          <p:nvSpPr>
            <p:cNvPr id="12299" name="Text Box 1036"/>
            <p:cNvSpPr txBox="1">
              <a:spLocks noChangeArrowheads="1"/>
            </p:cNvSpPr>
            <p:nvPr/>
          </p:nvSpPr>
          <p:spPr bwMode="auto">
            <a:xfrm>
              <a:off x="4041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0" name="Text Box 1037"/>
            <p:cNvSpPr txBox="1">
              <a:spLocks noChangeArrowheads="1"/>
            </p:cNvSpPr>
            <p:nvPr/>
          </p:nvSpPr>
          <p:spPr bwMode="auto">
            <a:xfrm>
              <a:off x="3718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1" name="Text Box 1038"/>
            <p:cNvSpPr txBox="1">
              <a:spLocks noChangeArrowheads="1"/>
            </p:cNvSpPr>
            <p:nvPr/>
          </p:nvSpPr>
          <p:spPr bwMode="auto">
            <a:xfrm>
              <a:off x="3396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2" name="Text Box 1039"/>
            <p:cNvSpPr txBox="1">
              <a:spLocks noChangeArrowheads="1"/>
            </p:cNvSpPr>
            <p:nvPr/>
          </p:nvSpPr>
          <p:spPr bwMode="auto">
            <a:xfrm>
              <a:off x="3074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3" name="Text Box 1040"/>
            <p:cNvSpPr txBox="1">
              <a:spLocks noChangeArrowheads="1"/>
            </p:cNvSpPr>
            <p:nvPr/>
          </p:nvSpPr>
          <p:spPr bwMode="auto">
            <a:xfrm>
              <a:off x="2752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04" name="Text Box 1041"/>
            <p:cNvSpPr txBox="1">
              <a:spLocks noChangeArrowheads="1"/>
            </p:cNvSpPr>
            <p:nvPr/>
          </p:nvSpPr>
          <p:spPr bwMode="auto">
            <a:xfrm>
              <a:off x="2430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5" name="Text Box 1042"/>
            <p:cNvSpPr txBox="1">
              <a:spLocks noChangeArrowheads="1"/>
            </p:cNvSpPr>
            <p:nvPr/>
          </p:nvSpPr>
          <p:spPr bwMode="auto">
            <a:xfrm>
              <a:off x="2108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6" name="Text Box 1043"/>
            <p:cNvSpPr txBox="1">
              <a:spLocks noChangeArrowheads="1"/>
            </p:cNvSpPr>
            <p:nvPr/>
          </p:nvSpPr>
          <p:spPr bwMode="auto">
            <a:xfrm>
              <a:off x="1786" y="1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2307" name="Group 1053"/>
            <p:cNvGrpSpPr>
              <a:grpSpLocks/>
            </p:cNvGrpSpPr>
            <p:nvPr/>
          </p:nvGrpSpPr>
          <p:grpSpPr bwMode="auto">
            <a:xfrm>
              <a:off x="1752" y="1525"/>
              <a:ext cx="2545" cy="402"/>
              <a:chOff x="1752" y="1525"/>
              <a:chExt cx="2545" cy="402"/>
            </a:xfrm>
          </p:grpSpPr>
          <p:sp>
            <p:nvSpPr>
              <p:cNvPr id="12308" name="Rectangle 1028"/>
              <p:cNvSpPr>
                <a:spLocks noChangeArrowheads="1"/>
              </p:cNvSpPr>
              <p:nvPr/>
            </p:nvSpPr>
            <p:spPr bwMode="auto">
              <a:xfrm>
                <a:off x="1752" y="1525"/>
                <a:ext cx="2545" cy="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2309" name="Line 1029"/>
              <p:cNvSpPr>
                <a:spLocks noChangeShapeType="1"/>
              </p:cNvSpPr>
              <p:nvPr/>
            </p:nvSpPr>
            <p:spPr bwMode="auto">
              <a:xfrm>
                <a:off x="2390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1030"/>
              <p:cNvSpPr>
                <a:spLocks noChangeShapeType="1"/>
              </p:cNvSpPr>
              <p:nvPr/>
            </p:nvSpPr>
            <p:spPr bwMode="auto">
              <a:xfrm>
                <a:off x="2709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1031"/>
              <p:cNvSpPr>
                <a:spLocks noChangeShapeType="1"/>
              </p:cNvSpPr>
              <p:nvPr/>
            </p:nvSpPr>
            <p:spPr bwMode="auto">
              <a:xfrm>
                <a:off x="3029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1032"/>
              <p:cNvSpPr>
                <a:spLocks noChangeShapeType="1"/>
              </p:cNvSpPr>
              <p:nvPr/>
            </p:nvSpPr>
            <p:spPr bwMode="auto">
              <a:xfrm>
                <a:off x="3348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1033"/>
              <p:cNvSpPr>
                <a:spLocks noChangeShapeType="1"/>
              </p:cNvSpPr>
              <p:nvPr/>
            </p:nvSpPr>
            <p:spPr bwMode="auto">
              <a:xfrm>
                <a:off x="3667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Line 1034"/>
              <p:cNvSpPr>
                <a:spLocks noChangeShapeType="1"/>
              </p:cNvSpPr>
              <p:nvPr/>
            </p:nvSpPr>
            <p:spPr bwMode="auto">
              <a:xfrm>
                <a:off x="3986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Line 1035"/>
              <p:cNvSpPr>
                <a:spLocks noChangeShapeType="1"/>
              </p:cNvSpPr>
              <p:nvPr/>
            </p:nvSpPr>
            <p:spPr bwMode="auto">
              <a:xfrm>
                <a:off x="2071" y="1533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Text Box 1044"/>
              <p:cNvSpPr txBox="1">
                <a:spLocks noChangeArrowheads="1"/>
              </p:cNvSpPr>
              <p:nvPr/>
            </p:nvSpPr>
            <p:spPr bwMode="auto">
              <a:xfrm>
                <a:off x="1800" y="1615"/>
                <a:ext cx="2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2317" name="Text Box 1045"/>
              <p:cNvSpPr txBox="1">
                <a:spLocks noChangeArrowheads="1"/>
              </p:cNvSpPr>
              <p:nvPr/>
            </p:nvSpPr>
            <p:spPr bwMode="auto">
              <a:xfrm>
                <a:off x="2186" y="1615"/>
                <a:ext cx="43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DPL</a:t>
                </a:r>
              </a:p>
            </p:txBody>
          </p:sp>
          <p:sp>
            <p:nvSpPr>
              <p:cNvPr id="12318" name="Text Box 1046"/>
              <p:cNvSpPr txBox="1">
                <a:spLocks noChangeArrowheads="1"/>
              </p:cNvSpPr>
              <p:nvPr/>
            </p:nvSpPr>
            <p:spPr bwMode="auto">
              <a:xfrm>
                <a:off x="2779" y="161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2319" name="Text Box 1047"/>
              <p:cNvSpPr txBox="1">
                <a:spLocks noChangeArrowheads="1"/>
              </p:cNvSpPr>
              <p:nvPr/>
            </p:nvSpPr>
            <p:spPr bwMode="auto">
              <a:xfrm>
                <a:off x="3271" y="1625"/>
                <a:ext cx="78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en-US" sz="2000" b="1">
                    <a:latin typeface="Times New Roman" pitchFamily="18" charset="0"/>
                  </a:rPr>
                  <a:t>   </a:t>
                </a:r>
                <a:r>
                  <a:rPr kumimoji="1" lang="en-US" altLang="zh-CN" sz="2000" b="1">
                    <a:latin typeface="Times New Roman" pitchFamily="18" charset="0"/>
                  </a:rPr>
                  <a:t>TYPE   </a:t>
                </a:r>
              </a:p>
            </p:txBody>
          </p:sp>
        </p:grpSp>
      </p:grpSp>
      <p:sp>
        <p:nvSpPr>
          <p:cNvPr id="12292" name="Text Box 1048"/>
          <p:cNvSpPr txBox="1">
            <a:spLocks noChangeArrowheads="1"/>
          </p:cNvSpPr>
          <p:nvPr/>
        </p:nvSpPr>
        <p:spPr bwMode="auto">
          <a:xfrm>
            <a:off x="341313" y="3187700"/>
            <a:ext cx="282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S=0</a:t>
            </a:r>
            <a:r>
              <a:rPr kumimoji="1" lang="zh-CN" altLang="en-US" sz="2400" b="1">
                <a:latin typeface="Times New Roman" pitchFamily="18" charset="0"/>
              </a:rPr>
              <a:t>，系统段描述符</a:t>
            </a:r>
          </a:p>
        </p:txBody>
      </p:sp>
      <p:sp>
        <p:nvSpPr>
          <p:cNvPr id="12293" name="Text Box 1049"/>
          <p:cNvSpPr txBox="1">
            <a:spLocks noChangeArrowheads="1"/>
          </p:cNvSpPr>
          <p:nvPr/>
        </p:nvSpPr>
        <p:spPr bwMode="auto">
          <a:xfrm>
            <a:off x="414338" y="3763963"/>
            <a:ext cx="575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TYPE</a:t>
            </a:r>
            <a:r>
              <a:rPr kumimoji="1" lang="zh-CN" altLang="en-US" sz="2400" b="1">
                <a:latin typeface="Times New Roman" pitchFamily="18" charset="0"/>
              </a:rPr>
              <a:t>为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个字节，共有</a:t>
            </a:r>
            <a:r>
              <a:rPr kumimoji="1" lang="en-US" altLang="zh-CN" sz="2400" b="1">
                <a:latin typeface="Times New Roman" pitchFamily="18" charset="0"/>
              </a:rPr>
              <a:t>16</a:t>
            </a:r>
            <a:r>
              <a:rPr kumimoji="1" lang="zh-CN" altLang="en-US" sz="2400" b="1">
                <a:latin typeface="Times New Roman" pitchFamily="18" charset="0"/>
              </a:rPr>
              <a:t>种类型。其中：</a:t>
            </a:r>
          </a:p>
        </p:txBody>
      </p:sp>
      <p:sp>
        <p:nvSpPr>
          <p:cNvPr id="12294" name="Text Box 1050"/>
          <p:cNvSpPr txBox="1">
            <a:spLocks noChangeArrowheads="1"/>
          </p:cNvSpPr>
          <p:nvPr/>
        </p:nvSpPr>
        <p:spPr bwMode="auto">
          <a:xfrm>
            <a:off x="773113" y="4267200"/>
            <a:ext cx="2105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LDT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9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，非忙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TSS</a:t>
            </a:r>
            <a:r>
              <a:rPr kumimoji="1" lang="zh-CN" altLang="en-US" sz="2400" b="1">
                <a:latin typeface="Times New Roman" pitchFamily="18" charset="0"/>
              </a:rPr>
              <a:t>，忙</a:t>
            </a:r>
          </a:p>
        </p:txBody>
      </p:sp>
      <p:sp>
        <p:nvSpPr>
          <p:cNvPr id="12295" name="Text Box 1051"/>
          <p:cNvSpPr txBox="1">
            <a:spLocks noChangeArrowheads="1"/>
          </p:cNvSpPr>
          <p:nvPr/>
        </p:nvSpPr>
        <p:spPr bwMode="auto">
          <a:xfrm>
            <a:off x="3581400" y="4267200"/>
            <a:ext cx="1630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，任务门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zh-CN" sz="2400" b="1">
                <a:latin typeface="Times New Roman" pitchFamily="18" charset="0"/>
              </a:rPr>
              <a:t>调用门</a:t>
            </a:r>
            <a:endParaRPr kumimoji="1" lang="en-US" altLang="en-US" sz="24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，中断门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，陷阱门</a:t>
            </a:r>
          </a:p>
        </p:txBody>
      </p:sp>
      <p:sp>
        <p:nvSpPr>
          <p:cNvPr id="12296" name="Text Box 1052"/>
          <p:cNvSpPr txBox="1">
            <a:spLocks noChangeArrowheads="1"/>
          </p:cNvSpPr>
          <p:nvPr/>
        </p:nvSpPr>
        <p:spPr bwMode="auto">
          <a:xfrm>
            <a:off x="335829" y="5564621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00FF"/>
                </a:solidFill>
                <a:latin typeface="Times New Roman" pitchFamily="18" charset="0"/>
              </a:rPr>
              <a:t>② D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位无定义</a:t>
            </a:r>
            <a:r>
              <a:rPr kumimoji="1" lang="en-US" altLang="zh-CN" sz="2400" b="1" dirty="0">
                <a:solidFill>
                  <a:srgbClr val="FF00FF"/>
                </a:solidFill>
                <a:latin typeface="Times New Roman" pitchFamily="18" charset="0"/>
              </a:rPr>
              <a:t>(D=0)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2297" name="Rectangle 1055"/>
          <p:cNvSpPr>
            <a:spLocks noChangeArrowheads="1"/>
          </p:cNvSpPr>
          <p:nvPr/>
        </p:nvSpPr>
        <p:spPr bwMode="auto">
          <a:xfrm>
            <a:off x="457200" y="274638"/>
            <a:ext cx="82296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zh-CN" altLang="en-US" sz="4400" b="1"/>
              <a:t>系统段描述符</a:t>
            </a:r>
          </a:p>
        </p:txBody>
      </p:sp>
      <p:pic>
        <p:nvPicPr>
          <p:cNvPr id="12298" name="Picture 2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2928938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900113" y="1484313"/>
            <a:ext cx="7337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描述符表由描述符顺序排列组成，占内存一定的区域，由系统地址寄存器（</a:t>
            </a:r>
            <a:r>
              <a:rPr kumimoji="1" lang="en-US" altLang="zh-CN" sz="2400" b="1">
                <a:latin typeface="Times New Roman" pitchFamily="18" charset="0"/>
              </a:rPr>
              <a:t>GDTR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IDTR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LDTR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zh-CN" altLang="zh-CN" sz="2400" b="1">
                <a:latin typeface="Times New Roman" pitchFamily="18" charset="0"/>
              </a:rPr>
              <a:t>指示其在物理存储器中的位置和大小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00113" y="2997200"/>
            <a:ext cx="31694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描述符表有：</a:t>
            </a:r>
          </a:p>
          <a:p>
            <a:pPr lvl="1" eaLnBrk="1" hangingPunct="1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全局描述符表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GDT</a:t>
            </a:r>
          </a:p>
          <a:p>
            <a:pPr lvl="1" eaLnBrk="1" hangingPunct="1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中断描述符表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IDT</a:t>
            </a:r>
          </a:p>
          <a:p>
            <a:pPr lvl="1" eaLnBrk="1" hangingPunct="1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局部描述符表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LDT</a:t>
            </a:r>
          </a:p>
          <a:p>
            <a:pPr lvl="1" eaLnBrk="1" hangingPunct="1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任务表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TSS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  <a:latin typeface="Times New Roman" pitchFamily="18" charset="0"/>
              </a:rPr>
              <a:t>描述符表</a:t>
            </a:r>
          </a:p>
        </p:txBody>
      </p: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4427538" y="2924175"/>
            <a:ext cx="4376737" cy="3565525"/>
            <a:chOff x="2394" y="1769"/>
            <a:chExt cx="2757" cy="2246"/>
          </a:xfrm>
        </p:grpSpPr>
        <p:sp>
          <p:nvSpPr>
            <p:cNvPr id="14342" name="Line 8"/>
            <p:cNvSpPr>
              <a:spLocks noChangeShapeType="1"/>
            </p:cNvSpPr>
            <p:nvPr/>
          </p:nvSpPr>
          <p:spPr bwMode="auto">
            <a:xfrm>
              <a:off x="2421" y="2417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421" y="2739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Line 10"/>
            <p:cNvSpPr>
              <a:spLocks noChangeShapeType="1"/>
            </p:cNvSpPr>
            <p:nvPr/>
          </p:nvSpPr>
          <p:spPr bwMode="auto">
            <a:xfrm>
              <a:off x="2421" y="3061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Rectangle 11"/>
            <p:cNvSpPr>
              <a:spLocks noChangeArrowheads="1"/>
            </p:cNvSpPr>
            <p:nvPr/>
          </p:nvSpPr>
          <p:spPr bwMode="auto">
            <a:xfrm>
              <a:off x="2433" y="1773"/>
              <a:ext cx="2694" cy="19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46" name="Line 12"/>
            <p:cNvSpPr>
              <a:spLocks noChangeShapeType="1"/>
            </p:cNvSpPr>
            <p:nvPr/>
          </p:nvSpPr>
          <p:spPr bwMode="auto">
            <a:xfrm>
              <a:off x="3103" y="1769"/>
              <a:ext cx="0" cy="1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Line 13"/>
            <p:cNvSpPr>
              <a:spLocks noChangeShapeType="1"/>
            </p:cNvSpPr>
            <p:nvPr/>
          </p:nvSpPr>
          <p:spPr bwMode="auto">
            <a:xfrm>
              <a:off x="4345" y="1769"/>
              <a:ext cx="0" cy="1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>
              <a:off x="2600" y="1998"/>
              <a:ext cx="308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访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问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权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>
              <a:off x="2616" y="2004"/>
              <a:ext cx="308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访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问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权</a:t>
              </a: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>
              <a:off x="3527" y="2004"/>
              <a:ext cx="308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基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址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51" name="Text Box 17"/>
            <p:cNvSpPr txBox="1">
              <a:spLocks noChangeArrowheads="1"/>
            </p:cNvSpPr>
            <p:nvPr/>
          </p:nvSpPr>
          <p:spPr bwMode="auto">
            <a:xfrm>
              <a:off x="4616" y="2019"/>
              <a:ext cx="308" cy="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界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endParaRPr kumimoji="1" lang="zh-CN" altLang="en-US" sz="2400" b="1"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限</a:t>
              </a:r>
            </a:p>
            <a:p>
              <a:pPr eaLnBrk="1" hangingPunct="1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52" name="Line 18"/>
            <p:cNvSpPr>
              <a:spLocks noChangeShapeType="1"/>
            </p:cNvSpPr>
            <p:nvPr/>
          </p:nvSpPr>
          <p:spPr bwMode="auto">
            <a:xfrm>
              <a:off x="2421" y="2095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>
              <a:off x="2421" y="3383"/>
              <a:ext cx="2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4907" y="37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5" name="Text Box 21"/>
            <p:cNvSpPr txBox="1">
              <a:spLocks noChangeArrowheads="1"/>
            </p:cNvSpPr>
            <p:nvPr/>
          </p:nvSpPr>
          <p:spPr bwMode="auto">
            <a:xfrm>
              <a:off x="433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4356" name="Text Box 22"/>
            <p:cNvSpPr txBox="1">
              <a:spLocks noChangeArrowheads="1"/>
            </p:cNvSpPr>
            <p:nvPr/>
          </p:nvSpPr>
          <p:spPr bwMode="auto">
            <a:xfrm>
              <a:off x="402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4357" name="Text Box 23"/>
            <p:cNvSpPr txBox="1">
              <a:spLocks noChangeArrowheads="1"/>
            </p:cNvSpPr>
            <p:nvPr/>
          </p:nvSpPr>
          <p:spPr bwMode="auto">
            <a:xfrm>
              <a:off x="3107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51</a:t>
              </a:r>
            </a:p>
          </p:txBody>
        </p:sp>
        <p:sp>
          <p:nvSpPr>
            <p:cNvPr id="14358" name="Text Box 24"/>
            <p:cNvSpPr txBox="1">
              <a:spLocks noChangeArrowheads="1"/>
            </p:cNvSpPr>
            <p:nvPr/>
          </p:nvSpPr>
          <p:spPr bwMode="auto">
            <a:xfrm>
              <a:off x="2838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4359" name="Text Box 25"/>
            <p:cNvSpPr txBox="1">
              <a:spLocks noChangeArrowheads="1"/>
            </p:cNvSpPr>
            <p:nvPr/>
          </p:nvSpPr>
          <p:spPr bwMode="auto">
            <a:xfrm>
              <a:off x="2394" y="37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63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042988" y="1773238"/>
            <a:ext cx="663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在物理存储器地址空间中定义全局描述符表</a:t>
            </a:r>
            <a:r>
              <a:rPr kumimoji="1" lang="en-US" altLang="zh-CN" sz="2400" b="1">
                <a:latin typeface="Times New Roman" pitchFamily="18" charset="0"/>
              </a:rPr>
              <a:t>GDT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09788" y="2705100"/>
            <a:ext cx="5054500" cy="740345"/>
            <a:chOff x="2109788" y="2705100"/>
            <a:chExt cx="5054500" cy="740345"/>
          </a:xfrm>
        </p:grpSpPr>
        <p:sp>
          <p:nvSpPr>
            <p:cNvPr id="15363" name="Rectangle 4"/>
            <p:cNvSpPr>
              <a:spLocks noChangeArrowheads="1"/>
            </p:cNvSpPr>
            <p:nvPr/>
          </p:nvSpPr>
          <p:spPr bwMode="auto">
            <a:xfrm>
              <a:off x="2862163" y="3107308"/>
              <a:ext cx="2871788" cy="3381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5733951" y="3107307"/>
              <a:ext cx="1430337" cy="338137"/>
            </a:xfrm>
            <a:prstGeom prst="rect">
              <a:avLst/>
            </a:prstGeom>
            <a:noFill/>
            <a:ln w="14288">
              <a:solidFill>
                <a:srgbClr val="402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6873875" y="2705100"/>
              <a:ext cx="112713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6873875" y="2705100"/>
              <a:ext cx="2095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5710238" y="2705100"/>
              <a:ext cx="22542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68" name="Rectangle 9"/>
            <p:cNvSpPr>
              <a:spLocks noChangeArrowheads="1"/>
            </p:cNvSpPr>
            <p:nvPr/>
          </p:nvSpPr>
          <p:spPr bwMode="auto">
            <a:xfrm>
              <a:off x="5710238" y="2705100"/>
              <a:ext cx="322262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5369" name="Rectangle 10"/>
            <p:cNvSpPr>
              <a:spLocks noChangeArrowheads="1"/>
            </p:cNvSpPr>
            <p:nvPr/>
          </p:nvSpPr>
          <p:spPr bwMode="auto">
            <a:xfrm>
              <a:off x="5219700" y="2705100"/>
              <a:ext cx="22542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70" name="Rectangle 11"/>
            <p:cNvSpPr>
              <a:spLocks noChangeArrowheads="1"/>
            </p:cNvSpPr>
            <p:nvPr/>
          </p:nvSpPr>
          <p:spPr bwMode="auto">
            <a:xfrm>
              <a:off x="5219700" y="2705100"/>
              <a:ext cx="322263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2838450" y="2705100"/>
              <a:ext cx="223838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2838450" y="2705100"/>
              <a:ext cx="322263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47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2109788" y="3028950"/>
              <a:ext cx="64452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74" name="Rectangle 15"/>
            <p:cNvSpPr>
              <a:spLocks noChangeArrowheads="1"/>
            </p:cNvSpPr>
            <p:nvPr/>
          </p:nvSpPr>
          <p:spPr bwMode="auto">
            <a:xfrm>
              <a:off x="2109788" y="3043238"/>
              <a:ext cx="742950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GDTR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3800376" y="3012827"/>
              <a:ext cx="855662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3925788" y="3082677"/>
              <a:ext cx="1511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402000"/>
                  </a:solidFill>
                  <a:latin typeface="Times New Roman" pitchFamily="18" charset="0"/>
                </a:rPr>
                <a:t>BASE</a:t>
              </a:r>
              <a:r>
                <a:rPr kumimoji="1" lang="zh-CN" altLang="en-US" b="1">
                  <a:solidFill>
                    <a:srgbClr val="40200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b="1">
                  <a:solidFill>
                    <a:srgbClr val="402000"/>
                  </a:solidFill>
                  <a:latin typeface="Times New Roman" pitchFamily="18" charset="0"/>
                </a:rPr>
                <a:t>32</a:t>
              </a:r>
              <a:r>
                <a:rPr kumimoji="1" lang="zh-CN" altLang="en-US" b="1">
                  <a:solidFill>
                    <a:srgbClr val="402000"/>
                  </a:solidFill>
                  <a:latin typeface="Times New Roman" pitchFamily="18" charset="0"/>
                </a:rPr>
                <a:t>位）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5986363" y="2996952"/>
              <a:ext cx="966788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5378" name="Rectangle 19"/>
            <p:cNvSpPr>
              <a:spLocks noChangeArrowheads="1"/>
            </p:cNvSpPr>
            <p:nvPr/>
          </p:nvSpPr>
          <p:spPr bwMode="auto">
            <a:xfrm>
              <a:off x="6126063" y="3082677"/>
              <a:ext cx="784225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b="1" dirty="0">
                  <a:solidFill>
                    <a:srgbClr val="402000"/>
                  </a:solidFill>
                  <a:latin typeface="Times New Roman" pitchFamily="18" charset="0"/>
                </a:rPr>
                <a:t>LIMIT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</p:grp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1691680" y="3765550"/>
            <a:ext cx="6274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BASE</a:t>
            </a:r>
            <a:r>
              <a:rPr kumimoji="1" lang="zh-CN" altLang="zh-CN" sz="2400" b="1" dirty="0">
                <a:latin typeface="Times New Roman" pitchFamily="18" charset="0"/>
              </a:rPr>
              <a:t>指示</a:t>
            </a:r>
            <a:r>
              <a:rPr kumimoji="1" lang="en-US" altLang="zh-CN" sz="2400" b="1" dirty="0">
                <a:latin typeface="Times New Roman" pitchFamily="18" charset="0"/>
              </a:rPr>
              <a:t>GDT</a:t>
            </a:r>
            <a:r>
              <a:rPr kumimoji="1" lang="zh-CN" altLang="zh-CN" sz="2400" b="1" dirty="0">
                <a:latin typeface="Times New Roman" pitchFamily="18" charset="0"/>
              </a:rPr>
              <a:t>在物理存储器中开始的位置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LIMIT</a:t>
            </a:r>
            <a:r>
              <a:rPr kumimoji="1" lang="zh-CN" altLang="zh-CN" sz="2400" b="1" dirty="0">
                <a:latin typeface="Times New Roman" pitchFamily="18" charset="0"/>
              </a:rPr>
              <a:t>规定</a:t>
            </a:r>
            <a:r>
              <a:rPr kumimoji="1" lang="en-US" altLang="zh-CN" sz="2400" b="1" dirty="0">
                <a:latin typeface="Times New Roman" pitchFamily="18" charset="0"/>
              </a:rPr>
              <a:t>GDT</a:t>
            </a:r>
            <a:r>
              <a:rPr kumimoji="1" lang="zh-CN" altLang="en-US" sz="2400" b="1" dirty="0">
                <a:latin typeface="Times New Roman" pitchFamily="18" charset="0"/>
              </a:rPr>
              <a:t>的界限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1676936" y="4714875"/>
            <a:ext cx="6581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LIMIT</a:t>
            </a:r>
            <a:r>
              <a:rPr kumimoji="1" lang="zh-CN" altLang="en-US" sz="2400" b="1" dirty="0">
                <a:latin typeface="Times New Roman" pitchFamily="18" charset="0"/>
              </a:rPr>
              <a:t>有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位，从而</a:t>
            </a:r>
            <a:r>
              <a:rPr kumimoji="1" lang="en-US" altLang="zh-CN" sz="2400" b="1" dirty="0">
                <a:latin typeface="Times New Roman" pitchFamily="18" charset="0"/>
              </a:rPr>
              <a:t>GDT</a:t>
            </a:r>
            <a:r>
              <a:rPr kumimoji="1" lang="zh-CN" altLang="en-US" sz="2400" b="1" dirty="0">
                <a:latin typeface="Times New Roman" pitchFamily="18" charset="0"/>
              </a:rPr>
              <a:t>最大</a:t>
            </a:r>
            <a:r>
              <a:rPr kumimoji="1" lang="en-US" altLang="zh-CN" sz="2400" b="1" dirty="0">
                <a:latin typeface="Times New Roman" pitchFamily="18" charset="0"/>
              </a:rPr>
              <a:t>65536</a:t>
            </a:r>
            <a:r>
              <a:rPr kumimoji="1" lang="zh-CN" altLang="en-US" sz="2400" b="1" dirty="0">
                <a:latin typeface="Times New Roman" pitchFamily="18" charset="0"/>
              </a:rPr>
              <a:t>个字节，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能够容纳</a:t>
            </a:r>
            <a:r>
              <a:rPr kumimoji="1" lang="en-US" altLang="zh-CN" sz="2400" b="1" dirty="0">
                <a:latin typeface="Times New Roman" pitchFamily="18" charset="0"/>
              </a:rPr>
              <a:t>65536/8=8192</a:t>
            </a:r>
            <a:r>
              <a:rPr kumimoji="1" lang="zh-CN" altLang="en-US" sz="2400" b="1" dirty="0">
                <a:latin typeface="Times New Roman" pitchFamily="18" charset="0"/>
              </a:rPr>
              <a:t>个描述符</a:t>
            </a:r>
          </a:p>
        </p:txBody>
      </p:sp>
      <p:sp>
        <p:nvSpPr>
          <p:cNvPr id="1538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全局描述符表寄存器</a:t>
            </a:r>
            <a:r>
              <a:rPr kumimoji="1" lang="en-US" altLang="zh-CN" b="1" smtClean="0">
                <a:solidFill>
                  <a:srgbClr val="0000CC"/>
                </a:solidFill>
              </a:rPr>
              <a:t>GDTR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755650" y="4437063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latin typeface="Times New Roman" pitchFamily="18" charset="0"/>
              </a:rPr>
              <a:t>定义任务用到的局部存储器地址空间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83533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位的</a:t>
            </a:r>
            <a:r>
              <a:rPr kumimoji="1" lang="en-US" altLang="zh-CN" sz="2400" b="1" dirty="0">
                <a:latin typeface="Times New Roman" pitchFamily="18" charset="0"/>
              </a:rPr>
              <a:t>LDTR</a:t>
            </a:r>
            <a:r>
              <a:rPr kumimoji="1" lang="zh-CN" altLang="en-US" sz="2400" b="1" dirty="0">
                <a:latin typeface="Times New Roman" pitchFamily="18" charset="0"/>
              </a:rPr>
              <a:t>并不直接定义</a:t>
            </a:r>
            <a:r>
              <a:rPr kumimoji="1" lang="en-US" altLang="zh-CN" sz="2400" b="1" dirty="0"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latin typeface="Times New Roman" pitchFamily="18" charset="0"/>
              </a:rPr>
              <a:t>，它只是一个指向</a:t>
            </a:r>
            <a:r>
              <a:rPr kumimoji="1" lang="en-US" altLang="zh-CN" sz="2400" b="1" dirty="0">
                <a:latin typeface="Times New Roman" pitchFamily="18" charset="0"/>
              </a:rPr>
              <a:t>GDT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  <a:r>
              <a:rPr kumimoji="1" lang="en-US" altLang="zh-CN" sz="2400" b="1" dirty="0"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latin typeface="Times New Roman" pitchFamily="18" charset="0"/>
              </a:rPr>
              <a:t>描述符的选择符。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如果</a:t>
            </a:r>
            <a:r>
              <a:rPr kumimoji="1" lang="en-US" altLang="zh-CN" sz="2400" b="1" dirty="0">
                <a:latin typeface="Times New Roman" pitchFamily="18" charset="0"/>
              </a:rPr>
              <a:t>LDTR</a:t>
            </a:r>
            <a:r>
              <a:rPr kumimoji="1" lang="zh-CN" altLang="en-US" sz="2400" b="1" dirty="0">
                <a:latin typeface="Times New Roman" pitchFamily="18" charset="0"/>
              </a:rPr>
              <a:t>中装入了选择符，相应的描述符将从</a:t>
            </a:r>
            <a:r>
              <a:rPr kumimoji="1" lang="en-US" altLang="zh-CN" sz="2400" b="1" dirty="0">
                <a:latin typeface="Times New Roman" pitchFamily="18" charset="0"/>
              </a:rPr>
              <a:t>GDT</a:t>
            </a:r>
            <a:r>
              <a:rPr kumimoji="1" lang="zh-CN" altLang="en-US" sz="2400" b="1" dirty="0">
                <a:latin typeface="Times New Roman" pitchFamily="18" charset="0"/>
              </a:rPr>
              <a:t>中读出并装入局部描述符表高速缓冲寄存器。将该描述符装入高速缓冲寄存器就为当前任务创建了一个</a:t>
            </a:r>
            <a:r>
              <a:rPr kumimoji="1" lang="en-US" altLang="zh-CN" sz="2400" b="1" dirty="0">
                <a:latin typeface="Times New Roman" pitchFamily="18" charset="0"/>
              </a:rPr>
              <a:t>LDT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局部描述符表寄存器</a:t>
            </a:r>
            <a:r>
              <a:rPr kumimoji="1" lang="en-US" altLang="zh-CN" b="1" smtClean="0">
                <a:solidFill>
                  <a:srgbClr val="0000CC"/>
                </a:solidFill>
              </a:rPr>
              <a:t>LDTR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611560" y="1772816"/>
            <a:ext cx="3654425" cy="947737"/>
            <a:chOff x="2838" y="1937"/>
            <a:chExt cx="2302" cy="597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2865" y="2234"/>
              <a:ext cx="219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4665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Line 6"/>
            <p:cNvSpPr>
              <a:spLocks noChangeShapeType="1"/>
            </p:cNvSpPr>
            <p:nvPr/>
          </p:nvSpPr>
          <p:spPr bwMode="auto">
            <a:xfrm>
              <a:off x="4458" y="223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4845" y="19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4669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63" name="Text Box 9"/>
            <p:cNvSpPr txBox="1">
              <a:spLocks noChangeArrowheads="1"/>
            </p:cNvSpPr>
            <p:nvPr/>
          </p:nvSpPr>
          <p:spPr bwMode="auto">
            <a:xfrm>
              <a:off x="4452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4276" y="19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838" y="19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4412" y="223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23567" name="Text Box 13"/>
            <p:cNvSpPr txBox="1">
              <a:spLocks noChangeArrowheads="1"/>
            </p:cNvSpPr>
            <p:nvPr/>
          </p:nvSpPr>
          <p:spPr bwMode="auto">
            <a:xfrm>
              <a:off x="4640" y="22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RPL</a:t>
              </a:r>
            </a:p>
          </p:txBody>
        </p:sp>
        <p:sp>
          <p:nvSpPr>
            <p:cNvPr id="23568" name="Text Box 14"/>
            <p:cNvSpPr txBox="1">
              <a:spLocks noChangeArrowheads="1"/>
            </p:cNvSpPr>
            <p:nvPr/>
          </p:nvSpPr>
          <p:spPr bwMode="auto">
            <a:xfrm>
              <a:off x="3314" y="221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</a:rPr>
                <a:t>选择子</a:t>
              </a:r>
            </a:p>
          </p:txBody>
        </p:sp>
      </p:grpSp>
      <p:sp>
        <p:nvSpPr>
          <p:cNvPr id="23556" name="Text Box 15"/>
          <p:cNvSpPr txBox="1">
            <a:spLocks noChangeArrowheads="1"/>
          </p:cNvSpPr>
          <p:nvPr/>
        </p:nvSpPr>
        <p:spPr bwMode="auto">
          <a:xfrm>
            <a:off x="684213" y="3644900"/>
            <a:ext cx="4451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RPL: </a:t>
            </a:r>
            <a:r>
              <a:rPr kumimoji="1" lang="zh-CN" altLang="en-US" sz="2400" b="1">
                <a:latin typeface="Times New Roman" pitchFamily="18" charset="0"/>
              </a:rPr>
              <a:t>申请特权级</a:t>
            </a:r>
          </a:p>
          <a:p>
            <a:pPr lvl="1" eaLnBrk="1" hangingPunct="1"/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0~3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TI: </a:t>
            </a:r>
            <a:r>
              <a:rPr kumimoji="1" lang="zh-CN" altLang="en-US" sz="2400" b="1">
                <a:latin typeface="Times New Roman" pitchFamily="18" charset="0"/>
              </a:rPr>
              <a:t>表指示符</a:t>
            </a:r>
          </a:p>
          <a:p>
            <a:pPr lvl="2" eaLnBrk="1" hangingPunct="1"/>
            <a:r>
              <a:rPr kumimoji="1" lang="en-US" altLang="zh-CN" sz="2400" b="1">
                <a:latin typeface="Times New Roman" pitchFamily="18" charset="0"/>
              </a:rPr>
              <a:t>0——</a:t>
            </a:r>
            <a:r>
              <a:rPr kumimoji="1" lang="zh-CN" altLang="en-US" sz="2400" b="1">
                <a:latin typeface="Times New Roman" pitchFamily="18" charset="0"/>
              </a:rPr>
              <a:t>使用全局描述符表</a:t>
            </a:r>
          </a:p>
          <a:p>
            <a:pPr lvl="2" eaLnBrk="1" hangingPunct="1"/>
            <a:r>
              <a:rPr kumimoji="1" lang="en-US" altLang="zh-CN" sz="2400" b="1">
                <a:latin typeface="Times New Roman" pitchFamily="18" charset="0"/>
              </a:rPr>
              <a:t>1——</a:t>
            </a:r>
            <a:r>
              <a:rPr kumimoji="1" lang="zh-CN" altLang="en-US" sz="2400" b="1">
                <a:latin typeface="Times New Roman" pitchFamily="18" charset="0"/>
              </a:rPr>
              <a:t>使用局部描述符表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选择子：选择描述符表中的表项</a:t>
            </a:r>
          </a:p>
        </p:txBody>
      </p:sp>
      <p:sp>
        <p:nvSpPr>
          <p:cNvPr id="23557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LDTR</a:t>
            </a:r>
            <a:endParaRPr kumimoji="1" lang="zh-CN" altLang="en-US" sz="28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0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7262</TotalTime>
  <Words>1953</Words>
  <Application>Microsoft Office PowerPoint</Application>
  <PresentationFormat>全屏显示(4:3)</PresentationFormat>
  <Paragraphs>478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Arial</vt:lpstr>
      <vt:lpstr>Lucida Sans Unicode</vt:lpstr>
      <vt:lpstr>Symbol</vt:lpstr>
      <vt:lpstr>Times New Roman</vt:lpstr>
      <vt:lpstr>Verdana</vt:lpstr>
      <vt:lpstr>Wingdings 2</vt:lpstr>
      <vt:lpstr>Wingdings 3</vt:lpstr>
      <vt:lpstr>聚合</vt:lpstr>
      <vt:lpstr>描述符(Descriptor)</vt:lpstr>
      <vt:lpstr>段描述符</vt:lpstr>
      <vt:lpstr>段描述符（1）</vt:lpstr>
      <vt:lpstr>PowerPoint 演示文稿</vt:lpstr>
      <vt:lpstr>PowerPoint 演示文稿</vt:lpstr>
      <vt:lpstr>描述符表</vt:lpstr>
      <vt:lpstr>全局描述符表寄存器GDTR</vt:lpstr>
      <vt:lpstr>局部描述符表寄存器LDTR</vt:lpstr>
      <vt:lpstr>LDTR</vt:lpstr>
      <vt:lpstr>PowerPoint 演示文稿</vt:lpstr>
      <vt:lpstr>任务寄存器TR</vt:lpstr>
      <vt:lpstr>PowerPoint 演示文稿</vt:lpstr>
      <vt:lpstr>存储空间分配</vt:lpstr>
      <vt:lpstr>段选择符寄存器</vt:lpstr>
      <vt:lpstr>PowerPoint 演示文稿</vt:lpstr>
      <vt:lpstr>段式地址转换</vt:lpstr>
      <vt:lpstr>PowerPoint 演示文稿</vt:lpstr>
      <vt:lpstr>分页机制</vt:lpstr>
      <vt:lpstr>分页机制（1）</vt:lpstr>
      <vt:lpstr>分页机制（2）－页目录表</vt:lpstr>
      <vt:lpstr>分页机制（3）－页目录表项</vt:lpstr>
      <vt:lpstr>分页机制（4）－页表</vt:lpstr>
      <vt:lpstr>分页机制（5）－系统容量</vt:lpstr>
      <vt:lpstr>分页机制（6）－TLB</vt:lpstr>
      <vt:lpstr>段模式下的TLB</vt:lpstr>
      <vt:lpstr>虚拟8086模式</vt:lpstr>
      <vt:lpstr>保护模式的寄存器模型</vt:lpstr>
      <vt:lpstr>控制寄存器</vt:lpstr>
      <vt:lpstr>控制寄存器CR0</vt:lpstr>
      <vt:lpstr>控制寄存器CR3、CR2</vt:lpstr>
    </vt:vector>
  </TitlesOfParts>
  <Company>USTC-INFOLAB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x86内存管理机制</dc:title>
  <dc:creator>lx</dc:creator>
  <cp:lastModifiedBy>Qinke</cp:lastModifiedBy>
  <cp:revision>78</cp:revision>
  <dcterms:created xsi:type="dcterms:W3CDTF">2003-09-08T03:10:30Z</dcterms:created>
  <dcterms:modified xsi:type="dcterms:W3CDTF">2019-06-04T03:23:54Z</dcterms:modified>
</cp:coreProperties>
</file>