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00" r:id="rId5"/>
    <p:sldId id="408" r:id="rId6"/>
    <p:sldId id="413" r:id="rId7"/>
    <p:sldId id="409" r:id="rId8"/>
    <p:sldId id="416" r:id="rId9"/>
    <p:sldId id="417" r:id="rId10"/>
    <p:sldId id="411" r:id="rId11"/>
    <p:sldId id="418" r:id="rId12"/>
    <p:sldId id="420" r:id="rId13"/>
    <p:sldId id="421" r:id="rId14"/>
    <p:sldId id="423" r:id="rId15"/>
    <p:sldId id="436" r:id="rId16"/>
    <p:sldId id="431" r:id="rId17"/>
    <p:sldId id="427" r:id="rId18"/>
    <p:sldId id="429" r:id="rId19"/>
    <p:sldId id="430" r:id="rId20"/>
    <p:sldId id="433" r:id="rId21"/>
    <p:sldId id="432" r:id="rId22"/>
    <p:sldId id="434" r:id="rId23"/>
    <p:sldId id="435" r:id="rId24"/>
    <p:sldId id="483" r:id="rId25"/>
    <p:sldId id="484" r:id="rId26"/>
    <p:sldId id="425" r:id="rId27"/>
    <p:sldId id="437" r:id="rId28"/>
    <p:sldId id="440" r:id="rId29"/>
    <p:sldId id="438" r:id="rId30"/>
    <p:sldId id="439" r:id="rId31"/>
    <p:sldId id="441" r:id="rId32"/>
    <p:sldId id="443" r:id="rId33"/>
    <p:sldId id="444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75" r:id="rId53"/>
    <p:sldId id="476" r:id="rId54"/>
    <p:sldId id="477" r:id="rId55"/>
    <p:sldId id="478" r:id="rId56"/>
    <p:sldId id="481" r:id="rId57"/>
    <p:sldId id="479" r:id="rId58"/>
    <p:sldId id="482" r:id="rId59"/>
    <p:sldId id="465" r:id="rId60"/>
    <p:sldId id="466" r:id="rId61"/>
    <p:sldId id="467" r:id="rId62"/>
    <p:sldId id="468" r:id="rId63"/>
    <p:sldId id="486" r:id="rId64"/>
    <p:sldId id="487" r:id="rId65"/>
    <p:sldId id="488" r:id="rId66"/>
    <p:sldId id="489" r:id="rId67"/>
    <p:sldId id="469" r:id="rId68"/>
    <p:sldId id="471" r:id="rId69"/>
    <p:sldId id="472" r:id="rId70"/>
    <p:sldId id="470" r:id="rId71"/>
    <p:sldId id="473" r:id="rId72"/>
    <p:sldId id="490" r:id="rId73"/>
    <p:sldId id="491" r:id="rId74"/>
    <p:sldId id="492" r:id="rId75"/>
    <p:sldId id="474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9D304-21BB-B840-BBB4-D3367820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82" y="420547"/>
            <a:ext cx="11337636" cy="3656439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1A2A0-9544-0E49-8673-AC1C6335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81" y="4440109"/>
            <a:ext cx="1133763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A702D-A5DD-D94C-8F80-43015373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507C0-A14D-BA46-B921-C0991E68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CC145-B5DE-9041-81E9-58FBAB0B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909E4-7E29-CE46-8E0A-0025CB1D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87A5E-9CC3-BE48-906E-E9733129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798EE-7742-FC43-BF31-1A247A24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934F9-92F3-B345-A33B-E8664E61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F164A-A57C-A245-AE83-F43DE7DC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422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3D745-BB8F-574A-B35D-847B33AE9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598EB-8C6C-CB48-9F37-F53D1A02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9561E-9668-2E47-A1B8-E8872203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46D47-476D-1E45-8E25-81E6A944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5D47E-04B8-1345-9ADB-6D5CA7F4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33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37116-F99E-9342-85A5-77A155F5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38507-6FAE-2D4F-9ACC-8C3F7717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76B5F-E28E-9D48-8A5F-C8653A37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F8CA-061A-124A-966C-624521D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CD7CD-4735-C24C-BDB7-F58E3BB7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67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A908-5AF8-ED4D-B835-8C77D313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C0DF4-C2BF-2042-AA4D-ADAF3D98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3FE06-CB4B-4642-8040-31905A53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F6E8-4E89-E64D-8896-C49F4944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B47C5-F93D-2F41-BC73-1BEED4D5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13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704E0-B4FF-1D4A-8B7B-C0157738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94F0F-A4F3-E140-851B-061625852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60E67-C365-6240-A8C4-23EFABB2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5568-A437-B143-8738-9664A181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B144B-482A-284A-A88A-1BCC3CBC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E4CCE-BB3E-6A4E-83EC-3AAD7D87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7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992FF-059C-2A40-ACFF-39EA68C6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1D6FA-8C88-1949-852B-884F7581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F9A03-2EF1-A94C-8544-8C968CF0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9B7EE-3625-1144-885C-2B681B0E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728B56-2A11-014A-BA8B-46B8284DA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02A6B2-9225-C24A-8C53-CF1E53E1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C5EE2-E388-5D47-BDEA-B42954DF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309CEA-78E7-BB40-B443-390C378C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9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200CA-3228-694C-A417-89E6C8C5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05014-FBE6-BC44-AFA6-B203E8C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9F052-1167-0F45-92D2-703C4B45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29035-D808-104F-8D61-3AEDBABD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030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214B5-97D7-2E4F-971D-E90B1C74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399B2-909D-A340-8642-828CDD4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AD08E-45A8-EF49-B271-DAF9A9C8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2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E464-135C-7C42-AE34-2BAB29FB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0E3B-E480-D049-8CD8-F4CC7A5F4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B612D-873D-D844-B321-9704C303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0A546-F41C-504B-9003-F1CF135A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125A-2691-3A4F-A49D-3F12E9D8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E41DA-9F6C-264F-B070-F7776BAE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5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30B39-BF77-1746-ACC4-800CC35F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16628-1EE5-8649-95EE-FA506085C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B1D83-DD20-BF48-9F09-E1DC359E0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E2C4A-67F8-914C-BDE7-04DD5048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5CE05-6BBC-C845-B903-A0AD678E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BB7F6-F922-F449-A3AA-E5C66EC5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4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A44E7B7F-7932-3C4F-8A98-3516684B972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347450" y="430212"/>
            <a:ext cx="417368" cy="417368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848AE6-0C97-2243-9666-36601A8B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82" y="405837"/>
            <a:ext cx="10515600" cy="43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64100-CB9E-7247-9FD1-695313D6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182" y="1365813"/>
            <a:ext cx="11337636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1A87A-35A9-7A42-B8B6-59AD20779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718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210B-80B2-2C48-B9F9-AD723B2C7C3A}" type="datetimeFigureOut">
              <a:rPr kumimoji="1" lang="ko-KR" altLang="en-US" smtClean="0"/>
              <a:t>2020-06-06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F2218-70D9-7245-84AE-7EC460D9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A957F-EE39-914B-9BC0-52189DEC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16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5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0" kern="1200" spc="-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24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8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6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6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lipers" TargetMode="External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33.png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ross_product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EA233-2AF6-4C6A-A63C-28F5B972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82" y="1600780"/>
            <a:ext cx="11337636" cy="3656439"/>
          </a:xfrm>
        </p:spPr>
        <p:txBody>
          <a:bodyPr>
            <a:normAutofit/>
          </a:bodyPr>
          <a:lstStyle/>
          <a:p>
            <a:r>
              <a:rPr kumimoji="1" lang="en-US" altLang="ko-KR" sz="6000" dirty="0"/>
              <a:t>Geometry</a:t>
            </a:r>
            <a:br>
              <a:rPr kumimoji="1" lang="en-US" altLang="ko-KR" sz="6000" dirty="0"/>
            </a:br>
            <a:br>
              <a:rPr kumimoji="1" lang="en-US" altLang="ko-KR" sz="2800" dirty="0">
                <a:latin typeface="+mn-lt"/>
              </a:rPr>
            </a:br>
            <a:r>
              <a:rPr kumimoji="1" lang="en-US" altLang="ko-KR" sz="2800" dirty="0">
                <a:latin typeface="+mn-lt"/>
              </a:rPr>
              <a:t>2020 W</a:t>
            </a:r>
            <a:r>
              <a:rPr kumimoji="1" lang="en-US" altLang="ko-KR" sz="3600" dirty="0">
                <a:latin typeface="+mn-lt"/>
              </a:rPr>
              <a:t>inter </a:t>
            </a:r>
            <a:r>
              <a:rPr kumimoji="1" lang="ko-KR" altLang="en-US" sz="2800" dirty="0">
                <a:latin typeface="+mn-lt"/>
              </a:rPr>
              <a:t>중급</a:t>
            </a:r>
            <a:br>
              <a:rPr kumimoji="1" lang="en-US" altLang="ko-KR" sz="2800" dirty="0">
                <a:latin typeface="+mn-lt"/>
              </a:rPr>
            </a:br>
            <a:r>
              <a:rPr lang="en-US" altLang="ko-KR" sz="2000">
                <a:latin typeface="+mn-lt"/>
              </a:rPr>
              <a:t>20141284 </a:t>
            </a:r>
            <a:r>
              <a:rPr lang="ko-KR" altLang="en-US" sz="2000">
                <a:latin typeface="+mn-lt"/>
              </a:rPr>
              <a:t>이준석</a:t>
            </a:r>
            <a:endParaRPr lang="ko-KR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255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, 스키타기, 눈이(가) 표시된 사진&#10;&#10;자동 생성된 설명">
            <a:extLst>
              <a:ext uri="{FF2B5EF4-FFF2-40B4-BE49-F238E27FC236}">
                <a16:creationId xmlns:a16="http://schemas.microsoft.com/office/drawing/2014/main" id="{16E83777-87AA-4405-8E8B-26482016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31" y="2768677"/>
            <a:ext cx="7856901" cy="29720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세 점의 방향성 </a:t>
                </a:r>
                <a:r>
                  <a:rPr lang="en-US" altLang="ko-KR" sz="2800" dirty="0"/>
                  <a:t>- </a:t>
                </a:r>
                <a:r>
                  <a:rPr lang="en-US" altLang="ko-KR" sz="1800" dirty="0"/>
                  <a:t>with </a:t>
                </a:r>
                <a:r>
                  <a:rPr lang="ko-KR" altLang="en-US" sz="1800" dirty="0"/>
                  <a:t>외적</a:t>
                </a:r>
                <a:endParaRPr lang="ko-KR" altLang="en-US" sz="2800" dirty="0"/>
              </a:p>
              <a:p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값의 부호를 통해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두 벡터의 방향을 알 수 있음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세 점의 방향성을 알 수 있음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FD0B41-4B28-41DD-83B5-467B291ADCFC}"/>
              </a:ext>
            </a:extLst>
          </p:cNvPr>
          <p:cNvSpPr txBox="1"/>
          <p:nvPr/>
        </p:nvSpPr>
        <p:spPr>
          <a:xfrm>
            <a:off x="1009910" y="5556069"/>
            <a:ext cx="237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2*2 – 2*(-1) = 4 &gt; 0</a:t>
            </a:r>
          </a:p>
          <a:p>
            <a:pPr algn="ctr"/>
            <a:r>
              <a:rPr lang="ko-KR" altLang="en-US" dirty="0"/>
              <a:t>반시계 방향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3EBB9-F72C-46C2-90A2-E7BB493541C4}"/>
              </a:ext>
            </a:extLst>
          </p:cNvPr>
          <p:cNvSpPr txBox="1"/>
          <p:nvPr/>
        </p:nvSpPr>
        <p:spPr>
          <a:xfrm>
            <a:off x="3963575" y="5556069"/>
            <a:ext cx="237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2*2 – 2*2 = 0 = 0</a:t>
            </a:r>
          </a:p>
          <a:p>
            <a:pPr algn="ctr"/>
            <a:r>
              <a:rPr lang="ko-KR" altLang="en-US" dirty="0"/>
              <a:t>일직선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B6761-C932-4B96-8444-47C5EA1EFC5B}"/>
              </a:ext>
            </a:extLst>
          </p:cNvPr>
          <p:cNvSpPr txBox="1"/>
          <p:nvPr/>
        </p:nvSpPr>
        <p:spPr>
          <a:xfrm>
            <a:off x="7081133" y="5556069"/>
            <a:ext cx="246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2*(-1) – 2*2 = -4 </a:t>
            </a:r>
            <a:r>
              <a:rPr lang="en-US" altLang="ko-KR"/>
              <a:t>&lt; 0</a:t>
            </a:r>
          </a:p>
          <a:p>
            <a:pPr algn="ctr"/>
            <a:r>
              <a:rPr lang="ko-KR" altLang="en-US" dirty="0"/>
              <a:t>시계방향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71103C-FE8E-4792-958D-0F877A7A76A4}"/>
                  </a:ext>
                </a:extLst>
              </p:cNvPr>
              <p:cNvSpPr/>
              <p:nvPr/>
            </p:nvSpPr>
            <p:spPr>
              <a:xfrm>
                <a:off x="9140928" y="2765763"/>
                <a:ext cx="2002023" cy="14992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양수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CCW</a:t>
                </a:r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일직선</a:t>
                </a:r>
              </a:p>
              <a:p>
                <a:r>
                  <a:rPr lang="ko-KR" altLang="en-US" dirty="0"/>
                  <a:t>음수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CW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71103C-FE8E-4792-958D-0F877A7A7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28" y="2765763"/>
                <a:ext cx="2002023" cy="1499257"/>
              </a:xfrm>
              <a:prstGeom prst="rect">
                <a:avLst/>
              </a:prstGeom>
              <a:blipFill>
                <a:blip r:embed="rId4"/>
                <a:stretch>
                  <a:fillRect l="-2115" b="-52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9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세 점의 방향성 </a:t>
            </a:r>
            <a:r>
              <a:rPr lang="en-US" altLang="ko-KR" sz="2800" dirty="0"/>
              <a:t>- </a:t>
            </a:r>
            <a:r>
              <a:rPr lang="en-US" altLang="ko-KR" sz="1800" dirty="0"/>
              <a:t>with </a:t>
            </a:r>
            <a:r>
              <a:rPr lang="ko-KR" altLang="en-US" sz="1800" dirty="0"/>
              <a:t>외적</a:t>
            </a:r>
            <a:endParaRPr lang="ko-KR" altLang="en-US" sz="2800" dirty="0"/>
          </a:p>
          <a:p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839F2-F2F8-4788-B4C3-1BC2E260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2186092"/>
            <a:ext cx="5760000" cy="36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키타기, 테이블, 남자, 눈이(가) 표시된 사진&#10;&#10;자동 생성된 설명">
            <a:extLst>
              <a:ext uri="{FF2B5EF4-FFF2-40B4-BE49-F238E27FC236}">
                <a16:creationId xmlns:a16="http://schemas.microsoft.com/office/drawing/2014/main" id="{2416DFC0-3356-46F2-B534-D7CA215D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35" y="1627882"/>
            <a:ext cx="5654530" cy="46333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다각형의 면적 </a:t>
            </a:r>
            <a:r>
              <a:rPr lang="en-US" altLang="ko-KR" sz="2800" dirty="0"/>
              <a:t>– </a:t>
            </a:r>
            <a:r>
              <a:rPr lang="en-US" altLang="ko-KR" sz="1800" dirty="0"/>
              <a:t>with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ccw</a:t>
            </a:r>
            <a:endParaRPr lang="ko-KR" altLang="en-US" sz="2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521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다각형의 면적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사선공식</a:t>
                </a:r>
                <a:endParaRPr lang="en-US" altLang="ko-KR" dirty="0"/>
              </a:p>
              <a:p>
                <a:pPr marL="0" indent="0">
                  <a:buNone/>
                </a:pP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세 점의 좌표를 알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세 점이 이루는 삼각형의 넓이를 구하는 공식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평행사변형도 가능</a:t>
                </a:r>
                <a:r>
                  <a:rPr lang="en-US" altLang="ko-KR" sz="1600" dirty="0"/>
                  <a:t>)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|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ko-KR" b="0" dirty="0"/>
                  <a:t>                                      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26FC8E-D87A-4659-ABA9-4F0E3E78BA02}"/>
              </a:ext>
            </a:extLst>
          </p:cNvPr>
          <p:cNvCxnSpPr>
            <a:cxnSpLocks/>
          </p:cNvCxnSpPr>
          <p:nvPr/>
        </p:nvCxnSpPr>
        <p:spPr>
          <a:xfrm>
            <a:off x="3115730" y="4102217"/>
            <a:ext cx="352337" cy="3523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42C87-C296-4E10-AC9C-E8079C78728A}"/>
              </a:ext>
            </a:extLst>
          </p:cNvPr>
          <p:cNvCxnSpPr>
            <a:cxnSpLocks/>
          </p:cNvCxnSpPr>
          <p:nvPr/>
        </p:nvCxnSpPr>
        <p:spPr>
          <a:xfrm>
            <a:off x="3736515" y="4102217"/>
            <a:ext cx="352337" cy="3523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C2F85C-360E-475F-910C-292104C8EC45}"/>
              </a:ext>
            </a:extLst>
          </p:cNvPr>
          <p:cNvCxnSpPr>
            <a:cxnSpLocks/>
          </p:cNvCxnSpPr>
          <p:nvPr/>
        </p:nvCxnSpPr>
        <p:spPr>
          <a:xfrm>
            <a:off x="4348911" y="4102217"/>
            <a:ext cx="352337" cy="3523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6595AF-CFAC-4E4F-B464-2AC813C50007}"/>
              </a:ext>
            </a:extLst>
          </p:cNvPr>
          <p:cNvCxnSpPr>
            <a:cxnSpLocks/>
          </p:cNvCxnSpPr>
          <p:nvPr/>
        </p:nvCxnSpPr>
        <p:spPr>
          <a:xfrm rot="5400000">
            <a:off x="3115729" y="4102217"/>
            <a:ext cx="352337" cy="352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FFA54E-300D-4202-B5C4-C08A2854EA25}"/>
              </a:ext>
            </a:extLst>
          </p:cNvPr>
          <p:cNvCxnSpPr>
            <a:cxnSpLocks/>
          </p:cNvCxnSpPr>
          <p:nvPr/>
        </p:nvCxnSpPr>
        <p:spPr>
          <a:xfrm rot="5400000">
            <a:off x="3728125" y="4102217"/>
            <a:ext cx="352337" cy="352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CF6B43-06C0-4B75-A6CA-A765428F7210}"/>
              </a:ext>
            </a:extLst>
          </p:cNvPr>
          <p:cNvCxnSpPr>
            <a:cxnSpLocks/>
          </p:cNvCxnSpPr>
          <p:nvPr/>
        </p:nvCxnSpPr>
        <p:spPr>
          <a:xfrm rot="5400000">
            <a:off x="4340520" y="4102217"/>
            <a:ext cx="352337" cy="352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다각형의 면적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사선공식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ko-KR" b="0" dirty="0"/>
                  <a:t>                                      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(x1, y1)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(0, 0) </a:t>
                </a:r>
                <a:r>
                  <a:rPr lang="ko-KR" altLang="en-US" dirty="0"/>
                  <a:t>으로 평행이동 시키면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1)∗(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1)−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1)|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23741D-4740-4F1E-B09C-4335639EFD4A}"/>
              </a:ext>
            </a:extLst>
          </p:cNvPr>
          <p:cNvCxnSpPr>
            <a:cxnSpLocks/>
          </p:cNvCxnSpPr>
          <p:nvPr/>
        </p:nvCxnSpPr>
        <p:spPr>
          <a:xfrm>
            <a:off x="3132783" y="2866270"/>
            <a:ext cx="352337" cy="3523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D95EF9F-4772-4868-8300-54A330814A00}"/>
              </a:ext>
            </a:extLst>
          </p:cNvPr>
          <p:cNvCxnSpPr>
            <a:cxnSpLocks/>
          </p:cNvCxnSpPr>
          <p:nvPr/>
        </p:nvCxnSpPr>
        <p:spPr>
          <a:xfrm>
            <a:off x="3753568" y="2866270"/>
            <a:ext cx="352337" cy="3523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E2F076-109E-4596-AD3F-41F33CB42C24}"/>
              </a:ext>
            </a:extLst>
          </p:cNvPr>
          <p:cNvCxnSpPr>
            <a:cxnSpLocks/>
          </p:cNvCxnSpPr>
          <p:nvPr/>
        </p:nvCxnSpPr>
        <p:spPr>
          <a:xfrm>
            <a:off x="4365964" y="2866270"/>
            <a:ext cx="352337" cy="3523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34239A-2300-45D8-9946-A95372136FA0}"/>
              </a:ext>
            </a:extLst>
          </p:cNvPr>
          <p:cNvCxnSpPr>
            <a:cxnSpLocks/>
          </p:cNvCxnSpPr>
          <p:nvPr/>
        </p:nvCxnSpPr>
        <p:spPr>
          <a:xfrm rot="5400000">
            <a:off x="3132782" y="2866270"/>
            <a:ext cx="352337" cy="352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A4022A-34D7-4A1B-82D2-684A844B49C1}"/>
              </a:ext>
            </a:extLst>
          </p:cNvPr>
          <p:cNvCxnSpPr>
            <a:cxnSpLocks/>
          </p:cNvCxnSpPr>
          <p:nvPr/>
        </p:nvCxnSpPr>
        <p:spPr>
          <a:xfrm rot="5400000">
            <a:off x="3745178" y="2866270"/>
            <a:ext cx="352337" cy="352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3E0D847-6360-492B-BC3B-F0B2BE38670E}"/>
              </a:ext>
            </a:extLst>
          </p:cNvPr>
          <p:cNvCxnSpPr>
            <a:cxnSpLocks/>
          </p:cNvCxnSpPr>
          <p:nvPr/>
        </p:nvCxnSpPr>
        <p:spPr>
          <a:xfrm rot="5400000">
            <a:off x="4357573" y="2866270"/>
            <a:ext cx="352337" cy="352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다각형의 면적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사선공식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1)∗(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1)−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1)|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/>
                  <a:t> 각 값을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로 바꾸면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외</m:t>
                    </m:r>
                  </m:oMath>
                </a14:m>
                <a:r>
                  <a:rPr lang="ko-KR" altLang="en-US" dirty="0"/>
                  <a:t>적 식</a:t>
                </a:r>
                <a:r>
                  <a:rPr lang="en-US" altLang="ko-KR" dirty="0"/>
                  <a:t>! 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ccw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리턴 값으로 </a:t>
                </a:r>
                <a:r>
                  <a:rPr lang="en-US" altLang="ko-KR" sz="1400" dirty="0"/>
                  <a:t>ret</a:t>
                </a:r>
                <a:r>
                  <a:rPr lang="ko-KR" altLang="en-US" sz="1400" dirty="0"/>
                  <a:t>의 절대값을 반환하면 되겠다</a:t>
                </a:r>
                <a:r>
                  <a:rPr lang="en-US" altLang="ko-KR" sz="1400" dirty="0"/>
                  <a:t>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79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다각형의 면적 </a:t>
            </a:r>
            <a:r>
              <a:rPr lang="en-US" altLang="ko-KR" sz="2800" dirty="0"/>
              <a:t>– </a:t>
            </a:r>
            <a:r>
              <a:rPr lang="en-US" altLang="ko-KR" sz="1800" dirty="0"/>
              <a:t>with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ccw</a:t>
            </a:r>
            <a:endParaRPr lang="ko-KR" altLang="en-US" sz="2800" dirty="0"/>
          </a:p>
          <a:p>
            <a:endParaRPr lang="en-US" altLang="ko-KR" dirty="0"/>
          </a:p>
          <a:p>
            <a:r>
              <a:rPr lang="ko-KR" altLang="en-US" dirty="0"/>
              <a:t>기본 아이디어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다각형의 한 꼭지점을 기준으로 잡고 삼각형 단위로 쪼개서 넓이를 더하자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761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건물, 공, 흔들리는, 야구이(가) 표시된 사진&#10;&#10;자동 생성된 설명">
            <a:extLst>
              <a:ext uri="{FF2B5EF4-FFF2-40B4-BE49-F238E27FC236}">
                <a16:creationId xmlns:a16="http://schemas.microsoft.com/office/drawing/2014/main" id="{FF3D9392-7CD3-4B76-B278-42A6F153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47" y="3412222"/>
            <a:ext cx="3215918" cy="27807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다각형의 면적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기본 아이디어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다각형의 한 꼭지점을 기준으로 잡고 삼각형 단위로 쪼개서 넓이를 더하자</a:t>
                </a:r>
                <a:r>
                  <a:rPr lang="en-US" altLang="ko-KR" dirty="0"/>
                  <a:t>!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				    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									    </a:t>
                </a:r>
                <a:r>
                  <a:rPr lang="ko-KR" altLang="en-US" sz="1400" dirty="0"/>
                  <a:t>점을 잘 고르면 성공</a:t>
                </a:r>
                <a:r>
                  <a:rPr lang="en-US" altLang="ko-KR" sz="1400" dirty="0"/>
                  <a:t>!?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스키타기, 남자, 쌍, 테이블이(가) 표시된 사진&#10;&#10;자동 생성된 설명">
            <a:extLst>
              <a:ext uri="{FF2B5EF4-FFF2-40B4-BE49-F238E27FC236}">
                <a16:creationId xmlns:a16="http://schemas.microsoft.com/office/drawing/2014/main" id="{6F8A0A29-F3DF-4ABD-B8F6-EC1300E4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21" y="3429000"/>
            <a:ext cx="3215919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남자, 쥐고있는, 공기, 테이블이(가) 표시된 사진&#10;&#10;자동 생성된 설명">
            <a:extLst>
              <a:ext uri="{FF2B5EF4-FFF2-40B4-BE49-F238E27FC236}">
                <a16:creationId xmlns:a16="http://schemas.microsoft.com/office/drawing/2014/main" id="{198EBA0D-8C0F-4BAE-BCA9-246622E2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3429000"/>
            <a:ext cx="3215918" cy="2779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다각형의 면적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기본 아이디어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다각형의 한 꼭지점을 기준으로 잡고 삼각형 단위로 쪼개서 넓이를 더하자</a:t>
                </a:r>
                <a:r>
                  <a:rPr lang="en-US" altLang="ko-KR" dirty="0"/>
                  <a:t>!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				    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									    </a:t>
                </a:r>
                <a:r>
                  <a:rPr lang="ko-KR" altLang="en-US" sz="1400" dirty="0"/>
                  <a:t>점을 잘못 고르면 실패</a:t>
                </a:r>
                <a:r>
                  <a:rPr lang="en-US" altLang="ko-KR" sz="1400" dirty="0"/>
                  <a:t>!? </a:t>
                </a:r>
                <a:r>
                  <a:rPr lang="ko-KR" altLang="en-US" sz="1400" dirty="0"/>
                  <a:t>주황색 부분 중복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 r="-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스키타기, 남자, 쌍, 테이블이(가) 표시된 사진&#10;&#10;자동 생성된 설명">
            <a:extLst>
              <a:ext uri="{FF2B5EF4-FFF2-40B4-BE49-F238E27FC236}">
                <a16:creationId xmlns:a16="http://schemas.microsoft.com/office/drawing/2014/main" id="{6F8A0A29-F3DF-4ABD-B8F6-EC1300E4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21" y="3429000"/>
            <a:ext cx="3215919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다각형의 면적 </a:t>
            </a:r>
            <a:r>
              <a:rPr lang="en-US" altLang="ko-KR" sz="2800" dirty="0"/>
              <a:t>– </a:t>
            </a:r>
            <a:r>
              <a:rPr lang="en-US" altLang="ko-KR" sz="1800" dirty="0"/>
              <a:t>with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ccw</a:t>
            </a:r>
            <a:endParaRPr lang="ko-KR" altLang="en-US" sz="2800" dirty="0"/>
          </a:p>
          <a:p>
            <a:endParaRPr lang="en-US" altLang="ko-KR" dirty="0"/>
          </a:p>
          <a:p>
            <a:r>
              <a:rPr lang="ko-KR" altLang="en-US" dirty="0"/>
              <a:t>기본 아이디어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다각형의 한 꼭지점을 기준으로 잡고 삼각형 단위로 쪼개서 넓이를 더하자</a:t>
            </a:r>
            <a:r>
              <a:rPr lang="en-US" altLang="ko-KR" dirty="0"/>
              <a:t>!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dirty="0"/>
              <a:t>확장 아이디어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다각형의 한 꼭지점을 기준으로 잡고 반시계방향으로 돌며 기준점으로부터 절대값을 씌우지 않은 </a:t>
            </a:r>
            <a:r>
              <a:rPr lang="ko-KR" altLang="en-US" dirty="0" err="1"/>
              <a:t>외적값을</a:t>
            </a:r>
            <a:r>
              <a:rPr lang="ko-KR" altLang="en-US" dirty="0"/>
              <a:t> 더하자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9984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F62E8-C8B6-46C2-BEBD-CFF70413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</a:t>
            </a:r>
          </a:p>
        </p:txBody>
      </p:sp>
      <p:pic>
        <p:nvPicPr>
          <p:cNvPr id="7" name="내용 개체 틀 6" descr="사진, 테이블, 다른, 다양한이(가) 표시된 사진&#10;&#10;자동 생성된 설명">
            <a:extLst>
              <a:ext uri="{FF2B5EF4-FFF2-40B4-BE49-F238E27FC236}">
                <a16:creationId xmlns:a16="http://schemas.microsoft.com/office/drawing/2014/main" id="{385C6B6B-471F-4015-8BE3-E55EC8F2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564" y="1462046"/>
            <a:ext cx="6370872" cy="4618120"/>
          </a:xfr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0391C7-575B-486D-8F79-5B41BC5CDB57}"/>
              </a:ext>
            </a:extLst>
          </p:cNvPr>
          <p:cNvCxnSpPr/>
          <p:nvPr/>
        </p:nvCxnSpPr>
        <p:spPr>
          <a:xfrm>
            <a:off x="2390862" y="1853967"/>
            <a:ext cx="729843" cy="562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F673F9B-8D35-4CDA-B7EC-93142E1A7ED1}"/>
              </a:ext>
            </a:extLst>
          </p:cNvPr>
          <p:cNvCxnSpPr>
            <a:cxnSpLocks/>
          </p:cNvCxnSpPr>
          <p:nvPr/>
        </p:nvCxnSpPr>
        <p:spPr>
          <a:xfrm>
            <a:off x="2541864" y="4945309"/>
            <a:ext cx="1853968" cy="281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FBA70BE-0C42-4111-81CD-40D3092E1252}"/>
              </a:ext>
            </a:extLst>
          </p:cNvPr>
          <p:cNvCxnSpPr>
            <a:cxnSpLocks/>
          </p:cNvCxnSpPr>
          <p:nvPr/>
        </p:nvCxnSpPr>
        <p:spPr>
          <a:xfrm flipH="1" flipV="1">
            <a:off x="8724550" y="2801923"/>
            <a:ext cx="1166070" cy="813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6337FB-4226-4594-AB4F-36F0785B22BE}"/>
              </a:ext>
            </a:extLst>
          </p:cNvPr>
          <p:cNvCxnSpPr>
            <a:cxnSpLocks/>
          </p:cNvCxnSpPr>
          <p:nvPr/>
        </p:nvCxnSpPr>
        <p:spPr>
          <a:xfrm flipH="1">
            <a:off x="8635068" y="3771106"/>
            <a:ext cx="1255552" cy="104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B08E1E-1507-4CB3-AE9E-C86981426361}"/>
              </a:ext>
            </a:extLst>
          </p:cNvPr>
          <p:cNvCxnSpPr>
            <a:cxnSpLocks/>
          </p:cNvCxnSpPr>
          <p:nvPr/>
        </p:nvCxnSpPr>
        <p:spPr>
          <a:xfrm>
            <a:off x="2301380" y="3302147"/>
            <a:ext cx="2279009" cy="397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F7B8E1-C098-4DAE-8823-37BA45A2F112}"/>
              </a:ext>
            </a:extLst>
          </p:cNvPr>
          <p:cNvSpPr txBox="1"/>
          <p:nvPr/>
        </p:nvSpPr>
        <p:spPr>
          <a:xfrm>
            <a:off x="1952641" y="1576206"/>
            <a:ext cx="117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A5136-529C-4F30-A3F4-0429B422001D}"/>
              </a:ext>
            </a:extLst>
          </p:cNvPr>
          <p:cNvSpPr txBox="1"/>
          <p:nvPr/>
        </p:nvSpPr>
        <p:spPr>
          <a:xfrm>
            <a:off x="1472268" y="3006636"/>
            <a:ext cx="117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교차점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55713-6BBF-4F04-8DA5-A1E292CB54B4}"/>
              </a:ext>
            </a:extLst>
          </p:cNvPr>
          <p:cNvSpPr txBox="1"/>
          <p:nvPr/>
        </p:nvSpPr>
        <p:spPr>
          <a:xfrm>
            <a:off x="1900315" y="4692172"/>
            <a:ext cx="117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선분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FF0F2-8903-4A5A-A794-D3C0C9A40398}"/>
              </a:ext>
            </a:extLst>
          </p:cNvPr>
          <p:cNvSpPr txBox="1"/>
          <p:nvPr/>
        </p:nvSpPr>
        <p:spPr>
          <a:xfrm>
            <a:off x="9890620" y="3514879"/>
            <a:ext cx="117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다각형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19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진, 남자, 공기, 쥐고있는이(가) 표시된 사진&#10;&#10;자동 생성된 설명">
            <a:extLst>
              <a:ext uri="{FF2B5EF4-FFF2-40B4-BE49-F238E27FC236}">
                <a16:creationId xmlns:a16="http://schemas.microsoft.com/office/drawing/2014/main" id="{4D48FA74-99B2-4665-A417-EE07646D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44" y="3397644"/>
            <a:ext cx="3228915" cy="2779319"/>
          </a:xfrm>
          <a:prstGeom prst="rect">
            <a:avLst/>
          </a:prstGeom>
        </p:spPr>
      </p:pic>
      <p:pic>
        <p:nvPicPr>
          <p:cNvPr id="4" name="그림 3" descr="남자, 쥐고있는, 공기, 테이블이(가) 표시된 사진&#10;&#10;자동 생성된 설명">
            <a:extLst>
              <a:ext uri="{FF2B5EF4-FFF2-40B4-BE49-F238E27FC236}">
                <a16:creationId xmlns:a16="http://schemas.microsoft.com/office/drawing/2014/main" id="{379F10A9-1EF4-451C-B008-E8E62EAE6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81" y="3429000"/>
            <a:ext cx="3215918" cy="2779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다각형의 면적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확장 아이디어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다각형의 한 꼭지점을 기준으로 잡고 반시계방향으로 돌며 기준점으로부터 절대값을 씌우지 않은 </a:t>
                </a:r>
                <a:r>
                  <a:rPr lang="ko-KR" altLang="en-US" dirty="0" err="1"/>
                  <a:t>외적값을</a:t>
                </a:r>
                <a:r>
                  <a:rPr lang="ko-KR" altLang="en-US" dirty="0"/>
                  <a:t> 더하자</a:t>
                </a:r>
                <a:r>
                  <a:rPr lang="en-US" altLang="ko-KR" dirty="0"/>
                  <a:t>!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				    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									</a:t>
                </a:r>
                <a:r>
                  <a:rPr lang="ko-KR" altLang="en-US" sz="1400" dirty="0"/>
                  <a:t> 파란색 부분은 양수 넓이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								</a:t>
                </a:r>
                <a:r>
                  <a:rPr lang="ko-KR" altLang="en-US" sz="1400" dirty="0"/>
                  <a:t>주황색 부분은 음수 넓이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중복 제거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69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#2166 </a:t>
            </a:r>
            <a:r>
              <a:rPr lang="ko-KR" altLang="en-US" sz="2800" dirty="0"/>
              <a:t>다각형의 면적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다각형을 이루는 점이 순서대로 주어질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다각형의 면적을 구하여라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01F30481-9DDA-4A77-BD1C-39B0B534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23" y="1348395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#2166 </a:t>
            </a:r>
            <a:r>
              <a:rPr lang="ko-KR" altLang="en-US" sz="2800" dirty="0"/>
              <a:t>다각형의 면적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다각형을 이루는 점이 순서대로 주어질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다각형의 면적을 구하여라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설명했던 것처럼</a:t>
            </a:r>
            <a:r>
              <a:rPr lang="en-US" altLang="ko-KR" dirty="0"/>
              <a:t> </a:t>
            </a:r>
            <a:r>
              <a:rPr lang="ko-KR" altLang="en-US" dirty="0"/>
              <a:t>기준점을 잡고 순서대로 이동하며 </a:t>
            </a:r>
            <a:r>
              <a:rPr lang="en-US" altLang="ko-KR" dirty="0" err="1"/>
              <a:t>ccw</a:t>
            </a:r>
            <a:r>
              <a:rPr lang="ko-KR" altLang="en-US" dirty="0"/>
              <a:t>값을 더해주면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순서대로 이동했을 때</a:t>
            </a:r>
            <a:r>
              <a:rPr lang="en-US" altLang="ko-KR" dirty="0"/>
              <a:t>, </a:t>
            </a:r>
            <a:r>
              <a:rPr lang="ko-KR" altLang="en-US" dirty="0"/>
              <a:t>시계방향일 수도 있으므로 최종 넓이의 절대값을 출력</a:t>
            </a:r>
            <a:r>
              <a:rPr lang="en-US" altLang="ko-KR" dirty="0"/>
              <a:t>!</a:t>
            </a: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01F30481-9DDA-4A77-BD1C-39B0B534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23" y="1348395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1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직선의 교차 판별 </a:t>
            </a:r>
            <a:r>
              <a:rPr lang="en-US" altLang="ko-KR" sz="2800" dirty="0"/>
              <a:t>– </a:t>
            </a:r>
            <a:r>
              <a:rPr lang="en-US" altLang="ko-KR" sz="1800" dirty="0"/>
              <a:t>with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ccw</a:t>
            </a:r>
            <a:endParaRPr lang="ko-KR" altLang="en-US" sz="28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테이블, 다른, 사진, 다양한이(가) 표시된 사진&#10;&#10;자동 생성된 설명">
            <a:extLst>
              <a:ext uri="{FF2B5EF4-FFF2-40B4-BE49-F238E27FC236}">
                <a16:creationId xmlns:a16="http://schemas.microsoft.com/office/drawing/2014/main" id="{96A87FD8-F482-45F8-81FD-5EF95DC9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2123628"/>
            <a:ext cx="916003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직선의 교차 판별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대놓고 교차 </a:t>
                </a:r>
                <a:r>
                  <a:rPr lang="en-US" altLang="ko-KR" dirty="0"/>
                  <a:t>case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:r>
                  <a:rPr lang="ko-KR" altLang="en-US" dirty="0"/>
                  <a:t>한 선분을 기준으로 다른 선분의 양 끝점이 </a:t>
                </a:r>
                <a:br>
                  <a:rPr lang="en-US" altLang="ko-KR" dirty="0"/>
                </a:br>
                <a:r>
                  <a:rPr lang="en-US" altLang="ko-KR" dirty="0"/>
                  <a:t>					</a:t>
                </a:r>
                <a:r>
                  <a:rPr lang="ko-KR" altLang="en-US" dirty="0"/>
                  <a:t>다른 방향에 위치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곱이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작다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공, 사진, 테이블, 남자이(가) 표시된 사진&#10;&#10;자동 생성된 설명">
            <a:extLst>
              <a:ext uri="{FF2B5EF4-FFF2-40B4-BE49-F238E27FC236}">
                <a16:creationId xmlns:a16="http://schemas.microsoft.com/office/drawing/2014/main" id="{03B798EF-4B2E-4F2F-A926-53438A09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80" y="2718402"/>
            <a:ext cx="3067932" cy="29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61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직선의 교차 판별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대놓고 교차 </a:t>
                </a:r>
                <a:r>
                  <a:rPr lang="en-US" altLang="ko-KR" dirty="0"/>
                  <a:t>case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:r>
                  <a:rPr lang="ko-KR" altLang="en-US" dirty="0"/>
                  <a:t>한 선분을 기준으로 다른 선분의 양 끝점이 </a:t>
                </a:r>
                <a:br>
                  <a:rPr lang="en-US" altLang="ko-KR" dirty="0"/>
                </a:br>
                <a:r>
                  <a:rPr lang="en-US" altLang="ko-KR" dirty="0"/>
                  <a:t>					</a:t>
                </a:r>
                <a:r>
                  <a:rPr lang="ko-KR" altLang="en-US" dirty="0"/>
                  <a:t>다른 방향에 위치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곱이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작다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(Q,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(Q,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&lt;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공, 사진, 테이블, 남자이(가) 표시된 사진&#10;&#10;자동 생성된 설명">
            <a:extLst>
              <a:ext uri="{FF2B5EF4-FFF2-40B4-BE49-F238E27FC236}">
                <a16:creationId xmlns:a16="http://schemas.microsoft.com/office/drawing/2014/main" id="{03B798EF-4B2E-4F2F-A926-53438A09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80" y="2718402"/>
            <a:ext cx="3067932" cy="29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3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직선의 교차 판별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대놓고 교차 </a:t>
                </a:r>
                <a:r>
                  <a:rPr lang="en-US" altLang="ko-KR" dirty="0"/>
                  <a:t>case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:r>
                  <a:rPr lang="ko-KR" altLang="en-US" dirty="0"/>
                  <a:t>한 선분을 기준으로 다른 선분의 양 끝점이 </a:t>
                </a:r>
                <a:br>
                  <a:rPr lang="en-US" altLang="ko-KR" dirty="0"/>
                </a:br>
                <a:r>
                  <a:rPr lang="en-US" altLang="ko-KR" dirty="0"/>
                  <a:t>					</a:t>
                </a:r>
                <a:r>
                  <a:rPr lang="ko-KR" altLang="en-US" dirty="0"/>
                  <a:t>다른 방향에 위치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곱이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작다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가로선을 기준으로 세로선의 양 끝점이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:r>
                  <a:rPr lang="ko-KR" altLang="en-US" dirty="0"/>
                  <a:t>다른 방향에 위치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개체, 남자, 공, 게임이(가) 표시된 사진&#10;&#10;자동 생성된 설명">
            <a:extLst>
              <a:ext uri="{FF2B5EF4-FFF2-40B4-BE49-F238E27FC236}">
                <a16:creationId xmlns:a16="http://schemas.microsoft.com/office/drawing/2014/main" id="{220138E0-DD9C-4718-8E56-0EA135BA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7" y="3107468"/>
            <a:ext cx="4027475" cy="21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1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직선의 교차 판별 </a:t>
                </a:r>
                <a:r>
                  <a:rPr lang="en-US" altLang="ko-KR" sz="2800" dirty="0"/>
                  <a:t>– </a:t>
                </a:r>
                <a:r>
                  <a:rPr lang="en-US" altLang="ko-KR" sz="1800" dirty="0"/>
                  <a:t>with</a:t>
                </a:r>
                <a:r>
                  <a:rPr lang="ko-KR" altLang="en-US" sz="1800" dirty="0"/>
                  <a:t> </a:t>
                </a:r>
                <a:r>
                  <a:rPr lang="en-US" altLang="ko-KR" sz="1800" dirty="0" err="1"/>
                  <a:t>ccw</a:t>
                </a:r>
                <a:endParaRPr lang="ko-KR" altLang="en-US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대놓고 교차 </a:t>
                </a:r>
                <a:r>
                  <a:rPr lang="en-US" altLang="ko-KR" dirty="0"/>
                  <a:t>case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:r>
                  <a:rPr lang="ko-KR" altLang="en-US" dirty="0"/>
                  <a:t>한 선분을 기준으로 다른 선분의 양 끝점이 </a:t>
                </a:r>
                <a:br>
                  <a:rPr lang="en-US" altLang="ko-KR" dirty="0"/>
                </a:br>
                <a:r>
                  <a:rPr lang="en-US" altLang="ko-KR" dirty="0"/>
                  <a:t>					</a:t>
                </a:r>
                <a:r>
                  <a:rPr lang="ko-KR" altLang="en-US" dirty="0"/>
                  <a:t>다른 방향에 위치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곱이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작다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가로선을 기준으로 세로선의 양 끝점이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:r>
                  <a:rPr lang="ko-KR" altLang="en-US" dirty="0"/>
                  <a:t>다른 방향에 위치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두 선분을 각각 기준으로 두 곱 모두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</a:t>
                </a:r>
                <a:r>
                  <a:rPr lang="ko-KR" altLang="en-US" dirty="0" err="1"/>
                  <a:t>작아야함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(D, E, F) * 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(D, E, G) &lt; 0 &amp;&amp; 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(F, G, D) * </a:t>
                </a:r>
                <a:r>
                  <a:rPr lang="en-US" altLang="ko-KR" dirty="0" err="1"/>
                  <a:t>ccw</a:t>
                </a:r>
                <a:r>
                  <a:rPr lang="en-US" altLang="ko-KR" dirty="0"/>
                  <a:t>(F, G, E) &lt; 0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개체, 남자, 공, 게임이(가) 표시된 사진&#10;&#10;자동 생성된 설명">
            <a:extLst>
              <a:ext uri="{FF2B5EF4-FFF2-40B4-BE49-F238E27FC236}">
                <a16:creationId xmlns:a16="http://schemas.microsoft.com/office/drawing/2014/main" id="{220138E0-DD9C-4718-8E56-0EA135BA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7" y="3107468"/>
            <a:ext cx="4027475" cy="2141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B8A295-0222-48CD-952E-2BEBB0158467}"/>
                  </a:ext>
                </a:extLst>
              </p:cNvPr>
              <p:cNvSpPr txBox="1"/>
              <p:nvPr/>
            </p:nvSpPr>
            <p:spPr>
              <a:xfrm>
                <a:off x="10139822" y="5830349"/>
                <a:ext cx="2273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false!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B8A295-0222-48CD-952E-2BEBB0158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822" y="5830349"/>
                <a:ext cx="227341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91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직선의 교차 판별 </a:t>
            </a:r>
            <a:r>
              <a:rPr lang="en-US" altLang="ko-KR" sz="2800" dirty="0"/>
              <a:t>– </a:t>
            </a:r>
            <a:r>
              <a:rPr lang="en-US" altLang="ko-KR" sz="1800" dirty="0"/>
              <a:t>with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ccw</a:t>
            </a:r>
            <a:endParaRPr lang="ko-KR" altLang="en-US" sz="2800" dirty="0"/>
          </a:p>
          <a:p>
            <a:endParaRPr lang="en-US" altLang="ko-KR" dirty="0"/>
          </a:p>
          <a:p>
            <a:r>
              <a:rPr lang="ko-KR" altLang="en-US" dirty="0"/>
              <a:t>선분의 끝이 걸치는 </a:t>
            </a:r>
            <a:r>
              <a:rPr lang="en-US" altLang="ko-KR" dirty="0"/>
              <a:t>case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ko-KR" altLang="en-US" dirty="0"/>
              <a:t>한 선분을 기준으로 다른 선분의 한 끝점이 </a:t>
            </a:r>
            <a:br>
              <a:rPr lang="en-US" altLang="ko-KR" dirty="0"/>
            </a:br>
            <a:r>
              <a:rPr lang="en-US" altLang="ko-KR" dirty="0"/>
              <a:t>					</a:t>
            </a:r>
            <a:r>
              <a:rPr lang="ko-KR" altLang="en-US" dirty="0"/>
              <a:t>일직선으로 위치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dirty="0" err="1"/>
              <a:t>ccw</a:t>
            </a:r>
            <a:r>
              <a:rPr lang="en-US" altLang="ko-KR" dirty="0"/>
              <a:t>(H, I, K) * </a:t>
            </a:r>
            <a:r>
              <a:rPr lang="en-US" altLang="ko-KR" dirty="0" err="1"/>
              <a:t>ccw</a:t>
            </a:r>
            <a:r>
              <a:rPr lang="en-US" altLang="ko-KR" dirty="0"/>
              <a:t>(H, I, J) = 0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dirty="0" err="1"/>
              <a:t>ccw</a:t>
            </a:r>
            <a:r>
              <a:rPr lang="en-US" altLang="ko-KR" dirty="0"/>
              <a:t>(J, K, H) * </a:t>
            </a:r>
            <a:r>
              <a:rPr lang="en-US" altLang="ko-KR" dirty="0" err="1"/>
              <a:t>ccw</a:t>
            </a:r>
            <a:r>
              <a:rPr lang="en-US" altLang="ko-KR" dirty="0"/>
              <a:t>(J, K, I) &lt;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dirty="0" err="1"/>
              <a:t>ccw</a:t>
            </a:r>
            <a:r>
              <a:rPr lang="ko-KR" altLang="en-US" dirty="0"/>
              <a:t>의 곱 중 하나가 </a:t>
            </a:r>
            <a:r>
              <a:rPr lang="en-US" altLang="ko-KR" dirty="0"/>
              <a:t>0</a:t>
            </a:r>
          </a:p>
        </p:txBody>
      </p:sp>
      <p:pic>
        <p:nvPicPr>
          <p:cNvPr id="6" name="그림 5" descr="사진, 남자, 공, 테이블이(가) 표시된 사진&#10;&#10;자동 생성된 설명">
            <a:extLst>
              <a:ext uri="{FF2B5EF4-FFF2-40B4-BE49-F238E27FC236}">
                <a16:creationId xmlns:a16="http://schemas.microsoft.com/office/drawing/2014/main" id="{178F9114-FB4A-46B7-8B41-1F95DDDF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56" y="3014389"/>
            <a:ext cx="1950889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8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직선의 교차 판별 </a:t>
            </a:r>
            <a:r>
              <a:rPr lang="en-US" altLang="ko-KR" sz="2800" dirty="0"/>
              <a:t>– </a:t>
            </a:r>
            <a:r>
              <a:rPr lang="en-US" altLang="ko-KR" sz="1800" dirty="0"/>
              <a:t>with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ccw</a:t>
            </a:r>
            <a:endParaRPr lang="ko-KR" altLang="en-US" sz="2800" dirty="0"/>
          </a:p>
          <a:p>
            <a:endParaRPr lang="en-US" altLang="ko-KR" dirty="0"/>
          </a:p>
          <a:p>
            <a:r>
              <a:rPr lang="ko-KR" altLang="en-US" dirty="0"/>
              <a:t>무수히 많이 교차하는 </a:t>
            </a:r>
            <a:r>
              <a:rPr lang="en-US" altLang="ko-KR" dirty="0"/>
              <a:t>case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ko-KR" altLang="en-US" dirty="0"/>
              <a:t>두 선분이 일직선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dirty="0" err="1"/>
              <a:t>ccw</a:t>
            </a:r>
            <a:r>
              <a:rPr lang="en-US" altLang="ko-KR" dirty="0"/>
              <a:t>(V, W, C) * </a:t>
            </a:r>
            <a:r>
              <a:rPr lang="en-US" altLang="ko-KR" dirty="0" err="1"/>
              <a:t>ccw</a:t>
            </a:r>
            <a:r>
              <a:rPr lang="en-US" altLang="ko-KR" dirty="0"/>
              <a:t>(V, W, U) = 0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dirty="0" err="1"/>
              <a:t>ccw</a:t>
            </a:r>
            <a:r>
              <a:rPr lang="en-US" altLang="ko-KR" dirty="0"/>
              <a:t>(C, U, V) * </a:t>
            </a:r>
            <a:r>
              <a:rPr lang="en-US" altLang="ko-KR" dirty="0" err="1"/>
              <a:t>ccw</a:t>
            </a:r>
            <a:r>
              <a:rPr lang="en-US" altLang="ko-KR" dirty="0"/>
              <a:t>(C, U, W) = 0</a:t>
            </a:r>
          </a:p>
        </p:txBody>
      </p:sp>
      <p:pic>
        <p:nvPicPr>
          <p:cNvPr id="5" name="그림 4" descr="컴퓨터, 사진, 다른, 테이블이(가) 표시된 사진&#10;&#10;자동 생성된 설명">
            <a:extLst>
              <a:ext uri="{FF2B5EF4-FFF2-40B4-BE49-F238E27FC236}">
                <a16:creationId xmlns:a16="http://schemas.microsoft.com/office/drawing/2014/main" id="{DA4CCE85-1182-411D-8694-562E5B35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19" y="3020933"/>
            <a:ext cx="3806526" cy="24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F548F-FBAB-47D4-AB32-E3DD596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86E70-5998-4523-8660-7637361E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벡터</a:t>
            </a:r>
            <a:r>
              <a:rPr lang="en-US" altLang="ko-KR" sz="2800" dirty="0"/>
              <a:t> (vector)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방향</a:t>
            </a:r>
            <a:r>
              <a:rPr lang="en-US" altLang="ko-KR" dirty="0"/>
              <a:t>(</a:t>
            </a:r>
            <a:r>
              <a:rPr lang="ko-KR" altLang="en-US" dirty="0"/>
              <a:t>시점 </a:t>
            </a:r>
            <a:r>
              <a:rPr lang="en-US" altLang="ko-KR" dirty="0"/>
              <a:t>/ 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ko-KR" altLang="en-US" dirty="0"/>
              <a:t>크기를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기하를 다루면서 점</a:t>
            </a:r>
            <a:r>
              <a:rPr lang="en-US" altLang="ko-KR" dirty="0"/>
              <a:t>, </a:t>
            </a:r>
            <a:r>
              <a:rPr lang="ko-KR" altLang="en-US" dirty="0"/>
              <a:t>선 등을 표현할 기본 도구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실내, 사진, 하얀색, 앉아있는이(가) 표시된 사진&#10;&#10;자동 생성된 설명">
            <a:extLst>
              <a:ext uri="{FF2B5EF4-FFF2-40B4-BE49-F238E27FC236}">
                <a16:creationId xmlns:a16="http://schemas.microsoft.com/office/drawing/2014/main" id="{35DB24F9-4292-4A60-AD8F-E3110A68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01" y="1630546"/>
            <a:ext cx="3477072" cy="42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17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800" dirty="0"/>
              <a:t>직선의 교차 판별 </a:t>
            </a:r>
            <a:r>
              <a:rPr lang="en-US" altLang="ko-KR" sz="2800" dirty="0"/>
              <a:t>– </a:t>
            </a:r>
            <a:r>
              <a:rPr lang="en-US" altLang="ko-KR" sz="1800" dirty="0"/>
              <a:t>with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ccw</a:t>
            </a:r>
            <a:endParaRPr lang="ko-KR" altLang="en-US" sz="2800" dirty="0"/>
          </a:p>
          <a:p>
            <a:endParaRPr lang="en-US" altLang="ko-KR" dirty="0"/>
          </a:p>
          <a:p>
            <a:r>
              <a:rPr lang="ko-KR" altLang="en-US" dirty="0"/>
              <a:t>무수히 많이 교차하는 </a:t>
            </a:r>
            <a:r>
              <a:rPr lang="en-US" altLang="ko-KR" dirty="0"/>
              <a:t>case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ko-KR" altLang="en-US" dirty="0"/>
              <a:t>두 선분이 일직선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dirty="0" err="1"/>
              <a:t>ccw</a:t>
            </a:r>
            <a:r>
              <a:rPr lang="en-US" altLang="ko-KR" dirty="0"/>
              <a:t>(V, W, C) * </a:t>
            </a:r>
            <a:r>
              <a:rPr lang="en-US" altLang="ko-KR" dirty="0" err="1"/>
              <a:t>ccw</a:t>
            </a:r>
            <a:r>
              <a:rPr lang="en-US" altLang="ko-KR" dirty="0"/>
              <a:t>(V, W, U) = 0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dirty="0" err="1"/>
              <a:t>ccw</a:t>
            </a:r>
            <a:r>
              <a:rPr lang="en-US" altLang="ko-KR" dirty="0"/>
              <a:t>(C, U, V) * </a:t>
            </a:r>
            <a:r>
              <a:rPr lang="en-US" altLang="ko-KR" dirty="0" err="1"/>
              <a:t>ccw</a:t>
            </a:r>
            <a:r>
              <a:rPr lang="en-US" altLang="ko-KR" dirty="0"/>
              <a:t>(C, U, W) =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ko-KR" altLang="en-US" dirty="0"/>
              <a:t>일직선일 때</a:t>
            </a:r>
            <a:r>
              <a:rPr lang="en-US" altLang="ko-KR" dirty="0"/>
              <a:t>, </a:t>
            </a:r>
            <a:r>
              <a:rPr lang="ko-KR" altLang="en-US" dirty="0"/>
              <a:t>교차하지 않으려면 </a:t>
            </a:r>
            <a:r>
              <a:rPr lang="en-US" altLang="ko-KR" dirty="0"/>
              <a:t>x</a:t>
            </a:r>
            <a:r>
              <a:rPr lang="ko-KR" altLang="en-US" dirty="0"/>
              <a:t>좌표가 중복되지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			x</a:t>
            </a:r>
            <a:r>
              <a:rPr lang="ko-KR" altLang="en-US" dirty="0"/>
              <a:t>좌표가 같을 때는 </a:t>
            </a:r>
            <a:r>
              <a:rPr lang="en-US" altLang="ko-KR" dirty="0"/>
              <a:t>y</a:t>
            </a:r>
            <a:r>
              <a:rPr lang="ko-KR" altLang="en-US" dirty="0"/>
              <a:t>좌표로 판단 가능</a:t>
            </a:r>
            <a:endParaRPr lang="en-US" altLang="ko-KR" dirty="0"/>
          </a:p>
        </p:txBody>
      </p:sp>
      <p:pic>
        <p:nvPicPr>
          <p:cNvPr id="5" name="그림 4" descr="컴퓨터, 사진, 다른, 테이블이(가) 표시된 사진&#10;&#10;자동 생성된 설명">
            <a:extLst>
              <a:ext uri="{FF2B5EF4-FFF2-40B4-BE49-F238E27FC236}">
                <a16:creationId xmlns:a16="http://schemas.microsoft.com/office/drawing/2014/main" id="{DA4CCE85-1182-411D-8694-562E5B35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19" y="3020933"/>
            <a:ext cx="3806526" cy="24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5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직선의 교차 판별 </a:t>
            </a:r>
            <a:r>
              <a:rPr lang="en-US" altLang="ko-KR" sz="2800" dirty="0"/>
              <a:t>– </a:t>
            </a:r>
            <a:r>
              <a:rPr lang="en-US" altLang="ko-KR" sz="1800" dirty="0"/>
              <a:t>with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ccw</a:t>
            </a:r>
            <a:endParaRPr lang="ko-KR" altLang="en-US" sz="2800" dirty="0"/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두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곱이 모두</a:t>
            </a:r>
            <a:r>
              <a:rPr lang="en-US" altLang="ko-KR" dirty="0"/>
              <a:t> 0</a:t>
            </a:r>
            <a:r>
              <a:rPr lang="ko-KR" altLang="en-US" dirty="0"/>
              <a:t>보다 작은 경우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 </a:t>
            </a:r>
            <a:r>
              <a:rPr lang="ko-KR" altLang="en-US" dirty="0"/>
              <a:t>둘 중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곱이 </a:t>
            </a:r>
            <a:r>
              <a:rPr lang="en-US" altLang="ko-KR" dirty="0"/>
              <a:t>0</a:t>
            </a:r>
            <a:r>
              <a:rPr lang="ko-KR" altLang="en-US" dirty="0"/>
              <a:t>보다 작은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두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곱이 모두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x</a:t>
            </a:r>
            <a:r>
              <a:rPr lang="ko-KR" altLang="en-US" dirty="0"/>
              <a:t>좌표와 </a:t>
            </a:r>
            <a:r>
              <a:rPr lang="en-US" altLang="ko-KR" dirty="0"/>
              <a:t>y</a:t>
            </a:r>
            <a:r>
              <a:rPr lang="ko-KR" altLang="en-US" dirty="0"/>
              <a:t>좌표의 중복이 있는 경우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05F0B3-3476-4D86-A60D-3E268F78CFF5}"/>
              </a:ext>
            </a:extLst>
          </p:cNvPr>
          <p:cNvCxnSpPr/>
          <p:nvPr/>
        </p:nvCxnSpPr>
        <p:spPr>
          <a:xfrm flipV="1">
            <a:off x="6228503" y="4322405"/>
            <a:ext cx="1668026" cy="432079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F282E8-3523-4F1C-ADB8-B83331AF3A30}"/>
              </a:ext>
            </a:extLst>
          </p:cNvPr>
          <p:cNvCxnSpPr/>
          <p:nvPr/>
        </p:nvCxnSpPr>
        <p:spPr>
          <a:xfrm>
            <a:off x="6342077" y="1820411"/>
            <a:ext cx="151002" cy="135062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076F8C-A0AC-442E-A96D-602FDE2B40BF}"/>
              </a:ext>
            </a:extLst>
          </p:cNvPr>
          <p:cNvCxnSpPr/>
          <p:nvPr/>
        </p:nvCxnSpPr>
        <p:spPr>
          <a:xfrm>
            <a:off x="6987015" y="3171039"/>
            <a:ext cx="151002" cy="135062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AD029E3-A5C8-44C2-891A-D30C41CE1324}"/>
              </a:ext>
            </a:extLst>
          </p:cNvPr>
          <p:cNvCxnSpPr>
            <a:cxnSpLocks/>
          </p:cNvCxnSpPr>
          <p:nvPr/>
        </p:nvCxnSpPr>
        <p:spPr>
          <a:xfrm flipV="1">
            <a:off x="8527086" y="3428999"/>
            <a:ext cx="1078308" cy="216041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C7F77F-14E7-4FA4-8853-9588FAC1F373}"/>
              </a:ext>
            </a:extLst>
          </p:cNvPr>
          <p:cNvCxnSpPr>
            <a:cxnSpLocks/>
          </p:cNvCxnSpPr>
          <p:nvPr/>
        </p:nvCxnSpPr>
        <p:spPr>
          <a:xfrm flipH="1">
            <a:off x="9420836" y="3262536"/>
            <a:ext cx="218114" cy="101770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FB176F-4CCD-4D04-895F-39D9FF1944FC}"/>
              </a:ext>
            </a:extLst>
          </p:cNvPr>
          <p:cNvCxnSpPr>
            <a:cxnSpLocks/>
          </p:cNvCxnSpPr>
          <p:nvPr/>
        </p:nvCxnSpPr>
        <p:spPr>
          <a:xfrm>
            <a:off x="5849924" y="2268427"/>
            <a:ext cx="1668026" cy="359642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220BC33-BBC6-4DB4-A117-188F84C0A113}"/>
              </a:ext>
            </a:extLst>
          </p:cNvPr>
          <p:cNvCxnSpPr>
            <a:cxnSpLocks/>
          </p:cNvCxnSpPr>
          <p:nvPr/>
        </p:nvCxnSpPr>
        <p:spPr>
          <a:xfrm>
            <a:off x="6917474" y="5830477"/>
            <a:ext cx="160961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729EFD-56A3-4CF9-9842-686FCDA98AAE}"/>
              </a:ext>
            </a:extLst>
          </p:cNvPr>
          <p:cNvCxnSpPr>
            <a:cxnSpLocks/>
          </p:cNvCxnSpPr>
          <p:nvPr/>
        </p:nvCxnSpPr>
        <p:spPr>
          <a:xfrm>
            <a:off x="6153002" y="5836307"/>
            <a:ext cx="1743527" cy="0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AA39829-9F18-49C1-96D3-5BD869C01773}"/>
              </a:ext>
            </a:extLst>
          </p:cNvPr>
          <p:cNvCxnSpPr>
            <a:cxnSpLocks/>
          </p:cNvCxnSpPr>
          <p:nvPr/>
        </p:nvCxnSpPr>
        <p:spPr>
          <a:xfrm flipV="1">
            <a:off x="9216058" y="4395831"/>
            <a:ext cx="0" cy="9900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078389-4D4A-4CE7-BD4C-7FAE7371D068}"/>
              </a:ext>
            </a:extLst>
          </p:cNvPr>
          <p:cNvCxnSpPr>
            <a:cxnSpLocks/>
          </p:cNvCxnSpPr>
          <p:nvPr/>
        </p:nvCxnSpPr>
        <p:spPr>
          <a:xfrm>
            <a:off x="9224447" y="4802387"/>
            <a:ext cx="0" cy="1374576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23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915F26B-5B36-46A0-BF1F-9171A6EE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8595"/>
            <a:ext cx="4650766" cy="45438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Convex Hull (</a:t>
            </a:r>
            <a:r>
              <a:rPr lang="ko-KR" altLang="en-US" sz="2800" dirty="0"/>
              <a:t>볼록 껍질</a:t>
            </a:r>
            <a:r>
              <a:rPr lang="en-US" altLang="ko-KR" sz="2800" dirty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모든 점 또는 모든 영역을 감싸는 </a:t>
            </a:r>
            <a:br>
              <a:rPr lang="en-US" altLang="ko-KR" dirty="0"/>
            </a:br>
            <a:r>
              <a:rPr lang="ko-KR" altLang="en-US" dirty="0"/>
              <a:t>가장 작은 볼록 다각형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다각형과 점의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다각형과 직선의 관계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A38E51-43DD-4DAB-B6D3-52AF2CEB4AA3}"/>
                  </a:ext>
                </a:extLst>
              </p:cNvPr>
              <p:cNvSpPr txBox="1"/>
              <p:nvPr/>
            </p:nvSpPr>
            <p:spPr>
              <a:xfrm>
                <a:off x="1610686" y="5301842"/>
                <a:ext cx="37079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2400" dirty="0"/>
                  <a:t> 그럼 만들어보자</a:t>
                </a:r>
                <a:r>
                  <a:rPr lang="en-US" altLang="ko-KR" sz="2400" dirty="0"/>
                  <a:t>!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A38E51-43DD-4DAB-B6D3-52AF2CEB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686" y="5301842"/>
                <a:ext cx="3707934" cy="461665"/>
              </a:xfrm>
              <a:prstGeom prst="rect">
                <a:avLst/>
              </a:prstGeom>
              <a:blipFill>
                <a:blip r:embed="rId3"/>
                <a:stretch>
                  <a:fillRect t="-12000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918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915F26B-5B36-46A0-BF1F-9171A6EE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8595"/>
            <a:ext cx="4650766" cy="45438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기준점 뽑기 </a:t>
            </a:r>
            <a:r>
              <a:rPr lang="en-US" altLang="ko-KR" dirty="0"/>
              <a:t>– </a:t>
            </a:r>
            <a:r>
              <a:rPr lang="ko-KR" altLang="en-US" dirty="0"/>
              <a:t>가장 좌측 점 </a:t>
            </a:r>
            <a:r>
              <a:rPr lang="en-US" altLang="ko-KR" dirty="0"/>
              <a:t>or </a:t>
            </a:r>
            <a:r>
              <a:rPr lang="ko-KR" altLang="en-US" dirty="0"/>
              <a:t>가장 하단 점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기준점을 기준으로 각도 정렬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각도가 같을 땐 거리 정렬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스택에 쌓아가며 </a:t>
            </a:r>
            <a:r>
              <a:rPr lang="en-US" altLang="ko-KR" dirty="0"/>
              <a:t>top</a:t>
            </a:r>
            <a:r>
              <a:rPr lang="ko-KR" altLang="en-US" dirty="0"/>
              <a:t>의 두 점과</a:t>
            </a:r>
            <a:br>
              <a:rPr lang="en-US" altLang="ko-KR" dirty="0"/>
            </a:br>
            <a:r>
              <a:rPr lang="ko-KR" altLang="en-US" dirty="0"/>
              <a:t>새로운 점의 관계가 </a:t>
            </a:r>
            <a:r>
              <a:rPr lang="en-US" altLang="ko-KR" dirty="0" err="1"/>
              <a:t>ccw</a:t>
            </a:r>
            <a:r>
              <a:rPr lang="ko-KR" altLang="en-US" dirty="0"/>
              <a:t>를 이루도록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15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기준점 선택 </a:t>
            </a:r>
            <a:r>
              <a:rPr lang="en-US" altLang="ko-KR" dirty="0"/>
              <a:t>- C</a:t>
            </a:r>
          </a:p>
        </p:txBody>
      </p:sp>
      <p:pic>
        <p:nvPicPr>
          <p:cNvPr id="6" name="그림 5" descr="대형이(가) 표시된 사진&#10;&#10;자동 생성된 설명">
            <a:extLst>
              <a:ext uri="{FF2B5EF4-FFF2-40B4-BE49-F238E27FC236}">
                <a16:creationId xmlns:a16="http://schemas.microsoft.com/office/drawing/2014/main" id="{745E4C0F-7CA4-4C14-9E80-C62F31A13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t="881" r="5808" b="5346"/>
          <a:stretch/>
        </p:blipFill>
        <p:spPr>
          <a:xfrm>
            <a:off x="4116000" y="2210217"/>
            <a:ext cx="3960000" cy="396674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6D1EC88-11B1-4560-AE2C-219712F77204}"/>
              </a:ext>
            </a:extLst>
          </p:cNvPr>
          <p:cNvSpPr/>
          <p:nvPr/>
        </p:nvSpPr>
        <p:spPr>
          <a:xfrm>
            <a:off x="5578489" y="5850762"/>
            <a:ext cx="500733" cy="5007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01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좌표들을 각도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C – I – J – B – G – H</a:t>
            </a:r>
          </a:p>
          <a:p>
            <a:pPr marL="0" indent="0">
              <a:buNone/>
            </a:pPr>
            <a:r>
              <a:rPr lang="en-US" altLang="ko-KR" dirty="0"/>
              <a:t>       – F – K – D – A – E</a:t>
            </a:r>
          </a:p>
        </p:txBody>
      </p:sp>
      <p:pic>
        <p:nvPicPr>
          <p:cNvPr id="5" name="그림 4" descr="지도, 소년, 젊은, 작은이(가) 표시된 사진&#10;&#10;자동 생성된 설명">
            <a:extLst>
              <a:ext uri="{FF2B5EF4-FFF2-40B4-BE49-F238E27FC236}">
                <a16:creationId xmlns:a16="http://schemas.microsoft.com/office/drawing/2014/main" id="{F8B26E40-0221-4D40-B7F9-779E70AE0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t="2432" r="3707" b="2430"/>
          <a:stretch/>
        </p:blipFill>
        <p:spPr>
          <a:xfrm>
            <a:off x="4116000" y="2211848"/>
            <a:ext cx="3960000" cy="39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점을 스택에 </a:t>
            </a:r>
            <a:r>
              <a:rPr lang="ko-KR" altLang="en-US" dirty="0" err="1"/>
              <a:t>넣어놓기</a:t>
            </a:r>
            <a:endParaRPr lang="en-US" altLang="ko-KR" dirty="0"/>
          </a:p>
        </p:txBody>
      </p:sp>
      <p:pic>
        <p:nvPicPr>
          <p:cNvPr id="6" name="그림 5" descr="텍스트, 대형, 하얀색, 공이(가) 표시된 사진&#10;&#10;자동 생성된 설명">
            <a:extLst>
              <a:ext uri="{FF2B5EF4-FFF2-40B4-BE49-F238E27FC236}">
                <a16:creationId xmlns:a16="http://schemas.microsoft.com/office/drawing/2014/main" id="{88C45A38-B2CC-42EA-A13C-E4329C8AE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2906" r="2237" b="2906"/>
          <a:stretch/>
        </p:blipFill>
        <p:spPr>
          <a:xfrm>
            <a:off x="4116000" y="2216962"/>
            <a:ext cx="3960000" cy="3960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B83FF-5DC8-4259-8A15-F9C09C23C8B5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C I</a:t>
            </a:r>
            <a:r>
              <a:rPr lang="en-US" altLang="ko-KR" dirty="0"/>
              <a:t> J B G H K F D A E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F6FDF06-6584-4586-86F7-C95A7BE7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36063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996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 위 두 점과 새로운 점이</a:t>
            </a:r>
            <a:br>
              <a:rPr lang="en-US" altLang="ko-KR" dirty="0"/>
            </a:br>
            <a:r>
              <a:rPr lang="en-US" altLang="ko-KR" dirty="0" err="1"/>
              <a:t>ccw</a:t>
            </a:r>
            <a:r>
              <a:rPr lang="ko-KR" altLang="en-US" dirty="0"/>
              <a:t>를 이룰 수 있다면 </a:t>
            </a:r>
            <a:r>
              <a:rPr lang="en-US" altLang="ko-KR" dirty="0"/>
              <a:t>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B83FF-5DC8-4259-8A15-F9C09C23C8B5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J</a:t>
            </a:r>
            <a:r>
              <a:rPr lang="en-US" altLang="ko-KR" dirty="0"/>
              <a:t> B G H K F D A E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F6FDF06-6584-4586-86F7-C95A7BE7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1125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96146-FC97-426E-97EC-0E555F3DC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" t="2553" r="2233" b="1946"/>
          <a:stretch/>
        </p:blipFill>
        <p:spPr>
          <a:xfrm>
            <a:off x="4104425" y="2213562"/>
            <a:ext cx="3960000" cy="39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3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 위 두 점과 새로운 점이</a:t>
            </a:r>
            <a:br>
              <a:rPr lang="en-US" altLang="ko-KR" dirty="0"/>
            </a:br>
            <a:r>
              <a:rPr lang="en-US" altLang="ko-KR" dirty="0" err="1"/>
              <a:t>ccw</a:t>
            </a:r>
            <a:r>
              <a:rPr lang="ko-KR" altLang="en-US" dirty="0"/>
              <a:t>를 이룰 수 있다면 </a:t>
            </a:r>
            <a:r>
              <a:rPr lang="en-US" altLang="ko-KR" dirty="0"/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B G H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67447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6" name="그림 5" descr="텍스트, 대형, 그룹이(가) 표시된 사진&#10;&#10;자동 생성된 설명">
            <a:extLst>
              <a:ext uri="{FF2B5EF4-FFF2-40B4-BE49-F238E27FC236}">
                <a16:creationId xmlns:a16="http://schemas.microsoft.com/office/drawing/2014/main" id="{8A1551F0-0F8F-4A09-838A-15B3DBE22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" t="2591" r="3718" b="3239"/>
          <a:stretch/>
        </p:blipFill>
        <p:spPr>
          <a:xfrm>
            <a:off x="4104425" y="2211772"/>
            <a:ext cx="3960000" cy="39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6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 위 두 점과 새로운 점이</a:t>
            </a:r>
            <a:br>
              <a:rPr lang="en-US" altLang="ko-KR" dirty="0"/>
            </a:br>
            <a:r>
              <a:rPr lang="en-US" altLang="ko-KR" dirty="0" err="1"/>
              <a:t>ccw</a:t>
            </a:r>
            <a:r>
              <a:rPr lang="ko-KR" altLang="en-US" dirty="0"/>
              <a:t>를 이룰 수 없다면 </a:t>
            </a:r>
            <a:r>
              <a:rPr lang="en-US" altLang="ko-KR" dirty="0"/>
              <a:t>pop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 G H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74402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텍스트, 공이(가) 표시된 사진&#10;&#10;자동 생성된 설명">
            <a:extLst>
              <a:ext uri="{FF2B5EF4-FFF2-40B4-BE49-F238E27FC236}">
                <a16:creationId xmlns:a16="http://schemas.microsoft.com/office/drawing/2014/main" id="{04F57C9F-0D2E-430A-A523-CAE799F90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" t="2312" r="4150" b="3778"/>
          <a:stretch/>
        </p:blipFill>
        <p:spPr>
          <a:xfrm>
            <a:off x="4104425" y="2205267"/>
            <a:ext cx="3960000" cy="39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690111E-FF98-414A-BD7D-AF324128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989" y="2280265"/>
            <a:ext cx="1737511" cy="35512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CF548F-FBAB-47D4-AB32-E3DD596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86E70-5998-4523-8660-7637361E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벡터 연산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E4D3D-6FD4-4A1A-A897-1BFF6997FE12}"/>
              </a:ext>
            </a:extLst>
          </p:cNvPr>
          <p:cNvSpPr txBox="1"/>
          <p:nvPr/>
        </p:nvSpPr>
        <p:spPr>
          <a:xfrm>
            <a:off x="1219286" y="2281806"/>
            <a:ext cx="294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벡터의 합</a:t>
            </a:r>
          </a:p>
        </p:txBody>
      </p:sp>
      <p:pic>
        <p:nvPicPr>
          <p:cNvPr id="6" name="그림 5" descr="스키타기, 게임, 남자, 우산이(가) 표시된 사진&#10;&#10;자동 생성된 설명">
            <a:extLst>
              <a:ext uri="{FF2B5EF4-FFF2-40B4-BE49-F238E27FC236}">
                <a16:creationId xmlns:a16="http://schemas.microsoft.com/office/drawing/2014/main" id="{20BE0404-FF48-407A-AE5F-A336C0D2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30" y="2996607"/>
            <a:ext cx="2171888" cy="283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E87B2-EDFB-40CD-AF94-14E9A6483964}"/>
              </a:ext>
            </a:extLst>
          </p:cNvPr>
          <p:cNvSpPr txBox="1"/>
          <p:nvPr/>
        </p:nvSpPr>
        <p:spPr>
          <a:xfrm>
            <a:off x="4608438" y="2281806"/>
            <a:ext cx="294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벡터의 차</a:t>
            </a:r>
          </a:p>
        </p:txBody>
      </p:sp>
      <p:pic>
        <p:nvPicPr>
          <p:cNvPr id="9" name="그림 8" descr="스키타기, 남자, 오렌지, 쥐고있는이(가) 표시된 사진&#10;&#10;자동 생성된 설명">
            <a:extLst>
              <a:ext uri="{FF2B5EF4-FFF2-40B4-BE49-F238E27FC236}">
                <a16:creationId xmlns:a16="http://schemas.microsoft.com/office/drawing/2014/main" id="{B8C0BE2D-632E-4681-848E-E44586A2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943" y="2996607"/>
            <a:ext cx="2301439" cy="2728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C167B-8BF7-481B-9D33-C9C9D5238F4F}"/>
              </a:ext>
            </a:extLst>
          </p:cNvPr>
          <p:cNvSpPr txBox="1"/>
          <p:nvPr/>
        </p:nvSpPr>
        <p:spPr>
          <a:xfrm>
            <a:off x="1746620" y="3986505"/>
            <a:ext cx="109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a+b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D8281-7FA3-4C5A-B395-D9D6EE81BF2E}"/>
              </a:ext>
            </a:extLst>
          </p:cNvPr>
          <p:cNvSpPr txBox="1"/>
          <p:nvPr/>
        </p:nvSpPr>
        <p:spPr>
          <a:xfrm>
            <a:off x="6500097" y="3694462"/>
            <a:ext cx="109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a-b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13B4C-0D64-4657-897E-1D489F888957}"/>
              </a:ext>
            </a:extLst>
          </p:cNvPr>
          <p:cNvSpPr txBox="1"/>
          <p:nvPr/>
        </p:nvSpPr>
        <p:spPr>
          <a:xfrm>
            <a:off x="7997590" y="2281806"/>
            <a:ext cx="294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벡터의 </a:t>
            </a:r>
            <a:r>
              <a:rPr lang="ko-KR" altLang="en-US" sz="2400" dirty="0" err="1"/>
              <a:t>실수배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9543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 위 두 점과 새로운 점이</a:t>
            </a:r>
            <a:br>
              <a:rPr lang="en-US" altLang="ko-KR" dirty="0"/>
            </a:br>
            <a:r>
              <a:rPr lang="en-US" altLang="ko-KR" dirty="0" err="1"/>
              <a:t>ccw</a:t>
            </a:r>
            <a:r>
              <a:rPr lang="ko-KR" altLang="en-US" dirty="0"/>
              <a:t>를 이룰 수 없다면 </a:t>
            </a:r>
            <a:r>
              <a:rPr lang="en-US" altLang="ko-KR" dirty="0"/>
              <a:t>pop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 G H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67510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12" name="그림 11" descr="텍스트, 대형, 하얀색, 공이(가) 표시된 사진&#10;&#10;자동 생성된 설명">
            <a:extLst>
              <a:ext uri="{FF2B5EF4-FFF2-40B4-BE49-F238E27FC236}">
                <a16:creationId xmlns:a16="http://schemas.microsoft.com/office/drawing/2014/main" id="{D32B0777-6E15-44BA-B259-08DE8CC5A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2906" r="2237" b="2906"/>
          <a:stretch/>
        </p:blipFill>
        <p:spPr>
          <a:xfrm>
            <a:off x="4104425" y="2216962"/>
            <a:ext cx="3960000" cy="39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8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 위 두 점과 새로운 점이</a:t>
            </a:r>
            <a:br>
              <a:rPr lang="en-US" altLang="ko-KR" dirty="0"/>
            </a:br>
            <a:r>
              <a:rPr lang="en-US" altLang="ko-KR" dirty="0" err="1"/>
              <a:t>ccw</a:t>
            </a:r>
            <a:r>
              <a:rPr lang="ko-KR" altLang="en-US" dirty="0"/>
              <a:t>를 이룰 수 있다면 </a:t>
            </a:r>
            <a:r>
              <a:rPr lang="en-US" altLang="ko-KR" dirty="0"/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 G H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/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85DC9AC-0B3D-42B6-B4FF-3F742BCD4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8" t="1723" r="5405" b="3641"/>
          <a:stretch/>
        </p:blipFill>
        <p:spPr>
          <a:xfrm>
            <a:off x="4099222" y="2213571"/>
            <a:ext cx="3960000" cy="39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 위 두 점과 새로운 점이</a:t>
            </a:r>
            <a:br>
              <a:rPr lang="en-US" altLang="ko-KR" dirty="0"/>
            </a:br>
            <a:r>
              <a:rPr lang="en-US" altLang="ko-KR" dirty="0" err="1"/>
              <a:t>ccw</a:t>
            </a:r>
            <a:r>
              <a:rPr lang="ko-KR" altLang="en-US" dirty="0"/>
              <a:t>를 이룰 수 있다면 </a:t>
            </a:r>
            <a:r>
              <a:rPr lang="en-US" altLang="ko-KR" dirty="0"/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G H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13221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6" name="그림 5" descr="텍스트, 대형, 공, 그룹이(가) 표시된 사진&#10;&#10;자동 생성된 설명">
            <a:extLst>
              <a:ext uri="{FF2B5EF4-FFF2-40B4-BE49-F238E27FC236}">
                <a16:creationId xmlns:a16="http://schemas.microsoft.com/office/drawing/2014/main" id="{4D4E7653-253D-48E7-8562-79791102C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" t="3471" r="5961" b="5799"/>
          <a:stretch/>
        </p:blipFill>
        <p:spPr>
          <a:xfrm>
            <a:off x="4095680" y="2216961"/>
            <a:ext cx="3960000" cy="39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20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 위 두 점과 새로운 점이</a:t>
            </a:r>
            <a:br>
              <a:rPr lang="en-US" altLang="ko-KR" dirty="0"/>
            </a:br>
            <a:r>
              <a:rPr lang="en-US" altLang="ko-KR" dirty="0" err="1"/>
              <a:t>ccw</a:t>
            </a:r>
            <a:r>
              <a:rPr lang="ko-KR" altLang="en-US" dirty="0"/>
              <a:t>를 이룰 수 있다면 </a:t>
            </a:r>
            <a:r>
              <a:rPr lang="en-US" altLang="ko-KR" dirty="0"/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G</a:t>
            </a:r>
            <a:r>
              <a:rPr lang="en-US" altLang="ko-KR" dirty="0"/>
              <a:t> H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17331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E66CEA5-988B-48EE-9838-3F9ABD66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0" y="2222058"/>
            <a:ext cx="3960000" cy="39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2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 위 두 점과 새로운 점이</a:t>
            </a:r>
            <a:br>
              <a:rPr lang="en-US" altLang="ko-KR" dirty="0"/>
            </a:br>
            <a:r>
              <a:rPr lang="en-US" altLang="ko-KR" dirty="0" err="1"/>
              <a:t>ccw</a:t>
            </a:r>
            <a:r>
              <a:rPr lang="ko-KR" altLang="en-US" dirty="0"/>
              <a:t>를 이룰 수 있다면 </a:t>
            </a:r>
            <a:r>
              <a:rPr lang="en-US" altLang="ko-KR" dirty="0"/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/>
              <a:t> H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22697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6" name="그림 5" descr="텍스트, 지도, 공, 대형이(가) 표시된 사진&#10;&#10;자동 생성된 설명">
            <a:extLst>
              <a:ext uri="{FF2B5EF4-FFF2-40B4-BE49-F238E27FC236}">
                <a16:creationId xmlns:a16="http://schemas.microsoft.com/office/drawing/2014/main" id="{E88FD0E6-9C00-4FEA-A132-8851685B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2216963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86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en-US" altLang="ko-KR" dirty="0"/>
              <a:t>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/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71211B6-A1DF-4439-A80B-9EC24157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2211898"/>
            <a:ext cx="3960000" cy="39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34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H</a:t>
            </a:r>
            <a:r>
              <a:rPr lang="en-US" altLang="ko-KR" dirty="0"/>
              <a:t>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07514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6" name="그림 5" descr="텍스트, 대형, 공, 그룹이(가) 표시된 사진&#10;&#10;자동 생성된 설명">
            <a:extLst>
              <a:ext uri="{FF2B5EF4-FFF2-40B4-BE49-F238E27FC236}">
                <a16:creationId xmlns:a16="http://schemas.microsoft.com/office/drawing/2014/main" id="{4D4E7653-253D-48E7-8562-79791102C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" t="3471" r="5961" b="5799"/>
          <a:stretch/>
        </p:blipFill>
        <p:spPr>
          <a:xfrm>
            <a:off x="4095680" y="2216961"/>
            <a:ext cx="3960000" cy="39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0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H</a:t>
            </a:r>
            <a:r>
              <a:rPr lang="en-US" altLang="ko-KR" dirty="0"/>
              <a:t>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/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텍스트, 지도, 다른, 남자이(가) 표시된 사진&#10;&#10;자동 생성된 설명">
            <a:extLst>
              <a:ext uri="{FF2B5EF4-FFF2-40B4-BE49-F238E27FC236}">
                <a16:creationId xmlns:a16="http://schemas.microsoft.com/office/drawing/2014/main" id="{1A729E93-2938-47A9-9622-CEC61DCA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2216963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4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K F D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21865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6" name="그림 5" descr="텍스트, 지도, 공, 대형이(가) 표시된 사진&#10;&#10;자동 생성된 설명">
            <a:extLst>
              <a:ext uri="{FF2B5EF4-FFF2-40B4-BE49-F238E27FC236}">
                <a16:creationId xmlns:a16="http://schemas.microsoft.com/office/drawing/2014/main" id="{2AFB9964-8CD6-4F27-BDDF-5B84F94B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11" y="2211911"/>
            <a:ext cx="3960000" cy="39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6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몇 단계 건너뛰어서</a:t>
            </a:r>
            <a:r>
              <a:rPr lang="en-US" altLang="ko-KR" dirty="0"/>
              <a:t>,,,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 F D</a:t>
            </a:r>
            <a:r>
              <a:rPr lang="en-US" altLang="ko-KR" dirty="0"/>
              <a:t> A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18929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텍스트, 지도, 공, 남자이(가) 표시된 사진&#10;&#10;자동 생성된 설명">
            <a:extLst>
              <a:ext uri="{FF2B5EF4-FFF2-40B4-BE49-F238E27FC236}">
                <a16:creationId xmlns:a16="http://schemas.microsoft.com/office/drawing/2014/main" id="{82044EA9-80AC-4463-8CDE-8BFC0655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2206861"/>
            <a:ext cx="3960000" cy="39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공기이(가) 표시된 사진&#10;&#10;자동 생성된 설명">
            <a:extLst>
              <a:ext uri="{FF2B5EF4-FFF2-40B4-BE49-F238E27FC236}">
                <a16:creationId xmlns:a16="http://schemas.microsoft.com/office/drawing/2014/main" id="{59BD3263-1544-41A6-AB7E-EB903C5A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1225838" y="2898902"/>
            <a:ext cx="4312625" cy="29014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CF548F-FBAB-47D4-AB32-E3DD596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86E70-5998-4523-8660-7637361E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벡터 연산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E4D3D-6FD4-4A1A-A897-1BFF6997FE12}"/>
              </a:ext>
            </a:extLst>
          </p:cNvPr>
          <p:cNvSpPr txBox="1"/>
          <p:nvPr/>
        </p:nvSpPr>
        <p:spPr>
          <a:xfrm>
            <a:off x="1219286" y="2281806"/>
            <a:ext cx="294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벡터의 내적</a:t>
            </a:r>
            <a:endParaRPr lang="en-US" altLang="ko-KR" sz="2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9AA9FD-9201-4318-AA62-BCB969C638CB}"/>
              </a:ext>
            </a:extLst>
          </p:cNvPr>
          <p:cNvCxnSpPr>
            <a:cxnSpLocks/>
          </p:cNvCxnSpPr>
          <p:nvPr/>
        </p:nvCxnSpPr>
        <p:spPr>
          <a:xfrm>
            <a:off x="1647930" y="5529050"/>
            <a:ext cx="1909186" cy="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6D548-7FE0-480C-9785-CB7FA8F554EC}"/>
                  </a:ext>
                </a:extLst>
              </p:cNvPr>
              <p:cNvSpPr txBox="1"/>
              <p:nvPr/>
            </p:nvSpPr>
            <p:spPr>
              <a:xfrm>
                <a:off x="2210637" y="5529050"/>
                <a:ext cx="2321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|a|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6D548-7FE0-480C-9785-CB7FA8F55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37" y="5529050"/>
                <a:ext cx="2321170" cy="369332"/>
              </a:xfrm>
              <a:prstGeom prst="rect">
                <a:avLst/>
              </a:prstGeom>
              <a:blipFill>
                <a:blip r:embed="rId3"/>
                <a:stretch>
                  <a:fillRect l="-2368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1FD766-9E00-46AE-8DA9-780F3082AD58}"/>
                  </a:ext>
                </a:extLst>
              </p:cNvPr>
              <p:cNvSpPr txBox="1"/>
              <p:nvPr/>
            </p:nvSpPr>
            <p:spPr>
              <a:xfrm>
                <a:off x="1843308" y="4948237"/>
                <a:ext cx="628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1FD766-9E00-46AE-8DA9-780F3082A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08" y="4948237"/>
                <a:ext cx="6285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06A3-E6C1-4C49-9978-265E770B52E5}"/>
                  </a:ext>
                </a:extLst>
              </p:cNvPr>
              <p:cNvSpPr txBox="1"/>
              <p:nvPr/>
            </p:nvSpPr>
            <p:spPr>
              <a:xfrm>
                <a:off x="5523159" y="2281806"/>
                <a:ext cx="6032361" cy="354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∗|</m:t>
                    </m:r>
                    <m:acc>
                      <m:accPr>
                        <m:chr m:val="⃗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 err="1"/>
                  <a:t>사이각</a:t>
                </a:r>
                <a:r>
                  <a:rPr lang="ko-KR" altLang="en-US" sz="2400" dirty="0"/>
                  <a:t> 구하기 </a:t>
                </a:r>
                <a:endParaRPr lang="en-US" altLang="ko-KR" sz="2400" dirty="0"/>
              </a:p>
              <a:p>
                <a:r>
                  <a:rPr lang="en-US" altLang="ko-KR" sz="2400" dirty="0"/>
                  <a:t>	</a:t>
                </a:r>
                <a:r>
                  <a:rPr lang="en-US" altLang="ko-KR" sz="2400" dirty="0" err="1"/>
                  <a:t>acos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함수 이용하여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구하기</a:t>
                </a:r>
                <a:endParaRPr lang="en-US" altLang="ko-KR" sz="2400" dirty="0"/>
              </a:p>
              <a:p>
                <a:r>
                  <a:rPr lang="en-US" altLang="ko-KR" sz="2400" dirty="0"/>
                  <a:t>	</a:t>
                </a:r>
                <a:r>
                  <a:rPr lang="ko-KR" altLang="en-US" sz="2400" dirty="0"/>
                  <a:t>직각 판별 가능</a:t>
                </a: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 err="1"/>
                  <a:t>사영</a:t>
                </a:r>
                <a:r>
                  <a:rPr lang="ko-KR" altLang="en-US" sz="2400" dirty="0"/>
                  <a:t> 벡터 구하기</a:t>
                </a:r>
                <a:endParaRPr lang="en-US" altLang="ko-KR" sz="2400" dirty="0"/>
              </a:p>
              <a:p>
                <a:r>
                  <a:rPr lang="en-US" altLang="ko-KR" sz="2400" dirty="0"/>
                  <a:t>	b</a:t>
                </a:r>
                <a:r>
                  <a:rPr lang="ko-KR" altLang="en-US" sz="2400" dirty="0"/>
                  <a:t>벡터 방향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|a|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크기를 갖는 벡터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06A3-E6C1-4C49-9978-265E770B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59" y="2281806"/>
                <a:ext cx="6032361" cy="3549946"/>
              </a:xfrm>
              <a:prstGeom prst="rect">
                <a:avLst/>
              </a:prstGeom>
              <a:blipFill>
                <a:blip r:embed="rId5"/>
                <a:stretch>
                  <a:fillRect l="-1313" t="-515" b="-2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7AEFE5-01AF-4B45-82C6-D0F22B7F2685}"/>
              </a:ext>
            </a:extLst>
          </p:cNvPr>
          <p:cNvCxnSpPr>
            <a:cxnSpLocks/>
          </p:cNvCxnSpPr>
          <p:nvPr/>
        </p:nvCxnSpPr>
        <p:spPr>
          <a:xfrm>
            <a:off x="3594202" y="5045085"/>
            <a:ext cx="570276" cy="29258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8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 F 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/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6" name="그림 5" descr="텍스트, 지도, 다른, 남자이(가) 표시된 사진&#10;&#10;자동 생성된 설명">
            <a:extLst>
              <a:ext uri="{FF2B5EF4-FFF2-40B4-BE49-F238E27FC236}">
                <a16:creationId xmlns:a16="http://schemas.microsoft.com/office/drawing/2014/main" id="{1D630BDD-DA96-4A4C-8290-265CCBDD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2216963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34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 F 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altLang="ko-KR" dirty="0"/>
              <a:t> E</a:t>
            </a:r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62593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텍스트, 지도, 공, 대형이(가) 표시된 사진&#10;&#10;자동 생성된 설명">
            <a:extLst>
              <a:ext uri="{FF2B5EF4-FFF2-40B4-BE49-F238E27FC236}">
                <a16:creationId xmlns:a16="http://schemas.microsoft.com/office/drawing/2014/main" id="{E395DB9A-8B78-4517-978B-221017E9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2237117"/>
            <a:ext cx="3960000" cy="393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6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일직선 위에 </a:t>
            </a:r>
            <a:r>
              <a:rPr lang="en-US" altLang="ko-KR" dirty="0"/>
              <a:t>3</a:t>
            </a:r>
            <a:r>
              <a:rPr lang="ko-KR" altLang="en-US" dirty="0"/>
              <a:t>개 이상의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점이 올 때</a:t>
            </a:r>
            <a:r>
              <a:rPr lang="en-US" altLang="ko-KR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 F 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17031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A4E1569-D25D-41DC-8210-90992F77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2230971"/>
            <a:ext cx="3960000" cy="3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81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Graham scan algorithm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일직선 위에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 이상의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 점이 올 때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내부에 있는 점은 무시됨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 F 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/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텍스트, 지도, 공, 남자이(가) 표시된 사진&#10;&#10;자동 생성된 설명">
            <a:extLst>
              <a:ext uri="{FF2B5EF4-FFF2-40B4-BE49-F238E27FC236}">
                <a16:creationId xmlns:a16="http://schemas.microsoft.com/office/drawing/2014/main" id="{82044EA9-80AC-4463-8CDE-8BFC0655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0" y="2206861"/>
            <a:ext cx="3960000" cy="39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88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 F 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64815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CA9E321-EA19-44D4-AE54-302E5FAA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2237117"/>
            <a:ext cx="3960000" cy="393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3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Graham scan algorithm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일직선 위에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 이상의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 점이 올 때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내부에 있는 점은 무시됨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 F 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12770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8" name="그림 7" descr="텍스트, 지도, 공, 다량이(가) 표시된 사진&#10;&#10;자동 생성된 설명">
            <a:extLst>
              <a:ext uri="{FF2B5EF4-FFF2-40B4-BE49-F238E27FC236}">
                <a16:creationId xmlns:a16="http://schemas.microsoft.com/office/drawing/2014/main" id="{E011EF83-27D6-406C-8C99-C9C77EB5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0" y="2206861"/>
            <a:ext cx="3960000" cy="39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8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반복을 통해 다음을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구할 수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511C-00B4-47FF-AB50-4576D9ABEEF7}"/>
              </a:ext>
            </a:extLst>
          </p:cNvPr>
          <p:cNvSpPr txBox="1"/>
          <p:nvPr/>
        </p:nvSpPr>
        <p:spPr>
          <a:xfrm>
            <a:off x="9478818" y="5743976"/>
            <a:ext cx="8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DB57E-43CC-4E81-B751-18497983EC1A}"/>
              </a:ext>
            </a:extLst>
          </p:cNvPr>
          <p:cNvSpPr txBox="1"/>
          <p:nvPr/>
        </p:nvSpPr>
        <p:spPr>
          <a:xfrm>
            <a:off x="6756400" y="14829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순서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 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 F D A 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AE122BAA-DDF2-4157-A0C5-22B59356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80728"/>
              </p:ext>
            </p:extLst>
          </p:nvPr>
        </p:nvGraphicFramePr>
        <p:xfrm>
          <a:off x="9181711" y="2713602"/>
          <a:ext cx="1175391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391">
                  <a:extLst>
                    <a:ext uri="{9D8B030D-6E8A-4147-A177-3AD203B41FA5}">
                      <a16:colId xmlns:a16="http://schemas.microsoft.com/office/drawing/2014/main" val="404414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5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6375"/>
                  </a:ext>
                </a:extLst>
              </a:tr>
            </a:tbl>
          </a:graphicData>
        </a:graphic>
      </p:graphicFrame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21C8E66-E1E6-453C-9B84-546CC741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11" y="2205148"/>
            <a:ext cx="3960000" cy="39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1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93 ~ 95  line</a:t>
            </a:r>
          </a:p>
          <a:p>
            <a:pPr marL="0" indent="0">
              <a:buNone/>
            </a:pPr>
            <a:r>
              <a:rPr lang="en-US" altLang="ko-KR" dirty="0"/>
              <a:t>	pair </a:t>
            </a:r>
            <a:r>
              <a:rPr lang="ko-KR" altLang="en-US" dirty="0"/>
              <a:t>를 벡터로 쓰기 위한 처리</a:t>
            </a:r>
            <a:endParaRPr lang="en-US" altLang="ko-KR" dirty="0"/>
          </a:p>
          <a:p>
            <a:r>
              <a:rPr lang="en-US" altLang="ko-KR" dirty="0"/>
              <a:t>98 ~ 99 line</a:t>
            </a:r>
          </a:p>
          <a:p>
            <a:pPr marL="0" indent="0">
              <a:buNone/>
            </a:pPr>
            <a:r>
              <a:rPr lang="en-US" altLang="ko-KR" dirty="0"/>
              <a:t>	P : point </a:t>
            </a:r>
            <a:r>
              <a:rPr lang="ko-KR" altLang="en-US" dirty="0"/>
              <a:t>보관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CH : </a:t>
            </a:r>
            <a:r>
              <a:rPr lang="ko-KR" altLang="en-US" dirty="0"/>
              <a:t>볼록 껍질 정점 보관</a:t>
            </a:r>
            <a:endParaRPr lang="en-US" altLang="ko-KR" dirty="0"/>
          </a:p>
          <a:p>
            <a:r>
              <a:rPr lang="en-US" altLang="ko-KR" dirty="0"/>
              <a:t>101 ~ 108 line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ccw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FC4D8-CC60-48D5-BAE3-225900317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41"/>
          <a:stretch/>
        </p:blipFill>
        <p:spPr>
          <a:xfrm>
            <a:off x="5684982" y="2001134"/>
            <a:ext cx="5400000" cy="35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4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Graham scan algorithm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109 ~ 113 line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각도 정렬</a:t>
            </a:r>
            <a:r>
              <a:rPr lang="en-US" altLang="ko-KR" dirty="0"/>
              <a:t>, </a:t>
            </a:r>
            <a:r>
              <a:rPr lang="ko-KR" altLang="en-US" dirty="0"/>
              <a:t>같은 각 거리 정렬</a:t>
            </a:r>
            <a:endParaRPr lang="en-US" altLang="ko-KR" dirty="0"/>
          </a:p>
          <a:p>
            <a:r>
              <a:rPr lang="en-US" altLang="ko-KR" dirty="0"/>
              <a:t>135 ~ 138 line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인풋 처리</a:t>
            </a:r>
            <a:endParaRPr lang="en-US" altLang="ko-KR" dirty="0"/>
          </a:p>
          <a:p>
            <a:r>
              <a:rPr lang="en-US" altLang="ko-KR" dirty="0"/>
              <a:t>139 line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자동으로 좌측하단 점을 찾아 줌</a:t>
            </a:r>
            <a:endParaRPr lang="en-US" altLang="ko-KR" dirty="0"/>
          </a:p>
          <a:p>
            <a:r>
              <a:rPr lang="en-US" altLang="ko-KR" dirty="0"/>
              <a:t>140 ~ 141 line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C06D03-330B-4FFF-8741-99CDA48D8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11"/>
          <a:stretch/>
        </p:blipFill>
        <p:spPr>
          <a:xfrm>
            <a:off x="5684982" y="3513954"/>
            <a:ext cx="5400000" cy="21156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8FBFA4-D0EA-4C36-9B72-137873867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05"/>
          <a:stretch/>
        </p:blipFill>
        <p:spPr>
          <a:xfrm>
            <a:off x="5684982" y="2292770"/>
            <a:ext cx="5400000" cy="1039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F3A948-1223-474C-AB18-DB919282C6E7}"/>
                  </a:ext>
                </a:extLst>
              </p:cNvPr>
              <p:cNvSpPr txBox="1"/>
              <p:nvPr/>
            </p:nvSpPr>
            <p:spPr>
              <a:xfrm>
                <a:off x="1879600" y="5795039"/>
                <a:ext cx="3230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F3A948-1223-474C-AB18-DB919282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5795039"/>
                <a:ext cx="32308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31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Graham scan algorithm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115 line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 </a:t>
                </a:r>
                <a:r>
                  <a:rPr lang="ko-KR" altLang="en-US" dirty="0"/>
                  <a:t>기본 점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 </a:t>
                </a:r>
                <a:r>
                  <a:rPr lang="ko-KR" altLang="en-US" dirty="0" err="1"/>
                  <a:t>박아놓기</a:t>
                </a:r>
                <a:endParaRPr lang="en-US" altLang="ko-KR" dirty="0"/>
              </a:p>
              <a:p>
                <a:r>
                  <a:rPr lang="en-US" altLang="ko-KR" dirty="0"/>
                  <a:t>119 ~ 120 line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스택 </a:t>
                </a:r>
                <a:r>
                  <a:rPr lang="en-US" altLang="ko-KR" dirty="0"/>
                  <a:t>top </a:t>
                </a:r>
                <a:r>
                  <a:rPr lang="ko-KR" altLang="en-US" dirty="0"/>
                  <a:t>두 점 뽑기</a:t>
                </a:r>
                <a:endParaRPr lang="en-US" altLang="ko-KR" dirty="0"/>
              </a:p>
              <a:p>
                <a:r>
                  <a:rPr lang="en-US" altLang="ko-KR" dirty="0"/>
                  <a:t>121 ~ 123 line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스택에서 </a:t>
                </a:r>
                <a:r>
                  <a:rPr lang="en-US" altLang="ko-KR" dirty="0"/>
                  <a:t>top </a:t>
                </a:r>
                <a:r>
                  <a:rPr lang="ko-KR" altLang="en-US" dirty="0"/>
                  <a:t>두 점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새로운 점의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:r>
                  <a:rPr lang="en-US" altLang="ko-KR" dirty="0" err="1"/>
                  <a:t>ccw</a:t>
                </a:r>
                <a:r>
                  <a:rPr lang="ko-KR" altLang="en-US" dirty="0"/>
                  <a:t>값이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인지 체크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p2 </a:t>
                </a:r>
                <a:r>
                  <a:rPr lang="ko-KR" altLang="en-US" dirty="0"/>
                  <a:t>점을 다시 </a:t>
                </a:r>
                <a:r>
                  <a:rPr lang="en-US" altLang="ko-KR" dirty="0"/>
                  <a:t>CH</a:t>
                </a:r>
                <a:r>
                  <a:rPr lang="ko-KR" altLang="en-US" dirty="0"/>
                  <a:t>에 </a:t>
                </a:r>
                <a:r>
                  <a:rPr lang="ko-KR" altLang="en-US" dirty="0" err="1"/>
                  <a:t>넣어주기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7A0AACD-3563-472E-A8AF-7CA0F27E2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03"/>
          <a:stretch/>
        </p:blipFill>
        <p:spPr>
          <a:xfrm>
            <a:off x="5684982" y="2169250"/>
            <a:ext cx="5400000" cy="3344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40040-5C89-4883-816F-B6B1A9593645}"/>
                  </a:ext>
                </a:extLst>
              </p:cNvPr>
              <p:cNvSpPr txBox="1"/>
              <p:nvPr/>
            </p:nvSpPr>
            <p:spPr>
              <a:xfrm>
                <a:off x="1107018" y="5795039"/>
                <a:ext cx="3230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40040-5C89-4883-816F-B6B1A959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18" y="5795039"/>
                <a:ext cx="32308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B707E9-8450-4AAB-A9D0-5E89C90BF13D}"/>
                  </a:ext>
                </a:extLst>
              </p:cNvPr>
              <p:cNvSpPr txBox="1"/>
              <p:nvPr/>
            </p:nvSpPr>
            <p:spPr>
              <a:xfrm>
                <a:off x="4956292" y="5793880"/>
                <a:ext cx="6264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B707E9-8450-4AAB-A9D0-5E89C90BF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92" y="5793880"/>
                <a:ext cx="62645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96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공기이(가) 표시된 사진&#10;&#10;자동 생성된 설명">
            <a:extLst>
              <a:ext uri="{FF2B5EF4-FFF2-40B4-BE49-F238E27FC236}">
                <a16:creationId xmlns:a16="http://schemas.microsoft.com/office/drawing/2014/main" id="{BC2EA8D1-4A7E-472E-A652-2C02BC03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1225838" y="2898902"/>
            <a:ext cx="4312625" cy="29014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CF548F-FBAB-47D4-AB32-E3DD596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86E70-5998-4523-8660-7637361E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벡터</a:t>
            </a:r>
            <a:r>
              <a:rPr lang="en-US" altLang="ko-KR" sz="2800" dirty="0"/>
              <a:t> </a:t>
            </a:r>
            <a:r>
              <a:rPr lang="ko-KR" altLang="en-US" sz="2800" dirty="0"/>
              <a:t>연산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E4D3D-6FD4-4A1A-A897-1BFF6997FE12}"/>
              </a:ext>
            </a:extLst>
          </p:cNvPr>
          <p:cNvSpPr txBox="1"/>
          <p:nvPr/>
        </p:nvSpPr>
        <p:spPr>
          <a:xfrm>
            <a:off x="1219286" y="2281806"/>
            <a:ext cx="294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벡터의 외적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1FD766-9E00-46AE-8DA9-780F3082AD58}"/>
                  </a:ext>
                </a:extLst>
              </p:cNvPr>
              <p:cNvSpPr txBox="1"/>
              <p:nvPr/>
            </p:nvSpPr>
            <p:spPr>
              <a:xfrm>
                <a:off x="1843308" y="4948237"/>
                <a:ext cx="628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1FD766-9E00-46AE-8DA9-780F3082A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08" y="4948237"/>
                <a:ext cx="6285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06A3-E6C1-4C49-9978-265E770B52E5}"/>
                  </a:ext>
                </a:extLst>
              </p:cNvPr>
              <p:cNvSpPr txBox="1"/>
              <p:nvPr/>
            </p:nvSpPr>
            <p:spPr>
              <a:xfrm>
                <a:off x="5523159" y="2281806"/>
                <a:ext cx="6032361" cy="352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   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∗|</m:t>
                    </m:r>
                    <m:acc>
                      <m:accPr>
                        <m:chr m:val="⃗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넓이 구하기 </a:t>
                </a:r>
                <a:endParaRPr lang="en-US" altLang="ko-KR" sz="2400" dirty="0"/>
              </a:p>
              <a:p>
                <a:r>
                  <a:rPr lang="en-US" altLang="ko-KR" sz="2400" dirty="0"/>
                  <a:t>	</a:t>
                </a:r>
                <a:r>
                  <a:rPr lang="ko-KR" altLang="en-US" sz="2400" dirty="0"/>
                  <a:t>두 벡터가 만드는 삼각형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평행사변형의</a:t>
                </a:r>
                <a:endParaRPr lang="en-US" altLang="ko-KR" sz="2400" dirty="0"/>
              </a:p>
              <a:p>
                <a:r>
                  <a:rPr lang="en-US" altLang="ko-KR" sz="2400" dirty="0"/>
                  <a:t>	</a:t>
                </a:r>
                <a:r>
                  <a:rPr lang="ko-KR" altLang="en-US" sz="2400" dirty="0"/>
                  <a:t>넓이 구하기 가능</a:t>
                </a: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두 벡터의 방향 판별</a:t>
                </a:r>
                <a:endParaRPr lang="en-US" altLang="ko-KR" sz="2400" dirty="0"/>
              </a:p>
              <a:p>
                <a:r>
                  <a:rPr lang="en-US" altLang="ko-KR" sz="2400" dirty="0"/>
                  <a:t>	</a:t>
                </a:r>
                <a:r>
                  <a:rPr lang="ko-KR" altLang="en-US" sz="2400" dirty="0"/>
                  <a:t>오른손 법칙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06A3-E6C1-4C49-9978-265E770B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59" y="2281806"/>
                <a:ext cx="6032361" cy="3524555"/>
              </a:xfrm>
              <a:prstGeom prst="rect">
                <a:avLst/>
              </a:prstGeom>
              <a:blipFill>
                <a:blip r:embed="rId4"/>
                <a:stretch>
                  <a:fillRect l="-1313" t="-519" r="-303" b="-3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568228E-8DB6-49EC-BC19-959CA0735A06}"/>
              </a:ext>
            </a:extLst>
          </p:cNvPr>
          <p:cNvCxnSpPr>
            <a:cxnSpLocks/>
          </p:cNvCxnSpPr>
          <p:nvPr/>
        </p:nvCxnSpPr>
        <p:spPr>
          <a:xfrm>
            <a:off x="3594202" y="5045085"/>
            <a:ext cx="570276" cy="29258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21E48A-9480-4850-80FC-7ED3DB7898A0}"/>
              </a:ext>
            </a:extLst>
          </p:cNvPr>
          <p:cNvCxnSpPr>
            <a:cxnSpLocks/>
          </p:cNvCxnSpPr>
          <p:nvPr/>
        </p:nvCxnSpPr>
        <p:spPr>
          <a:xfrm>
            <a:off x="3748034" y="3237561"/>
            <a:ext cx="0" cy="2080008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022DE8-761C-4EB2-B434-726DA1CA41BF}"/>
                  </a:ext>
                </a:extLst>
              </p:cNvPr>
              <p:cNvSpPr txBox="1"/>
              <p:nvPr/>
            </p:nvSpPr>
            <p:spPr>
              <a:xfrm>
                <a:off x="3748034" y="4053048"/>
                <a:ext cx="2321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|</a:t>
                </a:r>
                <a:r>
                  <a:rPr lang="en-US" altLang="ko-KR" dirty="0" err="1"/>
                  <a:t>a|sin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022DE8-761C-4EB2-B434-726DA1CA4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034" y="4053048"/>
                <a:ext cx="2321170" cy="369332"/>
              </a:xfrm>
              <a:prstGeom prst="rect">
                <a:avLst/>
              </a:prstGeom>
              <a:blipFill>
                <a:blip r:embed="rId5"/>
                <a:stretch>
                  <a:fillRect l="-236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667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#10903 Wall construction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홍준이는 돈이 차고 넘쳐서 미술관을 짓는다</a:t>
                </a:r>
                <a:endParaRPr lang="en-US" altLang="ko-KR" dirty="0"/>
              </a:p>
              <a:p>
                <a:r>
                  <a:rPr lang="ko-KR" altLang="en-US" dirty="0"/>
                  <a:t>원기둥을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 만들었고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아주 얇은 유리를 이용해 외벽을 세운다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모든 기둥은 외벽내부에 있고 외벽이 폐곡선 형태일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외벽의 둘레는</a:t>
                </a:r>
                <a:r>
                  <a:rPr lang="en-US" altLang="ko-KR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≤1000,  1≤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269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#10903 Wall construction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기둥의 좌표들을 이용해 </a:t>
            </a:r>
            <a:r>
              <a:rPr lang="en-US" altLang="ko-KR" dirty="0"/>
              <a:t>convex hull </a:t>
            </a:r>
            <a:r>
              <a:rPr lang="ko-KR" altLang="en-US" dirty="0"/>
              <a:t>생성 가능</a:t>
            </a:r>
            <a:endParaRPr lang="en-US" altLang="ko-KR" dirty="0"/>
          </a:p>
        </p:txBody>
      </p:sp>
      <p:pic>
        <p:nvPicPr>
          <p:cNvPr id="5" name="그림 4" descr="스키타기, 남자, 눈, 걸린이(가) 표시된 사진&#10;&#10;자동 생성된 설명">
            <a:extLst>
              <a:ext uri="{FF2B5EF4-FFF2-40B4-BE49-F238E27FC236}">
                <a16:creationId xmlns:a16="http://schemas.microsoft.com/office/drawing/2014/main" id="{78C29C52-6541-4F71-AFBA-6AB32FBA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40" y="2900585"/>
            <a:ext cx="3131920" cy="29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7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#10903 Wall construction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각 기둥은 반지름이 동일하다</a:t>
            </a:r>
            <a:endParaRPr lang="en-US" altLang="ko-KR" dirty="0"/>
          </a:p>
        </p:txBody>
      </p:sp>
      <p:pic>
        <p:nvPicPr>
          <p:cNvPr id="6" name="그림 5" descr="눈, 스키타기, 걸린, 채운이(가) 표시된 사진&#10;&#10;자동 생성된 설명">
            <a:extLst>
              <a:ext uri="{FF2B5EF4-FFF2-40B4-BE49-F238E27FC236}">
                <a16:creationId xmlns:a16="http://schemas.microsoft.com/office/drawing/2014/main" id="{87E964A8-1BE5-4922-A636-DFB3546E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11" y="2641443"/>
            <a:ext cx="3901778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0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182" y="1365813"/>
                <a:ext cx="11337636" cy="4811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#10903 Wall construction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다각형의 외각의 합은 </a:t>
                </a:r>
                <a:r>
                  <a:rPr lang="en-US" altLang="ko-KR" dirty="0"/>
                  <a:t>2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182" y="1365813"/>
                <a:ext cx="11337636" cy="4811150"/>
              </a:xfrm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실외, 거리, 그룹, 전체이(가) 표시된 사진&#10;&#10;자동 생성된 설명">
            <a:extLst>
              <a:ext uri="{FF2B5EF4-FFF2-40B4-BE49-F238E27FC236}">
                <a16:creationId xmlns:a16="http://schemas.microsoft.com/office/drawing/2014/main" id="{1DCF944B-D9EA-474E-BE83-6DAB2BFD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07" y="2733281"/>
            <a:ext cx="3756986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06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먼 두 점 고르기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가장 먼 두 점 고르기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1" name="그림 10" descr="대형이(가) 표시된 사진&#10;&#10;자동 생성된 설명">
            <a:extLst>
              <a:ext uri="{FF2B5EF4-FFF2-40B4-BE49-F238E27FC236}">
                <a16:creationId xmlns:a16="http://schemas.microsoft.com/office/drawing/2014/main" id="{BD403995-4DEA-4A43-9CF8-44D949D3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26" y="1816189"/>
            <a:ext cx="4673748" cy="43607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2FA209-95EF-4DAA-A145-69172D8C809F}"/>
              </a:ext>
            </a:extLst>
          </p:cNvPr>
          <p:cNvSpPr txBox="1"/>
          <p:nvPr/>
        </p:nvSpPr>
        <p:spPr>
          <a:xfrm>
            <a:off x="8432874" y="1557872"/>
            <a:ext cx="3312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눈에 보이는 후보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D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I</a:t>
            </a:r>
          </a:p>
          <a:p>
            <a:r>
              <a:rPr lang="en-US" altLang="ko-KR" sz="2400" dirty="0"/>
              <a:t>H – E</a:t>
            </a:r>
          </a:p>
          <a:p>
            <a:r>
              <a:rPr lang="en-US" altLang="ko-KR" sz="2400" dirty="0"/>
              <a:t>H – C</a:t>
            </a:r>
          </a:p>
        </p:txBody>
      </p:sp>
    </p:spTree>
    <p:extLst>
      <p:ext uri="{BB962C8B-B14F-4D97-AF65-F5344CB8AC3E}">
        <p14:creationId xmlns:p14="http://schemas.microsoft.com/office/powerpoint/2010/main" val="3107567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먼 두 점 고르기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가장 먼 두 점 고르기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점이 </a:t>
            </a:r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r>
              <a:rPr lang="ko-KR" altLang="en-US" dirty="0"/>
              <a:t> 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존재 해야 하는 것은 자명해 보임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4C3109-ED16-4402-A940-E3397B8DC02F}"/>
              </a:ext>
            </a:extLst>
          </p:cNvPr>
          <p:cNvGrpSpPr/>
          <p:nvPr/>
        </p:nvGrpSpPr>
        <p:grpSpPr>
          <a:xfrm>
            <a:off x="6096000" y="1633272"/>
            <a:ext cx="4376847" cy="4276231"/>
            <a:chOff x="2376026" y="1900732"/>
            <a:chExt cx="4376847" cy="4276231"/>
          </a:xfrm>
        </p:grpSpPr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976867FE-6941-4951-BC4D-6F0A34B69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6026" y="1900732"/>
              <a:ext cx="4376847" cy="4276231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DB8150-8BBA-4525-BE38-0A7282406ECA}"/>
                </a:ext>
              </a:extLst>
            </p:cNvPr>
            <p:cNvCxnSpPr/>
            <p:nvPr/>
          </p:nvCxnSpPr>
          <p:spPr>
            <a:xfrm>
              <a:off x="2682240" y="2590800"/>
              <a:ext cx="3556000" cy="299720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7057853-9E5E-4577-BB5F-44E4B3DF3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240" y="2272788"/>
              <a:ext cx="3020605" cy="2928131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953BEFD-0BFF-4196-81B8-2080D006C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7680" y="2272788"/>
              <a:ext cx="1387302" cy="3633224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808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먼 두 점 고르기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가장 먼 두 점 고르기</a:t>
                </a:r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두 점이 </a:t>
                </a:r>
                <a:r>
                  <a:rPr lang="en-US" altLang="ko-KR" dirty="0"/>
                  <a:t>Convex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Hull</a:t>
                </a:r>
                <a:r>
                  <a:rPr lang="ko-KR" altLang="en-US" dirty="0"/>
                  <a:t> 위에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존재 해야 하는 것은 자명해 보임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그렇다면 </a:t>
                </a:r>
                <a:r>
                  <a:rPr lang="en-US" altLang="ko-KR" dirty="0"/>
                  <a:t>Convex Hull</a:t>
                </a:r>
                <a:r>
                  <a:rPr lang="ko-KR" altLang="en-US" dirty="0"/>
                  <a:t>을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잘 돌아보면 되지 않을까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4C3109-ED16-4402-A940-E3397B8DC02F}"/>
              </a:ext>
            </a:extLst>
          </p:cNvPr>
          <p:cNvGrpSpPr/>
          <p:nvPr/>
        </p:nvGrpSpPr>
        <p:grpSpPr>
          <a:xfrm>
            <a:off x="6096000" y="1633272"/>
            <a:ext cx="4376847" cy="4276231"/>
            <a:chOff x="2376026" y="1900732"/>
            <a:chExt cx="4376847" cy="4276231"/>
          </a:xfrm>
        </p:grpSpPr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976867FE-6941-4951-BC4D-6F0A34B69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026" y="1900732"/>
              <a:ext cx="4376847" cy="4276231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DB8150-8BBA-4525-BE38-0A7282406ECA}"/>
                </a:ext>
              </a:extLst>
            </p:cNvPr>
            <p:cNvCxnSpPr/>
            <p:nvPr/>
          </p:nvCxnSpPr>
          <p:spPr>
            <a:xfrm>
              <a:off x="2682240" y="2590800"/>
              <a:ext cx="3556000" cy="299720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7057853-9E5E-4577-BB5F-44E4B3DF3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240" y="2272788"/>
              <a:ext cx="3020605" cy="2928131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953BEFD-0BFF-4196-81B8-2080D006C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7680" y="2272788"/>
              <a:ext cx="1387302" cy="3633224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0151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장치, 하얀색이(가) 표시된 사진&#10;&#10;자동 생성된 설명">
            <a:extLst>
              <a:ext uri="{FF2B5EF4-FFF2-40B4-BE49-F238E27FC236}">
                <a16:creationId xmlns:a16="http://schemas.microsoft.com/office/drawing/2014/main" id="{A83E50D1-D350-4A25-A432-EA039781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7" y="1681129"/>
            <a:ext cx="4670425" cy="34957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먼 두 점 고르기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Rotating Calipers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Calipers 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220A0-9876-419D-AACB-9CB3660BDB76}"/>
              </a:ext>
            </a:extLst>
          </p:cNvPr>
          <p:cNvSpPr txBox="1"/>
          <p:nvPr/>
        </p:nvSpPr>
        <p:spPr>
          <a:xfrm>
            <a:off x="9062720" y="6598738"/>
            <a:ext cx="312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 출처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3"/>
              </a:rPr>
              <a:t>https://en.wikipedia.org/wiki/Calipers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09263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먼 두 점 고르기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Rotating Calipers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r>
              <a:rPr lang="ko-KR" altLang="en-US" dirty="0"/>
              <a:t> 위의 한 선분에 대해 평행한 선을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convex hull </a:t>
            </a:r>
            <a:r>
              <a:rPr lang="ko-KR" altLang="en-US" dirty="0"/>
              <a:t>맞은편에 접하도록 그려보자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만나는 점이 있거나 평행한 선이 있을 경우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만나는 선이 있겠다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2D3E559-6FE8-401A-A27F-E470932A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92" y="1725240"/>
            <a:ext cx="4275190" cy="40922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7D3E2D-F49F-4781-A4FD-3B44779CE0B1}"/>
              </a:ext>
            </a:extLst>
          </p:cNvPr>
          <p:cNvCxnSpPr>
            <a:cxnSpLocks/>
          </p:cNvCxnSpPr>
          <p:nvPr/>
        </p:nvCxnSpPr>
        <p:spPr>
          <a:xfrm flipV="1">
            <a:off x="6667592" y="1920240"/>
            <a:ext cx="4253937" cy="6731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284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지도, 스키타기이(가) 표시된 사진&#10;&#10;자동 생성된 설명">
            <a:extLst>
              <a:ext uri="{FF2B5EF4-FFF2-40B4-BE49-F238E27FC236}">
                <a16:creationId xmlns:a16="http://schemas.microsoft.com/office/drawing/2014/main" id="{3685E0A6-980B-44D2-B4E4-94473CB6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92" y="4146692"/>
            <a:ext cx="2535058" cy="2520000"/>
          </a:xfrm>
          <a:prstGeom prst="rect">
            <a:avLst/>
          </a:prstGeom>
        </p:spPr>
      </p:pic>
      <p:pic>
        <p:nvPicPr>
          <p:cNvPr id="14" name="그림 13" descr="지도, 스키타기, 남자이(가) 표시된 사진&#10;&#10;자동 생성된 설명">
            <a:extLst>
              <a:ext uri="{FF2B5EF4-FFF2-40B4-BE49-F238E27FC236}">
                <a16:creationId xmlns:a16="http://schemas.microsoft.com/office/drawing/2014/main" id="{32E9E0A0-F50E-4297-8AC2-EB7952C38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13" y="4146692"/>
            <a:ext cx="2471068" cy="2520000"/>
          </a:xfrm>
          <a:prstGeom prst="rect">
            <a:avLst/>
          </a:prstGeom>
        </p:spPr>
      </p:pic>
      <p:pic>
        <p:nvPicPr>
          <p:cNvPr id="12" name="그림 11" descr="지도, 스키타기, 남자이(가) 표시된 사진&#10;&#10;자동 생성된 설명">
            <a:extLst>
              <a:ext uri="{FF2B5EF4-FFF2-40B4-BE49-F238E27FC236}">
                <a16:creationId xmlns:a16="http://schemas.microsoft.com/office/drawing/2014/main" id="{FBB0489C-3B7D-4614-B6FA-5743251E2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088" y="4146692"/>
            <a:ext cx="2669703" cy="2520000"/>
          </a:xfrm>
          <a:prstGeom prst="rect">
            <a:avLst/>
          </a:prstGeom>
        </p:spPr>
      </p:pic>
      <p:pic>
        <p:nvPicPr>
          <p:cNvPr id="10" name="그림 9" descr="스키타기, 남자, 눈, 서있는이(가) 표시된 사진&#10;&#10;자동 생성된 설명">
            <a:extLst>
              <a:ext uri="{FF2B5EF4-FFF2-40B4-BE49-F238E27FC236}">
                <a16:creationId xmlns:a16="http://schemas.microsoft.com/office/drawing/2014/main" id="{DEA07B36-6BFB-494A-899B-32A18FB77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396" y="1627326"/>
            <a:ext cx="2880000" cy="2519366"/>
          </a:xfrm>
          <a:prstGeom prst="rect">
            <a:avLst/>
          </a:prstGeom>
        </p:spPr>
      </p:pic>
      <p:pic>
        <p:nvPicPr>
          <p:cNvPr id="8" name="그림 7" descr="지도, 스키타기, 남자, 서있는이(가) 표시된 사진&#10;&#10;자동 생성된 설명">
            <a:extLst>
              <a:ext uri="{FF2B5EF4-FFF2-40B4-BE49-F238E27FC236}">
                <a16:creationId xmlns:a16="http://schemas.microsoft.com/office/drawing/2014/main" id="{643210EB-2872-48AB-BABC-7C7A233FF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51" y="1626692"/>
            <a:ext cx="2671807" cy="2520000"/>
          </a:xfrm>
          <a:prstGeom prst="rect">
            <a:avLst/>
          </a:prstGeom>
        </p:spPr>
      </p:pic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5571CE76-28E7-4281-9D4F-D752EA152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088" y="1626692"/>
            <a:ext cx="2632625" cy="252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먼 두 점 고르기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Rotating Calipers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13597-1569-4AF3-A7DF-E3DC86C689FB}"/>
              </a:ext>
            </a:extLst>
          </p:cNvPr>
          <p:cNvSpPr txBox="1"/>
          <p:nvPr/>
        </p:nvSpPr>
        <p:spPr>
          <a:xfrm>
            <a:off x="2084833" y="3770751"/>
            <a:ext cx="12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304E8-B972-4807-ABBF-709D15C71018}"/>
              </a:ext>
            </a:extLst>
          </p:cNvPr>
          <p:cNvSpPr txBox="1"/>
          <p:nvPr/>
        </p:nvSpPr>
        <p:spPr>
          <a:xfrm>
            <a:off x="5215947" y="3771388"/>
            <a:ext cx="12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I-D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1580C-D712-4FF6-A5EF-843150CDE682}"/>
              </a:ext>
            </a:extLst>
          </p:cNvPr>
          <p:cNvSpPr txBox="1"/>
          <p:nvPr/>
        </p:nvSpPr>
        <p:spPr>
          <a:xfrm>
            <a:off x="10477278" y="3770751"/>
            <a:ext cx="12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D6C1B-9E54-4463-AFC7-A0EA63A628CE}"/>
              </a:ext>
            </a:extLst>
          </p:cNvPr>
          <p:cNvSpPr txBox="1"/>
          <p:nvPr/>
        </p:nvSpPr>
        <p:spPr>
          <a:xfrm>
            <a:off x="10477278" y="4789191"/>
            <a:ext cx="12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52321-6493-404C-90BB-D5F687486FE8}"/>
              </a:ext>
            </a:extLst>
          </p:cNvPr>
          <p:cNvSpPr txBox="1"/>
          <p:nvPr/>
        </p:nvSpPr>
        <p:spPr>
          <a:xfrm>
            <a:off x="7420422" y="4789191"/>
            <a:ext cx="12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9A1CC-524D-4CDA-81BE-5F031172351A}"/>
              </a:ext>
            </a:extLst>
          </p:cNvPr>
          <p:cNvSpPr txBox="1"/>
          <p:nvPr/>
        </p:nvSpPr>
        <p:spPr>
          <a:xfrm>
            <a:off x="1948124" y="4789191"/>
            <a:ext cx="12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H-C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156B8-65C1-4753-9ACC-1D7C31F93584}"/>
              </a:ext>
            </a:extLst>
          </p:cNvPr>
          <p:cNvSpPr txBox="1"/>
          <p:nvPr/>
        </p:nvSpPr>
        <p:spPr>
          <a:xfrm>
            <a:off x="7227721" y="1176647"/>
            <a:ext cx="20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요놈들 </a:t>
            </a:r>
            <a:r>
              <a:rPr lang="ko-KR" altLang="en-US" dirty="0"/>
              <a:t>중에 있다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927D27-5858-4AC8-90CA-B30B059BBCA4}"/>
              </a:ext>
            </a:extLst>
          </p:cNvPr>
          <p:cNvCxnSpPr/>
          <p:nvPr/>
        </p:nvCxnSpPr>
        <p:spPr>
          <a:xfrm flipV="1">
            <a:off x="2188088" y="1739900"/>
            <a:ext cx="2632625" cy="4165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C54311-22C7-4674-9E19-3B9AA4B694FA}"/>
              </a:ext>
            </a:extLst>
          </p:cNvPr>
          <p:cNvCxnSpPr>
            <a:cxnSpLocks/>
          </p:cNvCxnSpPr>
          <p:nvPr/>
        </p:nvCxnSpPr>
        <p:spPr>
          <a:xfrm flipV="1">
            <a:off x="5030024" y="1642862"/>
            <a:ext cx="341364" cy="24859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2604817-D7C5-44AD-B46A-203A31A5F669}"/>
              </a:ext>
            </a:extLst>
          </p:cNvPr>
          <p:cNvCxnSpPr>
            <a:cxnSpLocks/>
          </p:cNvCxnSpPr>
          <p:nvPr/>
        </p:nvCxnSpPr>
        <p:spPr>
          <a:xfrm flipH="1" flipV="1">
            <a:off x="7839640" y="2052157"/>
            <a:ext cx="608400" cy="21082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31EE7E-D92E-4F8B-8C43-FEF1B022D093}"/>
              </a:ext>
            </a:extLst>
          </p:cNvPr>
          <p:cNvCxnSpPr>
            <a:cxnSpLocks/>
          </p:cNvCxnSpPr>
          <p:nvPr/>
        </p:nvCxnSpPr>
        <p:spPr>
          <a:xfrm flipH="1" flipV="1">
            <a:off x="9271834" y="4128831"/>
            <a:ext cx="1382724" cy="5854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3E2F3FF-45D4-43BF-86A2-C3A795E62972}"/>
              </a:ext>
            </a:extLst>
          </p:cNvPr>
          <p:cNvCxnSpPr>
            <a:cxnSpLocks/>
          </p:cNvCxnSpPr>
          <p:nvPr/>
        </p:nvCxnSpPr>
        <p:spPr>
          <a:xfrm flipH="1">
            <a:off x="2110044" y="6290172"/>
            <a:ext cx="2746638" cy="2630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1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세 점의 방향성</a:t>
            </a:r>
            <a:endParaRPr lang="ko-KR" altLang="en-US" dirty="0"/>
          </a:p>
        </p:txBody>
      </p:sp>
      <p:pic>
        <p:nvPicPr>
          <p:cNvPr id="5" name="그림 4" descr="스키타기, 남자, 눈, 언덕이(가) 표시된 사진&#10;&#10;자동 생성된 설명">
            <a:extLst>
              <a:ext uri="{FF2B5EF4-FFF2-40B4-BE49-F238E27FC236}">
                <a16:creationId xmlns:a16="http://schemas.microsoft.com/office/drawing/2014/main" id="{40FBFD22-81CA-4D4A-A62B-1AE4FFE3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54" y="1782937"/>
            <a:ext cx="7328092" cy="4669226"/>
          </a:xfrm>
          <a:prstGeom prst="rect">
            <a:avLst/>
          </a:prstGeom>
        </p:spPr>
      </p:pic>
      <p:sp>
        <p:nvSpPr>
          <p:cNvPr id="7" name="원호 6">
            <a:extLst>
              <a:ext uri="{FF2B5EF4-FFF2-40B4-BE49-F238E27FC236}">
                <a16:creationId xmlns:a16="http://schemas.microsoft.com/office/drawing/2014/main" id="{F913AC64-6793-4A06-88A3-A83EF176F3A3}"/>
              </a:ext>
            </a:extLst>
          </p:cNvPr>
          <p:cNvSpPr/>
          <p:nvPr/>
        </p:nvSpPr>
        <p:spPr>
          <a:xfrm rot="19878016">
            <a:off x="3269609" y="3001162"/>
            <a:ext cx="673217" cy="673217"/>
          </a:xfrm>
          <a:prstGeom prst="arc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D7EB7F6A-F83E-4BE6-904D-6191DB86410E}"/>
              </a:ext>
            </a:extLst>
          </p:cNvPr>
          <p:cNvSpPr/>
          <p:nvPr/>
        </p:nvSpPr>
        <p:spPr>
          <a:xfrm rot="19878016">
            <a:off x="7589939" y="3549294"/>
            <a:ext cx="673217" cy="673217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A8B4B-1EEA-4FC3-9D02-60AAA17966BB}"/>
              </a:ext>
            </a:extLst>
          </p:cNvPr>
          <p:cNvSpPr txBox="1"/>
          <p:nvPr/>
        </p:nvSpPr>
        <p:spPr>
          <a:xfrm>
            <a:off x="7469051" y="5482935"/>
            <a:ext cx="166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시계방향</a:t>
            </a:r>
            <a:r>
              <a:rPr lang="en-US" altLang="ko-KR" dirty="0"/>
              <a:t>(</a:t>
            </a:r>
            <a:r>
              <a:rPr lang="en-US" altLang="ko-KR" dirty="0" err="1"/>
              <a:t>cw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clockwise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6C8FF-D127-4C38-8C4C-E14F108E73CE}"/>
              </a:ext>
            </a:extLst>
          </p:cNvPr>
          <p:cNvSpPr txBox="1"/>
          <p:nvPr/>
        </p:nvSpPr>
        <p:spPr>
          <a:xfrm>
            <a:off x="1065379" y="5559248"/>
            <a:ext cx="233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반시계방향</a:t>
            </a:r>
            <a:r>
              <a:rPr lang="en-US" altLang="ko-KR" dirty="0"/>
              <a:t>(</a:t>
            </a:r>
            <a:r>
              <a:rPr lang="en-US" altLang="ko-KR" dirty="0" err="1"/>
              <a:t>ccw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counter clockwise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4B358-7B8D-44A6-827B-1D0E57774CA3}"/>
              </a:ext>
            </a:extLst>
          </p:cNvPr>
          <p:cNvSpPr txBox="1"/>
          <p:nvPr/>
        </p:nvSpPr>
        <p:spPr>
          <a:xfrm>
            <a:off x="5261987" y="5619536"/>
            <a:ext cx="16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일직선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4847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먼 두 점 고르기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Rotating Calipers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모든 점에서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한 쪽 방향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으로 돌면서 맞은편의 평행선과 만나는 점을 찾는다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현재 점에서 나가는 벡터와 그 이후의 점들의 벡터의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 </a:t>
                </a:r>
                <a:r>
                  <a:rPr lang="en-US" altLang="ko-KR" dirty="0" err="1"/>
                  <a:t>ccw</a:t>
                </a:r>
                <a:r>
                  <a:rPr lang="ko-KR" altLang="en-US" dirty="0"/>
                  <a:t>값이 양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0 or </a:t>
                </a:r>
                <a:r>
                  <a:rPr lang="ko-KR" altLang="en-US" dirty="0"/>
                  <a:t>음이 되는 점 찾기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투 포인터 느낌으로 한바퀴 쭉 돌면 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1253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먼 두 점 고르기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Rotating Calipers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60 ~ 62 line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현재 벡터와 이후의 벡터의 </a:t>
                </a:r>
                <a:r>
                  <a:rPr lang="en-US" altLang="ko-KR" dirty="0" err="1"/>
                  <a:t>ccw</a:t>
                </a:r>
                <a:r>
                  <a:rPr lang="ko-KR" altLang="en-US" dirty="0"/>
                  <a:t>가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:r>
                  <a:rPr lang="ko-KR" altLang="en-US" dirty="0"/>
                  <a:t>양수면 이후 벡터를 계속 이동</a:t>
                </a:r>
                <a:endParaRPr lang="en-US" altLang="ko-KR" dirty="0"/>
              </a:p>
              <a:p>
                <a:r>
                  <a:rPr lang="en-US" altLang="ko-KR" dirty="0"/>
                  <a:t>64 line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최대 거리 갱신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으로 해결 가능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      (</a:t>
                </a:r>
                <a:r>
                  <a:rPr lang="ko-KR" altLang="en-US" dirty="0"/>
                  <a:t>하지만 </a:t>
                </a:r>
                <a:r>
                  <a:rPr lang="en-US" altLang="ko-KR" dirty="0"/>
                  <a:t>convex hull </a:t>
                </a:r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었음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959DAC8-CF75-45D4-8C2B-9F8E8DA3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982" y="2568828"/>
            <a:ext cx="5400000" cy="24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61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30ED737-5DA4-4F40-8A20-B77918EC156A}"/>
              </a:ext>
            </a:extLst>
          </p:cNvPr>
          <p:cNvSpPr txBox="1">
            <a:spLocks/>
          </p:cNvSpPr>
          <p:nvPr/>
        </p:nvSpPr>
        <p:spPr>
          <a:xfrm>
            <a:off x="1867283" y="1899332"/>
            <a:ext cx="5032585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[</a:t>
            </a:r>
            <a:r>
              <a:rPr lang="en-US" altLang="ko-KR" sz="1800" dirty="0" err="1"/>
              <a:t>ccw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11758 </a:t>
            </a:r>
            <a:r>
              <a:rPr lang="en-US" altLang="ko-KR" sz="1800" dirty="0" err="1">
                <a:solidFill>
                  <a:srgbClr val="FF0000"/>
                </a:solidFill>
              </a:rPr>
              <a:t>ccw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2166 </a:t>
            </a:r>
            <a:r>
              <a:rPr lang="ko-KR" altLang="en-US" sz="1800" dirty="0">
                <a:solidFill>
                  <a:srgbClr val="FF0000"/>
                </a:solidFill>
              </a:rPr>
              <a:t>다각형의 면적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2162 </a:t>
            </a:r>
            <a:r>
              <a:rPr lang="ko-KR" altLang="en-US" sz="1800" dirty="0"/>
              <a:t>선분 그룹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10255 </a:t>
            </a:r>
            <a:r>
              <a:rPr lang="ko-KR" altLang="en-US" sz="1800" dirty="0"/>
              <a:t>교차점</a:t>
            </a:r>
            <a:endParaRPr lang="en-US" altLang="ko-KR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6EC072-A9DA-4844-8CAC-C8E5A188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추천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78977D-FCC2-4BF3-9131-49C01EA2E870}"/>
              </a:ext>
            </a:extLst>
          </p:cNvPr>
          <p:cNvSpPr txBox="1">
            <a:spLocks/>
          </p:cNvSpPr>
          <p:nvPr/>
        </p:nvSpPr>
        <p:spPr>
          <a:xfrm>
            <a:off x="7895025" y="1838163"/>
            <a:ext cx="5032585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[Rotating Calipers]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9240 </a:t>
            </a:r>
            <a:r>
              <a:rPr lang="ko-KR" altLang="en-US" sz="1800" dirty="0"/>
              <a:t>로버트 후드</a:t>
            </a: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9E63EF-1070-4428-97DB-26B82445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72</a:t>
            </a:fld>
            <a:endParaRPr kumimoji="1"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4440C0-DC64-4101-82F4-3C19651CA7B0}"/>
              </a:ext>
            </a:extLst>
          </p:cNvPr>
          <p:cNvSpPr txBox="1">
            <a:spLocks/>
          </p:cNvSpPr>
          <p:nvPr/>
        </p:nvSpPr>
        <p:spPr>
          <a:xfrm>
            <a:off x="4705490" y="1872514"/>
            <a:ext cx="5032585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[Convex Hull]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1708 </a:t>
            </a:r>
            <a:r>
              <a:rPr lang="ko-KR" altLang="en-US" sz="1800" dirty="0">
                <a:solidFill>
                  <a:srgbClr val="FF0000"/>
                </a:solidFill>
              </a:rPr>
              <a:t>볼록 껍질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10903 Wall construction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2254 </a:t>
            </a:r>
            <a:r>
              <a:rPr lang="ko-KR" altLang="en-US" sz="1800" dirty="0"/>
              <a:t>감옥건설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3679 </a:t>
            </a:r>
            <a:r>
              <a:rPr lang="ko-KR" altLang="en-US" sz="1800" dirty="0"/>
              <a:t>단순 다각형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3878 </a:t>
            </a:r>
            <a:r>
              <a:rPr lang="ko-KR" altLang="en-US" sz="1800" dirty="0"/>
              <a:t>점 분리</a:t>
            </a:r>
            <a:endParaRPr lang="en-US" altLang="ko-KR" sz="1800" dirty="0"/>
          </a:p>
        </p:txBody>
      </p:sp>
      <p:pic>
        <p:nvPicPr>
          <p:cNvPr id="11" name="그림 10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B7C0960E-5BFF-4FE6-B391-F2F8114D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025" y="2499637"/>
            <a:ext cx="281387" cy="360000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CC287344-A33F-4887-83EB-E9ABCF5D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88" y="4161464"/>
            <a:ext cx="281387" cy="360000"/>
          </a:xfrm>
          <a:prstGeom prst="rect">
            <a:avLst/>
          </a:prstGeom>
        </p:spPr>
      </p:pic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BFAFEDFA-6B8D-4F0E-9CF8-4E9294FA7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94" y="4704009"/>
            <a:ext cx="281387" cy="360000"/>
          </a:xfrm>
          <a:prstGeom prst="rect">
            <a:avLst/>
          </a:prstGeom>
        </p:spPr>
      </p:pic>
      <p:pic>
        <p:nvPicPr>
          <p:cNvPr id="24" name="그림 23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2DE60BA3-DB45-45CD-B81D-4B110712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90" y="4142454"/>
            <a:ext cx="281387" cy="360000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4325EB74-957A-4A93-B725-52EF4D664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283" y="3089482"/>
            <a:ext cx="281387" cy="360000"/>
          </a:xfrm>
          <a:prstGeom prst="rect">
            <a:avLst/>
          </a:prstGeom>
        </p:spPr>
      </p:pic>
      <p:pic>
        <p:nvPicPr>
          <p:cNvPr id="20" name="그림 1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D072ED22-6883-49FF-8951-401DB2E1A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283" y="3625473"/>
            <a:ext cx="281387" cy="360000"/>
          </a:xfrm>
          <a:prstGeom prst="rect">
            <a:avLst/>
          </a:prstGeom>
        </p:spPr>
      </p:pic>
      <p:pic>
        <p:nvPicPr>
          <p:cNvPr id="26" name="그림 2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A01F521-A618-4A56-A59E-18E0EFEAC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490" y="3089482"/>
            <a:ext cx="281387" cy="360000"/>
          </a:xfrm>
          <a:prstGeom prst="rect">
            <a:avLst/>
          </a:prstGeom>
        </p:spPr>
      </p:pic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6609DB04-D828-4FA8-96D2-3E6A0A5B9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283" y="2547327"/>
            <a:ext cx="281387" cy="360000"/>
          </a:xfrm>
          <a:prstGeom prst="rect">
            <a:avLst/>
          </a:prstGeom>
        </p:spPr>
      </p:pic>
      <p:pic>
        <p:nvPicPr>
          <p:cNvPr id="28" name="그림 2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109ABF3-E269-4C68-8DEA-A7890F196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490" y="2544970"/>
            <a:ext cx="281387" cy="360000"/>
          </a:xfrm>
          <a:prstGeom prst="rect">
            <a:avLst/>
          </a:prstGeom>
        </p:spPr>
      </p:pic>
      <p:pic>
        <p:nvPicPr>
          <p:cNvPr id="29" name="그림 2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12FD03C-A5FF-42D8-9F3C-3DA92ADA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93" y="3628346"/>
            <a:ext cx="2813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7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24F5-BBD8-4EDA-A57F-C82E068F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세 점의 방향성 </a:t>
            </a:r>
            <a:r>
              <a:rPr lang="en-US" altLang="ko-KR" sz="2800" dirty="0"/>
              <a:t>– </a:t>
            </a:r>
            <a:r>
              <a:rPr lang="en-US" altLang="ko-KR" sz="1800" dirty="0"/>
              <a:t>with </a:t>
            </a:r>
            <a:r>
              <a:rPr lang="ko-KR" altLang="en-US" sz="1800" dirty="0"/>
              <a:t>외적</a:t>
            </a:r>
            <a:endParaRPr lang="ko-KR" altLang="en-US" sz="28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시계, 셔츠이(가) 표시된 사진&#10;&#10;자동 생성된 설명">
            <a:extLst>
              <a:ext uri="{FF2B5EF4-FFF2-40B4-BE49-F238E27FC236}">
                <a16:creationId xmlns:a16="http://schemas.microsoft.com/office/drawing/2014/main" id="{F9985C00-036F-4289-8F3A-6A4C8EDE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89" y="2292626"/>
            <a:ext cx="2371526" cy="2148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E1AA1-AC9E-475D-91D7-2C4FDB572F43}"/>
                  </a:ext>
                </a:extLst>
              </p:cNvPr>
              <p:cNvSpPr txBox="1"/>
              <p:nvPr/>
            </p:nvSpPr>
            <p:spPr>
              <a:xfrm>
                <a:off x="6096000" y="2256294"/>
                <a:ext cx="4953795" cy="3337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벡터의 외적은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차원벡터에서 정의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2</a:t>
                </a:r>
                <a:r>
                  <a:rPr lang="ko-KR" altLang="en-US" sz="2000" dirty="0"/>
                  <a:t>차원벡터의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좌표를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으로 설정해서 확장</a:t>
                </a:r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:(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   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∗|</m:t>
                    </m:r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      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0, 0, 1</m:t>
                        </m:r>
                      </m:e>
                    </m:d>
                  </m:oMath>
                </a14:m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/>
                  <a:t> 180</a:t>
                </a:r>
                <a:r>
                  <a:rPr lang="ko-KR" altLang="en-US" sz="2000" dirty="0"/>
                  <a:t>도 미만이면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가 양수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b="0" dirty="0"/>
                  <a:t> 180</a:t>
                </a:r>
                <a:r>
                  <a:rPr lang="ko-KR" altLang="en-US" sz="2000" b="0" dirty="0"/>
                  <a:t>도면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b="0" dirty="0"/>
                  <a:t>가 </a:t>
                </a:r>
                <a:r>
                  <a:rPr lang="en-US" altLang="ko-KR" sz="2000" b="0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/>
                  <a:t> 180</a:t>
                </a:r>
                <a:r>
                  <a:rPr lang="ko-KR" altLang="en-US" sz="2000" dirty="0"/>
                  <a:t>도 초과면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가 음수</a:t>
                </a:r>
                <a:endParaRPr lang="en-US" altLang="ko-KR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E1AA1-AC9E-475D-91D7-2C4FDB57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56294"/>
                <a:ext cx="4953795" cy="3337965"/>
              </a:xfrm>
              <a:prstGeom prst="rect">
                <a:avLst/>
              </a:prstGeom>
              <a:blipFill>
                <a:blip r:embed="rId3"/>
                <a:stretch>
                  <a:fillRect l="-1230" t="-1095" r="-984" b="-2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 descr="하얀색이(가) 표시된 사진&#10;&#10;자동 생성된 설명">
            <a:extLst>
              <a:ext uri="{FF2B5EF4-FFF2-40B4-BE49-F238E27FC236}">
                <a16:creationId xmlns:a16="http://schemas.microsoft.com/office/drawing/2014/main" id="{3E7BD6D0-FDE0-4230-B375-4947E9D3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98" y="4575751"/>
            <a:ext cx="4174830" cy="1466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931F4-ECF2-4E6E-BB1A-F87D5A494CC6}"/>
              </a:ext>
            </a:extLst>
          </p:cNvPr>
          <p:cNvSpPr txBox="1"/>
          <p:nvPr/>
        </p:nvSpPr>
        <p:spPr>
          <a:xfrm>
            <a:off x="8711311" y="6598738"/>
            <a:ext cx="348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 출처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5"/>
              </a:rPr>
              <a:t>https://en.wikipedia.org/wiki/Cross_product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3602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, 스키타기, 눈이(가) 표시된 사진&#10;&#10;자동 생성된 설명">
            <a:extLst>
              <a:ext uri="{FF2B5EF4-FFF2-40B4-BE49-F238E27FC236}">
                <a16:creationId xmlns:a16="http://schemas.microsoft.com/office/drawing/2014/main" id="{16E83777-87AA-4405-8E8B-26482016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31" y="2768677"/>
            <a:ext cx="7856901" cy="29720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E436D2-4D3A-465D-9EC7-C414CF48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세 점의 방향성 </a:t>
                </a:r>
                <a:r>
                  <a:rPr lang="en-US" altLang="ko-KR" sz="2800" dirty="0"/>
                  <a:t>- </a:t>
                </a:r>
                <a:r>
                  <a:rPr lang="en-US" altLang="ko-KR" sz="1800" dirty="0"/>
                  <a:t>with </a:t>
                </a:r>
                <a:r>
                  <a:rPr lang="ko-KR" altLang="en-US" sz="1800" dirty="0"/>
                  <a:t>외적</a:t>
                </a:r>
                <a:endParaRPr lang="ko-KR" altLang="en-US" sz="2800" dirty="0"/>
              </a:p>
              <a:p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값의 부호를 통해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두 벡터의 방향을 알 수 있음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세 점의 방향성을 알 수 있음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5A24F5-BBD8-4EDA-A57F-C82E068FD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FD0B41-4B28-41DD-83B5-467B291ADCFC}"/>
              </a:ext>
            </a:extLst>
          </p:cNvPr>
          <p:cNvSpPr txBox="1"/>
          <p:nvPr/>
        </p:nvSpPr>
        <p:spPr>
          <a:xfrm>
            <a:off x="1009910" y="5556069"/>
            <a:ext cx="237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2*2 – 2*(-1) = 4 &gt; 0</a:t>
            </a:r>
          </a:p>
          <a:p>
            <a:pPr algn="ctr"/>
            <a:r>
              <a:rPr lang="ko-KR" altLang="en-US" dirty="0"/>
              <a:t>반시계 방향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3EBB9-F72C-46C2-90A2-E7BB493541C4}"/>
              </a:ext>
            </a:extLst>
          </p:cNvPr>
          <p:cNvSpPr txBox="1"/>
          <p:nvPr/>
        </p:nvSpPr>
        <p:spPr>
          <a:xfrm>
            <a:off x="3963575" y="5556069"/>
            <a:ext cx="237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2*2 – 2*2 = 0 = 0</a:t>
            </a:r>
          </a:p>
          <a:p>
            <a:pPr algn="ctr"/>
            <a:r>
              <a:rPr lang="ko-KR" altLang="en-US" dirty="0"/>
              <a:t>일직선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B6761-C932-4B96-8444-47C5EA1EFC5B}"/>
              </a:ext>
            </a:extLst>
          </p:cNvPr>
          <p:cNvSpPr txBox="1"/>
          <p:nvPr/>
        </p:nvSpPr>
        <p:spPr>
          <a:xfrm>
            <a:off x="7081133" y="5556069"/>
            <a:ext cx="246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2*(-1) – 2*2 = -4 </a:t>
            </a:r>
            <a:r>
              <a:rPr lang="en-US" altLang="ko-KR"/>
              <a:t>&lt; 0</a:t>
            </a:r>
          </a:p>
          <a:p>
            <a:pPr algn="ctr"/>
            <a:r>
              <a:rPr lang="ko-KR" altLang="en-US" dirty="0"/>
              <a:t>시계방향</a:t>
            </a:r>
          </a:p>
        </p:txBody>
      </p:sp>
    </p:spTree>
    <p:extLst>
      <p:ext uri="{BB962C8B-B14F-4D97-AF65-F5344CB8AC3E}">
        <p14:creationId xmlns:p14="http://schemas.microsoft.com/office/powerpoint/2010/main" val="171838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icpcteam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9B0005"/>
      </a:accent1>
      <a:accent2>
        <a:srgbClr val="E84C22"/>
      </a:accent2>
      <a:accent3>
        <a:srgbClr val="FFBD47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1">
      <a:majorFont>
        <a:latin typeface="Inter Semi Bold"/>
        <a:ea typeface="Noto Sans CJK KR Medium"/>
        <a:cs typeface=""/>
      </a:majorFont>
      <a:minorFont>
        <a:latin typeface="Inte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EDB99175-E2A2-3B4C-96E0-039F6E7FC83A}" vid="{6B6DD545-0FCD-DC4A-8EB1-CD477FA475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2E1108FE598174EAE7137EA2DE59632" ma:contentTypeVersion="7" ma:contentTypeDescription="새 문서를 만듭니다." ma:contentTypeScope="" ma:versionID="5ec25df8069aac51e3f2def2116100aa">
  <xsd:schema xmlns:xsd="http://www.w3.org/2001/XMLSchema" xmlns:xs="http://www.w3.org/2001/XMLSchema" xmlns:p="http://schemas.microsoft.com/office/2006/metadata/properties" xmlns:ns3="a184bd45-4742-4fbb-91bd-11f1074b97e4" targetNamespace="http://schemas.microsoft.com/office/2006/metadata/properties" ma:root="true" ma:fieldsID="2f41728287fb6ce42683bc365984fe2b" ns3:_="">
    <xsd:import namespace="a184bd45-4742-4fbb-91bd-11f1074b97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4bd45-4742-4fbb-91bd-11f1074b9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281FF-9839-44F6-975B-4ACC112DA7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FC022-0B27-440C-A511-E7827BFF2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84bd45-4742-4fbb-91bd-11f1074b9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3A1D3-5D12-4454-96D9-DFE5A4F084A2}">
  <ds:schemaRefs>
    <ds:schemaRef ds:uri="http://schemas.microsoft.com/office/2006/documentManagement/types"/>
    <ds:schemaRef ds:uri="a184bd45-4742-4fbb-91bd-11f1074b97e4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2020-icpcteam-template</Template>
  <TotalTime>631</TotalTime>
  <Words>2795</Words>
  <Application>Microsoft Office PowerPoint</Application>
  <PresentationFormat>와이드스크린</PresentationFormat>
  <Paragraphs>661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7" baseType="lpstr">
      <vt:lpstr>Inter</vt:lpstr>
      <vt:lpstr>Inter Semi Bold</vt:lpstr>
      <vt:lpstr>Arial</vt:lpstr>
      <vt:lpstr>Cambria Math</vt:lpstr>
      <vt:lpstr>Office 테마</vt:lpstr>
      <vt:lpstr>Geometry  2020 Winter 중급 20141284 이준석</vt:lpstr>
      <vt:lpstr>도입</vt:lpstr>
      <vt:lpstr>vector </vt:lpstr>
      <vt:lpstr>vector </vt:lpstr>
      <vt:lpstr>vector </vt:lpstr>
      <vt:lpstr>vector 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CCW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가장 먼 두 점 고르기</vt:lpstr>
      <vt:lpstr>가장 먼 두 점 고르기</vt:lpstr>
      <vt:lpstr>가장 먼 두 점 고르기</vt:lpstr>
      <vt:lpstr>가장 먼 두 점 고르기</vt:lpstr>
      <vt:lpstr>가장 먼 두 점 고르기</vt:lpstr>
      <vt:lpstr>가장 먼 두 점 고르기</vt:lpstr>
      <vt:lpstr>가장 먼 두 점 고르기</vt:lpstr>
      <vt:lpstr>가장 먼 두 점 고르기</vt:lpstr>
      <vt:lpstr>문제 추천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 2020 Winter 중급 20141284 이기현</dc:title>
  <dc:creator>이기현</dc:creator>
  <cp:lastModifiedBy>이 준석</cp:lastModifiedBy>
  <cp:revision>41</cp:revision>
  <dcterms:created xsi:type="dcterms:W3CDTF">2020-02-24T18:02:26Z</dcterms:created>
  <dcterms:modified xsi:type="dcterms:W3CDTF">2020-06-06T09:38:58Z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0x01010052E1108FE598174EAE7137EA2DE59632</vt:lpwstr>
  </property>
</Properties>
</file>