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73" r:id="rId4"/>
    <p:sldId id="284" r:id="rId5"/>
    <p:sldId id="285" r:id="rId6"/>
    <p:sldId id="290" r:id="rId7"/>
    <p:sldId id="286" r:id="rId8"/>
    <p:sldId id="288" r:id="rId9"/>
    <p:sldId id="293" r:id="rId10"/>
    <p:sldId id="291" r:id="rId11"/>
    <p:sldId id="292" r:id="rId12"/>
    <p:sldId id="294" r:id="rId13"/>
    <p:sldId id="295" r:id="rId14"/>
    <p:sldId id="296" r:id="rId15"/>
    <p:sldId id="297" r:id="rId16"/>
    <p:sldId id="300" r:id="rId17"/>
    <p:sldId id="301" r:id="rId18"/>
    <p:sldId id="302" r:id="rId19"/>
    <p:sldId id="303" r:id="rId20"/>
    <p:sldId id="305" r:id="rId21"/>
    <p:sldId id="306" r:id="rId22"/>
    <p:sldId id="308" r:id="rId23"/>
    <p:sldId id="309" r:id="rId24"/>
    <p:sldId id="31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4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C37D77-D6D9-4462-A89C-4F773FFBFD37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217" TargetMode="External"/><Relationship Id="rId3" Type="http://schemas.openxmlformats.org/officeDocument/2006/relationships/hyperlink" Target="https://www.acmicpc.net/problem/11278" TargetMode="External"/><Relationship Id="rId7" Type="http://schemas.openxmlformats.org/officeDocument/2006/relationships/hyperlink" Target="https://www.acmicpc.net/problem/2207" TargetMode="External"/><Relationship Id="rId12" Type="http://schemas.openxmlformats.org/officeDocument/2006/relationships/hyperlink" Target="https://www.acmicpc.net/problem/3153" TargetMode="External"/><Relationship Id="rId2" Type="http://schemas.openxmlformats.org/officeDocument/2006/relationships/hyperlink" Target="https://www.acmicpc.net/problem/112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3648" TargetMode="External"/><Relationship Id="rId11" Type="http://schemas.openxmlformats.org/officeDocument/2006/relationships/hyperlink" Target="https://www.acmicpc.net/problem/15675" TargetMode="External"/><Relationship Id="rId5" Type="http://schemas.openxmlformats.org/officeDocument/2006/relationships/hyperlink" Target="https://www.acmicpc.net/problem/11281" TargetMode="External"/><Relationship Id="rId10" Type="http://schemas.openxmlformats.org/officeDocument/2006/relationships/hyperlink" Target="https://www.acmicpc.net/problem/1739" TargetMode="External"/><Relationship Id="rId4" Type="http://schemas.openxmlformats.org/officeDocument/2006/relationships/hyperlink" Target="https://www.acmicpc.net/problem/11280" TargetMode="External"/><Relationship Id="rId9" Type="http://schemas.openxmlformats.org/officeDocument/2006/relationships/hyperlink" Target="https://www.acmicpc.net/problem/1636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28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CF91-1AF9-42DD-87B0-4F40164D4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중급반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주차 스터디</a:t>
            </a:r>
          </a:p>
        </p:txBody>
      </p:sp>
    </p:spTree>
    <p:extLst>
      <p:ext uri="{BB962C8B-B14F-4D97-AF65-F5344CB8AC3E}">
        <p14:creationId xmlns:p14="http://schemas.microsoft.com/office/powerpoint/2010/main" val="11508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성질 </a:t>
            </a:r>
            <a:r>
              <a:rPr lang="en-US" altLang="ko-KR" b="1" dirty="0"/>
              <a:t>1. A</a:t>
            </a:r>
            <a:r>
              <a:rPr lang="ko-KR" altLang="en-US" b="1" dirty="0"/>
              <a:t>가 </a:t>
            </a:r>
            <a:r>
              <a:rPr lang="en-US" altLang="ko-KR" b="1" dirty="0"/>
              <a:t>true</a:t>
            </a:r>
            <a:r>
              <a:rPr lang="ko-KR" altLang="en-US" b="1" dirty="0"/>
              <a:t>면 그 정점에서 도달할 수 있는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모든 정점들도 다 </a:t>
            </a:r>
            <a:r>
              <a:rPr lang="en-US" altLang="ko-KR" b="1" dirty="0"/>
              <a:t>true</a:t>
            </a:r>
            <a:r>
              <a:rPr lang="ko-KR" altLang="en-US" b="1" dirty="0"/>
              <a:t>여야 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반대는 성립하지 않음 </a:t>
            </a:r>
            <a:endParaRPr lang="en-US" altLang="ko-KR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247F029-E851-43B3-9F45-3D3BBF602854}"/>
              </a:ext>
            </a:extLst>
          </p:cNvPr>
          <p:cNvSpPr/>
          <p:nvPr/>
        </p:nvSpPr>
        <p:spPr>
          <a:xfrm>
            <a:off x="6096000" y="3266519"/>
            <a:ext cx="667871" cy="66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ED66A9-46DC-4FF0-AFA9-02E5621D361A}"/>
              </a:ext>
            </a:extLst>
          </p:cNvPr>
          <p:cNvSpPr/>
          <p:nvPr/>
        </p:nvSpPr>
        <p:spPr>
          <a:xfrm>
            <a:off x="7924800" y="2271436"/>
            <a:ext cx="667871" cy="66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C3465C-86B4-40BF-A99E-983FE09A0C44}"/>
              </a:ext>
            </a:extLst>
          </p:cNvPr>
          <p:cNvSpPr/>
          <p:nvPr/>
        </p:nvSpPr>
        <p:spPr>
          <a:xfrm>
            <a:off x="7924800" y="3193554"/>
            <a:ext cx="667871" cy="66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89F2095-849C-47AA-A433-FD7C55A798DA}"/>
              </a:ext>
            </a:extLst>
          </p:cNvPr>
          <p:cNvSpPr/>
          <p:nvPr/>
        </p:nvSpPr>
        <p:spPr>
          <a:xfrm>
            <a:off x="7924800" y="4269318"/>
            <a:ext cx="667871" cy="66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2684624-7523-4257-9248-04330A2862FD}"/>
              </a:ext>
            </a:extLst>
          </p:cNvPr>
          <p:cNvSpPr/>
          <p:nvPr/>
        </p:nvSpPr>
        <p:spPr>
          <a:xfrm>
            <a:off x="9419664" y="3831041"/>
            <a:ext cx="667871" cy="66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60A5DC2-D424-4D3B-95C0-80719A7848C0}"/>
              </a:ext>
            </a:extLst>
          </p:cNvPr>
          <p:cNvSpPr/>
          <p:nvPr/>
        </p:nvSpPr>
        <p:spPr>
          <a:xfrm>
            <a:off x="9419664" y="4925728"/>
            <a:ext cx="667871" cy="66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EBD494B-6E99-40F4-858D-40E770E7CD1A}"/>
              </a:ext>
            </a:extLst>
          </p:cNvPr>
          <p:cNvSpPr/>
          <p:nvPr/>
        </p:nvSpPr>
        <p:spPr>
          <a:xfrm>
            <a:off x="9419664" y="2949762"/>
            <a:ext cx="667871" cy="66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59D21FB-D663-4785-B26C-83F8F4D6EF76}"/>
              </a:ext>
            </a:extLst>
          </p:cNvPr>
          <p:cNvSpPr/>
          <p:nvPr/>
        </p:nvSpPr>
        <p:spPr>
          <a:xfrm>
            <a:off x="9419664" y="1845734"/>
            <a:ext cx="667871" cy="66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A9399D-381E-46CA-9D98-066D396645BE}"/>
              </a:ext>
            </a:extLst>
          </p:cNvPr>
          <p:cNvCxnSpPr>
            <a:stCxn id="5" idx="6"/>
            <a:endCxn id="18" idx="2"/>
          </p:cNvCxnSpPr>
          <p:nvPr/>
        </p:nvCxnSpPr>
        <p:spPr>
          <a:xfrm flipV="1">
            <a:off x="6763871" y="2605372"/>
            <a:ext cx="1160929" cy="9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56E237-C3F2-427A-ABC8-E3A40E892CFD}"/>
              </a:ext>
            </a:extLst>
          </p:cNvPr>
          <p:cNvCxnSpPr>
            <a:stCxn id="5" idx="6"/>
            <a:endCxn id="20" idx="2"/>
          </p:cNvCxnSpPr>
          <p:nvPr/>
        </p:nvCxnSpPr>
        <p:spPr>
          <a:xfrm flipV="1">
            <a:off x="6763871" y="3527490"/>
            <a:ext cx="1160929" cy="7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086CE0-3196-4C2E-BFB8-3CEB9E0608EB}"/>
              </a:ext>
            </a:extLst>
          </p:cNvPr>
          <p:cNvCxnSpPr>
            <a:stCxn id="5" idx="6"/>
            <a:endCxn id="22" idx="2"/>
          </p:cNvCxnSpPr>
          <p:nvPr/>
        </p:nvCxnSpPr>
        <p:spPr>
          <a:xfrm>
            <a:off x="6763871" y="3600455"/>
            <a:ext cx="1160929" cy="100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A5E8B8-AD7C-4650-A302-CDDAA9285008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 flipV="1">
            <a:off x="8592671" y="2179670"/>
            <a:ext cx="826993" cy="42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096D26-4FE0-4DF5-999D-0A1B4AACD1C3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 flipV="1">
            <a:off x="8592671" y="3283698"/>
            <a:ext cx="826993" cy="24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B0F18D1-92B7-49B4-AB40-57B339503557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8592671" y="3527490"/>
            <a:ext cx="826993" cy="63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7CC517-D99B-4E38-AA92-9C041772DEE9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8592671" y="4603254"/>
            <a:ext cx="826993" cy="6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2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성질 </a:t>
            </a:r>
            <a:r>
              <a:rPr lang="en-US" altLang="ko-KR" b="1" dirty="0"/>
              <a:t>2. </a:t>
            </a:r>
            <a:r>
              <a:rPr lang="ko-KR" altLang="en-US" b="1" dirty="0"/>
              <a:t>사이클이 생기는 경우 한 정점이라도 </a:t>
            </a:r>
            <a:r>
              <a:rPr lang="en-US" altLang="ko-KR" b="1" dirty="0"/>
              <a:t>true</a:t>
            </a:r>
            <a:r>
              <a:rPr lang="ko-KR" altLang="en-US" b="1" dirty="0"/>
              <a:t>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나머지 다른 정점들도 </a:t>
            </a:r>
            <a:r>
              <a:rPr lang="en-US" altLang="ko-KR" b="1" dirty="0"/>
              <a:t>true</a:t>
            </a:r>
            <a:r>
              <a:rPr lang="ko-KR" altLang="en-US" b="1" dirty="0"/>
              <a:t>여야 함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반대도 성립함</a:t>
            </a: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C44D157-0520-4482-84CB-8F53BBCC90C4}"/>
              </a:ext>
            </a:extLst>
          </p:cNvPr>
          <p:cNvSpPr/>
          <p:nvPr/>
        </p:nvSpPr>
        <p:spPr>
          <a:xfrm>
            <a:off x="7655858" y="2079812"/>
            <a:ext cx="645459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9A3E26-4D72-4127-8443-EC1B7C407BD8}"/>
              </a:ext>
            </a:extLst>
          </p:cNvPr>
          <p:cNvSpPr/>
          <p:nvPr/>
        </p:nvSpPr>
        <p:spPr>
          <a:xfrm>
            <a:off x="8928847" y="3621742"/>
            <a:ext cx="645459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51DDE79-3033-48E5-8D43-0EC4FD8F6329}"/>
              </a:ext>
            </a:extLst>
          </p:cNvPr>
          <p:cNvSpPr/>
          <p:nvPr/>
        </p:nvSpPr>
        <p:spPr>
          <a:xfrm>
            <a:off x="6580094" y="3621742"/>
            <a:ext cx="645459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B770C2-2180-4BA4-8010-ADBCD09F930E}"/>
              </a:ext>
            </a:extLst>
          </p:cNvPr>
          <p:cNvCxnSpPr>
            <a:stCxn id="4" idx="5"/>
            <a:endCxn id="21" idx="1"/>
          </p:cNvCxnSpPr>
          <p:nvPr/>
        </p:nvCxnSpPr>
        <p:spPr>
          <a:xfrm>
            <a:off x="8206792" y="2630746"/>
            <a:ext cx="816580" cy="108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8E1CCE-40ED-47C3-9D9A-356185B6B966}"/>
              </a:ext>
            </a:extLst>
          </p:cNvPr>
          <p:cNvCxnSpPr>
            <a:stCxn id="21" idx="2"/>
            <a:endCxn id="27" idx="6"/>
          </p:cNvCxnSpPr>
          <p:nvPr/>
        </p:nvCxnSpPr>
        <p:spPr>
          <a:xfrm flipH="1">
            <a:off x="7225553" y="3944472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9ACBF3-AAFE-4CC3-AFAF-4B8E9531852F}"/>
              </a:ext>
            </a:extLst>
          </p:cNvPr>
          <p:cNvCxnSpPr>
            <a:stCxn id="27" idx="7"/>
            <a:endCxn id="4" idx="3"/>
          </p:cNvCxnSpPr>
          <p:nvPr/>
        </p:nvCxnSpPr>
        <p:spPr>
          <a:xfrm flipV="1">
            <a:off x="7131028" y="2630746"/>
            <a:ext cx="619355" cy="108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위 과정을 다 거치면 그래프가 나온다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2572871" y="404308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145DF7-F58B-40E3-93BF-9BBFC962550C}"/>
              </a:ext>
            </a:extLst>
          </p:cNvPr>
          <p:cNvSpPr/>
          <p:nvPr/>
        </p:nvSpPr>
        <p:spPr>
          <a:xfrm>
            <a:off x="3182471" y="479611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91B8E20-C5C3-45AC-BB0D-83D0D0EED893}"/>
              </a:ext>
            </a:extLst>
          </p:cNvPr>
          <p:cNvSpPr/>
          <p:nvPr/>
        </p:nvSpPr>
        <p:spPr>
          <a:xfrm>
            <a:off x="3541059" y="385741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D9F342-F0A3-40EA-A0BC-429772CE8B62}"/>
              </a:ext>
            </a:extLst>
          </p:cNvPr>
          <p:cNvSpPr/>
          <p:nvPr/>
        </p:nvSpPr>
        <p:spPr>
          <a:xfrm>
            <a:off x="4025153" y="479611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4446494" y="342900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3666565" y="283683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4930588" y="428513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2971801" y="3026485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814918" y="3439685"/>
            <a:ext cx="227777" cy="6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3455895" y="3078879"/>
            <a:ext cx="210670" cy="18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stCxn id="24" idx="5"/>
            <a:endCxn id="18" idx="1"/>
          </p:cNvCxnSpPr>
          <p:nvPr/>
        </p:nvCxnSpPr>
        <p:spPr>
          <a:xfrm>
            <a:off x="3385001" y="3439685"/>
            <a:ext cx="226952" cy="4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2469C-367E-4BCB-91FA-71D6200F11E6}"/>
              </a:ext>
            </a:extLst>
          </p:cNvPr>
          <p:cNvCxnSpPr>
            <a:stCxn id="17" idx="0"/>
            <a:endCxn id="18" idx="4"/>
          </p:cNvCxnSpPr>
          <p:nvPr/>
        </p:nvCxnSpPr>
        <p:spPr>
          <a:xfrm flipV="1">
            <a:off x="3424518" y="4341508"/>
            <a:ext cx="358588" cy="4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AF7D5E-E87C-4DA9-B1DF-16DFBE8B0B90}"/>
              </a:ext>
            </a:extLst>
          </p:cNvPr>
          <p:cNvCxnSpPr>
            <a:stCxn id="18" idx="5"/>
            <a:endCxn id="19" idx="0"/>
          </p:cNvCxnSpPr>
          <p:nvPr/>
        </p:nvCxnSpPr>
        <p:spPr>
          <a:xfrm>
            <a:off x="3954259" y="4270614"/>
            <a:ext cx="312941" cy="5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1CCE24-9699-4722-AA88-08AE9B241CBC}"/>
              </a:ext>
            </a:extLst>
          </p:cNvPr>
          <p:cNvCxnSpPr>
            <a:stCxn id="19" idx="2"/>
            <a:endCxn id="17" idx="6"/>
          </p:cNvCxnSpPr>
          <p:nvPr/>
        </p:nvCxnSpPr>
        <p:spPr>
          <a:xfrm flipH="1">
            <a:off x="3666565" y="5038165"/>
            <a:ext cx="358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stCxn id="19" idx="7"/>
            <a:endCxn id="23" idx="2"/>
          </p:cNvCxnSpPr>
          <p:nvPr/>
        </p:nvCxnSpPr>
        <p:spPr>
          <a:xfrm flipV="1">
            <a:off x="4438353" y="4527177"/>
            <a:ext cx="492235" cy="33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>
            <a:off x="4859694" y="3842200"/>
            <a:ext cx="141788" cy="51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9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7DC93A86-4BB9-451F-9CBD-939A10BD0459}"/>
              </a:ext>
            </a:extLst>
          </p:cNvPr>
          <p:cNvSpPr/>
          <p:nvPr/>
        </p:nvSpPr>
        <p:spPr>
          <a:xfrm>
            <a:off x="3016624" y="3799342"/>
            <a:ext cx="1783976" cy="17839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번 성질에 의해 사이클을 한 정점으로 묶을 수 있다</a:t>
            </a:r>
            <a:r>
              <a:rPr lang="en-US" altLang="ko-KR" b="1" dirty="0"/>
              <a:t>.(SCC </a:t>
            </a:r>
            <a:r>
              <a:rPr lang="ko-KR" altLang="en-US" b="1" dirty="0"/>
              <a:t>이용</a:t>
            </a:r>
            <a:r>
              <a:rPr lang="en-US" altLang="ko-KR" b="1" dirty="0"/>
              <a:t>)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2572871" y="404308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145DF7-F58B-40E3-93BF-9BBFC962550C}"/>
              </a:ext>
            </a:extLst>
          </p:cNvPr>
          <p:cNvSpPr/>
          <p:nvPr/>
        </p:nvSpPr>
        <p:spPr>
          <a:xfrm>
            <a:off x="3182471" y="479611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91B8E20-C5C3-45AC-BB0D-83D0D0EED893}"/>
              </a:ext>
            </a:extLst>
          </p:cNvPr>
          <p:cNvSpPr/>
          <p:nvPr/>
        </p:nvSpPr>
        <p:spPr>
          <a:xfrm>
            <a:off x="3541059" y="385741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D9F342-F0A3-40EA-A0BC-429772CE8B62}"/>
              </a:ext>
            </a:extLst>
          </p:cNvPr>
          <p:cNvSpPr/>
          <p:nvPr/>
        </p:nvSpPr>
        <p:spPr>
          <a:xfrm>
            <a:off x="4025153" y="479611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4446494" y="342900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3666565" y="283683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4930588" y="428513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2971801" y="3026485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814918" y="3439685"/>
            <a:ext cx="227777" cy="6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3455895" y="3078879"/>
            <a:ext cx="210670" cy="18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3385001" y="3439685"/>
            <a:ext cx="226952" cy="4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2469C-367E-4BCB-91FA-71D6200F11E6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V="1">
            <a:off x="3424518" y="4341508"/>
            <a:ext cx="358588" cy="4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AF7D5E-E87C-4DA9-B1DF-16DFBE8B0B90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3954259" y="4270614"/>
            <a:ext cx="312941" cy="5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1CCE24-9699-4722-AA88-08AE9B241CBC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3666565" y="5038165"/>
            <a:ext cx="358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4438353" y="4527177"/>
            <a:ext cx="492235" cy="33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>
            <a:off x="4859694" y="3842200"/>
            <a:ext cx="141788" cy="51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1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사이클 안에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~A</a:t>
            </a:r>
            <a:r>
              <a:rPr lang="ko-KR" altLang="en-US" b="1" dirty="0"/>
              <a:t>가 함께 있으면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‘A</a:t>
            </a:r>
            <a:r>
              <a:rPr lang="ko-KR" altLang="en-US" b="1" dirty="0"/>
              <a:t>가 참이면 </a:t>
            </a:r>
            <a:r>
              <a:rPr lang="en-US" altLang="ko-KR" b="1" dirty="0"/>
              <a:t>~A</a:t>
            </a:r>
            <a:r>
              <a:rPr lang="ko-KR" altLang="en-US" b="1" dirty="0"/>
              <a:t>도 참이다</a:t>
            </a:r>
            <a:r>
              <a:rPr lang="en-US" altLang="ko-KR" b="1" dirty="0"/>
              <a:t>’</a:t>
            </a:r>
            <a:r>
              <a:rPr lang="ko-KR" altLang="en-US" b="1" dirty="0"/>
              <a:t>란 말이 되므로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처음에 주어진 수식을 만족할 수 없다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4EB806-DA45-49B8-9D83-05212D35344C}"/>
              </a:ext>
            </a:extLst>
          </p:cNvPr>
          <p:cNvGrpSpPr/>
          <p:nvPr/>
        </p:nvGrpSpPr>
        <p:grpSpPr>
          <a:xfrm>
            <a:off x="7261413" y="2191372"/>
            <a:ext cx="3729316" cy="3604221"/>
            <a:chOff x="7261413" y="2191373"/>
            <a:chExt cx="2841811" cy="274648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705166" y="3153883"/>
              <a:ext cx="1783976" cy="178397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1B535A4-3E1A-4142-9C42-F0D98EE9DD90}"/>
                </a:ext>
              </a:extLst>
            </p:cNvPr>
            <p:cNvSpPr/>
            <p:nvPr/>
          </p:nvSpPr>
          <p:spPr>
            <a:xfrm>
              <a:off x="7261413" y="3397624"/>
              <a:ext cx="484094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7871013" y="4150659"/>
              <a:ext cx="484094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229601" y="3211955"/>
              <a:ext cx="484094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8713695" y="4150659"/>
              <a:ext cx="484094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~A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208D86A-6765-4D2A-AFD1-E4AF6A392707}"/>
                </a:ext>
              </a:extLst>
            </p:cNvPr>
            <p:cNvSpPr/>
            <p:nvPr/>
          </p:nvSpPr>
          <p:spPr>
            <a:xfrm>
              <a:off x="9135036" y="2783541"/>
              <a:ext cx="484094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FD1B6E9-9FE4-4411-84D2-2FF95946FC6F}"/>
                </a:ext>
              </a:extLst>
            </p:cNvPr>
            <p:cNvSpPr/>
            <p:nvPr/>
          </p:nvSpPr>
          <p:spPr>
            <a:xfrm>
              <a:off x="8355107" y="2191373"/>
              <a:ext cx="484094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3856DD-51E5-4059-BD9E-D6D8F62680E3}"/>
                </a:ext>
              </a:extLst>
            </p:cNvPr>
            <p:cNvSpPr/>
            <p:nvPr/>
          </p:nvSpPr>
          <p:spPr>
            <a:xfrm>
              <a:off x="9619130" y="3639671"/>
              <a:ext cx="484094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5366A5-C44F-4183-A15F-3371FBA96638}"/>
                </a:ext>
              </a:extLst>
            </p:cNvPr>
            <p:cNvSpPr/>
            <p:nvPr/>
          </p:nvSpPr>
          <p:spPr>
            <a:xfrm>
              <a:off x="7660343" y="2381026"/>
              <a:ext cx="484094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201003B-AB58-44DF-98AB-858B5056B7A0}"/>
                </a:ext>
              </a:extLst>
            </p:cNvPr>
            <p:cNvCxnSpPr>
              <a:stCxn id="5" idx="0"/>
              <a:endCxn id="24" idx="3"/>
            </p:cNvCxnSpPr>
            <p:nvPr/>
          </p:nvCxnSpPr>
          <p:spPr>
            <a:xfrm flipV="1">
              <a:off x="7503460" y="2794226"/>
              <a:ext cx="227777" cy="603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1A10A24-18AC-414E-8E4D-60DADDF8B8F2}"/>
                </a:ext>
              </a:extLst>
            </p:cNvPr>
            <p:cNvCxnSpPr>
              <a:stCxn id="24" idx="6"/>
              <a:endCxn id="22" idx="2"/>
            </p:cNvCxnSpPr>
            <p:nvPr/>
          </p:nvCxnSpPr>
          <p:spPr>
            <a:xfrm flipV="1">
              <a:off x="8144437" y="2433420"/>
              <a:ext cx="210670" cy="189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DD0CFC8-8472-4823-8D5B-1F948D9A3663}"/>
                </a:ext>
              </a:extLst>
            </p:cNvPr>
            <p:cNvCxnSpPr>
              <a:cxnSpLocks/>
              <a:stCxn id="24" idx="5"/>
              <a:endCxn id="18" idx="1"/>
            </p:cNvCxnSpPr>
            <p:nvPr/>
          </p:nvCxnSpPr>
          <p:spPr>
            <a:xfrm>
              <a:off x="8073543" y="2794226"/>
              <a:ext cx="226952" cy="48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113060" y="3696049"/>
              <a:ext cx="358588" cy="45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8642801" y="3625155"/>
              <a:ext cx="312941" cy="525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355107" y="4392706"/>
              <a:ext cx="358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C7AB33E-CA3B-4642-96C8-7B879BCE747B}"/>
                </a:ext>
              </a:extLst>
            </p:cNvPr>
            <p:cNvCxnSpPr>
              <a:cxnSpLocks/>
              <a:stCxn id="19" idx="7"/>
              <a:endCxn id="23" idx="2"/>
            </p:cNvCxnSpPr>
            <p:nvPr/>
          </p:nvCxnSpPr>
          <p:spPr>
            <a:xfrm flipV="1">
              <a:off x="9126895" y="3881718"/>
              <a:ext cx="492235" cy="339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9D1500F-25E1-41DF-A9D0-99643B18E47D}"/>
                </a:ext>
              </a:extLst>
            </p:cNvPr>
            <p:cNvCxnSpPr>
              <a:stCxn id="20" idx="5"/>
              <a:endCxn id="23" idx="1"/>
            </p:cNvCxnSpPr>
            <p:nvPr/>
          </p:nvCxnSpPr>
          <p:spPr>
            <a:xfrm>
              <a:off x="9548236" y="3196741"/>
              <a:ext cx="141788" cy="513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39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그런 경우가 없다면 수식을 항상 만족할 수 있음이 보장되어 있다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7261413" y="3774338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9720173" y="2968476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8696670" y="2191372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10355451" y="4091977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7784930" y="2440254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7579052" y="2982498"/>
            <a:ext cx="298912" cy="79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8420208" y="2509011"/>
            <a:ext cx="276463" cy="24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8327173" y="2982498"/>
            <a:ext cx="297830" cy="64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A0BE93-051A-444D-B6C0-0B19C3C21683}"/>
              </a:ext>
            </a:extLst>
          </p:cNvPr>
          <p:cNvGrpSpPr/>
          <p:nvPr/>
        </p:nvGrpSpPr>
        <p:grpSpPr>
          <a:xfrm>
            <a:off x="7843751" y="3454476"/>
            <a:ext cx="2341116" cy="2341117"/>
            <a:chOff x="7843751" y="3454476"/>
            <a:chExt cx="2341116" cy="23411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843751" y="3454476"/>
              <a:ext cx="2341116" cy="23411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8061393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531969" y="3530685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9167246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379032" y="4165962"/>
              <a:ext cx="470576" cy="59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9074212" y="4072928"/>
              <a:ext cx="410673" cy="6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696670" y="5080187"/>
              <a:ext cx="470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9709490" y="4409616"/>
            <a:ext cx="645961" cy="44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>
            <a:off x="10262417" y="3510719"/>
            <a:ext cx="186069" cy="67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7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일단 모든 사이클을 한 정점으로 묶는다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7261413" y="3774338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9720173" y="2968476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8696670" y="2191372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10355451" y="4091977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7784930" y="2440254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7579052" y="2982498"/>
            <a:ext cx="298912" cy="79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8420208" y="2509011"/>
            <a:ext cx="276463" cy="24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8327173" y="2982498"/>
            <a:ext cx="297830" cy="64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A0BE93-051A-444D-B6C0-0B19C3C21683}"/>
              </a:ext>
            </a:extLst>
          </p:cNvPr>
          <p:cNvGrpSpPr/>
          <p:nvPr/>
        </p:nvGrpSpPr>
        <p:grpSpPr>
          <a:xfrm>
            <a:off x="7843751" y="3454476"/>
            <a:ext cx="2341116" cy="2341117"/>
            <a:chOff x="7843751" y="3454476"/>
            <a:chExt cx="2341116" cy="23411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843751" y="3454476"/>
              <a:ext cx="2341116" cy="23411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8061393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531969" y="3530685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9167246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379032" y="4165962"/>
              <a:ext cx="470576" cy="59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9074212" y="4072928"/>
              <a:ext cx="410673" cy="6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696670" y="5080187"/>
              <a:ext cx="470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9709490" y="4409616"/>
            <a:ext cx="645961" cy="44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>
            <a:off x="10262417" y="3510719"/>
            <a:ext cx="186069" cy="67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0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사이클이 없는 그래프는 위상 정렬이 가능하다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1836549" y="4625034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2154188" y="2600106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5808841" y="3496365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10664738" y="2783738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4204872" y="4042797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154188" y="4585041"/>
            <a:ext cx="2143718" cy="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4840150" y="3814004"/>
            <a:ext cx="968691" cy="54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 flipV="1">
            <a:off x="4747116" y="3856039"/>
            <a:ext cx="3684315" cy="72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A0BE93-051A-444D-B6C0-0B19C3C21683}"/>
              </a:ext>
            </a:extLst>
          </p:cNvPr>
          <p:cNvGrpSpPr/>
          <p:nvPr/>
        </p:nvGrpSpPr>
        <p:grpSpPr>
          <a:xfrm>
            <a:off x="7650179" y="3686796"/>
            <a:ext cx="2341116" cy="2341117"/>
            <a:chOff x="7843751" y="3454476"/>
            <a:chExt cx="2341116" cy="23411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843751" y="3454476"/>
              <a:ext cx="2341116" cy="23411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8061393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531969" y="3530685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9167246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379032" y="4165962"/>
              <a:ext cx="470576" cy="59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9074212" y="4072928"/>
              <a:ext cx="410673" cy="6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696670" y="5080187"/>
              <a:ext cx="470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9515918" y="3101377"/>
            <a:ext cx="1148820" cy="198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 flipV="1">
            <a:off x="2696432" y="2876772"/>
            <a:ext cx="8061340" cy="26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5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 err="1"/>
              <a:t>위상정렬을</a:t>
            </a:r>
            <a:r>
              <a:rPr lang="ko-KR" altLang="en-US" b="1" dirty="0"/>
              <a:t> 했을 때 제일 처음에 있는 정점부터 </a:t>
            </a:r>
            <a:r>
              <a:rPr lang="en-US" altLang="ko-KR" b="1" dirty="0"/>
              <a:t>false</a:t>
            </a:r>
            <a:r>
              <a:rPr lang="ko-KR" altLang="en-US" b="1" dirty="0"/>
              <a:t>를 할당한다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1836549" y="4625034"/>
            <a:ext cx="635278" cy="63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2154188" y="2600106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5764393" y="3507641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10664738" y="2783738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4204872" y="4042797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154188" y="4585041"/>
            <a:ext cx="2143718" cy="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4840150" y="3825280"/>
            <a:ext cx="924243" cy="53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 flipV="1">
            <a:off x="4747116" y="3856039"/>
            <a:ext cx="3684315" cy="72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A0BE93-051A-444D-B6C0-0B19C3C21683}"/>
              </a:ext>
            </a:extLst>
          </p:cNvPr>
          <p:cNvGrpSpPr/>
          <p:nvPr/>
        </p:nvGrpSpPr>
        <p:grpSpPr>
          <a:xfrm>
            <a:off x="7650179" y="3686796"/>
            <a:ext cx="2341116" cy="2341117"/>
            <a:chOff x="7843751" y="3454476"/>
            <a:chExt cx="2341116" cy="23411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843751" y="3454476"/>
              <a:ext cx="2341116" cy="23411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8061393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531969" y="3530685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9167246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379032" y="4165962"/>
              <a:ext cx="470576" cy="59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9074212" y="4072928"/>
              <a:ext cx="410673" cy="6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696670" y="5080187"/>
              <a:ext cx="470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9515918" y="3101377"/>
            <a:ext cx="1148820" cy="198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 flipV="1">
            <a:off x="2696432" y="2876772"/>
            <a:ext cx="8061340" cy="26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2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A</a:t>
            </a:r>
            <a:r>
              <a:rPr lang="ko-KR" altLang="en-US" b="1" dirty="0"/>
              <a:t>가 참이면 </a:t>
            </a:r>
            <a:r>
              <a:rPr lang="en-US" altLang="ko-KR" b="1" dirty="0"/>
              <a:t>~A</a:t>
            </a:r>
            <a:r>
              <a:rPr lang="ko-KR" altLang="en-US" b="1" dirty="0"/>
              <a:t>는 거짓이므로  해당 정점과 반대되는 정점에 </a:t>
            </a:r>
            <a:r>
              <a:rPr lang="en-US" altLang="ko-KR" b="1" dirty="0"/>
              <a:t>true</a:t>
            </a:r>
            <a:r>
              <a:rPr lang="ko-KR" altLang="en-US" b="1" dirty="0"/>
              <a:t>를 할당한다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1836549" y="4625034"/>
            <a:ext cx="635278" cy="63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2154188" y="2600106"/>
            <a:ext cx="635278" cy="6352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5764393" y="3507641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10664738" y="2783738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4204872" y="4042797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154188" y="4585041"/>
            <a:ext cx="2143718" cy="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4840150" y="3825280"/>
            <a:ext cx="924243" cy="53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 flipV="1">
            <a:off x="4747116" y="3856039"/>
            <a:ext cx="3684315" cy="72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A0BE93-051A-444D-B6C0-0B19C3C21683}"/>
              </a:ext>
            </a:extLst>
          </p:cNvPr>
          <p:cNvGrpSpPr/>
          <p:nvPr/>
        </p:nvGrpSpPr>
        <p:grpSpPr>
          <a:xfrm>
            <a:off x="7650179" y="3686796"/>
            <a:ext cx="2341116" cy="2341117"/>
            <a:chOff x="7843751" y="3454476"/>
            <a:chExt cx="2341116" cy="23411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843751" y="3454476"/>
              <a:ext cx="2341116" cy="23411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8061393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531969" y="3530685"/>
              <a:ext cx="635278" cy="635278"/>
            </a:xfrm>
            <a:prstGeom prst="ellipse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9167246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379032" y="4165962"/>
              <a:ext cx="470576" cy="59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9074212" y="4072928"/>
              <a:ext cx="410673" cy="6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696670" y="5080187"/>
              <a:ext cx="470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9515918" y="3101377"/>
            <a:ext cx="1148820" cy="198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 flipV="1">
            <a:off x="2696432" y="2876772"/>
            <a:ext cx="8061340" cy="26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9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2-SAT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SCC</a:t>
            </a:r>
            <a:r>
              <a:rPr lang="ko-KR" altLang="en-US" b="1" dirty="0"/>
              <a:t>를 완벽하게 이해해야 </a:t>
            </a:r>
            <a:r>
              <a:rPr lang="en-US" altLang="ko-KR" b="1" dirty="0"/>
              <a:t>2-SAT</a:t>
            </a:r>
            <a:r>
              <a:rPr lang="ko-KR" altLang="en-US" b="1" dirty="0"/>
              <a:t>을 짤 수 있음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네트워크 플로우의 이분 </a:t>
            </a:r>
            <a:r>
              <a:rPr lang="ko-KR" altLang="en-US" b="1" dirty="0" err="1"/>
              <a:t>매칭과</a:t>
            </a:r>
            <a:r>
              <a:rPr lang="ko-KR" altLang="en-US" b="1" dirty="0"/>
              <a:t> 헷갈릴 수 있음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그래프를 잘 그려야 함</a:t>
            </a:r>
          </a:p>
        </p:txBody>
      </p:sp>
    </p:spTree>
    <p:extLst>
      <p:ext uri="{BB962C8B-B14F-4D97-AF65-F5344CB8AC3E}">
        <p14:creationId xmlns:p14="http://schemas.microsoft.com/office/powerpoint/2010/main" val="355518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3. 1</a:t>
            </a:r>
            <a:r>
              <a:rPr lang="ko-KR" altLang="en-US" b="1" dirty="0"/>
              <a:t>번 성질에 의해 </a:t>
            </a:r>
            <a:r>
              <a:rPr lang="en-US" altLang="ko-KR" b="1" dirty="0"/>
              <a:t>true</a:t>
            </a:r>
            <a:r>
              <a:rPr lang="ko-KR" altLang="en-US" b="1" dirty="0"/>
              <a:t>를 매긴 정점에서 도달 가능한 모든</a:t>
            </a:r>
            <a:r>
              <a:rPr lang="en-US" altLang="ko-KR" b="1" dirty="0"/>
              <a:t> </a:t>
            </a:r>
            <a:r>
              <a:rPr lang="ko-KR" altLang="en-US" b="1" dirty="0"/>
              <a:t>정점에 </a:t>
            </a:r>
            <a:r>
              <a:rPr lang="en-US" altLang="ko-KR" b="1" dirty="0"/>
              <a:t>true</a:t>
            </a:r>
            <a:r>
              <a:rPr lang="ko-KR" altLang="en-US" b="1" dirty="0"/>
              <a:t>를 매긴다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1836549" y="4625034"/>
            <a:ext cx="635278" cy="63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2154188" y="2600106"/>
            <a:ext cx="635278" cy="6352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5764393" y="3507641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10664738" y="2783738"/>
            <a:ext cx="635278" cy="6352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4204872" y="4042797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154188" y="4585041"/>
            <a:ext cx="2143718" cy="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4840150" y="3825280"/>
            <a:ext cx="924243" cy="53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 flipV="1">
            <a:off x="4747116" y="3856039"/>
            <a:ext cx="3684315" cy="72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A0BE93-051A-444D-B6C0-0B19C3C21683}"/>
              </a:ext>
            </a:extLst>
          </p:cNvPr>
          <p:cNvGrpSpPr/>
          <p:nvPr/>
        </p:nvGrpSpPr>
        <p:grpSpPr>
          <a:xfrm>
            <a:off x="7650179" y="3686796"/>
            <a:ext cx="2341116" cy="2341117"/>
            <a:chOff x="7843751" y="3454476"/>
            <a:chExt cx="2341116" cy="23411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843751" y="3454476"/>
              <a:ext cx="2341116" cy="23411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8061393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531969" y="3530685"/>
              <a:ext cx="635278" cy="635278"/>
            </a:xfrm>
            <a:prstGeom prst="ellipse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9167246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~B</a:t>
              </a:r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379032" y="4165962"/>
              <a:ext cx="470576" cy="59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9074212" y="4072928"/>
              <a:ext cx="410673" cy="6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696670" y="5080187"/>
              <a:ext cx="470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9515918" y="3101377"/>
            <a:ext cx="1148820" cy="198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 flipV="1">
            <a:off x="2696432" y="2876772"/>
            <a:ext cx="8061340" cy="26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2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4. A</a:t>
            </a:r>
            <a:r>
              <a:rPr lang="ko-KR" altLang="en-US" b="1" dirty="0"/>
              <a:t>가 </a:t>
            </a:r>
            <a:r>
              <a:rPr lang="en-US" altLang="ko-KR" b="1" dirty="0"/>
              <a:t>true</a:t>
            </a:r>
            <a:r>
              <a:rPr lang="ko-KR" altLang="en-US" b="1" dirty="0"/>
              <a:t>면 </a:t>
            </a:r>
            <a:r>
              <a:rPr lang="en-US" altLang="ko-KR" b="1" dirty="0"/>
              <a:t>~A</a:t>
            </a:r>
            <a:r>
              <a:rPr lang="ko-KR" altLang="en-US" b="1" dirty="0"/>
              <a:t>가 </a:t>
            </a:r>
            <a:r>
              <a:rPr lang="en-US" altLang="ko-KR" b="1" dirty="0"/>
              <a:t>false</a:t>
            </a:r>
            <a:r>
              <a:rPr lang="ko-KR" altLang="en-US" b="1" dirty="0"/>
              <a:t>이므로 </a:t>
            </a:r>
            <a:r>
              <a:rPr lang="en-US" altLang="ko-KR" b="1" dirty="0"/>
              <a:t>true</a:t>
            </a:r>
            <a:r>
              <a:rPr lang="ko-KR" altLang="en-US" b="1" dirty="0"/>
              <a:t>를 매긴 정점과 반대되는 정점에 </a:t>
            </a:r>
            <a:r>
              <a:rPr lang="en-US" altLang="ko-KR" b="1" dirty="0"/>
              <a:t>false</a:t>
            </a:r>
            <a:r>
              <a:rPr lang="ko-KR" altLang="en-US" b="1" dirty="0"/>
              <a:t>를 할당한다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1836549" y="4625034"/>
            <a:ext cx="635278" cy="63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2154188" y="2600106"/>
            <a:ext cx="635278" cy="6352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5764393" y="3507641"/>
            <a:ext cx="635278" cy="635278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10664738" y="2783738"/>
            <a:ext cx="635278" cy="6352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4204872" y="4042797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154188" y="4585041"/>
            <a:ext cx="2143718" cy="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4840150" y="3825280"/>
            <a:ext cx="924243" cy="53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 flipV="1">
            <a:off x="4747116" y="3856039"/>
            <a:ext cx="3684315" cy="72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A0BE93-051A-444D-B6C0-0B19C3C21683}"/>
              </a:ext>
            </a:extLst>
          </p:cNvPr>
          <p:cNvGrpSpPr/>
          <p:nvPr/>
        </p:nvGrpSpPr>
        <p:grpSpPr>
          <a:xfrm>
            <a:off x="7650179" y="3686796"/>
            <a:ext cx="2341116" cy="2341117"/>
            <a:chOff x="7843751" y="3454476"/>
            <a:chExt cx="2341116" cy="23411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843751" y="3454476"/>
              <a:ext cx="2341116" cy="23411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8061393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531969" y="3530685"/>
              <a:ext cx="635278" cy="635278"/>
            </a:xfrm>
            <a:prstGeom prst="ellipse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9167246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~B</a:t>
              </a:r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379032" y="4165962"/>
              <a:ext cx="470576" cy="59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9074212" y="4072928"/>
              <a:ext cx="410673" cy="6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696670" y="5080187"/>
              <a:ext cx="470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9515918" y="3101377"/>
            <a:ext cx="1148820" cy="198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 flipV="1">
            <a:off x="2696432" y="2876772"/>
            <a:ext cx="8061340" cy="26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2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5. 1</a:t>
            </a:r>
            <a:r>
              <a:rPr lang="ko-KR" altLang="en-US" b="1" dirty="0"/>
              <a:t>번</a:t>
            </a:r>
            <a:r>
              <a:rPr lang="en-US" altLang="ko-KR" b="1" dirty="0"/>
              <a:t>~4</a:t>
            </a:r>
            <a:r>
              <a:rPr lang="ko-KR" altLang="en-US" b="1" dirty="0"/>
              <a:t>번을 계속 반복한다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1836549" y="4625034"/>
            <a:ext cx="635278" cy="63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2154188" y="2600106"/>
            <a:ext cx="635278" cy="6352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5764393" y="3507641"/>
            <a:ext cx="635278" cy="635278"/>
          </a:xfrm>
          <a:prstGeom prst="ellipse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10664738" y="2783738"/>
            <a:ext cx="635278" cy="6352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4204872" y="4042797"/>
            <a:ext cx="635278" cy="63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154188" y="4585041"/>
            <a:ext cx="2143718" cy="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4840150" y="3825280"/>
            <a:ext cx="924243" cy="53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 flipV="1">
            <a:off x="4747116" y="3856039"/>
            <a:ext cx="3684315" cy="72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A0BE93-051A-444D-B6C0-0B19C3C21683}"/>
              </a:ext>
            </a:extLst>
          </p:cNvPr>
          <p:cNvGrpSpPr/>
          <p:nvPr/>
        </p:nvGrpSpPr>
        <p:grpSpPr>
          <a:xfrm>
            <a:off x="7650179" y="3686796"/>
            <a:ext cx="2341116" cy="2341117"/>
            <a:chOff x="7843751" y="3454476"/>
            <a:chExt cx="2341116" cy="23411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C93A86-4BB9-451F-9CBD-939A10BD0459}"/>
                </a:ext>
              </a:extLst>
            </p:cNvPr>
            <p:cNvSpPr/>
            <p:nvPr/>
          </p:nvSpPr>
          <p:spPr>
            <a:xfrm>
              <a:off x="7843751" y="3454476"/>
              <a:ext cx="2341116" cy="23411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145DF7-F58B-40E3-93BF-9BBFC962550C}"/>
                </a:ext>
              </a:extLst>
            </p:cNvPr>
            <p:cNvSpPr/>
            <p:nvPr/>
          </p:nvSpPr>
          <p:spPr>
            <a:xfrm>
              <a:off x="8061393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1B8E20-C5C3-45AC-BB0D-83D0D0EED893}"/>
                </a:ext>
              </a:extLst>
            </p:cNvPr>
            <p:cNvSpPr/>
            <p:nvPr/>
          </p:nvSpPr>
          <p:spPr>
            <a:xfrm>
              <a:off x="8531969" y="3530685"/>
              <a:ext cx="635278" cy="635278"/>
            </a:xfrm>
            <a:prstGeom prst="ellipse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9F342-F0A3-40EA-A0BC-429772CE8B62}"/>
                </a:ext>
              </a:extLst>
            </p:cNvPr>
            <p:cNvSpPr/>
            <p:nvPr/>
          </p:nvSpPr>
          <p:spPr>
            <a:xfrm>
              <a:off x="9167246" y="4762548"/>
              <a:ext cx="635278" cy="63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~B</a:t>
              </a:r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42469C-367E-4BCB-91FA-71D6200F11E6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8379032" y="4165962"/>
              <a:ext cx="470576" cy="59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BAF7D5E-E87C-4DA9-B1DF-16DFBE8B0B90}"/>
                </a:ext>
              </a:extLst>
            </p:cNvPr>
            <p:cNvCxnSpPr>
              <a:cxnSpLocks/>
              <a:stCxn id="18" idx="5"/>
              <a:endCxn id="19" idx="0"/>
            </p:cNvCxnSpPr>
            <p:nvPr/>
          </p:nvCxnSpPr>
          <p:spPr>
            <a:xfrm>
              <a:off x="9074212" y="4072928"/>
              <a:ext cx="410673" cy="6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B1CCE24-9699-4722-AA88-08AE9B241CBC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8696670" y="5080187"/>
              <a:ext cx="470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cxnSpLocks/>
            <a:stCxn id="19" idx="7"/>
            <a:endCxn id="23" idx="2"/>
          </p:cNvCxnSpPr>
          <p:nvPr/>
        </p:nvCxnSpPr>
        <p:spPr>
          <a:xfrm flipV="1">
            <a:off x="9515918" y="3101377"/>
            <a:ext cx="1148820" cy="198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 flipV="1">
            <a:off x="2696432" y="2876772"/>
            <a:ext cx="8061340" cy="26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0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err="1"/>
              <a:t>위상정렬을</a:t>
            </a:r>
            <a:r>
              <a:rPr lang="ko-KR" altLang="en-US" b="1" dirty="0"/>
              <a:t> 했을 때 제일 처음에 있는 정점부터 </a:t>
            </a:r>
            <a:r>
              <a:rPr lang="en-US" altLang="ko-KR" b="1" dirty="0"/>
              <a:t>false</a:t>
            </a:r>
            <a:r>
              <a:rPr lang="ko-KR" altLang="en-US" b="1" dirty="0"/>
              <a:t>를 할당한다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에서 </a:t>
            </a:r>
            <a:r>
              <a:rPr lang="en-US" altLang="ko-KR" b="1" dirty="0"/>
              <a:t>true</a:t>
            </a:r>
            <a:r>
              <a:rPr lang="ko-KR" altLang="en-US" b="1" dirty="0"/>
              <a:t>가 아니라 </a:t>
            </a:r>
            <a:r>
              <a:rPr lang="en-US" altLang="ko-KR" b="1" dirty="0"/>
              <a:t>false</a:t>
            </a:r>
            <a:r>
              <a:rPr lang="ko-KR" altLang="en-US" b="1" dirty="0"/>
              <a:t>를 할당하는 이유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B0072A-5D1C-4533-BF3C-7EBE48A8790E}"/>
              </a:ext>
            </a:extLst>
          </p:cNvPr>
          <p:cNvSpPr/>
          <p:nvPr/>
        </p:nvSpPr>
        <p:spPr>
          <a:xfrm>
            <a:off x="2026024" y="4329953"/>
            <a:ext cx="672353" cy="6723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953BBF-B035-47AD-9970-4EF726D3CDDB}"/>
              </a:ext>
            </a:extLst>
          </p:cNvPr>
          <p:cNvSpPr/>
          <p:nvPr/>
        </p:nvSpPr>
        <p:spPr>
          <a:xfrm>
            <a:off x="3627121" y="4329953"/>
            <a:ext cx="672353" cy="672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B7F98D9-50FA-4BEB-B582-9A0AF74BD168}"/>
              </a:ext>
            </a:extLst>
          </p:cNvPr>
          <p:cNvSpPr/>
          <p:nvPr/>
        </p:nvSpPr>
        <p:spPr>
          <a:xfrm>
            <a:off x="5228218" y="4329953"/>
            <a:ext cx="672353" cy="672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65B8DC0-6D23-4E23-9E6D-847CB0335785}"/>
              </a:ext>
            </a:extLst>
          </p:cNvPr>
          <p:cNvSpPr/>
          <p:nvPr/>
        </p:nvSpPr>
        <p:spPr>
          <a:xfrm>
            <a:off x="6829315" y="4329953"/>
            <a:ext cx="672353" cy="6723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C0576D6-3960-46C2-A342-A3D794D185B4}"/>
              </a:ext>
            </a:extLst>
          </p:cNvPr>
          <p:cNvCxnSpPr>
            <a:stCxn id="4" idx="6"/>
            <a:endCxn id="26" idx="2"/>
          </p:cNvCxnSpPr>
          <p:nvPr/>
        </p:nvCxnSpPr>
        <p:spPr>
          <a:xfrm>
            <a:off x="2698377" y="4666130"/>
            <a:ext cx="92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AB6998-0D12-4483-9A3C-4606775C257D}"/>
              </a:ext>
            </a:extLst>
          </p:cNvPr>
          <p:cNvCxnSpPr>
            <a:endCxn id="27" idx="2"/>
          </p:cNvCxnSpPr>
          <p:nvPr/>
        </p:nvCxnSpPr>
        <p:spPr>
          <a:xfrm>
            <a:off x="4299474" y="4666129"/>
            <a:ext cx="9287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75ABA2-EBCC-494D-A983-66B3C9495DE6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900571" y="4666130"/>
            <a:ext cx="92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1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b="1" dirty="0"/>
                  <a:t>항상 참이여야 하는 정점이 있을 때</a:t>
                </a:r>
                <a:endParaRPr lang="en-US" altLang="ko-KR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1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ko-K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-&gt; ~A</a:t>
                </a:r>
                <a:r>
                  <a:rPr lang="ko-KR" altLang="en-US" b="1" dirty="0"/>
                  <a:t>가 참이면 </a:t>
                </a:r>
                <a:r>
                  <a:rPr lang="en-US" altLang="ko-KR" b="1" dirty="0"/>
                  <a:t>A</a:t>
                </a:r>
                <a:r>
                  <a:rPr lang="ko-KR" altLang="en-US" b="1" dirty="0"/>
                  <a:t>가 참이다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495089B6-91E4-47F7-A313-2C20EFC308E8}"/>
              </a:ext>
            </a:extLst>
          </p:cNvPr>
          <p:cNvSpPr/>
          <p:nvPr/>
        </p:nvSpPr>
        <p:spPr>
          <a:xfrm>
            <a:off x="3146612" y="3429000"/>
            <a:ext cx="883024" cy="88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894E51-F1BC-43AA-97D1-4AE91DA2B209}"/>
              </a:ext>
            </a:extLst>
          </p:cNvPr>
          <p:cNvSpPr/>
          <p:nvPr/>
        </p:nvSpPr>
        <p:spPr>
          <a:xfrm>
            <a:off x="6078968" y="3429000"/>
            <a:ext cx="883024" cy="88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62B60B-E71E-4B35-A79F-FCD4E0197F30}"/>
              </a:ext>
            </a:extLst>
          </p:cNvPr>
          <p:cNvCxnSpPr>
            <a:stCxn id="12" idx="2"/>
            <a:endCxn id="5" idx="6"/>
          </p:cNvCxnSpPr>
          <p:nvPr/>
        </p:nvCxnSpPr>
        <p:spPr>
          <a:xfrm flipH="1">
            <a:off x="4029636" y="3870512"/>
            <a:ext cx="2049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9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#11277</a:t>
            </a:r>
            <a:r>
              <a:rPr lang="en-US" altLang="ko-KR" dirty="0"/>
              <a:t> 2-sat – 1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#11278</a:t>
            </a:r>
            <a:r>
              <a:rPr lang="en-US" altLang="ko-KR" dirty="0"/>
              <a:t> 2-sat – 2</a:t>
            </a:r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#11280</a:t>
            </a:r>
            <a:r>
              <a:rPr lang="en-US" altLang="ko-KR" dirty="0"/>
              <a:t> 2-sat – 3</a:t>
            </a:r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#11281</a:t>
            </a:r>
            <a:r>
              <a:rPr lang="en-US" altLang="ko-KR" dirty="0"/>
              <a:t> 2-sat – 4</a:t>
            </a:r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#3648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아이돌</a:t>
            </a:r>
            <a:endParaRPr lang="en-US" altLang="ko-KR" b="0" i="0" dirty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en-US" altLang="ko-KR" dirty="0">
                <a:hlinkClick r:id="rId7"/>
              </a:rPr>
              <a:t>#2207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가위바위보</a:t>
            </a:r>
          </a:p>
          <a:p>
            <a:pPr marL="0" indent="0">
              <a:buNone/>
            </a:pPr>
            <a:r>
              <a:rPr lang="en-US" altLang="ko-KR" dirty="0">
                <a:hlinkClick r:id="rId8"/>
              </a:rPr>
              <a:t>#1217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하우스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M.D</a:t>
            </a:r>
            <a:r>
              <a:rPr lang="en-US" altLang="ko-KR" b="0" i="0">
                <a:solidFill>
                  <a:srgbClr val="585F69"/>
                </a:solidFill>
                <a:effectLst/>
                <a:latin typeface="Open Sans"/>
              </a:rPr>
              <a:t>. </a:t>
            </a:r>
          </a:p>
          <a:p>
            <a:pPr marL="0" indent="0">
              <a:buNone/>
            </a:pPr>
            <a:r>
              <a:rPr lang="en-US" altLang="ko-KR">
                <a:hlinkClick r:id="rId9"/>
              </a:rPr>
              <a:t>#</a:t>
            </a:r>
            <a:r>
              <a:rPr lang="en-US" altLang="ko-KR" dirty="0">
                <a:hlinkClick r:id="rId9"/>
              </a:rPr>
              <a:t>16367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/>
              </a:rPr>
              <a:t>TV Show Game</a:t>
            </a:r>
          </a:p>
          <a:p>
            <a:pPr marL="0" indent="0">
              <a:buNone/>
            </a:pPr>
            <a:r>
              <a:rPr lang="en-US" altLang="ko-KR" dirty="0">
                <a:hlinkClick r:id="rId10"/>
              </a:rPr>
              <a:t>#1739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도로 정비하기</a:t>
            </a:r>
          </a:p>
          <a:p>
            <a:pPr marL="0" indent="0">
              <a:buNone/>
            </a:pPr>
            <a:r>
              <a:rPr lang="en-US" altLang="ko-KR" dirty="0">
                <a:hlinkClick r:id="rId11"/>
              </a:rPr>
              <a:t>#15675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괴도 강산</a:t>
            </a:r>
          </a:p>
          <a:p>
            <a:pPr marL="0" indent="0">
              <a:buNone/>
            </a:pPr>
            <a:r>
              <a:rPr lang="en-US" altLang="ko-KR" dirty="0">
                <a:hlinkClick r:id="rId12"/>
              </a:rPr>
              <a:t>#3153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타워 디펜스</a:t>
            </a:r>
            <a:endParaRPr lang="en-US" altLang="ko-KR" b="0" i="0" dirty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아래 세 문제가 왜 이분 </a:t>
            </a:r>
            <a:r>
              <a:rPr lang="ko-KR" altLang="en-US" b="0" i="0" dirty="0" err="1">
                <a:solidFill>
                  <a:srgbClr val="585F69"/>
                </a:solidFill>
                <a:effectLst/>
                <a:latin typeface="Open Sans"/>
              </a:rPr>
              <a:t>매칭과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/>
              </a:rPr>
              <a:t> 헷갈리는지 알려줌</a:t>
            </a:r>
          </a:p>
        </p:txBody>
      </p:sp>
    </p:spTree>
    <p:extLst>
      <p:ext uri="{BB962C8B-B14F-4D97-AF65-F5344CB8AC3E}">
        <p14:creationId xmlns:p14="http://schemas.microsoft.com/office/powerpoint/2010/main" val="40626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∩…</m:t>
                    </m:r>
                  </m:oMath>
                </a14:m>
                <a:r>
                  <a:rPr lang="ko-KR" altLang="en-US" b="1" dirty="0"/>
                  <a:t> 꼴을 가진 식이 주어졌을 때 이 식을 참으로 만들 수 있는가</a:t>
                </a:r>
                <a:r>
                  <a:rPr lang="en-US" altLang="ko-KR" b="1" dirty="0"/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91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>
                    <a:latin typeface="Cambria Math" panose="02040503050406030204" pitchFamily="18" charset="0"/>
                  </a:rPr>
                  <a:t>“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만약 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~~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가 참이면 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~~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는 무조건 참이여야 한다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” 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형태로 바꾸어 준다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ko-KR" b="1" dirty="0"/>
                  <a:t> -&gt; ~a</a:t>
                </a:r>
                <a:r>
                  <a:rPr lang="ko-KR" altLang="en-US" b="1" dirty="0"/>
                  <a:t>가 참이면 </a:t>
                </a:r>
                <a:r>
                  <a:rPr lang="en-US" altLang="ko-KR" b="1" dirty="0"/>
                  <a:t>b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b="1" dirty="0"/>
                  <a:t>                    ~b</a:t>
                </a:r>
                <a:r>
                  <a:rPr lang="ko-KR" altLang="en-US" b="1" dirty="0"/>
                  <a:t>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참이면 </a:t>
                </a:r>
                <a:r>
                  <a:rPr lang="en-US" altLang="ko-KR" b="1" dirty="0"/>
                  <a:t>a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ko-KR" b="1" dirty="0"/>
                  <a:t> -&gt; a</a:t>
                </a:r>
                <a:r>
                  <a:rPr lang="ko-KR" altLang="en-US" b="1" dirty="0"/>
                  <a:t>가 참이면 </a:t>
                </a:r>
                <a:r>
                  <a:rPr lang="en-US" altLang="ko-KR" b="1" dirty="0"/>
                  <a:t>b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b="1" dirty="0"/>
                  <a:t>                       ~b</a:t>
                </a:r>
                <a:r>
                  <a:rPr lang="ko-KR" altLang="en-US" b="1" dirty="0"/>
                  <a:t>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참이면 </a:t>
                </a:r>
                <a:r>
                  <a:rPr lang="en-US" altLang="ko-KR" b="1" dirty="0"/>
                  <a:t>~a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∪~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ko-KR" b="1" dirty="0"/>
                  <a:t> -&gt; a</a:t>
                </a:r>
                <a:r>
                  <a:rPr lang="ko-KR" altLang="en-US" b="1" dirty="0"/>
                  <a:t>가 참이면 </a:t>
                </a:r>
                <a:r>
                  <a:rPr lang="en-US" altLang="ko-KR" b="1" dirty="0"/>
                  <a:t>~b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b="1" dirty="0"/>
                  <a:t>                          b</a:t>
                </a:r>
                <a:r>
                  <a:rPr lang="ko-KR" altLang="en-US" b="1" dirty="0"/>
                  <a:t>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참이면 </a:t>
                </a:r>
                <a:r>
                  <a:rPr lang="en-US" altLang="ko-KR" b="1" dirty="0"/>
                  <a:t>~a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.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6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Cambria Math" panose="02040503050406030204" pitchFamily="18" charset="0"/>
              </a:rPr>
              <a:t>놀랍게도 이건 그래프로 볼 수 있다</a:t>
            </a:r>
            <a:r>
              <a:rPr lang="en-US" altLang="ko-KR" b="1" dirty="0">
                <a:latin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BD6213-29EE-4E5E-9DB4-3DFF7412EE50}"/>
              </a:ext>
            </a:extLst>
          </p:cNvPr>
          <p:cNvSpPr/>
          <p:nvPr/>
        </p:nvSpPr>
        <p:spPr>
          <a:xfrm>
            <a:off x="2277036" y="243840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270311-EEB2-45E2-A7EA-5297259FF231}"/>
              </a:ext>
            </a:extLst>
          </p:cNvPr>
          <p:cNvSpPr/>
          <p:nvPr/>
        </p:nvSpPr>
        <p:spPr>
          <a:xfrm>
            <a:off x="2277036" y="322988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D1E10A-3260-4B60-8D5B-5F94C61E82C6}"/>
              </a:ext>
            </a:extLst>
          </p:cNvPr>
          <p:cNvSpPr/>
          <p:nvPr/>
        </p:nvSpPr>
        <p:spPr>
          <a:xfrm>
            <a:off x="2277036" y="402137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8805D1-8F9D-4721-8F3F-0DCE64590159}"/>
              </a:ext>
            </a:extLst>
          </p:cNvPr>
          <p:cNvSpPr/>
          <p:nvPr/>
        </p:nvSpPr>
        <p:spPr>
          <a:xfrm>
            <a:off x="2277036" y="481285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5F2A213-0E0E-4165-B671-592AD9929424}"/>
              </a:ext>
            </a:extLst>
          </p:cNvPr>
          <p:cNvSpPr/>
          <p:nvPr/>
        </p:nvSpPr>
        <p:spPr>
          <a:xfrm>
            <a:off x="4446495" y="243840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C8B72B-378A-49A2-B928-00C24FB5DEDE}"/>
              </a:ext>
            </a:extLst>
          </p:cNvPr>
          <p:cNvSpPr/>
          <p:nvPr/>
        </p:nvSpPr>
        <p:spPr>
          <a:xfrm>
            <a:off x="4446495" y="322988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~B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F257E9-EA0C-440F-814B-84596C8934F9}"/>
              </a:ext>
            </a:extLst>
          </p:cNvPr>
          <p:cNvSpPr/>
          <p:nvPr/>
        </p:nvSpPr>
        <p:spPr>
          <a:xfrm>
            <a:off x="4446495" y="402137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~C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206C35-3933-4A97-89E0-9FDADCEA7DA2}"/>
              </a:ext>
            </a:extLst>
          </p:cNvPr>
          <p:cNvSpPr/>
          <p:nvPr/>
        </p:nvSpPr>
        <p:spPr>
          <a:xfrm>
            <a:off x="4446495" y="481285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96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Cambria Math" panose="02040503050406030204" pitchFamily="18" charset="0"/>
              </a:rPr>
              <a:t>각 정점마다 </a:t>
            </a:r>
            <a:r>
              <a:rPr lang="en-US" altLang="ko-KR" b="1" dirty="0">
                <a:latin typeface="Cambria Math" panose="02040503050406030204" pitchFamily="18" charset="0"/>
              </a:rPr>
              <a:t>true</a:t>
            </a:r>
            <a:r>
              <a:rPr lang="ko-KR" altLang="en-US" b="1" dirty="0">
                <a:latin typeface="Cambria Math" panose="02040503050406030204" pitchFamily="18" charset="0"/>
              </a:rPr>
              <a:t>나 </a:t>
            </a:r>
            <a:r>
              <a:rPr lang="en-US" altLang="ko-KR" b="1" dirty="0">
                <a:latin typeface="Cambria Math" panose="02040503050406030204" pitchFamily="18" charset="0"/>
              </a:rPr>
              <a:t>false</a:t>
            </a:r>
            <a:r>
              <a:rPr lang="ko-KR" altLang="en-US" b="1" dirty="0">
                <a:latin typeface="Cambria Math" panose="02040503050406030204" pitchFamily="18" charset="0"/>
              </a:rPr>
              <a:t>중 하나가 들어갈 수 있다</a:t>
            </a:r>
            <a:r>
              <a:rPr lang="en-US" altLang="ko-KR" b="1" dirty="0">
                <a:latin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BD6213-29EE-4E5E-9DB4-3DFF7412EE50}"/>
              </a:ext>
            </a:extLst>
          </p:cNvPr>
          <p:cNvSpPr/>
          <p:nvPr/>
        </p:nvSpPr>
        <p:spPr>
          <a:xfrm>
            <a:off x="2277036" y="243840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270311-EEB2-45E2-A7EA-5297259FF231}"/>
              </a:ext>
            </a:extLst>
          </p:cNvPr>
          <p:cNvSpPr/>
          <p:nvPr/>
        </p:nvSpPr>
        <p:spPr>
          <a:xfrm>
            <a:off x="2277036" y="322988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D1E10A-3260-4B60-8D5B-5F94C61E82C6}"/>
              </a:ext>
            </a:extLst>
          </p:cNvPr>
          <p:cNvSpPr/>
          <p:nvPr/>
        </p:nvSpPr>
        <p:spPr>
          <a:xfrm>
            <a:off x="2277036" y="402137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8805D1-8F9D-4721-8F3F-0DCE64590159}"/>
              </a:ext>
            </a:extLst>
          </p:cNvPr>
          <p:cNvSpPr/>
          <p:nvPr/>
        </p:nvSpPr>
        <p:spPr>
          <a:xfrm>
            <a:off x="2277036" y="481285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5F2A213-0E0E-4165-B671-592AD9929424}"/>
              </a:ext>
            </a:extLst>
          </p:cNvPr>
          <p:cNvSpPr/>
          <p:nvPr/>
        </p:nvSpPr>
        <p:spPr>
          <a:xfrm>
            <a:off x="4446495" y="243840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C8B72B-378A-49A2-B928-00C24FB5DEDE}"/>
              </a:ext>
            </a:extLst>
          </p:cNvPr>
          <p:cNvSpPr/>
          <p:nvPr/>
        </p:nvSpPr>
        <p:spPr>
          <a:xfrm>
            <a:off x="4446495" y="322988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~B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F257E9-EA0C-440F-814B-84596C8934F9}"/>
              </a:ext>
            </a:extLst>
          </p:cNvPr>
          <p:cNvSpPr/>
          <p:nvPr/>
        </p:nvSpPr>
        <p:spPr>
          <a:xfrm>
            <a:off x="4446495" y="402137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~C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206C35-3933-4A97-89E0-9FDADCEA7DA2}"/>
              </a:ext>
            </a:extLst>
          </p:cNvPr>
          <p:cNvSpPr/>
          <p:nvPr/>
        </p:nvSpPr>
        <p:spPr>
          <a:xfrm>
            <a:off x="4446495" y="481285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ko-KR" b="1" dirty="0"/>
                  <a:t> -&gt; ~a</a:t>
                </a:r>
                <a:r>
                  <a:rPr lang="ko-KR" altLang="en-US" b="1" dirty="0"/>
                  <a:t>가 참이면 </a:t>
                </a:r>
                <a:r>
                  <a:rPr lang="en-US" altLang="ko-KR" b="1" dirty="0"/>
                  <a:t>b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b="1" dirty="0"/>
                  <a:t>                    ~b</a:t>
                </a:r>
                <a:r>
                  <a:rPr lang="ko-KR" altLang="en-US" b="1" dirty="0"/>
                  <a:t>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참이면 </a:t>
                </a:r>
                <a:r>
                  <a:rPr lang="en-US" altLang="ko-KR" b="1" dirty="0"/>
                  <a:t>a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.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D3BD6213-29EE-4E5E-9DB4-3DFF7412EE50}"/>
              </a:ext>
            </a:extLst>
          </p:cNvPr>
          <p:cNvSpPr/>
          <p:nvPr/>
        </p:nvSpPr>
        <p:spPr>
          <a:xfrm>
            <a:off x="6660777" y="198120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270311-EEB2-45E2-A7EA-5297259FF231}"/>
              </a:ext>
            </a:extLst>
          </p:cNvPr>
          <p:cNvSpPr/>
          <p:nvPr/>
        </p:nvSpPr>
        <p:spPr>
          <a:xfrm>
            <a:off x="6660777" y="277268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D1E10A-3260-4B60-8D5B-5F94C61E82C6}"/>
              </a:ext>
            </a:extLst>
          </p:cNvPr>
          <p:cNvSpPr/>
          <p:nvPr/>
        </p:nvSpPr>
        <p:spPr>
          <a:xfrm>
            <a:off x="6660777" y="356417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8805D1-8F9D-4721-8F3F-0DCE64590159}"/>
              </a:ext>
            </a:extLst>
          </p:cNvPr>
          <p:cNvSpPr/>
          <p:nvPr/>
        </p:nvSpPr>
        <p:spPr>
          <a:xfrm>
            <a:off x="6660777" y="435565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5F2A213-0E0E-4165-B671-592AD9929424}"/>
              </a:ext>
            </a:extLst>
          </p:cNvPr>
          <p:cNvSpPr/>
          <p:nvPr/>
        </p:nvSpPr>
        <p:spPr>
          <a:xfrm>
            <a:off x="8830236" y="198120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C8B72B-378A-49A2-B928-00C24FB5DEDE}"/>
              </a:ext>
            </a:extLst>
          </p:cNvPr>
          <p:cNvSpPr/>
          <p:nvPr/>
        </p:nvSpPr>
        <p:spPr>
          <a:xfrm>
            <a:off x="8830236" y="277268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~B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F257E9-EA0C-440F-814B-84596C8934F9}"/>
              </a:ext>
            </a:extLst>
          </p:cNvPr>
          <p:cNvSpPr/>
          <p:nvPr/>
        </p:nvSpPr>
        <p:spPr>
          <a:xfrm>
            <a:off x="8830236" y="356417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~C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206C35-3933-4A97-89E0-9FDADCEA7DA2}"/>
              </a:ext>
            </a:extLst>
          </p:cNvPr>
          <p:cNvSpPr/>
          <p:nvPr/>
        </p:nvSpPr>
        <p:spPr>
          <a:xfrm>
            <a:off x="8830236" y="435565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~D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DC452D-6179-4C15-96BE-ECF99AD4073E}"/>
              </a:ext>
            </a:extLst>
          </p:cNvPr>
          <p:cNvCxnSpPr>
            <a:stCxn id="14" idx="2"/>
            <a:endCxn id="7" idx="6"/>
          </p:cNvCxnSpPr>
          <p:nvPr/>
        </p:nvCxnSpPr>
        <p:spPr>
          <a:xfrm flipH="1">
            <a:off x="7368989" y="2335306"/>
            <a:ext cx="1461247" cy="79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FFE556-D3F1-4BD5-916E-5F67372666EE}"/>
              </a:ext>
            </a:extLst>
          </p:cNvPr>
          <p:cNvCxnSpPr>
            <a:stCxn id="15" idx="2"/>
            <a:endCxn id="4" idx="6"/>
          </p:cNvCxnSpPr>
          <p:nvPr/>
        </p:nvCxnSpPr>
        <p:spPr>
          <a:xfrm flipH="1" flipV="1">
            <a:off x="7368989" y="2335306"/>
            <a:ext cx="1461247" cy="79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4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∪~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ko-KR" b="1" dirty="0"/>
                  <a:t> -&gt; ~a</a:t>
                </a:r>
                <a:r>
                  <a:rPr lang="ko-KR" altLang="en-US" b="1" dirty="0"/>
                  <a:t>가 참이면 </a:t>
                </a:r>
                <a:r>
                  <a:rPr lang="en-US" altLang="ko-KR" b="1" dirty="0"/>
                  <a:t>~b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b="1" dirty="0"/>
                  <a:t>                       b</a:t>
                </a:r>
                <a:r>
                  <a:rPr lang="ko-KR" altLang="en-US" b="1" dirty="0"/>
                  <a:t>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참이면 </a:t>
                </a:r>
                <a:r>
                  <a:rPr lang="en-US" altLang="ko-KR" b="1" dirty="0"/>
                  <a:t>a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참이여야만</a:t>
                </a:r>
                <a:r>
                  <a:rPr lang="ko-KR" altLang="en-US" b="1" dirty="0"/>
                  <a:t> 한다</a:t>
                </a:r>
                <a:r>
                  <a:rPr lang="en-US" altLang="ko-KR" b="1" dirty="0"/>
                  <a:t>.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/>
                  <a:t>~A</a:t>
                </a:r>
                <a:r>
                  <a:rPr lang="ko-KR" altLang="en-US" b="1" dirty="0"/>
                  <a:t> 정점의 값이 </a:t>
                </a:r>
                <a:r>
                  <a:rPr lang="en-US" altLang="ko-KR" b="1" dirty="0"/>
                  <a:t>true</a:t>
                </a:r>
                <a:r>
                  <a:rPr lang="ko-KR" altLang="en-US" b="1" dirty="0"/>
                  <a:t>면 </a:t>
                </a:r>
                <a:r>
                  <a:rPr lang="en-US" altLang="ko-KR" b="1" dirty="0"/>
                  <a:t>~B</a:t>
                </a:r>
                <a:r>
                  <a:rPr lang="ko-KR" altLang="en-US" b="1" dirty="0"/>
                  <a:t> 정점의 값도 </a:t>
                </a:r>
                <a:r>
                  <a:rPr lang="en-US" altLang="ko-KR" b="1" dirty="0"/>
                  <a:t>true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B9B583-9D40-42B8-901F-F993CB5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D3BD6213-29EE-4E5E-9DB4-3DFF7412EE50}"/>
              </a:ext>
            </a:extLst>
          </p:cNvPr>
          <p:cNvSpPr/>
          <p:nvPr/>
        </p:nvSpPr>
        <p:spPr>
          <a:xfrm>
            <a:off x="6660777" y="198120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270311-EEB2-45E2-A7EA-5297259FF231}"/>
              </a:ext>
            </a:extLst>
          </p:cNvPr>
          <p:cNvSpPr/>
          <p:nvPr/>
        </p:nvSpPr>
        <p:spPr>
          <a:xfrm>
            <a:off x="6660777" y="277268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D1E10A-3260-4B60-8D5B-5F94C61E82C6}"/>
              </a:ext>
            </a:extLst>
          </p:cNvPr>
          <p:cNvSpPr/>
          <p:nvPr/>
        </p:nvSpPr>
        <p:spPr>
          <a:xfrm>
            <a:off x="6660777" y="356417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8805D1-8F9D-4721-8F3F-0DCE64590159}"/>
              </a:ext>
            </a:extLst>
          </p:cNvPr>
          <p:cNvSpPr/>
          <p:nvPr/>
        </p:nvSpPr>
        <p:spPr>
          <a:xfrm>
            <a:off x="6660777" y="435565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5F2A213-0E0E-4165-B671-592AD9929424}"/>
              </a:ext>
            </a:extLst>
          </p:cNvPr>
          <p:cNvSpPr/>
          <p:nvPr/>
        </p:nvSpPr>
        <p:spPr>
          <a:xfrm>
            <a:off x="8830236" y="198120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~A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C8B72B-378A-49A2-B928-00C24FB5DEDE}"/>
              </a:ext>
            </a:extLst>
          </p:cNvPr>
          <p:cNvSpPr/>
          <p:nvPr/>
        </p:nvSpPr>
        <p:spPr>
          <a:xfrm>
            <a:off x="8830236" y="277268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~B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F257E9-EA0C-440F-814B-84596C8934F9}"/>
              </a:ext>
            </a:extLst>
          </p:cNvPr>
          <p:cNvSpPr/>
          <p:nvPr/>
        </p:nvSpPr>
        <p:spPr>
          <a:xfrm>
            <a:off x="8830236" y="3564170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~C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206C35-3933-4A97-89E0-9FDADCEA7DA2}"/>
              </a:ext>
            </a:extLst>
          </p:cNvPr>
          <p:cNvSpPr/>
          <p:nvPr/>
        </p:nvSpPr>
        <p:spPr>
          <a:xfrm>
            <a:off x="8830236" y="4355655"/>
            <a:ext cx="708212" cy="708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~D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7934BC5-D7CB-4AFC-8557-9203A633C469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0800000" flipV="1">
            <a:off x="8830236" y="2335305"/>
            <a:ext cx="12700" cy="7914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7CAFFF-8092-4D3D-B8B2-402626E69CEB}"/>
              </a:ext>
            </a:extLst>
          </p:cNvPr>
          <p:cNvCxnSpPr>
            <a:stCxn id="7" idx="6"/>
            <a:endCxn id="4" idx="6"/>
          </p:cNvCxnSpPr>
          <p:nvPr/>
        </p:nvCxnSpPr>
        <p:spPr>
          <a:xfrm flipV="1">
            <a:off x="7368989" y="2335306"/>
            <a:ext cx="12700" cy="7914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1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B9E8-58EF-47A2-8D0C-58CC461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#11280</a:t>
            </a:r>
            <a:r>
              <a:rPr lang="en-US" altLang="ko-KR" dirty="0"/>
              <a:t> 2-SAT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B583-9D40-42B8-901F-F993CB5C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위 과정을 다 거치면 그래프가 </a:t>
            </a:r>
            <a:r>
              <a:rPr lang="en-US" altLang="ko-KR" b="1" dirty="0"/>
              <a:t>1</a:t>
            </a:r>
            <a:r>
              <a:rPr lang="ko-KR" altLang="en-US" b="1" dirty="0"/>
              <a:t>개 나온다</a:t>
            </a:r>
            <a:r>
              <a:rPr lang="en-US" altLang="ko-KR" b="1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B535A4-3E1A-4142-9C42-F0D98EE9DD90}"/>
              </a:ext>
            </a:extLst>
          </p:cNvPr>
          <p:cNvSpPr/>
          <p:nvPr/>
        </p:nvSpPr>
        <p:spPr>
          <a:xfrm>
            <a:off x="2572871" y="404308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145DF7-F58B-40E3-93BF-9BBFC962550C}"/>
              </a:ext>
            </a:extLst>
          </p:cNvPr>
          <p:cNvSpPr/>
          <p:nvPr/>
        </p:nvSpPr>
        <p:spPr>
          <a:xfrm>
            <a:off x="3182471" y="479611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91B8E20-C5C3-45AC-BB0D-83D0D0EED893}"/>
              </a:ext>
            </a:extLst>
          </p:cNvPr>
          <p:cNvSpPr/>
          <p:nvPr/>
        </p:nvSpPr>
        <p:spPr>
          <a:xfrm>
            <a:off x="3541059" y="385741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D9F342-F0A3-40EA-A0BC-429772CE8B62}"/>
              </a:ext>
            </a:extLst>
          </p:cNvPr>
          <p:cNvSpPr/>
          <p:nvPr/>
        </p:nvSpPr>
        <p:spPr>
          <a:xfrm>
            <a:off x="4025153" y="479611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08D86A-6765-4D2A-AFD1-E4AF6A392707}"/>
              </a:ext>
            </a:extLst>
          </p:cNvPr>
          <p:cNvSpPr/>
          <p:nvPr/>
        </p:nvSpPr>
        <p:spPr>
          <a:xfrm>
            <a:off x="4446494" y="342900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D1B6E9-9FE4-4411-84D2-2FF95946FC6F}"/>
              </a:ext>
            </a:extLst>
          </p:cNvPr>
          <p:cNvSpPr/>
          <p:nvPr/>
        </p:nvSpPr>
        <p:spPr>
          <a:xfrm>
            <a:off x="3666565" y="283683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3856DD-51E5-4059-BD9E-D6D8F62680E3}"/>
              </a:ext>
            </a:extLst>
          </p:cNvPr>
          <p:cNvSpPr/>
          <p:nvPr/>
        </p:nvSpPr>
        <p:spPr>
          <a:xfrm>
            <a:off x="4930588" y="428513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5366A5-C44F-4183-A15F-3371FBA96638}"/>
              </a:ext>
            </a:extLst>
          </p:cNvPr>
          <p:cNvSpPr/>
          <p:nvPr/>
        </p:nvSpPr>
        <p:spPr>
          <a:xfrm>
            <a:off x="2971801" y="3026485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1003B-AB58-44DF-98AB-858B5056B7A0}"/>
              </a:ext>
            </a:extLst>
          </p:cNvPr>
          <p:cNvCxnSpPr>
            <a:stCxn id="5" idx="0"/>
            <a:endCxn id="24" idx="3"/>
          </p:cNvCxnSpPr>
          <p:nvPr/>
        </p:nvCxnSpPr>
        <p:spPr>
          <a:xfrm flipV="1">
            <a:off x="2814918" y="3439685"/>
            <a:ext cx="227777" cy="6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10A24-18AC-414E-8E4D-60DADDF8B8F2}"/>
              </a:ext>
            </a:extLst>
          </p:cNvPr>
          <p:cNvCxnSpPr>
            <a:stCxn id="24" idx="6"/>
            <a:endCxn id="22" idx="2"/>
          </p:cNvCxnSpPr>
          <p:nvPr/>
        </p:nvCxnSpPr>
        <p:spPr>
          <a:xfrm flipV="1">
            <a:off x="3455895" y="3078879"/>
            <a:ext cx="210670" cy="18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D0CFC8-8472-4823-8D5B-1F948D9A3663}"/>
              </a:ext>
            </a:extLst>
          </p:cNvPr>
          <p:cNvCxnSpPr>
            <a:stCxn id="24" idx="5"/>
            <a:endCxn id="18" idx="1"/>
          </p:cNvCxnSpPr>
          <p:nvPr/>
        </p:nvCxnSpPr>
        <p:spPr>
          <a:xfrm>
            <a:off x="3385001" y="3439685"/>
            <a:ext cx="226952" cy="4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2469C-367E-4BCB-91FA-71D6200F11E6}"/>
              </a:ext>
            </a:extLst>
          </p:cNvPr>
          <p:cNvCxnSpPr>
            <a:stCxn id="17" idx="0"/>
            <a:endCxn id="18" idx="4"/>
          </p:cNvCxnSpPr>
          <p:nvPr/>
        </p:nvCxnSpPr>
        <p:spPr>
          <a:xfrm flipV="1">
            <a:off x="3424518" y="4341508"/>
            <a:ext cx="358588" cy="4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AF7D5E-E87C-4DA9-B1DF-16DFBE8B0B90}"/>
              </a:ext>
            </a:extLst>
          </p:cNvPr>
          <p:cNvCxnSpPr>
            <a:stCxn id="18" idx="5"/>
            <a:endCxn id="19" idx="0"/>
          </p:cNvCxnSpPr>
          <p:nvPr/>
        </p:nvCxnSpPr>
        <p:spPr>
          <a:xfrm>
            <a:off x="3954259" y="4270614"/>
            <a:ext cx="312941" cy="5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1CCE24-9699-4722-AA88-08AE9B241CBC}"/>
              </a:ext>
            </a:extLst>
          </p:cNvPr>
          <p:cNvCxnSpPr>
            <a:stCxn id="19" idx="2"/>
            <a:endCxn id="17" idx="6"/>
          </p:cNvCxnSpPr>
          <p:nvPr/>
        </p:nvCxnSpPr>
        <p:spPr>
          <a:xfrm flipH="1">
            <a:off x="3666565" y="5038165"/>
            <a:ext cx="358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AB33E-CA3B-4642-96C8-7B879BCE747B}"/>
              </a:ext>
            </a:extLst>
          </p:cNvPr>
          <p:cNvCxnSpPr>
            <a:stCxn id="19" idx="7"/>
            <a:endCxn id="23" idx="2"/>
          </p:cNvCxnSpPr>
          <p:nvPr/>
        </p:nvCxnSpPr>
        <p:spPr>
          <a:xfrm flipV="1">
            <a:off x="4438353" y="4527177"/>
            <a:ext cx="492235" cy="33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D1500F-25E1-41DF-A9D0-99643B18E47D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>
            <a:off x="4859694" y="3842200"/>
            <a:ext cx="141788" cy="51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6581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4811</TotalTime>
  <Words>691</Words>
  <Application>Microsoft Office PowerPoint</Application>
  <PresentationFormat>와이드스크린</PresentationFormat>
  <Paragraphs>143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Open Sans</vt:lpstr>
      <vt:lpstr>Calibri</vt:lpstr>
      <vt:lpstr>Calibri Light</vt:lpstr>
      <vt:lpstr>Cambria Math</vt:lpstr>
      <vt:lpstr>추억</vt:lpstr>
      <vt:lpstr>중급반 8주차 스터디</vt:lpstr>
      <vt:lpstr>2-SAT</vt:lpstr>
      <vt:lpstr>#11280 2-SAT - 3</vt:lpstr>
      <vt:lpstr>#11280 2-SAT - 3</vt:lpstr>
      <vt:lpstr>#11280 2-SAT - 3</vt:lpstr>
      <vt:lpstr>#11280 2-SAT - 3</vt:lpstr>
      <vt:lpstr>#11280 2-SAT - 3</vt:lpstr>
      <vt:lpstr>#11280 2-SAT - 3</vt:lpstr>
      <vt:lpstr>#11280 2-SAT - 3</vt:lpstr>
      <vt:lpstr>#11280 2-SAT - 3</vt:lpstr>
      <vt:lpstr>#11280 2-SAT - 3</vt:lpstr>
      <vt:lpstr>#11280 2-SAT - 3</vt:lpstr>
      <vt:lpstr>#11280 2-SAT - 3</vt:lpstr>
      <vt:lpstr>#11280 2-SAT - 3</vt:lpstr>
      <vt:lpstr>#11280 2-SAT - 3</vt:lpstr>
      <vt:lpstr>#11280 2-SAT - 4</vt:lpstr>
      <vt:lpstr>#11280 2-SAT - 4</vt:lpstr>
      <vt:lpstr>#11280 2-SAT - 4</vt:lpstr>
      <vt:lpstr>#11280 2-SAT - 4</vt:lpstr>
      <vt:lpstr>#11280 2-SAT - 4</vt:lpstr>
      <vt:lpstr>#11280 2-SAT - 4</vt:lpstr>
      <vt:lpstr>#11280 2-SAT - 4</vt:lpstr>
      <vt:lpstr>#11280 2-SAT - 4</vt:lpstr>
      <vt:lpstr>#11280 2-SAT - 4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중급반 2주차 스터디</dc:title>
  <dc:creator>이 준석</dc:creator>
  <cp:lastModifiedBy>이 준석</cp:lastModifiedBy>
  <cp:revision>50</cp:revision>
  <dcterms:created xsi:type="dcterms:W3CDTF">2020-07-17T13:50:13Z</dcterms:created>
  <dcterms:modified xsi:type="dcterms:W3CDTF">2020-08-16T01:51:17Z</dcterms:modified>
</cp:coreProperties>
</file>