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25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37D77-D6D9-4462-A89C-4F773FFBFD3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2188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2188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6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6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6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7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7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7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377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867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867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867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kks227/220967185015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867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9576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www.acmicpc.net/problem/11014" TargetMode="External" /><Relationship Id="rId11" Type="http://schemas.openxmlformats.org/officeDocument/2006/relationships/hyperlink" Target="https://www.acmicpc.net/problem/13166" TargetMode="External" /><Relationship Id="rId12" Type="http://schemas.openxmlformats.org/officeDocument/2006/relationships/hyperlink" Target="https://www.acmicpc.net/problem/5398" TargetMode="External" /><Relationship Id="rId2" Type="http://schemas.openxmlformats.org/officeDocument/2006/relationships/hyperlink" Target="https://www.acmicpc.net/problem/1298" TargetMode="External" /><Relationship Id="rId3" Type="http://schemas.openxmlformats.org/officeDocument/2006/relationships/hyperlink" Target="https://www.acmicpc.net/problem/2188" TargetMode="External" /><Relationship Id="rId4" Type="http://schemas.openxmlformats.org/officeDocument/2006/relationships/hyperlink" Target="https://www.acmicpc.net/problem/11375" TargetMode="External" /><Relationship Id="rId5" Type="http://schemas.openxmlformats.org/officeDocument/2006/relationships/hyperlink" Target="https://www.acmicpc.net/problem/11376" TargetMode="External" /><Relationship Id="rId6" Type="http://schemas.openxmlformats.org/officeDocument/2006/relationships/hyperlink" Target="https://www.acmicpc.net/problem/11377" TargetMode="External" /><Relationship Id="rId7" Type="http://schemas.openxmlformats.org/officeDocument/2006/relationships/hyperlink" Target="https://www.acmicpc.net/problem/11670" TargetMode="External" /><Relationship Id="rId8" Type="http://schemas.openxmlformats.org/officeDocument/2006/relationships/hyperlink" Target="https://www.acmicpc.net/problem/1867" TargetMode="External" /><Relationship Id="rId9" Type="http://schemas.openxmlformats.org/officeDocument/2006/relationships/hyperlink" Target="https://www.acmicpc.net/problem/9525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9576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CF91-1AF9-42DD-87B0-4F40164D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중급반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주차 스터디</a:t>
            </a:r>
          </a:p>
        </p:txBody>
      </p:sp>
    </p:spTree>
    <p:extLst>
      <p:ext uri="{BB962C8B-B14F-4D97-AF65-F5344CB8AC3E}">
        <p14:creationId xmlns:p14="http://schemas.microsoft.com/office/powerpoint/2010/main" val="11508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#2188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축사 배정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마리의 소와 </a:t>
            </a:r>
            <a:r>
              <a:rPr lang="en-US" altLang="ko-KR" b="1" dirty="0"/>
              <a:t>M</a:t>
            </a:r>
            <a:r>
              <a:rPr lang="ko-KR" altLang="en-US" b="1" dirty="0"/>
              <a:t>개의 축사가 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각 소가 원하는 축사들의 번호가 주어지면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최대한 많은 소들이 축사를 배정받을 수 있도록 책을 나눠줘라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54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#2188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축사 배정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5 5</a:t>
            </a:r>
          </a:p>
          <a:p>
            <a:pPr marL="0" indent="0">
              <a:buNone/>
            </a:pPr>
            <a:r>
              <a:rPr lang="en-US" altLang="ko-KR" b="1" dirty="0"/>
              <a:t>2 2 5</a:t>
            </a:r>
          </a:p>
          <a:p>
            <a:pPr marL="0" indent="0">
              <a:buNone/>
            </a:pPr>
            <a:r>
              <a:rPr lang="en-US" altLang="ko-KR" b="1" dirty="0"/>
              <a:t>3 2 3 4</a:t>
            </a:r>
          </a:p>
          <a:p>
            <a:pPr marL="0" indent="0">
              <a:buNone/>
            </a:pPr>
            <a:r>
              <a:rPr lang="en-US" altLang="ko-KR" b="1" dirty="0"/>
              <a:t>2 1 5</a:t>
            </a:r>
          </a:p>
          <a:p>
            <a:pPr marL="0" indent="0">
              <a:buNone/>
            </a:pPr>
            <a:r>
              <a:rPr lang="en-US" altLang="ko-KR" b="1" dirty="0"/>
              <a:t>3 1 2 5</a:t>
            </a:r>
          </a:p>
          <a:p>
            <a:pPr marL="0" indent="0">
              <a:buNone/>
            </a:pPr>
            <a:r>
              <a:rPr lang="en-US" altLang="ko-KR" b="1" dirty="0"/>
              <a:t>1 2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3FA8E5-F110-432B-9C26-B51ABF6EEE3C}"/>
              </a:ext>
            </a:extLst>
          </p:cNvPr>
          <p:cNvSpPr/>
          <p:nvPr/>
        </p:nvSpPr>
        <p:spPr>
          <a:xfrm>
            <a:off x="5235388" y="19669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36FE38-1874-42E1-9A74-B86D8F96ED0D}"/>
              </a:ext>
            </a:extLst>
          </p:cNvPr>
          <p:cNvSpPr/>
          <p:nvPr/>
        </p:nvSpPr>
        <p:spPr>
          <a:xfrm>
            <a:off x="5235388" y="27740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5B2525-F4F9-47F4-9A17-405F1B8DC16A}"/>
              </a:ext>
            </a:extLst>
          </p:cNvPr>
          <p:cNvSpPr/>
          <p:nvPr/>
        </p:nvSpPr>
        <p:spPr>
          <a:xfrm>
            <a:off x="5235388" y="3607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0C5C5F-4620-4222-B38B-2D1A909A2299}"/>
              </a:ext>
            </a:extLst>
          </p:cNvPr>
          <p:cNvSpPr/>
          <p:nvPr/>
        </p:nvSpPr>
        <p:spPr>
          <a:xfrm>
            <a:off x="5235388" y="44408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DF4321-1406-43A9-B774-EBDB04425E81}"/>
              </a:ext>
            </a:extLst>
          </p:cNvPr>
          <p:cNvSpPr/>
          <p:nvPr/>
        </p:nvSpPr>
        <p:spPr>
          <a:xfrm>
            <a:off x="5235388" y="52742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D7B851-FFD9-4210-8744-A6D4FA217410}"/>
              </a:ext>
            </a:extLst>
          </p:cNvPr>
          <p:cNvSpPr/>
          <p:nvPr/>
        </p:nvSpPr>
        <p:spPr>
          <a:xfrm>
            <a:off x="7738334" y="19669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DD7AD-F37B-48EE-A047-275C27A3F4A6}"/>
              </a:ext>
            </a:extLst>
          </p:cNvPr>
          <p:cNvSpPr/>
          <p:nvPr/>
        </p:nvSpPr>
        <p:spPr>
          <a:xfrm>
            <a:off x="7738334" y="27740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160474-6A6F-44F8-8D3D-410DAED86D14}"/>
              </a:ext>
            </a:extLst>
          </p:cNvPr>
          <p:cNvSpPr/>
          <p:nvPr/>
        </p:nvSpPr>
        <p:spPr>
          <a:xfrm>
            <a:off x="7738334" y="3607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6C3E43-EA4B-4EFA-A77C-1B7ED79EBFF1}"/>
              </a:ext>
            </a:extLst>
          </p:cNvPr>
          <p:cNvSpPr/>
          <p:nvPr/>
        </p:nvSpPr>
        <p:spPr>
          <a:xfrm>
            <a:off x="7738334" y="44408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F9C571-B0C6-44D5-97AE-9B82B1711AF2}"/>
              </a:ext>
            </a:extLst>
          </p:cNvPr>
          <p:cNvSpPr/>
          <p:nvPr/>
        </p:nvSpPr>
        <p:spPr>
          <a:xfrm>
            <a:off x="7738334" y="52742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8AFBAF-6959-46E8-9231-B46A0473BDCF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692588" y="2195555"/>
            <a:ext cx="2045746" cy="80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7A89F9-3541-432E-819C-EA1281C99035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5692588" y="2195555"/>
            <a:ext cx="2045746" cy="33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64003-08D4-420C-B284-C74C469053E5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692588" y="3002629"/>
            <a:ext cx="204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A8A02B-D0F7-4683-AB10-1717353FE883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5692588" y="3002629"/>
            <a:ext cx="2045746" cy="83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56C35D-7091-4B2E-8058-E4A8B6CA5277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692588" y="2195555"/>
            <a:ext cx="2045746" cy="16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D7E1B4-8F06-4954-8F1C-985F45BCF4EB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5692588" y="3002629"/>
            <a:ext cx="2045746" cy="16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70213E-2735-41A5-B718-1AB5E81C58CD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5692588" y="3836050"/>
            <a:ext cx="2045746" cy="16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862030-F8E2-4CDC-8BE5-1FCDE94E0FC8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692588" y="2195555"/>
            <a:ext cx="2045746" cy="24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57FAB9-759F-4591-A167-8096C1BA7D0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5692588" y="3002629"/>
            <a:ext cx="2045746" cy="16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F3120E5-F7EA-4809-AF01-8888FAA8CCBC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692588" y="4669471"/>
            <a:ext cx="2045746" cy="83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6E86D8-8FDB-419B-BD92-A711F0B3213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692588" y="3002629"/>
            <a:ext cx="2045746" cy="25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명의 직원과 </a:t>
            </a:r>
            <a:r>
              <a:rPr lang="en-US" altLang="ko-KR" b="1" dirty="0"/>
              <a:t>M</a:t>
            </a:r>
            <a:r>
              <a:rPr lang="ko-KR" altLang="en-US" b="1" dirty="0"/>
              <a:t>개의 일이 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각 직원이 할 수 있는 일들의 번호가 주어지면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최대한 많은 사람들이 일을 할 수 있도록 해라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각 직원은 </a:t>
            </a:r>
            <a:r>
              <a:rPr lang="en-US" altLang="ko-KR" b="1" dirty="0"/>
              <a:t>2</a:t>
            </a:r>
            <a:r>
              <a:rPr lang="ko-KR" altLang="en-US" b="1" dirty="0"/>
              <a:t>개의 일을 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26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5 5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2 4 5</a:t>
            </a:r>
          </a:p>
          <a:p>
            <a:pPr marL="0" indent="0">
              <a:buNone/>
            </a:pPr>
            <a:r>
              <a:rPr lang="en-US" altLang="ko-KR" b="1" dirty="0"/>
              <a:t>0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</a:t>
            </a:r>
            <a:r>
              <a:rPr lang="ko-KR" altLang="en-US" b="1" dirty="0"/>
              <a:t>에서 나가는 가중치가 </a:t>
            </a:r>
            <a:r>
              <a:rPr lang="en-US" altLang="ko-KR" b="1" dirty="0"/>
              <a:t>2</a:t>
            </a:r>
            <a:r>
              <a:rPr lang="ko-KR" altLang="en-US" b="1" dirty="0"/>
              <a:t>가 된다</a:t>
            </a: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4ECDCC-575C-40D6-8CEF-4A72387CBF93}"/>
              </a:ext>
            </a:extLst>
          </p:cNvPr>
          <p:cNvSpPr/>
          <p:nvPr/>
        </p:nvSpPr>
        <p:spPr>
          <a:xfrm>
            <a:off x="5378823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F0C8FC-8900-4C01-B7A5-90D45247F757}"/>
              </a:ext>
            </a:extLst>
          </p:cNvPr>
          <p:cNvSpPr/>
          <p:nvPr/>
        </p:nvSpPr>
        <p:spPr>
          <a:xfrm>
            <a:off x="5378823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263EAF-DF11-42A2-983F-FDADF741E37A}"/>
              </a:ext>
            </a:extLst>
          </p:cNvPr>
          <p:cNvSpPr/>
          <p:nvPr/>
        </p:nvSpPr>
        <p:spPr>
          <a:xfrm>
            <a:off x="5378823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66971D-7A52-4465-8393-44A9DA5DA778}"/>
              </a:ext>
            </a:extLst>
          </p:cNvPr>
          <p:cNvSpPr/>
          <p:nvPr/>
        </p:nvSpPr>
        <p:spPr>
          <a:xfrm>
            <a:off x="5378823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76F370-CB33-466D-8BFD-A979FBEA064A}"/>
              </a:ext>
            </a:extLst>
          </p:cNvPr>
          <p:cNvSpPr/>
          <p:nvPr/>
        </p:nvSpPr>
        <p:spPr>
          <a:xfrm>
            <a:off x="5378823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DC01BC-5E9E-468D-BC6E-171B9AFA9FF6}"/>
              </a:ext>
            </a:extLst>
          </p:cNvPr>
          <p:cNvSpPr/>
          <p:nvPr/>
        </p:nvSpPr>
        <p:spPr>
          <a:xfrm>
            <a:off x="7792121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CCAF79-223E-43B9-AE84-7FCD6DA805BC}"/>
              </a:ext>
            </a:extLst>
          </p:cNvPr>
          <p:cNvSpPr/>
          <p:nvPr/>
        </p:nvSpPr>
        <p:spPr>
          <a:xfrm>
            <a:off x="7792121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0A04CD-7AC2-4766-93F7-D8DACD1E75DB}"/>
              </a:ext>
            </a:extLst>
          </p:cNvPr>
          <p:cNvSpPr/>
          <p:nvPr/>
        </p:nvSpPr>
        <p:spPr>
          <a:xfrm>
            <a:off x="7792121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CAEB69-7DB8-450F-86D1-525BDBFB7DDF}"/>
              </a:ext>
            </a:extLst>
          </p:cNvPr>
          <p:cNvSpPr/>
          <p:nvPr/>
        </p:nvSpPr>
        <p:spPr>
          <a:xfrm>
            <a:off x="7792121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F3CF0-CA88-4411-8B82-12ED96E3BB37}"/>
              </a:ext>
            </a:extLst>
          </p:cNvPr>
          <p:cNvSpPr/>
          <p:nvPr/>
        </p:nvSpPr>
        <p:spPr>
          <a:xfrm>
            <a:off x="7792121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4244AB-F92A-46D5-B133-BC7A9A8F629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853953" y="2088377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A885A-01DA-4355-B58C-5B7384080DC4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1492C5-2E36-4D5C-9A94-4BEDDB753BB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0DE322-2ACC-4E8A-A1C0-6F54B169F05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853953" y="3033806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3E1E51-EB10-43E0-A7E3-69A83493CCE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853953" y="2088377"/>
            <a:ext cx="1938168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0E121F-67A0-4C55-A81B-FDD2C38FBF51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5853953" y="3033806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FC28A4-D187-4198-8710-7819B8AB11A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853953" y="4924664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22F065-00EE-4AA3-B3CE-7A6D63C7DEE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853953" y="4924664"/>
            <a:ext cx="1938168" cy="94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EC3A876-0C33-4DA0-8BFB-027DA4B5C100}"/>
              </a:ext>
            </a:extLst>
          </p:cNvPr>
          <p:cNvSpPr/>
          <p:nvPr/>
        </p:nvSpPr>
        <p:spPr>
          <a:xfrm>
            <a:off x="3612776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5811B-C6CD-41AB-80E8-A21E2ACAC679}"/>
              </a:ext>
            </a:extLst>
          </p:cNvPr>
          <p:cNvCxnSpPr>
            <a:stCxn id="34" idx="6"/>
            <a:endCxn id="4" idx="2"/>
          </p:cNvCxnSpPr>
          <p:nvPr/>
        </p:nvCxnSpPr>
        <p:spPr>
          <a:xfrm flipV="1">
            <a:off x="4087906" y="2088377"/>
            <a:ext cx="1290917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0F3F24-59DF-42F2-8AF9-E3B4B66B34B7}"/>
              </a:ext>
            </a:extLst>
          </p:cNvPr>
          <p:cNvCxnSpPr>
            <a:stCxn id="34" idx="6"/>
            <a:endCxn id="5" idx="2"/>
          </p:cNvCxnSpPr>
          <p:nvPr/>
        </p:nvCxnSpPr>
        <p:spPr>
          <a:xfrm flipV="1">
            <a:off x="4087906" y="3033806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A8DA31-5A61-4E69-895C-2AF323324000}"/>
              </a:ext>
            </a:extLst>
          </p:cNvPr>
          <p:cNvCxnSpPr>
            <a:stCxn id="34" idx="6"/>
            <a:endCxn id="6" idx="2"/>
          </p:cNvCxnSpPr>
          <p:nvPr/>
        </p:nvCxnSpPr>
        <p:spPr>
          <a:xfrm>
            <a:off x="4087906" y="3979235"/>
            <a:ext cx="129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C75028-8473-42E3-87A6-F7B4A383B042}"/>
              </a:ext>
            </a:extLst>
          </p:cNvPr>
          <p:cNvCxnSpPr>
            <a:cxnSpLocks/>
            <a:stCxn id="34" idx="6"/>
            <a:endCxn id="7" idx="2"/>
          </p:cNvCxnSpPr>
          <p:nvPr/>
        </p:nvCxnSpPr>
        <p:spPr>
          <a:xfrm>
            <a:off x="4087906" y="3979235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D72C98-B65E-49C2-890F-9A87CA81E5C9}"/>
              </a:ext>
            </a:extLst>
          </p:cNvPr>
          <p:cNvCxnSpPr>
            <a:stCxn id="34" idx="6"/>
            <a:endCxn id="8" idx="2"/>
          </p:cNvCxnSpPr>
          <p:nvPr/>
        </p:nvCxnSpPr>
        <p:spPr>
          <a:xfrm>
            <a:off x="4087906" y="3979235"/>
            <a:ext cx="1290917" cy="189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0B90B82-7A70-42AE-8521-F435F00E66AE}"/>
              </a:ext>
            </a:extLst>
          </p:cNvPr>
          <p:cNvSpPr/>
          <p:nvPr/>
        </p:nvSpPr>
        <p:spPr>
          <a:xfrm>
            <a:off x="9967854" y="373659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28CA9B-4079-411A-8B6D-B08C191C7882}"/>
              </a:ext>
            </a:extLst>
          </p:cNvPr>
          <p:cNvCxnSpPr>
            <a:stCxn id="9" idx="6"/>
            <a:endCxn id="58" idx="2"/>
          </p:cNvCxnSpPr>
          <p:nvPr/>
        </p:nvCxnSpPr>
        <p:spPr>
          <a:xfrm>
            <a:off x="8267251" y="2088377"/>
            <a:ext cx="1700603" cy="18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E8B6953-E05B-4AD4-8F97-BD230E3242A1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>
            <a:off x="8267251" y="3033806"/>
            <a:ext cx="1700603" cy="94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4543773-25A9-4E33-89E1-B80FB02F70BF}"/>
              </a:ext>
            </a:extLst>
          </p:cNvPr>
          <p:cNvCxnSpPr>
            <a:stCxn id="11" idx="6"/>
            <a:endCxn id="58" idx="2"/>
          </p:cNvCxnSpPr>
          <p:nvPr/>
        </p:nvCxnSpPr>
        <p:spPr>
          <a:xfrm flipV="1">
            <a:off x="8267251" y="3974157"/>
            <a:ext cx="1700603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324DAA3-CAC0-4528-86CB-3D07D25AD83A}"/>
              </a:ext>
            </a:extLst>
          </p:cNvPr>
          <p:cNvCxnSpPr>
            <a:stCxn id="12" idx="6"/>
            <a:endCxn id="58" idx="2"/>
          </p:cNvCxnSpPr>
          <p:nvPr/>
        </p:nvCxnSpPr>
        <p:spPr>
          <a:xfrm flipV="1">
            <a:off x="8267251" y="3974157"/>
            <a:ext cx="1700603" cy="9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71BD37-CF25-4196-8395-ADD56C6EC7C9}"/>
              </a:ext>
            </a:extLst>
          </p:cNvPr>
          <p:cNvCxnSpPr>
            <a:stCxn id="13" idx="6"/>
            <a:endCxn id="58" idx="2"/>
          </p:cNvCxnSpPr>
          <p:nvPr/>
        </p:nvCxnSpPr>
        <p:spPr>
          <a:xfrm flipV="1">
            <a:off x="8267251" y="3974157"/>
            <a:ext cx="1700603" cy="19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026215-92CB-4A9D-A27F-F673FFBFDEE1}"/>
              </a:ext>
            </a:extLst>
          </p:cNvPr>
          <p:cNvSpPr txBox="1"/>
          <p:nvPr/>
        </p:nvSpPr>
        <p:spPr>
          <a:xfrm flipH="1">
            <a:off x="4647302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7D3920-50F4-4A03-8029-4EC43AB7CD12}"/>
              </a:ext>
            </a:extLst>
          </p:cNvPr>
          <p:cNvSpPr txBox="1"/>
          <p:nvPr/>
        </p:nvSpPr>
        <p:spPr>
          <a:xfrm flipH="1">
            <a:off x="8897917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4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플로우 </a:t>
            </a:r>
            <a:r>
              <a:rPr lang="en-US" altLang="ko-KR" b="1" dirty="0"/>
              <a:t>&amp; DFS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26897F-A86D-4CCA-8C9E-13B33FB368CD}"/>
              </a:ext>
            </a:extLst>
          </p:cNvPr>
          <p:cNvSpPr/>
          <p:nvPr/>
        </p:nvSpPr>
        <p:spPr>
          <a:xfrm>
            <a:off x="2662518" y="35231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08AB0E-A084-4D05-8956-D2484B9227FC}"/>
              </a:ext>
            </a:extLst>
          </p:cNvPr>
          <p:cNvSpPr/>
          <p:nvPr/>
        </p:nvSpPr>
        <p:spPr>
          <a:xfrm>
            <a:off x="7207624" y="35231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7B15FD-1FD9-4CCE-A828-7FA096157C5B}"/>
              </a:ext>
            </a:extLst>
          </p:cNvPr>
          <p:cNvSpPr/>
          <p:nvPr/>
        </p:nvSpPr>
        <p:spPr>
          <a:xfrm>
            <a:off x="5020236" y="26087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67E3B8-3DCB-48EB-ADB6-7AC3C54AFDBB}"/>
              </a:ext>
            </a:extLst>
          </p:cNvPr>
          <p:cNvSpPr/>
          <p:nvPr/>
        </p:nvSpPr>
        <p:spPr>
          <a:xfrm>
            <a:off x="5020236" y="4491317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404A02-FA1B-4F3E-BA59-C08559448D1F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3205800" y="2926976"/>
            <a:ext cx="1814436" cy="68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D37504-7DCF-49A1-AC0C-36BDB5618DA9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3205800" y="4066411"/>
            <a:ext cx="1814436" cy="7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AE1B5-9163-4B64-9138-3FB87F8FFF0B}"/>
              </a:ext>
            </a:extLst>
          </p:cNvPr>
          <p:cNvCxnSpPr>
            <a:endCxn id="5" idx="1"/>
          </p:cNvCxnSpPr>
          <p:nvPr/>
        </p:nvCxnSpPr>
        <p:spPr>
          <a:xfrm>
            <a:off x="5656730" y="2926518"/>
            <a:ext cx="1644106" cy="6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AA4021-8A5A-4C10-B94E-EEB00E5448F7}"/>
              </a:ext>
            </a:extLst>
          </p:cNvPr>
          <p:cNvCxnSpPr>
            <a:endCxn id="5" idx="3"/>
          </p:cNvCxnSpPr>
          <p:nvPr/>
        </p:nvCxnSpPr>
        <p:spPr>
          <a:xfrm flipV="1">
            <a:off x="5656730" y="4066411"/>
            <a:ext cx="1644106" cy="7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40DD01-070D-4441-BF13-7A997509C890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5338483" y="3245223"/>
            <a:ext cx="0" cy="124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C8549F-EA62-4983-B75D-9E2AF53DD57A}"/>
              </a:ext>
            </a:extLst>
          </p:cNvPr>
          <p:cNvSpPr txBox="1"/>
          <p:nvPr/>
        </p:nvSpPr>
        <p:spPr>
          <a:xfrm>
            <a:off x="3526702" y="2875891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2510-38B0-418C-8524-41A7008557D4}"/>
              </a:ext>
            </a:extLst>
          </p:cNvPr>
          <p:cNvSpPr txBox="1"/>
          <p:nvPr/>
        </p:nvSpPr>
        <p:spPr>
          <a:xfrm>
            <a:off x="6293224" y="2873188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C4B16-F30A-4CA8-A94D-459A03D37C69}"/>
              </a:ext>
            </a:extLst>
          </p:cNvPr>
          <p:cNvSpPr txBox="1"/>
          <p:nvPr/>
        </p:nvSpPr>
        <p:spPr>
          <a:xfrm>
            <a:off x="3526702" y="4512917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5A3F3-05C4-4F10-8F1B-4495BB0A2C7B}"/>
              </a:ext>
            </a:extLst>
          </p:cNvPr>
          <p:cNvSpPr txBox="1"/>
          <p:nvPr/>
        </p:nvSpPr>
        <p:spPr>
          <a:xfrm>
            <a:off x="6293224" y="4512917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33AD3-73E3-45BA-993D-CA61B22B38B3}"/>
              </a:ext>
            </a:extLst>
          </p:cNvPr>
          <p:cNvSpPr txBox="1"/>
          <p:nvPr/>
        </p:nvSpPr>
        <p:spPr>
          <a:xfrm>
            <a:off x="4967774" y="3712284"/>
            <a:ext cx="2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4ECDCC-575C-40D6-8CEF-4A72387CBF93}"/>
              </a:ext>
            </a:extLst>
          </p:cNvPr>
          <p:cNvSpPr/>
          <p:nvPr/>
        </p:nvSpPr>
        <p:spPr>
          <a:xfrm>
            <a:off x="5378823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F0C8FC-8900-4C01-B7A5-90D45247F757}"/>
              </a:ext>
            </a:extLst>
          </p:cNvPr>
          <p:cNvSpPr/>
          <p:nvPr/>
        </p:nvSpPr>
        <p:spPr>
          <a:xfrm>
            <a:off x="5378823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263EAF-DF11-42A2-983F-FDADF741E37A}"/>
              </a:ext>
            </a:extLst>
          </p:cNvPr>
          <p:cNvSpPr/>
          <p:nvPr/>
        </p:nvSpPr>
        <p:spPr>
          <a:xfrm>
            <a:off x="5378823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66971D-7A52-4465-8393-44A9DA5DA778}"/>
              </a:ext>
            </a:extLst>
          </p:cNvPr>
          <p:cNvSpPr/>
          <p:nvPr/>
        </p:nvSpPr>
        <p:spPr>
          <a:xfrm>
            <a:off x="5378823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76F370-CB33-466D-8BFD-A979FBEA064A}"/>
              </a:ext>
            </a:extLst>
          </p:cNvPr>
          <p:cNvSpPr/>
          <p:nvPr/>
        </p:nvSpPr>
        <p:spPr>
          <a:xfrm>
            <a:off x="5378823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DC01BC-5E9E-468D-BC6E-171B9AFA9FF6}"/>
              </a:ext>
            </a:extLst>
          </p:cNvPr>
          <p:cNvSpPr/>
          <p:nvPr/>
        </p:nvSpPr>
        <p:spPr>
          <a:xfrm>
            <a:off x="7792121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CCAF79-223E-43B9-AE84-7FCD6DA805BC}"/>
              </a:ext>
            </a:extLst>
          </p:cNvPr>
          <p:cNvSpPr/>
          <p:nvPr/>
        </p:nvSpPr>
        <p:spPr>
          <a:xfrm>
            <a:off x="7792121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0A04CD-7AC2-4766-93F7-D8DACD1E75DB}"/>
              </a:ext>
            </a:extLst>
          </p:cNvPr>
          <p:cNvSpPr/>
          <p:nvPr/>
        </p:nvSpPr>
        <p:spPr>
          <a:xfrm>
            <a:off x="7792121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CAEB69-7DB8-450F-86D1-525BDBFB7DDF}"/>
              </a:ext>
            </a:extLst>
          </p:cNvPr>
          <p:cNvSpPr/>
          <p:nvPr/>
        </p:nvSpPr>
        <p:spPr>
          <a:xfrm>
            <a:off x="7792121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F3CF0-CA88-4411-8B82-12ED96E3BB37}"/>
              </a:ext>
            </a:extLst>
          </p:cNvPr>
          <p:cNvSpPr/>
          <p:nvPr/>
        </p:nvSpPr>
        <p:spPr>
          <a:xfrm>
            <a:off x="7792121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4244AB-F92A-46D5-B133-BC7A9A8F629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853953" y="2088377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A885A-01DA-4355-B58C-5B7384080DC4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1492C5-2E36-4D5C-9A94-4BEDDB753BB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0DE322-2ACC-4E8A-A1C0-6F54B169F05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853953" y="3033806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3E1E51-EB10-43E0-A7E3-69A83493CCE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853953" y="2088377"/>
            <a:ext cx="1938168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0E121F-67A0-4C55-A81B-FDD2C38FBF51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5853953" y="3033806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FC28A4-D187-4198-8710-7819B8AB11A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853953" y="4924664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22F065-00EE-4AA3-B3CE-7A6D63C7DEE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853953" y="4924664"/>
            <a:ext cx="1938168" cy="94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EC3A876-0C33-4DA0-8BFB-027DA4B5C100}"/>
              </a:ext>
            </a:extLst>
          </p:cNvPr>
          <p:cNvSpPr/>
          <p:nvPr/>
        </p:nvSpPr>
        <p:spPr>
          <a:xfrm>
            <a:off x="3612776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5811B-C6CD-41AB-80E8-A21E2ACAC679}"/>
              </a:ext>
            </a:extLst>
          </p:cNvPr>
          <p:cNvCxnSpPr>
            <a:stCxn id="34" idx="6"/>
            <a:endCxn id="4" idx="2"/>
          </p:cNvCxnSpPr>
          <p:nvPr/>
        </p:nvCxnSpPr>
        <p:spPr>
          <a:xfrm flipV="1">
            <a:off x="4087906" y="2088377"/>
            <a:ext cx="1290917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0F3F24-59DF-42F2-8AF9-E3B4B66B34B7}"/>
              </a:ext>
            </a:extLst>
          </p:cNvPr>
          <p:cNvCxnSpPr>
            <a:stCxn id="34" idx="6"/>
            <a:endCxn id="5" idx="2"/>
          </p:cNvCxnSpPr>
          <p:nvPr/>
        </p:nvCxnSpPr>
        <p:spPr>
          <a:xfrm flipV="1">
            <a:off x="4087906" y="3033806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A8DA31-5A61-4E69-895C-2AF323324000}"/>
              </a:ext>
            </a:extLst>
          </p:cNvPr>
          <p:cNvCxnSpPr>
            <a:stCxn id="34" idx="6"/>
            <a:endCxn id="6" idx="2"/>
          </p:cNvCxnSpPr>
          <p:nvPr/>
        </p:nvCxnSpPr>
        <p:spPr>
          <a:xfrm>
            <a:off x="4087906" y="3979235"/>
            <a:ext cx="129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C75028-8473-42E3-87A6-F7B4A383B042}"/>
              </a:ext>
            </a:extLst>
          </p:cNvPr>
          <p:cNvCxnSpPr>
            <a:cxnSpLocks/>
            <a:stCxn id="34" idx="6"/>
            <a:endCxn id="7" idx="2"/>
          </p:cNvCxnSpPr>
          <p:nvPr/>
        </p:nvCxnSpPr>
        <p:spPr>
          <a:xfrm>
            <a:off x="4087906" y="3979235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D72C98-B65E-49C2-890F-9A87CA81E5C9}"/>
              </a:ext>
            </a:extLst>
          </p:cNvPr>
          <p:cNvCxnSpPr>
            <a:stCxn id="34" idx="6"/>
            <a:endCxn id="8" idx="2"/>
          </p:cNvCxnSpPr>
          <p:nvPr/>
        </p:nvCxnSpPr>
        <p:spPr>
          <a:xfrm>
            <a:off x="4087906" y="3979235"/>
            <a:ext cx="1290917" cy="189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0B90B82-7A70-42AE-8521-F435F00E66AE}"/>
              </a:ext>
            </a:extLst>
          </p:cNvPr>
          <p:cNvSpPr/>
          <p:nvPr/>
        </p:nvSpPr>
        <p:spPr>
          <a:xfrm>
            <a:off x="9967854" y="373659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28CA9B-4079-411A-8B6D-B08C191C7882}"/>
              </a:ext>
            </a:extLst>
          </p:cNvPr>
          <p:cNvCxnSpPr>
            <a:stCxn id="9" idx="6"/>
            <a:endCxn id="58" idx="2"/>
          </p:cNvCxnSpPr>
          <p:nvPr/>
        </p:nvCxnSpPr>
        <p:spPr>
          <a:xfrm>
            <a:off x="8267251" y="2088377"/>
            <a:ext cx="1700603" cy="18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E8B6953-E05B-4AD4-8F97-BD230E3242A1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>
            <a:off x="8267251" y="3033806"/>
            <a:ext cx="1700603" cy="94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4543773-25A9-4E33-89E1-B80FB02F70BF}"/>
              </a:ext>
            </a:extLst>
          </p:cNvPr>
          <p:cNvCxnSpPr>
            <a:stCxn id="11" idx="6"/>
            <a:endCxn id="58" idx="2"/>
          </p:cNvCxnSpPr>
          <p:nvPr/>
        </p:nvCxnSpPr>
        <p:spPr>
          <a:xfrm flipV="1">
            <a:off x="8267251" y="3974157"/>
            <a:ext cx="1700603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324DAA3-CAC0-4528-86CB-3D07D25AD83A}"/>
              </a:ext>
            </a:extLst>
          </p:cNvPr>
          <p:cNvCxnSpPr>
            <a:stCxn id="12" idx="6"/>
            <a:endCxn id="58" idx="2"/>
          </p:cNvCxnSpPr>
          <p:nvPr/>
        </p:nvCxnSpPr>
        <p:spPr>
          <a:xfrm flipV="1">
            <a:off x="8267251" y="3974157"/>
            <a:ext cx="1700603" cy="9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71BD37-CF25-4196-8395-ADD56C6EC7C9}"/>
              </a:ext>
            </a:extLst>
          </p:cNvPr>
          <p:cNvCxnSpPr>
            <a:stCxn id="13" idx="6"/>
            <a:endCxn id="58" idx="2"/>
          </p:cNvCxnSpPr>
          <p:nvPr/>
        </p:nvCxnSpPr>
        <p:spPr>
          <a:xfrm flipV="1">
            <a:off x="8267251" y="3974157"/>
            <a:ext cx="1700603" cy="19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CD2A3AE-2DA3-419F-A6EB-7DE0D5CF3A29}"/>
              </a:ext>
            </a:extLst>
          </p:cNvPr>
          <p:cNvSpPr/>
          <p:nvPr/>
        </p:nvSpPr>
        <p:spPr>
          <a:xfrm>
            <a:off x="5378823" y="231545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1’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75F9E0-4B88-4BFB-920A-D8523F9DAB4E}"/>
              </a:ext>
            </a:extLst>
          </p:cNvPr>
          <p:cNvCxnSpPr>
            <a:stCxn id="34" idx="6"/>
            <a:endCxn id="20" idx="2"/>
          </p:cNvCxnSpPr>
          <p:nvPr/>
        </p:nvCxnSpPr>
        <p:spPr>
          <a:xfrm flipV="1">
            <a:off x="4087906" y="2553024"/>
            <a:ext cx="1290917" cy="14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7D09AE-FF73-422D-B3F9-0EA5CCFB8D1C}"/>
              </a:ext>
            </a:extLst>
          </p:cNvPr>
          <p:cNvCxnSpPr>
            <a:stCxn id="20" idx="6"/>
            <a:endCxn id="9" idx="2"/>
          </p:cNvCxnSpPr>
          <p:nvPr/>
        </p:nvCxnSpPr>
        <p:spPr>
          <a:xfrm flipV="1">
            <a:off x="5853953" y="2088377"/>
            <a:ext cx="1938168" cy="46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B2151D-F615-4FA6-BE8A-20402B95550B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>
            <a:off x="5853953" y="2553024"/>
            <a:ext cx="1938168" cy="4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80B36B08-D473-41CA-8435-279A1DCA426B}"/>
              </a:ext>
            </a:extLst>
          </p:cNvPr>
          <p:cNvSpPr/>
          <p:nvPr/>
        </p:nvSpPr>
        <p:spPr>
          <a:xfrm>
            <a:off x="5378823" y="5164016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4’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2B1DDEA-19BE-4C37-B40C-F3F8D5F28259}"/>
              </a:ext>
            </a:extLst>
          </p:cNvPr>
          <p:cNvCxnSpPr>
            <a:stCxn id="34" idx="6"/>
            <a:endCxn id="51" idx="2"/>
          </p:cNvCxnSpPr>
          <p:nvPr/>
        </p:nvCxnSpPr>
        <p:spPr>
          <a:xfrm>
            <a:off x="4087906" y="3979235"/>
            <a:ext cx="1290917" cy="142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DF778-78EC-4073-8325-6F77EE55DCED}"/>
              </a:ext>
            </a:extLst>
          </p:cNvPr>
          <p:cNvCxnSpPr>
            <a:endCxn id="12" idx="2"/>
          </p:cNvCxnSpPr>
          <p:nvPr/>
        </p:nvCxnSpPr>
        <p:spPr>
          <a:xfrm flipV="1">
            <a:off x="5853953" y="4924664"/>
            <a:ext cx="1938168" cy="4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311678E-E4B1-4C16-B590-855BF5AA4A94}"/>
              </a:ext>
            </a:extLst>
          </p:cNvPr>
          <p:cNvCxnSpPr>
            <a:endCxn id="13" idx="2"/>
          </p:cNvCxnSpPr>
          <p:nvPr/>
        </p:nvCxnSpPr>
        <p:spPr>
          <a:xfrm>
            <a:off x="5853953" y="5401294"/>
            <a:ext cx="1938168" cy="47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5EFDA2-628F-48F7-8913-12EF5B30E627}"/>
              </a:ext>
            </a:extLst>
          </p:cNvPr>
          <p:cNvSpPr txBox="1"/>
          <p:nvPr/>
        </p:nvSpPr>
        <p:spPr>
          <a:xfrm flipH="1">
            <a:off x="4647302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A63A27-EFD1-4411-BDF0-862278D854DB}"/>
              </a:ext>
            </a:extLst>
          </p:cNvPr>
          <p:cNvSpPr txBox="1"/>
          <p:nvPr/>
        </p:nvSpPr>
        <p:spPr>
          <a:xfrm flipH="1">
            <a:off x="8897917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5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dirty="0">
                <a:solidFill>
                  <a:srgbClr val="585F69"/>
                </a:solidFill>
                <a:latin typeface="Open Sans"/>
              </a:rPr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명의 직원과 </a:t>
            </a:r>
            <a:r>
              <a:rPr lang="en-US" altLang="ko-KR" b="1" dirty="0"/>
              <a:t>M</a:t>
            </a:r>
            <a:r>
              <a:rPr lang="ko-KR" altLang="en-US" b="1" dirty="0"/>
              <a:t>개의 일이 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각 직원이 할 수 있는 일들의 번호가 주어지면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최대한 많은 사람들이 일을 할 수 있도록 해라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K</a:t>
            </a:r>
            <a:r>
              <a:rPr lang="ko-KR" altLang="en-US" b="1" dirty="0"/>
              <a:t>명의 직원은 </a:t>
            </a:r>
            <a:r>
              <a:rPr lang="en-US" altLang="ko-KR" b="1" dirty="0"/>
              <a:t>2</a:t>
            </a:r>
            <a:r>
              <a:rPr lang="ko-KR" altLang="en-US" b="1" dirty="0"/>
              <a:t>개의 일을 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46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dirty="0">
                <a:solidFill>
                  <a:srgbClr val="585F69"/>
                </a:solidFill>
                <a:latin typeface="Open Sans"/>
              </a:rPr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5 5 3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2 4 5</a:t>
            </a:r>
          </a:p>
          <a:p>
            <a:pPr marL="0" indent="0">
              <a:buNone/>
            </a:pPr>
            <a:r>
              <a:rPr lang="en-US" altLang="ko-KR" b="1" dirty="0"/>
              <a:t>0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</a:t>
            </a:r>
            <a:r>
              <a:rPr lang="ko-KR" altLang="en-US" b="1" dirty="0"/>
              <a:t>에서 나가는 가중치 중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몇 개는 </a:t>
            </a:r>
            <a:r>
              <a:rPr lang="en-US" altLang="ko-KR" b="1" dirty="0"/>
              <a:t>2</a:t>
            </a:r>
            <a:r>
              <a:rPr lang="ko-KR" altLang="en-US" b="1" dirty="0"/>
              <a:t>가 된다</a:t>
            </a: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4ECDCC-575C-40D6-8CEF-4A72387CBF93}"/>
              </a:ext>
            </a:extLst>
          </p:cNvPr>
          <p:cNvSpPr/>
          <p:nvPr/>
        </p:nvSpPr>
        <p:spPr>
          <a:xfrm>
            <a:off x="5378823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F0C8FC-8900-4C01-B7A5-90D45247F757}"/>
              </a:ext>
            </a:extLst>
          </p:cNvPr>
          <p:cNvSpPr/>
          <p:nvPr/>
        </p:nvSpPr>
        <p:spPr>
          <a:xfrm>
            <a:off x="5378823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263EAF-DF11-42A2-983F-FDADF741E37A}"/>
              </a:ext>
            </a:extLst>
          </p:cNvPr>
          <p:cNvSpPr/>
          <p:nvPr/>
        </p:nvSpPr>
        <p:spPr>
          <a:xfrm>
            <a:off x="5378823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66971D-7A52-4465-8393-44A9DA5DA778}"/>
              </a:ext>
            </a:extLst>
          </p:cNvPr>
          <p:cNvSpPr/>
          <p:nvPr/>
        </p:nvSpPr>
        <p:spPr>
          <a:xfrm>
            <a:off x="5378823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76F370-CB33-466D-8BFD-A979FBEA064A}"/>
              </a:ext>
            </a:extLst>
          </p:cNvPr>
          <p:cNvSpPr/>
          <p:nvPr/>
        </p:nvSpPr>
        <p:spPr>
          <a:xfrm>
            <a:off x="5378823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DC01BC-5E9E-468D-BC6E-171B9AFA9FF6}"/>
              </a:ext>
            </a:extLst>
          </p:cNvPr>
          <p:cNvSpPr/>
          <p:nvPr/>
        </p:nvSpPr>
        <p:spPr>
          <a:xfrm>
            <a:off x="7792121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CCAF79-223E-43B9-AE84-7FCD6DA805BC}"/>
              </a:ext>
            </a:extLst>
          </p:cNvPr>
          <p:cNvSpPr/>
          <p:nvPr/>
        </p:nvSpPr>
        <p:spPr>
          <a:xfrm>
            <a:off x="7792121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0A04CD-7AC2-4766-93F7-D8DACD1E75DB}"/>
              </a:ext>
            </a:extLst>
          </p:cNvPr>
          <p:cNvSpPr/>
          <p:nvPr/>
        </p:nvSpPr>
        <p:spPr>
          <a:xfrm>
            <a:off x="7792121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CAEB69-7DB8-450F-86D1-525BDBFB7DDF}"/>
              </a:ext>
            </a:extLst>
          </p:cNvPr>
          <p:cNvSpPr/>
          <p:nvPr/>
        </p:nvSpPr>
        <p:spPr>
          <a:xfrm>
            <a:off x="7792121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F3CF0-CA88-4411-8B82-12ED96E3BB37}"/>
              </a:ext>
            </a:extLst>
          </p:cNvPr>
          <p:cNvSpPr/>
          <p:nvPr/>
        </p:nvSpPr>
        <p:spPr>
          <a:xfrm>
            <a:off x="7792121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4244AB-F92A-46D5-B133-BC7A9A8F629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853953" y="2088377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A885A-01DA-4355-B58C-5B7384080DC4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1492C5-2E36-4D5C-9A94-4BEDDB753BB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0DE322-2ACC-4E8A-A1C0-6F54B169F05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853953" y="3033806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3E1E51-EB10-43E0-A7E3-69A83493CCE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853953" y="2088377"/>
            <a:ext cx="1938168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0E121F-67A0-4C55-A81B-FDD2C38FBF51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5853953" y="3033806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FC28A4-D187-4198-8710-7819B8AB11A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853953" y="4924664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22F065-00EE-4AA3-B3CE-7A6D63C7DEE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853953" y="4924664"/>
            <a:ext cx="1938168" cy="94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EC3A876-0C33-4DA0-8BFB-027DA4B5C100}"/>
              </a:ext>
            </a:extLst>
          </p:cNvPr>
          <p:cNvSpPr/>
          <p:nvPr/>
        </p:nvSpPr>
        <p:spPr>
          <a:xfrm>
            <a:off x="3612776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5811B-C6CD-41AB-80E8-A21E2ACAC679}"/>
              </a:ext>
            </a:extLst>
          </p:cNvPr>
          <p:cNvCxnSpPr>
            <a:stCxn id="34" idx="6"/>
            <a:endCxn id="4" idx="2"/>
          </p:cNvCxnSpPr>
          <p:nvPr/>
        </p:nvCxnSpPr>
        <p:spPr>
          <a:xfrm flipV="1">
            <a:off x="4087906" y="2088377"/>
            <a:ext cx="1290917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0F3F24-59DF-42F2-8AF9-E3B4B66B34B7}"/>
              </a:ext>
            </a:extLst>
          </p:cNvPr>
          <p:cNvCxnSpPr>
            <a:stCxn id="34" idx="6"/>
            <a:endCxn id="5" idx="2"/>
          </p:cNvCxnSpPr>
          <p:nvPr/>
        </p:nvCxnSpPr>
        <p:spPr>
          <a:xfrm flipV="1">
            <a:off x="4087906" y="3033806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A8DA31-5A61-4E69-895C-2AF323324000}"/>
              </a:ext>
            </a:extLst>
          </p:cNvPr>
          <p:cNvCxnSpPr>
            <a:stCxn id="34" idx="6"/>
            <a:endCxn id="6" idx="2"/>
          </p:cNvCxnSpPr>
          <p:nvPr/>
        </p:nvCxnSpPr>
        <p:spPr>
          <a:xfrm>
            <a:off x="4087906" y="3979235"/>
            <a:ext cx="129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C75028-8473-42E3-87A6-F7B4A383B042}"/>
              </a:ext>
            </a:extLst>
          </p:cNvPr>
          <p:cNvCxnSpPr>
            <a:cxnSpLocks/>
            <a:stCxn id="34" idx="6"/>
            <a:endCxn id="7" idx="2"/>
          </p:cNvCxnSpPr>
          <p:nvPr/>
        </p:nvCxnSpPr>
        <p:spPr>
          <a:xfrm>
            <a:off x="4087906" y="3979235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D72C98-B65E-49C2-890F-9A87CA81E5C9}"/>
              </a:ext>
            </a:extLst>
          </p:cNvPr>
          <p:cNvCxnSpPr>
            <a:stCxn id="34" idx="6"/>
            <a:endCxn id="8" idx="2"/>
          </p:cNvCxnSpPr>
          <p:nvPr/>
        </p:nvCxnSpPr>
        <p:spPr>
          <a:xfrm>
            <a:off x="4087906" y="3979235"/>
            <a:ext cx="1290917" cy="189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0B90B82-7A70-42AE-8521-F435F00E66AE}"/>
              </a:ext>
            </a:extLst>
          </p:cNvPr>
          <p:cNvSpPr/>
          <p:nvPr/>
        </p:nvSpPr>
        <p:spPr>
          <a:xfrm>
            <a:off x="9967854" y="373659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28CA9B-4079-411A-8B6D-B08C191C7882}"/>
              </a:ext>
            </a:extLst>
          </p:cNvPr>
          <p:cNvCxnSpPr>
            <a:stCxn id="9" idx="6"/>
            <a:endCxn id="58" idx="2"/>
          </p:cNvCxnSpPr>
          <p:nvPr/>
        </p:nvCxnSpPr>
        <p:spPr>
          <a:xfrm>
            <a:off x="8267251" y="2088377"/>
            <a:ext cx="1700603" cy="18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E8B6953-E05B-4AD4-8F97-BD230E3242A1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>
            <a:off x="8267251" y="3033806"/>
            <a:ext cx="1700603" cy="94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4543773-25A9-4E33-89E1-B80FB02F70BF}"/>
              </a:ext>
            </a:extLst>
          </p:cNvPr>
          <p:cNvCxnSpPr>
            <a:stCxn id="11" idx="6"/>
            <a:endCxn id="58" idx="2"/>
          </p:cNvCxnSpPr>
          <p:nvPr/>
        </p:nvCxnSpPr>
        <p:spPr>
          <a:xfrm flipV="1">
            <a:off x="8267251" y="3974157"/>
            <a:ext cx="1700603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324DAA3-CAC0-4528-86CB-3D07D25AD83A}"/>
              </a:ext>
            </a:extLst>
          </p:cNvPr>
          <p:cNvCxnSpPr>
            <a:stCxn id="12" idx="6"/>
            <a:endCxn id="58" idx="2"/>
          </p:cNvCxnSpPr>
          <p:nvPr/>
        </p:nvCxnSpPr>
        <p:spPr>
          <a:xfrm flipV="1">
            <a:off x="8267251" y="3974157"/>
            <a:ext cx="1700603" cy="9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71BD37-CF25-4196-8395-ADD56C6EC7C9}"/>
              </a:ext>
            </a:extLst>
          </p:cNvPr>
          <p:cNvCxnSpPr>
            <a:stCxn id="13" idx="6"/>
            <a:endCxn id="58" idx="2"/>
          </p:cNvCxnSpPr>
          <p:nvPr/>
        </p:nvCxnSpPr>
        <p:spPr>
          <a:xfrm flipV="1">
            <a:off x="8267251" y="3974157"/>
            <a:ext cx="1700603" cy="19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026215-92CB-4A9D-A27F-F673FFBFDEE1}"/>
              </a:ext>
            </a:extLst>
          </p:cNvPr>
          <p:cNvSpPr txBox="1"/>
          <p:nvPr/>
        </p:nvSpPr>
        <p:spPr>
          <a:xfrm flipH="1">
            <a:off x="4647302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2?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7D3920-50F4-4A03-8029-4EC43AB7CD12}"/>
              </a:ext>
            </a:extLst>
          </p:cNvPr>
          <p:cNvSpPr txBox="1"/>
          <p:nvPr/>
        </p:nvSpPr>
        <p:spPr>
          <a:xfrm flipH="1">
            <a:off x="8897917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D66A71-BE32-4F5F-A30D-36BA8248E02C}"/>
              </a:ext>
            </a:extLst>
          </p:cNvPr>
          <p:cNvSpPr txBox="1"/>
          <p:nvPr/>
        </p:nvSpPr>
        <p:spPr>
          <a:xfrm flipH="1">
            <a:off x="4647302" y="3059668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2?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EADF6B-22C3-416B-8346-C6981ABD20C4}"/>
              </a:ext>
            </a:extLst>
          </p:cNvPr>
          <p:cNvSpPr txBox="1"/>
          <p:nvPr/>
        </p:nvSpPr>
        <p:spPr>
          <a:xfrm flipH="1">
            <a:off x="4647302" y="3633390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2?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B0C5A-B717-45F3-BB37-00EA1AB94F68}"/>
              </a:ext>
            </a:extLst>
          </p:cNvPr>
          <p:cNvSpPr txBox="1"/>
          <p:nvPr/>
        </p:nvSpPr>
        <p:spPr>
          <a:xfrm flipH="1">
            <a:off x="4647302" y="4128023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2?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894764-FD56-428E-9452-C1FA928CAB45}"/>
              </a:ext>
            </a:extLst>
          </p:cNvPr>
          <p:cNvSpPr txBox="1"/>
          <p:nvPr/>
        </p:nvSpPr>
        <p:spPr>
          <a:xfrm flipH="1">
            <a:off x="4647302" y="4622656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7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dirty="0">
                <a:solidFill>
                  <a:srgbClr val="585F69"/>
                </a:solidFill>
                <a:latin typeface="Open Sans"/>
              </a:rPr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누구한테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를 흘리고 </a:t>
            </a:r>
            <a:r>
              <a:rPr lang="ko-KR" altLang="en-US" b="1" dirty="0" err="1"/>
              <a:t>누구한테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을 흘릴까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b="1" dirty="0"/>
              <a:t>애초에 플로우가 </a:t>
            </a:r>
            <a:r>
              <a:rPr lang="ko-KR" altLang="en-US" b="1" dirty="0" err="1"/>
              <a:t>아닌건가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216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#11377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dirty="0">
                <a:solidFill>
                  <a:srgbClr val="585F69"/>
                </a:solidFill>
                <a:latin typeface="Open Sans"/>
              </a:rPr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5 5 3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2 1 2</a:t>
            </a:r>
          </a:p>
          <a:p>
            <a:pPr marL="0" indent="0">
              <a:buNone/>
            </a:pPr>
            <a:r>
              <a:rPr lang="en-US" altLang="ko-KR" b="1" dirty="0"/>
              <a:t>2 4 5</a:t>
            </a:r>
          </a:p>
          <a:p>
            <a:pPr marL="0" indent="0">
              <a:buNone/>
            </a:pPr>
            <a:r>
              <a:rPr lang="en-US" altLang="ko-KR" b="1" dirty="0"/>
              <a:t>0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4ECDCC-575C-40D6-8CEF-4A72387CBF93}"/>
              </a:ext>
            </a:extLst>
          </p:cNvPr>
          <p:cNvSpPr/>
          <p:nvPr/>
        </p:nvSpPr>
        <p:spPr>
          <a:xfrm>
            <a:off x="5378823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F0C8FC-8900-4C01-B7A5-90D45247F757}"/>
              </a:ext>
            </a:extLst>
          </p:cNvPr>
          <p:cNvSpPr/>
          <p:nvPr/>
        </p:nvSpPr>
        <p:spPr>
          <a:xfrm>
            <a:off x="5378823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263EAF-DF11-42A2-983F-FDADF741E37A}"/>
              </a:ext>
            </a:extLst>
          </p:cNvPr>
          <p:cNvSpPr/>
          <p:nvPr/>
        </p:nvSpPr>
        <p:spPr>
          <a:xfrm>
            <a:off x="5378823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66971D-7A52-4465-8393-44A9DA5DA778}"/>
              </a:ext>
            </a:extLst>
          </p:cNvPr>
          <p:cNvSpPr/>
          <p:nvPr/>
        </p:nvSpPr>
        <p:spPr>
          <a:xfrm>
            <a:off x="5378823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76F370-CB33-466D-8BFD-A979FBEA064A}"/>
              </a:ext>
            </a:extLst>
          </p:cNvPr>
          <p:cNvSpPr/>
          <p:nvPr/>
        </p:nvSpPr>
        <p:spPr>
          <a:xfrm>
            <a:off x="5378823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DC01BC-5E9E-468D-BC6E-171B9AFA9FF6}"/>
              </a:ext>
            </a:extLst>
          </p:cNvPr>
          <p:cNvSpPr/>
          <p:nvPr/>
        </p:nvSpPr>
        <p:spPr>
          <a:xfrm>
            <a:off x="7792121" y="185081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CCAF79-223E-43B9-AE84-7FCD6DA805BC}"/>
              </a:ext>
            </a:extLst>
          </p:cNvPr>
          <p:cNvSpPr/>
          <p:nvPr/>
        </p:nvSpPr>
        <p:spPr>
          <a:xfrm>
            <a:off x="7792121" y="2796241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0A04CD-7AC2-4766-93F7-D8DACD1E75DB}"/>
              </a:ext>
            </a:extLst>
          </p:cNvPr>
          <p:cNvSpPr/>
          <p:nvPr/>
        </p:nvSpPr>
        <p:spPr>
          <a:xfrm>
            <a:off x="7792121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CAEB69-7DB8-450F-86D1-525BDBFB7DDF}"/>
              </a:ext>
            </a:extLst>
          </p:cNvPr>
          <p:cNvSpPr/>
          <p:nvPr/>
        </p:nvSpPr>
        <p:spPr>
          <a:xfrm>
            <a:off x="7792121" y="4687099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9F3CF0-CA88-4411-8B82-12ED96E3BB37}"/>
              </a:ext>
            </a:extLst>
          </p:cNvPr>
          <p:cNvSpPr/>
          <p:nvPr/>
        </p:nvSpPr>
        <p:spPr>
          <a:xfrm>
            <a:off x="7792121" y="5636607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4244AB-F92A-46D5-B133-BC7A9A8F629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853953" y="2088377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A885A-01DA-4355-B58C-5B7384080DC4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1492C5-2E36-4D5C-9A94-4BEDDB753BB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5853953" y="2088377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0DE322-2ACC-4E8A-A1C0-6F54B169F057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5853953" y="3033806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3E1E51-EB10-43E0-A7E3-69A83493CCE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853953" y="2088377"/>
            <a:ext cx="1938168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0E121F-67A0-4C55-A81B-FDD2C38FBF51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5853953" y="3033806"/>
            <a:ext cx="1938168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FC28A4-D187-4198-8710-7819B8AB11A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853953" y="4924664"/>
            <a:ext cx="193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22F065-00EE-4AA3-B3CE-7A6D63C7DEE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853953" y="4924664"/>
            <a:ext cx="1938168" cy="94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EC3A876-0C33-4DA0-8BFB-027DA4B5C100}"/>
              </a:ext>
            </a:extLst>
          </p:cNvPr>
          <p:cNvSpPr/>
          <p:nvPr/>
        </p:nvSpPr>
        <p:spPr>
          <a:xfrm>
            <a:off x="3612776" y="3741670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5811B-C6CD-41AB-80E8-A21E2ACAC679}"/>
              </a:ext>
            </a:extLst>
          </p:cNvPr>
          <p:cNvCxnSpPr>
            <a:stCxn id="34" idx="6"/>
            <a:endCxn id="4" idx="2"/>
          </p:cNvCxnSpPr>
          <p:nvPr/>
        </p:nvCxnSpPr>
        <p:spPr>
          <a:xfrm flipV="1">
            <a:off x="4087906" y="2088377"/>
            <a:ext cx="1290917" cy="189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0F3F24-59DF-42F2-8AF9-E3B4B66B34B7}"/>
              </a:ext>
            </a:extLst>
          </p:cNvPr>
          <p:cNvCxnSpPr>
            <a:stCxn id="34" idx="6"/>
            <a:endCxn id="5" idx="2"/>
          </p:cNvCxnSpPr>
          <p:nvPr/>
        </p:nvCxnSpPr>
        <p:spPr>
          <a:xfrm flipV="1">
            <a:off x="4087906" y="3033806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A8DA31-5A61-4E69-895C-2AF323324000}"/>
              </a:ext>
            </a:extLst>
          </p:cNvPr>
          <p:cNvCxnSpPr>
            <a:stCxn id="34" idx="6"/>
            <a:endCxn id="6" idx="2"/>
          </p:cNvCxnSpPr>
          <p:nvPr/>
        </p:nvCxnSpPr>
        <p:spPr>
          <a:xfrm>
            <a:off x="4087906" y="3979235"/>
            <a:ext cx="129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C75028-8473-42E3-87A6-F7B4A383B042}"/>
              </a:ext>
            </a:extLst>
          </p:cNvPr>
          <p:cNvCxnSpPr>
            <a:cxnSpLocks/>
            <a:stCxn id="34" idx="6"/>
            <a:endCxn id="7" idx="2"/>
          </p:cNvCxnSpPr>
          <p:nvPr/>
        </p:nvCxnSpPr>
        <p:spPr>
          <a:xfrm>
            <a:off x="4087906" y="3979235"/>
            <a:ext cx="1290917" cy="9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D72C98-B65E-49C2-890F-9A87CA81E5C9}"/>
              </a:ext>
            </a:extLst>
          </p:cNvPr>
          <p:cNvCxnSpPr>
            <a:stCxn id="34" idx="6"/>
            <a:endCxn id="8" idx="2"/>
          </p:cNvCxnSpPr>
          <p:nvPr/>
        </p:nvCxnSpPr>
        <p:spPr>
          <a:xfrm>
            <a:off x="4087906" y="3979235"/>
            <a:ext cx="1290917" cy="189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0B90B82-7A70-42AE-8521-F435F00E66AE}"/>
              </a:ext>
            </a:extLst>
          </p:cNvPr>
          <p:cNvSpPr/>
          <p:nvPr/>
        </p:nvSpPr>
        <p:spPr>
          <a:xfrm>
            <a:off x="9967854" y="3736592"/>
            <a:ext cx="475130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28CA9B-4079-411A-8B6D-B08C191C7882}"/>
              </a:ext>
            </a:extLst>
          </p:cNvPr>
          <p:cNvCxnSpPr>
            <a:stCxn id="9" idx="6"/>
            <a:endCxn id="58" idx="2"/>
          </p:cNvCxnSpPr>
          <p:nvPr/>
        </p:nvCxnSpPr>
        <p:spPr>
          <a:xfrm>
            <a:off x="8267251" y="2088377"/>
            <a:ext cx="1700603" cy="18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E8B6953-E05B-4AD4-8F97-BD230E3242A1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>
            <a:off x="8267251" y="3033806"/>
            <a:ext cx="1700603" cy="94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4543773-25A9-4E33-89E1-B80FB02F70BF}"/>
              </a:ext>
            </a:extLst>
          </p:cNvPr>
          <p:cNvCxnSpPr>
            <a:stCxn id="11" idx="6"/>
            <a:endCxn id="58" idx="2"/>
          </p:cNvCxnSpPr>
          <p:nvPr/>
        </p:nvCxnSpPr>
        <p:spPr>
          <a:xfrm flipV="1">
            <a:off x="8267251" y="3974157"/>
            <a:ext cx="1700603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324DAA3-CAC0-4528-86CB-3D07D25AD83A}"/>
              </a:ext>
            </a:extLst>
          </p:cNvPr>
          <p:cNvCxnSpPr>
            <a:stCxn id="12" idx="6"/>
            <a:endCxn id="58" idx="2"/>
          </p:cNvCxnSpPr>
          <p:nvPr/>
        </p:nvCxnSpPr>
        <p:spPr>
          <a:xfrm flipV="1">
            <a:off x="8267251" y="3974157"/>
            <a:ext cx="1700603" cy="9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71BD37-CF25-4196-8395-ADD56C6EC7C9}"/>
              </a:ext>
            </a:extLst>
          </p:cNvPr>
          <p:cNvCxnSpPr>
            <a:stCxn id="13" idx="6"/>
            <a:endCxn id="58" idx="2"/>
          </p:cNvCxnSpPr>
          <p:nvPr/>
        </p:nvCxnSpPr>
        <p:spPr>
          <a:xfrm flipV="1">
            <a:off x="8267251" y="3974157"/>
            <a:ext cx="1700603" cy="19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026215-92CB-4A9D-A27F-F673FFBFDEE1}"/>
              </a:ext>
            </a:extLst>
          </p:cNvPr>
          <p:cNvSpPr txBox="1"/>
          <p:nvPr/>
        </p:nvSpPr>
        <p:spPr>
          <a:xfrm flipH="1">
            <a:off x="4647302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7D3920-50F4-4A03-8029-4EC43AB7CD12}"/>
              </a:ext>
            </a:extLst>
          </p:cNvPr>
          <p:cNvSpPr txBox="1"/>
          <p:nvPr/>
        </p:nvSpPr>
        <p:spPr>
          <a:xfrm flipH="1">
            <a:off x="8897917" y="2421831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D66A71-BE32-4F5F-A30D-36BA8248E02C}"/>
              </a:ext>
            </a:extLst>
          </p:cNvPr>
          <p:cNvSpPr txBox="1"/>
          <p:nvPr/>
        </p:nvSpPr>
        <p:spPr>
          <a:xfrm flipH="1">
            <a:off x="4647302" y="3059668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EADF6B-22C3-416B-8346-C6981ABD20C4}"/>
              </a:ext>
            </a:extLst>
          </p:cNvPr>
          <p:cNvSpPr txBox="1"/>
          <p:nvPr/>
        </p:nvSpPr>
        <p:spPr>
          <a:xfrm flipH="1">
            <a:off x="4647302" y="3633390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B0C5A-B717-45F3-BB37-00EA1AB94F68}"/>
              </a:ext>
            </a:extLst>
          </p:cNvPr>
          <p:cNvSpPr txBox="1"/>
          <p:nvPr/>
        </p:nvSpPr>
        <p:spPr>
          <a:xfrm flipH="1">
            <a:off x="4647302" y="4128023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894764-FD56-428E-9452-C1FA928CAB45}"/>
              </a:ext>
            </a:extLst>
          </p:cNvPr>
          <p:cNvSpPr txBox="1"/>
          <p:nvPr/>
        </p:nvSpPr>
        <p:spPr>
          <a:xfrm flipH="1">
            <a:off x="4647302" y="4622656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F62331-B50E-4EF1-AADE-B882D0C6E6B3}"/>
              </a:ext>
            </a:extLst>
          </p:cNvPr>
          <p:cNvSpPr/>
          <p:nvPr/>
        </p:nvSpPr>
        <p:spPr>
          <a:xfrm>
            <a:off x="3955266" y="5507792"/>
            <a:ext cx="469676" cy="4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4822B3-3065-4EA5-944E-4481082115E1}"/>
              </a:ext>
            </a:extLst>
          </p:cNvPr>
          <p:cNvCxnSpPr>
            <a:stCxn id="34" idx="4"/>
            <a:endCxn id="16" idx="1"/>
          </p:cNvCxnSpPr>
          <p:nvPr/>
        </p:nvCxnSpPr>
        <p:spPr>
          <a:xfrm>
            <a:off x="3850341" y="4216800"/>
            <a:ext cx="173707" cy="13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5A3D4C-7BE7-462A-88E4-49C40B5264E0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4424942" y="2088377"/>
            <a:ext cx="953881" cy="36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CFCC50-E96B-462D-B433-638EAE7A098A}"/>
              </a:ext>
            </a:extLst>
          </p:cNvPr>
          <p:cNvCxnSpPr>
            <a:stCxn id="16" idx="6"/>
            <a:endCxn id="5" idx="2"/>
          </p:cNvCxnSpPr>
          <p:nvPr/>
        </p:nvCxnSpPr>
        <p:spPr>
          <a:xfrm flipV="1">
            <a:off x="4424942" y="3033806"/>
            <a:ext cx="953881" cy="270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0E5F67-C0C4-47BA-8968-EB036D3CB11F}"/>
              </a:ext>
            </a:extLst>
          </p:cNvPr>
          <p:cNvCxnSpPr>
            <a:stCxn id="16" idx="6"/>
            <a:endCxn id="6" idx="2"/>
          </p:cNvCxnSpPr>
          <p:nvPr/>
        </p:nvCxnSpPr>
        <p:spPr>
          <a:xfrm flipV="1">
            <a:off x="4424942" y="3979235"/>
            <a:ext cx="953881" cy="176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AD16D54-C718-44C1-BDCF-05A85BA54123}"/>
              </a:ext>
            </a:extLst>
          </p:cNvPr>
          <p:cNvCxnSpPr>
            <a:stCxn id="16" idx="6"/>
            <a:endCxn id="7" idx="2"/>
          </p:cNvCxnSpPr>
          <p:nvPr/>
        </p:nvCxnSpPr>
        <p:spPr>
          <a:xfrm flipV="1">
            <a:off x="4424942" y="4924664"/>
            <a:ext cx="953881" cy="81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423B7E-5B3B-44AC-8B8F-827389EB4B2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4424942" y="5742630"/>
            <a:ext cx="953881" cy="1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905F39-C068-497E-BE94-B9C94CB3E24E}"/>
              </a:ext>
            </a:extLst>
          </p:cNvPr>
          <p:cNvSpPr txBox="1"/>
          <p:nvPr/>
        </p:nvSpPr>
        <p:spPr>
          <a:xfrm flipH="1">
            <a:off x="3658495" y="4687099"/>
            <a:ext cx="51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42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이분 매칭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네트워크 플로우를 완벽하게 이해해야 이분 </a:t>
            </a:r>
            <a:r>
              <a:rPr lang="ko-KR" altLang="en-US" b="1" dirty="0" err="1"/>
              <a:t>매칭을</a:t>
            </a:r>
            <a:r>
              <a:rPr lang="ko-KR" altLang="en-US" b="1" dirty="0"/>
              <a:t> 짤 수 있음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2-SAT</a:t>
            </a:r>
            <a:r>
              <a:rPr lang="ko-KR" altLang="en-US" b="1" dirty="0"/>
              <a:t>과 헷갈릴 수 있음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그래프를 잘 그려야 함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문제 </a:t>
            </a:r>
            <a:r>
              <a:rPr lang="ko-KR" altLang="en-US" b="1" dirty="0" err="1"/>
              <a:t>푸는데에</a:t>
            </a:r>
            <a:r>
              <a:rPr lang="ko-KR" altLang="en-US" b="1" dirty="0"/>
              <a:t> 있어서 네트워크 플로우와 다른 점이 거의 없음</a:t>
            </a:r>
          </a:p>
        </p:txBody>
      </p:sp>
    </p:spTree>
    <p:extLst>
      <p:ext uri="{BB962C8B-B14F-4D97-AF65-F5344CB8AC3E}">
        <p14:creationId xmlns:p14="http://schemas.microsoft.com/office/powerpoint/2010/main" val="355518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#1867</a:t>
            </a:r>
            <a:r>
              <a:rPr lang="en-US" altLang="ko-KR" dirty="0"/>
              <a:t> </a:t>
            </a:r>
            <a:r>
              <a:rPr lang="ko-KR" altLang="en-US" dirty="0" err="1"/>
              <a:t>돌맹이</a:t>
            </a:r>
            <a:r>
              <a:rPr lang="ko-KR" altLang="en-US" dirty="0"/>
              <a:t> 제거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555555"/>
                </a:solidFill>
                <a:latin typeface="Open Sans"/>
              </a:rPr>
              <a:t>N*M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판이 있고 </a:t>
            </a:r>
            <a:r>
              <a:rPr lang="ko-KR" altLang="en-US" dirty="0" err="1">
                <a:solidFill>
                  <a:srgbClr val="555555"/>
                </a:solidFill>
                <a:latin typeface="Open Sans"/>
              </a:rPr>
              <a:t>몇군데에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돌멩이가 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한 행이나 한 열을 따라 직선으로 달려가면서 그 행이나 열에 놓인 돌멩이를 모두 줍는다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marL="0" indent="0" algn="l">
              <a:buNone/>
            </a:pPr>
            <a:r>
              <a:rPr lang="ko-KR" altLang="en-US" dirty="0">
                <a:solidFill>
                  <a:srgbClr val="555555"/>
                </a:solidFill>
                <a:latin typeface="Open Sans"/>
              </a:rPr>
              <a:t>최소 횟수로 돌을 모두 주워라</a:t>
            </a:r>
            <a:endParaRPr lang="en-US" altLang="ko-KR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818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#1867</a:t>
            </a:r>
            <a:r>
              <a:rPr lang="en-US" altLang="ko-KR" dirty="0"/>
              <a:t> </a:t>
            </a:r>
            <a:r>
              <a:rPr lang="ko-KR" altLang="en-US" dirty="0" err="1"/>
              <a:t>돌맹이</a:t>
            </a:r>
            <a:r>
              <a:rPr lang="ko-KR" altLang="en-US" dirty="0"/>
              <a:t> 제거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48E0E8-4FCE-4491-B77D-57A06BABC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78300"/>
              </p:ext>
            </p:extLst>
          </p:nvPr>
        </p:nvGraphicFramePr>
        <p:xfrm>
          <a:off x="1096963" y="1846263"/>
          <a:ext cx="3699156" cy="3424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789">
                  <a:extLst>
                    <a:ext uri="{9D8B030D-6E8A-4147-A177-3AD203B41FA5}">
                      <a16:colId xmlns:a16="http://schemas.microsoft.com/office/drawing/2014/main" val="561786151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393759318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650065876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512076449"/>
                    </a:ext>
                  </a:extLst>
                </a:gridCol>
              </a:tblGrid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0983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78116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29352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15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#1867</a:t>
            </a:r>
            <a:r>
              <a:rPr lang="en-US" altLang="ko-KR" dirty="0"/>
              <a:t> </a:t>
            </a:r>
            <a:r>
              <a:rPr lang="ko-KR" altLang="en-US" dirty="0" err="1"/>
              <a:t>돌맹이</a:t>
            </a:r>
            <a:r>
              <a:rPr lang="ko-KR" altLang="en-US" dirty="0"/>
              <a:t> 제거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2-SAT…?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555555"/>
              </a:solidFill>
              <a:latin typeface="Open Sans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번째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행을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선택하면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번째 열은</a:t>
            </a:r>
            <a:endParaRPr lang="en-US" altLang="ko-KR" b="0" i="0" dirty="0">
              <a:solidFill>
                <a:srgbClr val="555555"/>
              </a:solidFill>
              <a:effectLst/>
              <a:latin typeface="Open Sans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/>
              </a:rPr>
              <a:t>절대 선택할 수 없다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1E1903-4019-4ABE-9BE2-82B2338A9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323722"/>
              </p:ext>
            </p:extLst>
          </p:nvPr>
        </p:nvGraphicFramePr>
        <p:xfrm>
          <a:off x="6932987" y="1845734"/>
          <a:ext cx="3699156" cy="3424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789">
                  <a:extLst>
                    <a:ext uri="{9D8B030D-6E8A-4147-A177-3AD203B41FA5}">
                      <a16:colId xmlns:a16="http://schemas.microsoft.com/office/drawing/2014/main" val="561786151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393759318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650065876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512076449"/>
                    </a:ext>
                  </a:extLst>
                </a:gridCol>
              </a:tblGrid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0983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78116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29352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73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Minimum Vertex Cover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Ubuntu Condensed"/>
              </a:rPr>
              <a:t>정점 집합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buntu Condensed"/>
              </a:rPr>
              <a:t>S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buntu Condensed"/>
              </a:rPr>
              <a:t>가 있을 때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buntu Condensed"/>
              </a:rPr>
              <a:t>, 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buntu Condensed"/>
              </a:rPr>
              <a:t>모든 간선은 양 끝점 중 하나가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buntu Condensed"/>
              </a:rPr>
              <a:t>S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buntu Condensed"/>
              </a:rPr>
              <a:t>에 포함되어야 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buntu Condensed"/>
              </a:rPr>
              <a:t>.</a:t>
            </a:r>
          </a:p>
          <a:p>
            <a:pPr marL="0" indent="0" algn="l">
              <a:buNone/>
            </a:pPr>
            <a:endParaRPr lang="en-US" altLang="ko-KR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EC1C32-D491-4ADD-A838-0680C6E5074A}"/>
              </a:ext>
            </a:extLst>
          </p:cNvPr>
          <p:cNvSpPr/>
          <p:nvPr/>
        </p:nvSpPr>
        <p:spPr>
          <a:xfrm>
            <a:off x="3030071" y="3944471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F45ADB-6805-4812-8BC7-F215471E4C48}"/>
              </a:ext>
            </a:extLst>
          </p:cNvPr>
          <p:cNvSpPr/>
          <p:nvPr/>
        </p:nvSpPr>
        <p:spPr>
          <a:xfrm>
            <a:off x="6096000" y="5591188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79DADC-453B-4EDA-BDCD-D52F6118CB81}"/>
              </a:ext>
            </a:extLst>
          </p:cNvPr>
          <p:cNvSpPr/>
          <p:nvPr/>
        </p:nvSpPr>
        <p:spPr>
          <a:xfrm>
            <a:off x="4016188" y="5174330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3AA30-6744-49B0-B742-5D7CFBBB29B7}"/>
              </a:ext>
            </a:extLst>
          </p:cNvPr>
          <p:cNvSpPr/>
          <p:nvPr/>
        </p:nvSpPr>
        <p:spPr>
          <a:xfrm>
            <a:off x="5334000" y="3787589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D8E9A2-6B97-4017-8B63-1285CE092D92}"/>
              </a:ext>
            </a:extLst>
          </p:cNvPr>
          <p:cNvSpPr/>
          <p:nvPr/>
        </p:nvSpPr>
        <p:spPr>
          <a:xfrm>
            <a:off x="3948048" y="2595283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1A86B4-DD00-488F-874B-35747FEA26DB}"/>
              </a:ext>
            </a:extLst>
          </p:cNvPr>
          <p:cNvSpPr/>
          <p:nvPr/>
        </p:nvSpPr>
        <p:spPr>
          <a:xfrm>
            <a:off x="7085696" y="2595283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754280-C050-48AF-9C83-1F80181CA154}"/>
              </a:ext>
            </a:extLst>
          </p:cNvPr>
          <p:cNvSpPr/>
          <p:nvPr/>
        </p:nvSpPr>
        <p:spPr>
          <a:xfrm>
            <a:off x="7271265" y="4500282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B1F2E6-C353-4B6F-87B7-29DAB7E9324C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4422462" y="3069697"/>
            <a:ext cx="992935" cy="79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2321EC-5DE6-415C-AFD9-2688432FDE14}"/>
              </a:ext>
            </a:extLst>
          </p:cNvPr>
          <p:cNvCxnSpPr>
            <a:stCxn id="9" idx="3"/>
            <a:endCxn id="5" idx="7"/>
          </p:cNvCxnSpPr>
          <p:nvPr/>
        </p:nvCxnSpPr>
        <p:spPr>
          <a:xfrm flipH="1">
            <a:off x="3504485" y="3069697"/>
            <a:ext cx="524960" cy="95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B6695C-0F48-49A8-A9A4-41F29F6D3512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504485" y="4418885"/>
            <a:ext cx="593100" cy="83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682CDD-BD4A-4714-9BA3-5F6537018582}"/>
              </a:ext>
            </a:extLst>
          </p:cNvPr>
          <p:cNvCxnSpPr>
            <a:stCxn id="7" idx="5"/>
            <a:endCxn id="6" idx="2"/>
          </p:cNvCxnSpPr>
          <p:nvPr/>
        </p:nvCxnSpPr>
        <p:spPr>
          <a:xfrm>
            <a:off x="4490602" y="5648744"/>
            <a:ext cx="1605398" cy="22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C329F7-CE26-4218-926E-588A03A02D41}"/>
              </a:ext>
            </a:extLst>
          </p:cNvPr>
          <p:cNvCxnSpPr>
            <a:stCxn id="6" idx="6"/>
            <a:endCxn id="10" idx="3"/>
          </p:cNvCxnSpPr>
          <p:nvPr/>
        </p:nvCxnSpPr>
        <p:spPr>
          <a:xfrm flipV="1">
            <a:off x="6651811" y="3069697"/>
            <a:ext cx="515282" cy="279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AB0B93-2ABC-43C4-9D6D-DE3B7B0221F5}"/>
              </a:ext>
            </a:extLst>
          </p:cNvPr>
          <p:cNvCxnSpPr>
            <a:stCxn id="6" idx="6"/>
            <a:endCxn id="11" idx="3"/>
          </p:cNvCxnSpPr>
          <p:nvPr/>
        </p:nvCxnSpPr>
        <p:spPr>
          <a:xfrm flipV="1">
            <a:off x="6651811" y="4974696"/>
            <a:ext cx="700851" cy="89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83A786-AAF4-46F8-8959-F5938CC63713}"/>
              </a:ext>
            </a:extLst>
          </p:cNvPr>
          <p:cNvCxnSpPr>
            <a:stCxn id="8" idx="3"/>
            <a:endCxn id="7" idx="7"/>
          </p:cNvCxnSpPr>
          <p:nvPr/>
        </p:nvCxnSpPr>
        <p:spPr>
          <a:xfrm flipH="1">
            <a:off x="4490602" y="4262003"/>
            <a:ext cx="924795" cy="9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F51AD5-0CCA-4E84-9676-E8973129123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889811" y="2873189"/>
            <a:ext cx="1195885" cy="1192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Minimum Vertex Cover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1" dirty="0" err="1">
                <a:solidFill>
                  <a:schemeClr val="tx1"/>
                </a:solidFill>
                <a:latin typeface="Ubuntu Condensed"/>
              </a:rPr>
              <a:t>이분그래프일</a:t>
            </a:r>
            <a:r>
              <a:rPr lang="ko-KR" altLang="en-US" b="1" dirty="0">
                <a:solidFill>
                  <a:schemeClr val="tx1"/>
                </a:solidFill>
                <a:latin typeface="Ubuntu Condensed"/>
              </a:rPr>
              <a:t> 때 네트워크 플로우로 빠르게 구할 수 있다</a:t>
            </a:r>
            <a:r>
              <a:rPr lang="en-US" altLang="ko-KR" b="1" dirty="0">
                <a:solidFill>
                  <a:schemeClr val="tx1"/>
                </a:solidFill>
                <a:latin typeface="Ubuntu Condensed"/>
              </a:rPr>
              <a:t>.</a:t>
            </a:r>
          </a:p>
          <a:p>
            <a:pPr marL="0" indent="0" algn="l">
              <a:buNone/>
            </a:pPr>
            <a:r>
              <a:rPr lang="ko-KR" altLang="en-US" b="1" dirty="0">
                <a:solidFill>
                  <a:schemeClr val="tx1"/>
                </a:solidFill>
                <a:latin typeface="Ubuntu Condensed"/>
              </a:rPr>
              <a:t>왜 네트워크 플로우로 </a:t>
            </a:r>
            <a:r>
              <a:rPr lang="en-US" altLang="ko-KR" b="1" dirty="0"/>
              <a:t>Minimum Vertex Cover</a:t>
            </a:r>
          </a:p>
          <a:p>
            <a:pPr marL="0" indent="0" algn="l">
              <a:buNone/>
            </a:pPr>
            <a:r>
              <a:rPr lang="ko-KR" altLang="en-US" b="1" dirty="0" err="1">
                <a:solidFill>
                  <a:schemeClr val="tx1"/>
                </a:solidFill>
                <a:latin typeface="Ubuntu Condensed"/>
              </a:rPr>
              <a:t>를</a:t>
            </a:r>
            <a:r>
              <a:rPr lang="ko-KR" altLang="en-US" b="1" dirty="0">
                <a:solidFill>
                  <a:schemeClr val="tx1"/>
                </a:solidFill>
                <a:latin typeface="Ubuntu Condensed"/>
              </a:rPr>
              <a:t> 구할 수 있는지 잘 설명되어 있다</a:t>
            </a:r>
            <a:r>
              <a:rPr lang="en-US" altLang="ko-KR" b="1" dirty="0">
                <a:solidFill>
                  <a:schemeClr val="tx1"/>
                </a:solidFill>
                <a:latin typeface="Ubuntu Condensed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https://blog.naver.com/kks227/220967185015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Alternating path:</a:t>
            </a:r>
          </a:p>
          <a:p>
            <a:pPr marL="0" indent="0">
              <a:buNone/>
            </a:pPr>
            <a:r>
              <a:rPr lang="ko-KR" altLang="en-US" dirty="0"/>
              <a:t>매칭 안된 간선</a:t>
            </a:r>
            <a:r>
              <a:rPr lang="en-US" altLang="ko-KR" dirty="0"/>
              <a:t>-</a:t>
            </a:r>
            <a:r>
              <a:rPr lang="ko-KR" altLang="en-US" dirty="0"/>
              <a:t>매칭된 간선</a:t>
            </a:r>
            <a:r>
              <a:rPr lang="en-US" altLang="ko-KR" dirty="0"/>
              <a:t>-</a:t>
            </a:r>
            <a:r>
              <a:rPr lang="ko-KR" altLang="en-US" dirty="0"/>
              <a:t>매칭 안된 간선</a:t>
            </a:r>
            <a:r>
              <a:rPr lang="en-US" altLang="ko-KR" dirty="0"/>
              <a:t>-…</a:t>
            </a:r>
          </a:p>
          <a:p>
            <a:pPr marL="0" indent="0">
              <a:buNone/>
            </a:pPr>
            <a:r>
              <a:rPr lang="ko-KR" altLang="en-US" dirty="0"/>
              <a:t>들을 연결한 경로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EC1C32-D491-4ADD-A838-0680C6E5074A}"/>
              </a:ext>
            </a:extLst>
          </p:cNvPr>
          <p:cNvSpPr/>
          <p:nvPr/>
        </p:nvSpPr>
        <p:spPr>
          <a:xfrm>
            <a:off x="7606365" y="2355461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F45ADB-6805-4812-8BC7-F215471E4C48}"/>
              </a:ext>
            </a:extLst>
          </p:cNvPr>
          <p:cNvSpPr/>
          <p:nvPr/>
        </p:nvSpPr>
        <p:spPr>
          <a:xfrm>
            <a:off x="7606365" y="4819393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79DADC-453B-4EDA-BDCD-D52F6118CB81}"/>
              </a:ext>
            </a:extLst>
          </p:cNvPr>
          <p:cNvSpPr/>
          <p:nvPr/>
        </p:nvSpPr>
        <p:spPr>
          <a:xfrm>
            <a:off x="9710205" y="4264801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3AA30-6744-49B0-B742-5D7CFBBB29B7}"/>
              </a:ext>
            </a:extLst>
          </p:cNvPr>
          <p:cNvSpPr/>
          <p:nvPr/>
        </p:nvSpPr>
        <p:spPr>
          <a:xfrm>
            <a:off x="7606366" y="3587427"/>
            <a:ext cx="555811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D8E9A2-6B97-4017-8B63-1285CE092D92}"/>
              </a:ext>
            </a:extLst>
          </p:cNvPr>
          <p:cNvSpPr/>
          <p:nvPr/>
        </p:nvSpPr>
        <p:spPr>
          <a:xfrm>
            <a:off x="9710205" y="1859390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1A86B4-DD00-488F-874B-35747FEA26DB}"/>
              </a:ext>
            </a:extLst>
          </p:cNvPr>
          <p:cNvSpPr/>
          <p:nvPr/>
        </p:nvSpPr>
        <p:spPr>
          <a:xfrm>
            <a:off x="9716310" y="3069697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754280-C050-48AF-9C83-1F80181CA154}"/>
              </a:ext>
            </a:extLst>
          </p:cNvPr>
          <p:cNvSpPr/>
          <p:nvPr/>
        </p:nvSpPr>
        <p:spPr>
          <a:xfrm>
            <a:off x="9710205" y="5313283"/>
            <a:ext cx="555811" cy="55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B1F2E6-C353-4B6F-87B7-29DAB7E9324C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162177" y="2137296"/>
            <a:ext cx="1548028" cy="172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2321EC-5DE6-415C-AFD9-2688432FDE14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8162176" y="2137296"/>
            <a:ext cx="1548029" cy="49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B6695C-0F48-49A8-A9A4-41F29F6D351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8162176" y="2633367"/>
            <a:ext cx="1548029" cy="190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682CDD-BD4A-4714-9BA3-5F6537018582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8162176" y="4542707"/>
            <a:ext cx="1548029" cy="55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C329F7-CE26-4218-926E-588A03A02D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8162176" y="3347603"/>
            <a:ext cx="1554134" cy="174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AB0B93-2ABC-43C4-9D6D-DE3B7B0221F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8162176" y="5097299"/>
            <a:ext cx="1548029" cy="4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83A786-AAF4-46F8-8959-F5938CC6371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8162177" y="3865333"/>
            <a:ext cx="1548028" cy="6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F51AD5-0CCA-4E84-9676-E8973129123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8162177" y="3347603"/>
            <a:ext cx="1554133" cy="51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6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Minimum Vertex Cover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dirty="0"/>
              <a:t>왼쪽에 있는 매칭 안된 정점부터 시작해서</a:t>
            </a:r>
            <a:endParaRPr lang="en-US" altLang="ko-KR" dirty="0"/>
          </a:p>
          <a:p>
            <a:pPr marL="0" indent="0" algn="l">
              <a:buNone/>
            </a:pPr>
            <a:r>
              <a:rPr lang="en-US" altLang="ko-KR" dirty="0"/>
              <a:t>Alternating path</a:t>
            </a:r>
            <a:r>
              <a:rPr lang="ko-KR" altLang="en-US" dirty="0"/>
              <a:t>를 찾고 방문하는 모든 정점을 </a:t>
            </a: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집합 </a:t>
            </a:r>
            <a:r>
              <a:rPr lang="en-US" altLang="ko-KR" dirty="0"/>
              <a:t>X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왼쪽에 있고 </a:t>
            </a:r>
            <a:r>
              <a:rPr lang="en-US" altLang="ko-KR" dirty="0"/>
              <a:t>X</a:t>
            </a:r>
            <a:r>
              <a:rPr lang="ko-KR" altLang="en-US" dirty="0"/>
              <a:t>에 없는 점</a:t>
            </a:r>
            <a:endParaRPr lang="en-US" altLang="ko-KR" dirty="0"/>
          </a:p>
          <a:p>
            <a:pPr marL="0" indent="0" algn="l">
              <a:buNone/>
            </a:pPr>
            <a:r>
              <a:rPr lang="en-US" altLang="ko-KR" dirty="0"/>
              <a:t>+ </a:t>
            </a:r>
            <a:r>
              <a:rPr lang="ko-KR" altLang="en-US" dirty="0"/>
              <a:t>오른쪽에 있고 </a:t>
            </a:r>
            <a:r>
              <a:rPr lang="en-US" altLang="ko-KR" dirty="0"/>
              <a:t>X</a:t>
            </a:r>
            <a:r>
              <a:rPr lang="ko-KR" altLang="en-US" dirty="0"/>
              <a:t>에 있는 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b="1" dirty="0"/>
              <a:t>Minimum Vertex Cover</a:t>
            </a:r>
            <a:r>
              <a:rPr lang="ko-KR" altLang="en-US" dirty="0"/>
              <a:t> 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33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2-SAT VS </a:t>
            </a:r>
            <a:r>
              <a:rPr lang="ko-KR" altLang="en-US" b="1" dirty="0" err="1"/>
              <a:t>이분매칭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A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B </a:t>
                </a:r>
                <a:r>
                  <a:rPr lang="ko-KR" altLang="en-US" dirty="0"/>
                  <a:t>둘 중 하나는 참</a:t>
                </a:r>
                <a:endParaRPr lang="en-US" altLang="ko-KR" dirty="0"/>
              </a:p>
              <a:p>
                <a:pPr marL="0" indent="0" algn="l">
                  <a:buNone/>
                </a:pPr>
                <a:endParaRPr lang="en-US" altLang="ko-KR" dirty="0"/>
              </a:p>
              <a:p>
                <a:pPr marL="0" indent="0" algn="l">
                  <a:buNone/>
                </a:pPr>
                <a:endParaRPr lang="en-US" altLang="ko-KR" dirty="0"/>
              </a:p>
              <a:p>
                <a:pPr marL="0" indent="0" algn="l">
                  <a:buNone/>
                </a:pPr>
                <a:endParaRPr lang="en-US" altLang="ko-KR" dirty="0"/>
              </a:p>
              <a:p>
                <a:pPr marL="0" indent="0" algn="l">
                  <a:buNone/>
                </a:pPr>
                <a:endParaRPr lang="en-US" altLang="ko-KR" dirty="0"/>
              </a:p>
              <a:p>
                <a:pPr marL="0" indent="0" algn="l">
                  <a:buNone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둘 중 하나는 선택되야 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6E90589A-49BE-4705-88C7-B9CBD88225C2}"/>
              </a:ext>
            </a:extLst>
          </p:cNvPr>
          <p:cNvSpPr/>
          <p:nvPr/>
        </p:nvSpPr>
        <p:spPr>
          <a:xfrm>
            <a:off x="1272988" y="2985247"/>
            <a:ext cx="753036" cy="753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B2B694-C879-441D-82F6-3305E35E3884}"/>
              </a:ext>
            </a:extLst>
          </p:cNvPr>
          <p:cNvSpPr/>
          <p:nvPr/>
        </p:nvSpPr>
        <p:spPr>
          <a:xfrm>
            <a:off x="4061012" y="2985247"/>
            <a:ext cx="753036" cy="753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FFB074-6A4D-41C9-B3C2-B6BD1550DF91}"/>
              </a:ext>
            </a:extLst>
          </p:cNvPr>
          <p:cNvCxnSpPr>
            <a:endCxn id="20" idx="2"/>
          </p:cNvCxnSpPr>
          <p:nvPr/>
        </p:nvCxnSpPr>
        <p:spPr>
          <a:xfrm>
            <a:off x="2026024" y="3361765"/>
            <a:ext cx="2034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06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#1867</a:t>
            </a:r>
            <a:r>
              <a:rPr lang="en-US" altLang="ko-KR" dirty="0"/>
              <a:t> </a:t>
            </a:r>
            <a:r>
              <a:rPr lang="ko-KR" altLang="en-US" dirty="0" err="1"/>
              <a:t>돌맹이</a:t>
            </a:r>
            <a:r>
              <a:rPr lang="ko-KR" altLang="en-US" dirty="0"/>
              <a:t> 제거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1E1903-4019-4ABE-9BE2-82B2338A936C}"/>
              </a:ext>
            </a:extLst>
          </p:cNvPr>
          <p:cNvGraphicFramePr>
            <a:graphicFrameLocks/>
          </p:cNvGraphicFramePr>
          <p:nvPr/>
        </p:nvGraphicFramePr>
        <p:xfrm>
          <a:off x="6932987" y="1845734"/>
          <a:ext cx="3699156" cy="3424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789">
                  <a:extLst>
                    <a:ext uri="{9D8B030D-6E8A-4147-A177-3AD203B41FA5}">
                      <a16:colId xmlns:a16="http://schemas.microsoft.com/office/drawing/2014/main" val="561786151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393759318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650065876"/>
                    </a:ext>
                  </a:extLst>
                </a:gridCol>
                <a:gridCol w="924789">
                  <a:extLst>
                    <a:ext uri="{9D8B030D-6E8A-4147-A177-3AD203B41FA5}">
                      <a16:colId xmlns:a16="http://schemas.microsoft.com/office/drawing/2014/main" val="3512076449"/>
                    </a:ext>
                  </a:extLst>
                </a:gridCol>
              </a:tblGrid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0983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78116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29352"/>
                  </a:ext>
                </a:extLst>
              </a:tr>
              <a:tr h="856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X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86747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9B96573-1D48-4EBF-B02E-5C59536B7343}"/>
              </a:ext>
            </a:extLst>
          </p:cNvPr>
          <p:cNvSpPr/>
          <p:nvPr/>
        </p:nvSpPr>
        <p:spPr>
          <a:xfrm>
            <a:off x="1559857" y="2178424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27C544-51FD-4D1D-8D35-65D332B5312C}"/>
              </a:ext>
            </a:extLst>
          </p:cNvPr>
          <p:cNvSpPr/>
          <p:nvPr/>
        </p:nvSpPr>
        <p:spPr>
          <a:xfrm>
            <a:off x="1559857" y="3021107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BEA913-2BED-4476-B4B9-4A73BE793E29}"/>
              </a:ext>
            </a:extLst>
          </p:cNvPr>
          <p:cNvSpPr/>
          <p:nvPr/>
        </p:nvSpPr>
        <p:spPr>
          <a:xfrm>
            <a:off x="1559857" y="3863790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66C6DC-A24C-400B-8FC1-0FD8BA9009D1}"/>
              </a:ext>
            </a:extLst>
          </p:cNvPr>
          <p:cNvSpPr/>
          <p:nvPr/>
        </p:nvSpPr>
        <p:spPr>
          <a:xfrm>
            <a:off x="1559857" y="4706473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66BCF5-A8CA-4427-B2E1-2588D817C9D7}"/>
              </a:ext>
            </a:extLst>
          </p:cNvPr>
          <p:cNvSpPr/>
          <p:nvPr/>
        </p:nvSpPr>
        <p:spPr>
          <a:xfrm>
            <a:off x="3683439" y="2178424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5AED49-49B0-4177-A636-A790865863BE}"/>
              </a:ext>
            </a:extLst>
          </p:cNvPr>
          <p:cNvSpPr/>
          <p:nvPr/>
        </p:nvSpPr>
        <p:spPr>
          <a:xfrm>
            <a:off x="3683439" y="3021107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E19B783-5C85-4A16-9EFC-1F27B165B3DC}"/>
              </a:ext>
            </a:extLst>
          </p:cNvPr>
          <p:cNvSpPr/>
          <p:nvPr/>
        </p:nvSpPr>
        <p:spPr>
          <a:xfrm>
            <a:off x="3683439" y="3863790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D29CCC-E9AE-49F4-8B50-0739DA06BB18}"/>
              </a:ext>
            </a:extLst>
          </p:cNvPr>
          <p:cNvSpPr/>
          <p:nvPr/>
        </p:nvSpPr>
        <p:spPr>
          <a:xfrm>
            <a:off x="3683439" y="4706473"/>
            <a:ext cx="663390" cy="66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80E6DE-EDBA-4EE0-A7F2-9C4512DA6B14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2223247" y="2510119"/>
            <a:ext cx="146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540B4D-8C0B-48D6-A101-D316C30864EB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223247" y="2510119"/>
            <a:ext cx="1460192" cy="168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E5CF1-44AF-45EA-9C92-0E4FA5E30379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2223247" y="3352802"/>
            <a:ext cx="1460192" cy="168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B5DD4A4-F69B-461C-82D8-BA2F752214F1}"/>
              </a:ext>
            </a:extLst>
          </p:cNvPr>
          <p:cNvCxnSpPr>
            <a:endCxn id="14" idx="2"/>
          </p:cNvCxnSpPr>
          <p:nvPr/>
        </p:nvCxnSpPr>
        <p:spPr>
          <a:xfrm flipV="1">
            <a:off x="2223247" y="3352802"/>
            <a:ext cx="1460192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F89A5E-52C3-4EF7-AE2D-4C64A185CC49}"/>
              </a:ext>
            </a:extLst>
          </p:cNvPr>
          <p:cNvCxnSpPr>
            <a:endCxn id="16" idx="2"/>
          </p:cNvCxnSpPr>
          <p:nvPr/>
        </p:nvCxnSpPr>
        <p:spPr>
          <a:xfrm>
            <a:off x="2223247" y="4195485"/>
            <a:ext cx="1460192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C0BEE5-3115-40E5-B254-979F1A3535E0}"/>
              </a:ext>
            </a:extLst>
          </p:cNvPr>
          <p:cNvCxnSpPr>
            <a:endCxn id="15" idx="2"/>
          </p:cNvCxnSpPr>
          <p:nvPr/>
        </p:nvCxnSpPr>
        <p:spPr>
          <a:xfrm flipV="1">
            <a:off x="2223247" y="4195485"/>
            <a:ext cx="1460192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09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2-SAT VS </a:t>
            </a:r>
            <a:r>
              <a:rPr lang="ko-KR" altLang="en-US" b="1" dirty="0" err="1"/>
              <a:t>이분매칭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2-SAT : N</a:t>
            </a:r>
            <a:r>
              <a:rPr lang="ko-KR" altLang="en-US" dirty="0"/>
              <a:t>이 상당히 큼</a:t>
            </a:r>
            <a:r>
              <a:rPr lang="en-US" altLang="ko-KR" dirty="0"/>
              <a:t>. </a:t>
            </a:r>
            <a:r>
              <a:rPr lang="ko-KR" altLang="en-US" dirty="0"/>
              <a:t>최소라는 말이 없고 되는 경우 중 하나만 출력하는 경우가 많음</a:t>
            </a:r>
            <a:endParaRPr lang="en-US" altLang="ko-KR" dirty="0"/>
          </a:p>
          <a:p>
            <a:pPr marL="0" indent="0" algn="l">
              <a:buNone/>
            </a:pPr>
            <a:r>
              <a:rPr lang="ko-KR" altLang="en-US" dirty="0" err="1"/>
              <a:t>이분매칭</a:t>
            </a:r>
            <a:r>
              <a:rPr lang="ko-KR" altLang="en-US" dirty="0"/>
              <a:t> </a:t>
            </a:r>
            <a:r>
              <a:rPr lang="en-US" altLang="ko-KR" dirty="0"/>
              <a:t>: N</a:t>
            </a:r>
            <a:r>
              <a:rPr lang="ko-KR" altLang="en-US" dirty="0"/>
              <a:t>이 작음</a:t>
            </a:r>
            <a:r>
              <a:rPr lang="en-US" altLang="ko-KR" dirty="0"/>
              <a:t>. </a:t>
            </a:r>
            <a:r>
              <a:rPr lang="ko-KR" altLang="en-US" dirty="0"/>
              <a:t>보통 최대</a:t>
            </a:r>
            <a:r>
              <a:rPr lang="en-US" altLang="ko-KR" dirty="0"/>
              <a:t>/</a:t>
            </a:r>
            <a:r>
              <a:rPr lang="ko-KR" altLang="en-US" dirty="0"/>
              <a:t>최소한으로 만족하는 것을 찾으라고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75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호프크로프트</a:t>
            </a:r>
            <a:r>
              <a:rPr lang="ko-KR" altLang="en-US" b="1" dirty="0"/>
              <a:t> 카프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dirty="0"/>
              <a:t>네트워크 플로우에서 </a:t>
            </a:r>
            <a:r>
              <a:rPr lang="ko-KR" altLang="en-US" dirty="0" err="1"/>
              <a:t>디닉</a:t>
            </a:r>
            <a:r>
              <a:rPr lang="ko-KR" altLang="en-US" dirty="0"/>
              <a:t> 알고리즘을 이용하면 </a:t>
            </a:r>
            <a:r>
              <a:rPr lang="en-US" altLang="ko-KR" dirty="0"/>
              <a:t>O(V^2</a:t>
            </a:r>
            <a:r>
              <a:rPr lang="ko-KR" altLang="en-US" dirty="0"/>
              <a:t>*</a:t>
            </a:r>
            <a:r>
              <a:rPr lang="en-US" altLang="ko-KR" dirty="0"/>
              <a:t>E)</a:t>
            </a:r>
          </a:p>
          <a:p>
            <a:pPr marL="0" indent="0">
              <a:buNone/>
            </a:pPr>
            <a:r>
              <a:rPr lang="ko-KR" altLang="en-US" dirty="0" err="1"/>
              <a:t>이분매칭에서</a:t>
            </a:r>
            <a:r>
              <a:rPr lang="ko-KR" altLang="en-US" dirty="0"/>
              <a:t> </a:t>
            </a:r>
            <a:r>
              <a:rPr lang="ko-KR" altLang="en-US" dirty="0" err="1"/>
              <a:t>디닉</a:t>
            </a:r>
            <a:r>
              <a:rPr lang="ko-KR" altLang="en-US" dirty="0"/>
              <a:t> 알고리즘을 이용하면 </a:t>
            </a:r>
            <a:r>
              <a:rPr lang="en-US" altLang="ko-KR" dirty="0"/>
              <a:t>O(V^0.5</a:t>
            </a:r>
            <a:r>
              <a:rPr lang="ko-KR" altLang="en-US" dirty="0"/>
              <a:t>*</a:t>
            </a:r>
            <a:r>
              <a:rPr lang="en-US" altLang="ko-KR" dirty="0"/>
              <a:t>E)</a:t>
            </a:r>
          </a:p>
          <a:p>
            <a:pPr marL="0" indent="0">
              <a:buNone/>
            </a:pPr>
            <a:r>
              <a:rPr lang="ko-KR" altLang="en-US" dirty="0"/>
              <a:t>최악의 경우 </a:t>
            </a:r>
            <a:r>
              <a:rPr lang="en-US" altLang="ko-KR" dirty="0"/>
              <a:t>E=V^2</a:t>
            </a:r>
            <a:r>
              <a:rPr lang="ko-KR" altLang="en-US" dirty="0"/>
              <a:t>이므로 대충 </a:t>
            </a:r>
            <a:r>
              <a:rPr lang="en-US" altLang="ko-KR" dirty="0"/>
              <a:t>V</a:t>
            </a:r>
            <a:r>
              <a:rPr lang="ko-KR" altLang="en-US" dirty="0"/>
              <a:t>가 </a:t>
            </a:r>
            <a:r>
              <a:rPr lang="en-US" altLang="ko-KR" dirty="0"/>
              <a:t>1500</a:t>
            </a:r>
            <a:r>
              <a:rPr lang="ko-KR" altLang="en-US" dirty="0"/>
              <a:t>정도까지 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3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#9576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책 </a:t>
            </a:r>
            <a:r>
              <a:rPr lang="ko-KR" altLang="en-US" b="0" i="0" dirty="0" err="1">
                <a:solidFill>
                  <a:srgbClr val="585F69"/>
                </a:solidFill>
                <a:effectLst/>
                <a:latin typeface="Open Sans"/>
              </a:rPr>
              <a:t>나눠주기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개의 책과 </a:t>
            </a:r>
            <a:r>
              <a:rPr lang="en-US" altLang="ko-KR" b="1" dirty="0"/>
              <a:t>M</a:t>
            </a:r>
            <a:r>
              <a:rPr lang="ko-KR" altLang="en-US" b="1" dirty="0"/>
              <a:t>명의 학생이 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각 학생이 원하는 책 번호가 주어지면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최대한 많은 학생이 책을 받을 수 있도록 책을 나눠줘라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918249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연습문제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ko-KR">
                <a:hlinkClick r:id="rId2"/>
              </a:rPr>
              <a:t>#1298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노트북의 주인을 찾아서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3"/>
              </a:rPr>
              <a:t>#2188</a:t>
            </a:r>
            <a:r>
              <a:rPr lang="en-US" altLang="ko-KR"/>
              <a:t> </a:t>
            </a:r>
            <a:r>
              <a:rPr lang="ko-KR" altLang="en-US"/>
              <a:t>축사 배정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>
                <a:hlinkClick r:id="rId4"/>
              </a:rPr>
              <a:t>#11375</a:t>
            </a:r>
            <a:r>
              <a:rPr lang="en-US" altLang="ko-KR"/>
              <a:t> </a:t>
            </a:r>
            <a:r>
              <a:rPr lang="ko-KR" altLang="en-US"/>
              <a:t>열혈강호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>
                <a:hlinkClick r:id="rId5"/>
              </a:rPr>
              <a:t>#11376</a:t>
            </a:r>
            <a:r>
              <a:rPr lang="en-US" altLang="ko-KR"/>
              <a:t> </a:t>
            </a:r>
            <a:r>
              <a:rPr lang="ko-KR" altLang="en-US"/>
              <a:t>열혈강호</a:t>
            </a:r>
            <a:r>
              <a:rPr lang="en-US" altLang="ko-KR"/>
              <a:t>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>
                <a:hlinkClick r:id="rId6"/>
              </a:rPr>
              <a:t>#11377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열혈강호 </a:t>
            </a:r>
            <a:r>
              <a:rPr lang="en-US" altLang="ko-KR" b="0" i="0">
                <a:solidFill>
                  <a:srgbClr val="585f69"/>
                </a:solidFill>
                <a:effectLst/>
                <a:latin typeface="Open Sans"/>
              </a:rPr>
              <a:t>3</a:t>
            </a:r>
            <a:endParaRPr lang="en-US" altLang="ko-KR" b="0" i="0">
              <a:solidFill>
                <a:srgbClr val="585f69"/>
              </a:solidFill>
              <a:effectLst/>
              <a:latin typeface="Open Sans"/>
              <a:hlinkClick r:id="rId7"/>
            </a:endParaRPr>
          </a:p>
          <a:p>
            <a:pPr marL="0" indent="0">
              <a:buNone/>
              <a:defRPr/>
            </a:pPr>
            <a:r>
              <a:rPr lang="en-US" altLang="ko-KR" b="0" i="0">
                <a:solidFill>
                  <a:srgbClr val="585f69"/>
                </a:solidFill>
                <a:effectLst/>
                <a:latin typeface="Open Sans"/>
                <a:hlinkClick r:id="rId7"/>
              </a:rPr>
              <a:t>#11378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  <a:hlinkClick r:id="rId7"/>
              </a:rPr>
              <a:t> 열혈강호 </a:t>
            </a:r>
            <a:r>
              <a:rPr lang="en-US" altLang="ko-KR" b="0" i="0">
                <a:solidFill>
                  <a:srgbClr val="585f69"/>
                </a:solidFill>
                <a:effectLst/>
                <a:latin typeface="Open Sans"/>
                <a:hlinkClick r:id="rId7"/>
              </a:rPr>
              <a:t>4</a:t>
            </a:r>
            <a:endParaRPr lang="en-US" altLang="ko-KR" b="0" i="0">
              <a:solidFill>
                <a:srgbClr val="585f69"/>
              </a:solidFill>
              <a:effectLst/>
              <a:latin typeface="Open Sans"/>
              <a:hlinkClick r:id="rId7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7"/>
              </a:rPr>
              <a:t>#11670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초등 수학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8"/>
              </a:rPr>
              <a:t>#1867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돌멩이 제거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9"/>
              </a:rPr>
              <a:t>#9525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룩 배치하기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10"/>
              </a:rPr>
              <a:t>#11014</a:t>
            </a:r>
            <a:r>
              <a:rPr lang="en-US" altLang="ko-KR"/>
              <a:t> </a:t>
            </a:r>
            <a:r>
              <a:rPr lang="ko-KR" altLang="en-US"/>
              <a:t>컨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닝 </a:t>
            </a:r>
            <a:r>
              <a:rPr lang="en-US" altLang="ko-KR" b="0" i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en-US" altLang="ko-KR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11"/>
              </a:rPr>
              <a:t>#13166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범죄 파티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>
                <a:hlinkClick r:id="rId12"/>
              </a:rPr>
              <a:t>#5398</a:t>
            </a:r>
            <a:r>
              <a:rPr lang="en-US" altLang="ko-KR"/>
              <a:t> </a:t>
            </a:r>
            <a:r>
              <a:rPr lang="ko-KR" altLang="en-US" b="0" i="0">
                <a:solidFill>
                  <a:srgbClr val="585f69"/>
                </a:solidFill>
                <a:effectLst/>
                <a:latin typeface="Open Sans"/>
              </a:rPr>
              <a:t>틀렸습니다</a:t>
            </a: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endParaRPr lang="ko-KR" altLang="en-US" b="0" i="0">
              <a:solidFill>
                <a:srgbClr val="585f69"/>
              </a:solidFill>
              <a:effectLst/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#9576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책 </a:t>
            </a:r>
            <a:r>
              <a:rPr lang="ko-KR" altLang="en-US" b="0" i="0" dirty="0" err="1">
                <a:solidFill>
                  <a:srgbClr val="585F69"/>
                </a:solidFill>
                <a:effectLst/>
                <a:latin typeface="Open Sans"/>
              </a:rPr>
              <a:t>나눠주기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2 3</a:t>
            </a:r>
          </a:p>
          <a:p>
            <a:pPr marL="0" indent="0">
              <a:buNone/>
            </a:pPr>
            <a:r>
              <a:rPr lang="en-US" altLang="ko-KR" b="1" dirty="0"/>
              <a:t>1 2</a:t>
            </a:r>
          </a:p>
          <a:p>
            <a:pPr marL="0" indent="0">
              <a:buNone/>
            </a:pPr>
            <a:r>
              <a:rPr lang="en-US" altLang="ko-KR" b="1" dirty="0"/>
              <a:t>1 2</a:t>
            </a:r>
          </a:p>
          <a:p>
            <a:pPr marL="0" indent="0">
              <a:buNone/>
            </a:pPr>
            <a:r>
              <a:rPr lang="en-US" altLang="ko-KR" b="1" dirty="0"/>
              <a:t>1 2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9821CC-9C80-4CCF-8F17-BDFA59F97338}"/>
              </a:ext>
            </a:extLst>
          </p:cNvPr>
          <p:cNvSpPr/>
          <p:nvPr/>
        </p:nvSpPr>
        <p:spPr>
          <a:xfrm>
            <a:off x="7792571" y="2792856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0B17E6-F591-459B-9487-A7AF949299D7}"/>
              </a:ext>
            </a:extLst>
          </p:cNvPr>
          <p:cNvSpPr/>
          <p:nvPr/>
        </p:nvSpPr>
        <p:spPr>
          <a:xfrm>
            <a:off x="7792571" y="4648550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BC70F2-A152-4E8F-9642-7CAB6B45CEBB}"/>
              </a:ext>
            </a:extLst>
          </p:cNvPr>
          <p:cNvSpPr/>
          <p:nvPr/>
        </p:nvSpPr>
        <p:spPr>
          <a:xfrm>
            <a:off x="4858870" y="198199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B94C4-4AFA-4CAD-8834-E9001E266AF3}"/>
              </a:ext>
            </a:extLst>
          </p:cNvPr>
          <p:cNvSpPr/>
          <p:nvPr/>
        </p:nvSpPr>
        <p:spPr>
          <a:xfrm>
            <a:off x="4858870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F43EFB-4130-4F62-AF08-D7791A2B33FC}"/>
              </a:ext>
            </a:extLst>
          </p:cNvPr>
          <p:cNvSpPr/>
          <p:nvPr/>
        </p:nvSpPr>
        <p:spPr>
          <a:xfrm>
            <a:off x="4858870" y="5340625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5DAAD1-34E7-4BEA-9C75-544C7F4CF601}"/>
              </a:ext>
            </a:extLst>
          </p:cNvPr>
          <p:cNvSpPr/>
          <p:nvPr/>
        </p:nvSpPr>
        <p:spPr>
          <a:xfrm>
            <a:off x="3254188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F48135-1560-46D7-8E38-CC9D55F9FD90}"/>
              </a:ext>
            </a:extLst>
          </p:cNvPr>
          <p:cNvSpPr/>
          <p:nvPr/>
        </p:nvSpPr>
        <p:spPr>
          <a:xfrm>
            <a:off x="9690847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D7DE26-99F9-4359-A08D-3DD3B2212E3F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3755384" y="2483194"/>
            <a:ext cx="1189478" cy="127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92641F-4195-4431-B286-99EEDC2BCE1A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3841376" y="3967232"/>
            <a:ext cx="101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31F5A3-1E56-4630-B314-D0DF5FD74412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3755384" y="4174834"/>
            <a:ext cx="1189478" cy="125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DC0272-A534-46A5-BA86-33D04DEB54D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446058" y="2275592"/>
            <a:ext cx="2346513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3999B2-188F-41F7-AC5E-AD2F807F07E5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446058" y="2275592"/>
            <a:ext cx="2346513" cy="266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73CB70-4668-4788-80AF-BE3662132195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5446058" y="3086450"/>
            <a:ext cx="2346513" cy="8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1C6406-7A72-49CF-B265-85C17ACFEA66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5446058" y="3967232"/>
            <a:ext cx="2346513" cy="97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5AC926-D80D-4784-B6B7-FCB541AC1799}"/>
              </a:ext>
            </a:extLst>
          </p:cNvPr>
          <p:cNvCxnSpPr>
            <a:stCxn id="9" idx="7"/>
            <a:endCxn id="5" idx="2"/>
          </p:cNvCxnSpPr>
          <p:nvPr/>
        </p:nvCxnSpPr>
        <p:spPr>
          <a:xfrm flipV="1">
            <a:off x="5360066" y="3086450"/>
            <a:ext cx="2432505" cy="23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DA060D-EDD1-4A20-9D6B-3730E7CE066F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5446058" y="4942144"/>
            <a:ext cx="2346513" cy="6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D9AB8D-06E9-4230-A997-7EBE313C8B66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8379759" y="3086450"/>
            <a:ext cx="1397080" cy="67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AEA482-633B-48FD-B2B5-953FC32E1002}"/>
              </a:ext>
            </a:extLst>
          </p:cNvPr>
          <p:cNvCxnSpPr>
            <a:stCxn id="6" idx="6"/>
            <a:endCxn id="13" idx="3"/>
          </p:cNvCxnSpPr>
          <p:nvPr/>
        </p:nvCxnSpPr>
        <p:spPr>
          <a:xfrm flipV="1">
            <a:off x="8379759" y="4174834"/>
            <a:ext cx="1397080" cy="76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이분 매칭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네트워크 플로우의 특수한 경우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두 부분으로 나누어져 있고 가중치가 </a:t>
            </a:r>
            <a:r>
              <a:rPr lang="en-US" altLang="ko-KR" b="1" dirty="0"/>
              <a:t>1</a:t>
            </a:r>
          </a:p>
          <a:p>
            <a:pPr marL="0" indent="0">
              <a:buNone/>
            </a:pPr>
            <a:r>
              <a:rPr lang="ko-KR" altLang="en-US" b="1" dirty="0"/>
              <a:t>위와 같은 형태의 그래프가 많이 나옴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시간 복잡도가 다름</a:t>
            </a:r>
          </a:p>
        </p:txBody>
      </p:sp>
    </p:spTree>
    <p:extLst>
      <p:ext uri="{BB962C8B-B14F-4D97-AF65-F5344CB8AC3E}">
        <p14:creationId xmlns:p14="http://schemas.microsoft.com/office/powerpoint/2010/main" val="31414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플로우 </a:t>
            </a:r>
            <a:r>
              <a:rPr lang="en-US" altLang="ko-KR" b="1" dirty="0"/>
              <a:t>&amp; DFS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네트워크 플로우를 해결하는 방법 </a:t>
            </a:r>
            <a:r>
              <a:rPr lang="en-US" altLang="ko-KR" b="1" dirty="0"/>
              <a:t>2</a:t>
            </a:r>
            <a:r>
              <a:rPr lang="ko-KR" altLang="en-US" b="1" dirty="0"/>
              <a:t>가지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DFS, BFS</a:t>
            </a:r>
          </a:p>
          <a:p>
            <a:pPr marL="0" indent="0">
              <a:buNone/>
            </a:pPr>
            <a:r>
              <a:rPr lang="ko-KR" altLang="en-US" b="1" dirty="0"/>
              <a:t>하지만</a:t>
            </a:r>
            <a:r>
              <a:rPr lang="en-US" altLang="ko-KR" b="1" dirty="0"/>
              <a:t> DFS</a:t>
            </a:r>
            <a:r>
              <a:rPr lang="ko-KR" altLang="en-US" b="1" dirty="0"/>
              <a:t>를 사용하면 시간이 오래 걸림</a:t>
            </a:r>
          </a:p>
        </p:txBody>
      </p:sp>
    </p:spTree>
    <p:extLst>
      <p:ext uri="{BB962C8B-B14F-4D97-AF65-F5344CB8AC3E}">
        <p14:creationId xmlns:p14="http://schemas.microsoft.com/office/powerpoint/2010/main" val="7875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플로우 </a:t>
            </a:r>
            <a:r>
              <a:rPr lang="en-US" altLang="ko-KR" b="1" dirty="0"/>
              <a:t>&amp; DFS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26897F-A86D-4CCA-8C9E-13B33FB368CD}"/>
              </a:ext>
            </a:extLst>
          </p:cNvPr>
          <p:cNvSpPr/>
          <p:nvPr/>
        </p:nvSpPr>
        <p:spPr>
          <a:xfrm>
            <a:off x="2662518" y="35231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08AB0E-A084-4D05-8956-D2484B9227FC}"/>
              </a:ext>
            </a:extLst>
          </p:cNvPr>
          <p:cNvSpPr/>
          <p:nvPr/>
        </p:nvSpPr>
        <p:spPr>
          <a:xfrm>
            <a:off x="7207624" y="35231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7B15FD-1FD9-4CCE-A828-7FA096157C5B}"/>
              </a:ext>
            </a:extLst>
          </p:cNvPr>
          <p:cNvSpPr/>
          <p:nvPr/>
        </p:nvSpPr>
        <p:spPr>
          <a:xfrm>
            <a:off x="5020236" y="2608729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67E3B8-3DCB-48EB-ADB6-7AC3C54AFDBB}"/>
              </a:ext>
            </a:extLst>
          </p:cNvPr>
          <p:cNvSpPr/>
          <p:nvPr/>
        </p:nvSpPr>
        <p:spPr>
          <a:xfrm>
            <a:off x="5020236" y="4491317"/>
            <a:ext cx="636494" cy="636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404A02-FA1B-4F3E-BA59-C08559448D1F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3205800" y="2926976"/>
            <a:ext cx="1814436" cy="68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D37504-7DCF-49A1-AC0C-36BDB5618DA9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3205800" y="4066411"/>
            <a:ext cx="1814436" cy="7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AE1B5-9163-4B64-9138-3FB87F8FFF0B}"/>
              </a:ext>
            </a:extLst>
          </p:cNvPr>
          <p:cNvCxnSpPr>
            <a:endCxn id="5" idx="1"/>
          </p:cNvCxnSpPr>
          <p:nvPr/>
        </p:nvCxnSpPr>
        <p:spPr>
          <a:xfrm>
            <a:off x="5656730" y="2926518"/>
            <a:ext cx="1644106" cy="6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AA4021-8A5A-4C10-B94E-EEB00E5448F7}"/>
              </a:ext>
            </a:extLst>
          </p:cNvPr>
          <p:cNvCxnSpPr>
            <a:endCxn id="5" idx="3"/>
          </p:cNvCxnSpPr>
          <p:nvPr/>
        </p:nvCxnSpPr>
        <p:spPr>
          <a:xfrm flipV="1">
            <a:off x="5656730" y="4066411"/>
            <a:ext cx="1644106" cy="7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40DD01-070D-4441-BF13-7A997509C890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5338483" y="3245223"/>
            <a:ext cx="0" cy="124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C8549F-EA62-4983-B75D-9E2AF53DD57A}"/>
              </a:ext>
            </a:extLst>
          </p:cNvPr>
          <p:cNvSpPr txBox="1"/>
          <p:nvPr/>
        </p:nvSpPr>
        <p:spPr>
          <a:xfrm>
            <a:off x="3526702" y="2875891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2510-38B0-418C-8524-41A7008557D4}"/>
              </a:ext>
            </a:extLst>
          </p:cNvPr>
          <p:cNvSpPr txBox="1"/>
          <p:nvPr/>
        </p:nvSpPr>
        <p:spPr>
          <a:xfrm>
            <a:off x="6293224" y="2873188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C4B16-F30A-4CA8-A94D-459A03D37C69}"/>
              </a:ext>
            </a:extLst>
          </p:cNvPr>
          <p:cNvSpPr txBox="1"/>
          <p:nvPr/>
        </p:nvSpPr>
        <p:spPr>
          <a:xfrm>
            <a:off x="3526702" y="4512917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5A3F3-05C4-4F10-8F1B-4495BB0A2C7B}"/>
              </a:ext>
            </a:extLst>
          </p:cNvPr>
          <p:cNvSpPr txBox="1"/>
          <p:nvPr/>
        </p:nvSpPr>
        <p:spPr>
          <a:xfrm>
            <a:off x="6293224" y="4512917"/>
            <a:ext cx="9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33AD3-73E3-45BA-993D-CA61B22B38B3}"/>
              </a:ext>
            </a:extLst>
          </p:cNvPr>
          <p:cNvSpPr txBox="1"/>
          <p:nvPr/>
        </p:nvSpPr>
        <p:spPr>
          <a:xfrm>
            <a:off x="4967774" y="3712284"/>
            <a:ext cx="2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15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이분매칭</a:t>
            </a:r>
            <a:r>
              <a:rPr lang="ko-KR" altLang="en-US" b="1" dirty="0"/>
              <a:t> </a:t>
            </a:r>
            <a:r>
              <a:rPr lang="en-US" altLang="ko-KR" b="1" dirty="0"/>
              <a:t>&amp; DFS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모든</a:t>
            </a:r>
            <a:r>
              <a:rPr lang="en-US" altLang="ko-KR" b="1" dirty="0"/>
              <a:t> </a:t>
            </a:r>
            <a:r>
              <a:rPr lang="ko-KR" altLang="en-US" b="1" dirty="0"/>
              <a:t>간선의 가중치가 </a:t>
            </a:r>
            <a:r>
              <a:rPr lang="en-US" altLang="ko-KR" b="1" dirty="0"/>
              <a:t>1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EFFAB4-7615-4E3B-88E5-5EDBCB7B72C9}"/>
              </a:ext>
            </a:extLst>
          </p:cNvPr>
          <p:cNvSpPr/>
          <p:nvPr/>
        </p:nvSpPr>
        <p:spPr>
          <a:xfrm>
            <a:off x="7792571" y="2792856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E5BDA89-CD4D-44FB-8858-69029258AB10}"/>
              </a:ext>
            </a:extLst>
          </p:cNvPr>
          <p:cNvSpPr/>
          <p:nvPr/>
        </p:nvSpPr>
        <p:spPr>
          <a:xfrm>
            <a:off x="7792571" y="4648550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746688-623F-4A02-B4C8-CC44EF2A2B42}"/>
              </a:ext>
            </a:extLst>
          </p:cNvPr>
          <p:cNvSpPr/>
          <p:nvPr/>
        </p:nvSpPr>
        <p:spPr>
          <a:xfrm>
            <a:off x="4858870" y="198199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9C96CAF-CE08-471E-82A7-77709A6F7DCA}"/>
              </a:ext>
            </a:extLst>
          </p:cNvPr>
          <p:cNvSpPr/>
          <p:nvPr/>
        </p:nvSpPr>
        <p:spPr>
          <a:xfrm>
            <a:off x="4858870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99BCE0-2289-4360-8729-0423A77956F5}"/>
              </a:ext>
            </a:extLst>
          </p:cNvPr>
          <p:cNvSpPr/>
          <p:nvPr/>
        </p:nvSpPr>
        <p:spPr>
          <a:xfrm>
            <a:off x="4858870" y="5340625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F8F909-53BA-436D-AB92-01B8AD835FB3}"/>
              </a:ext>
            </a:extLst>
          </p:cNvPr>
          <p:cNvSpPr/>
          <p:nvPr/>
        </p:nvSpPr>
        <p:spPr>
          <a:xfrm>
            <a:off x="3254188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41D5818-051E-4529-8697-AAAA6C2325C2}"/>
              </a:ext>
            </a:extLst>
          </p:cNvPr>
          <p:cNvSpPr/>
          <p:nvPr/>
        </p:nvSpPr>
        <p:spPr>
          <a:xfrm>
            <a:off x="9690847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D85996-C646-4CB2-9F83-ECB3D5CB06A8}"/>
              </a:ext>
            </a:extLst>
          </p:cNvPr>
          <p:cNvCxnSpPr>
            <a:stCxn id="28" idx="7"/>
            <a:endCxn id="25" idx="3"/>
          </p:cNvCxnSpPr>
          <p:nvPr/>
        </p:nvCxnSpPr>
        <p:spPr>
          <a:xfrm flipV="1">
            <a:off x="3755384" y="2483194"/>
            <a:ext cx="1189478" cy="127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C14A0C-324F-4BC2-A331-6C1086BE0B72}"/>
              </a:ext>
            </a:extLst>
          </p:cNvPr>
          <p:cNvCxnSpPr>
            <a:stCxn id="28" idx="6"/>
            <a:endCxn id="26" idx="2"/>
          </p:cNvCxnSpPr>
          <p:nvPr/>
        </p:nvCxnSpPr>
        <p:spPr>
          <a:xfrm>
            <a:off x="3841376" y="3967232"/>
            <a:ext cx="101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601675-215F-4F7F-AEAF-807C125BF2D9}"/>
              </a:ext>
            </a:extLst>
          </p:cNvPr>
          <p:cNvCxnSpPr>
            <a:stCxn id="28" idx="5"/>
            <a:endCxn id="27" idx="1"/>
          </p:cNvCxnSpPr>
          <p:nvPr/>
        </p:nvCxnSpPr>
        <p:spPr>
          <a:xfrm>
            <a:off x="3755384" y="4174834"/>
            <a:ext cx="1189478" cy="125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823FD2-BD2E-483F-AE3E-DE8E4B453C67}"/>
              </a:ext>
            </a:extLst>
          </p:cNvPr>
          <p:cNvCxnSpPr>
            <a:stCxn id="25" idx="6"/>
            <a:endCxn id="19" idx="2"/>
          </p:cNvCxnSpPr>
          <p:nvPr/>
        </p:nvCxnSpPr>
        <p:spPr>
          <a:xfrm>
            <a:off x="5446058" y="2275592"/>
            <a:ext cx="2346513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B8AB7F-F218-4332-A7F9-FF817354C352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5446058" y="2275592"/>
            <a:ext cx="2346513" cy="266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D58F56-15C9-40AC-A80D-BC22C0578B72}"/>
              </a:ext>
            </a:extLst>
          </p:cNvPr>
          <p:cNvCxnSpPr>
            <a:stCxn id="26" idx="6"/>
            <a:endCxn id="19" idx="2"/>
          </p:cNvCxnSpPr>
          <p:nvPr/>
        </p:nvCxnSpPr>
        <p:spPr>
          <a:xfrm flipV="1">
            <a:off x="5446058" y="3086450"/>
            <a:ext cx="2346513" cy="8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9B4147E-B3FD-486A-8CE3-02DE6D157170}"/>
              </a:ext>
            </a:extLst>
          </p:cNvPr>
          <p:cNvCxnSpPr>
            <a:stCxn id="26" idx="6"/>
            <a:endCxn id="21" idx="2"/>
          </p:cNvCxnSpPr>
          <p:nvPr/>
        </p:nvCxnSpPr>
        <p:spPr>
          <a:xfrm>
            <a:off x="5446058" y="3967232"/>
            <a:ext cx="2346513" cy="97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0F4F3B-1FC2-4952-BB6F-D0EFBFEF3550}"/>
              </a:ext>
            </a:extLst>
          </p:cNvPr>
          <p:cNvCxnSpPr>
            <a:stCxn id="27" idx="7"/>
            <a:endCxn id="19" idx="2"/>
          </p:cNvCxnSpPr>
          <p:nvPr/>
        </p:nvCxnSpPr>
        <p:spPr>
          <a:xfrm flipV="1">
            <a:off x="5360066" y="3086450"/>
            <a:ext cx="2432505" cy="23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824E2E-822E-4C0D-A31F-2E4FA7866C23}"/>
              </a:ext>
            </a:extLst>
          </p:cNvPr>
          <p:cNvCxnSpPr>
            <a:stCxn id="27" idx="6"/>
            <a:endCxn id="21" idx="2"/>
          </p:cNvCxnSpPr>
          <p:nvPr/>
        </p:nvCxnSpPr>
        <p:spPr>
          <a:xfrm flipV="1">
            <a:off x="5446058" y="4942144"/>
            <a:ext cx="2346513" cy="6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756361-990C-4EEF-9530-D5AAC6F0B10F}"/>
              </a:ext>
            </a:extLst>
          </p:cNvPr>
          <p:cNvCxnSpPr>
            <a:stCxn id="19" idx="6"/>
            <a:endCxn id="29" idx="1"/>
          </p:cNvCxnSpPr>
          <p:nvPr/>
        </p:nvCxnSpPr>
        <p:spPr>
          <a:xfrm>
            <a:off x="8379759" y="3086450"/>
            <a:ext cx="1397080" cy="67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6ABB78-8A64-4BC5-80A4-16C98E30BCB5}"/>
              </a:ext>
            </a:extLst>
          </p:cNvPr>
          <p:cNvCxnSpPr>
            <a:stCxn id="21" idx="6"/>
            <a:endCxn id="29" idx="3"/>
          </p:cNvCxnSpPr>
          <p:nvPr/>
        </p:nvCxnSpPr>
        <p:spPr>
          <a:xfrm flipV="1">
            <a:off x="8379759" y="4174834"/>
            <a:ext cx="1397080" cy="76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1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EFFAB4-7615-4E3B-88E5-5EDBCB7B72C9}"/>
              </a:ext>
            </a:extLst>
          </p:cNvPr>
          <p:cNvSpPr/>
          <p:nvPr/>
        </p:nvSpPr>
        <p:spPr>
          <a:xfrm>
            <a:off x="7792571" y="2792856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E5BDA89-CD4D-44FB-8858-69029258AB10}"/>
              </a:ext>
            </a:extLst>
          </p:cNvPr>
          <p:cNvSpPr/>
          <p:nvPr/>
        </p:nvSpPr>
        <p:spPr>
          <a:xfrm>
            <a:off x="7792571" y="4648550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746688-623F-4A02-B4C8-CC44EF2A2B42}"/>
              </a:ext>
            </a:extLst>
          </p:cNvPr>
          <p:cNvSpPr/>
          <p:nvPr/>
        </p:nvSpPr>
        <p:spPr>
          <a:xfrm>
            <a:off x="4858870" y="198199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9C96CAF-CE08-471E-82A7-77709A6F7DCA}"/>
              </a:ext>
            </a:extLst>
          </p:cNvPr>
          <p:cNvSpPr/>
          <p:nvPr/>
        </p:nvSpPr>
        <p:spPr>
          <a:xfrm>
            <a:off x="4858870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99BCE0-2289-4360-8729-0423A77956F5}"/>
              </a:ext>
            </a:extLst>
          </p:cNvPr>
          <p:cNvSpPr/>
          <p:nvPr/>
        </p:nvSpPr>
        <p:spPr>
          <a:xfrm>
            <a:off x="4858870" y="5340625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F8F909-53BA-436D-AB92-01B8AD835FB3}"/>
              </a:ext>
            </a:extLst>
          </p:cNvPr>
          <p:cNvSpPr/>
          <p:nvPr/>
        </p:nvSpPr>
        <p:spPr>
          <a:xfrm>
            <a:off x="3254188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41D5818-051E-4529-8697-AAAA6C2325C2}"/>
              </a:ext>
            </a:extLst>
          </p:cNvPr>
          <p:cNvSpPr/>
          <p:nvPr/>
        </p:nvSpPr>
        <p:spPr>
          <a:xfrm>
            <a:off x="9690847" y="3673638"/>
            <a:ext cx="587188" cy="58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D85996-C646-4CB2-9F83-ECB3D5CB06A8}"/>
              </a:ext>
            </a:extLst>
          </p:cNvPr>
          <p:cNvCxnSpPr>
            <a:stCxn id="28" idx="7"/>
            <a:endCxn id="25" idx="3"/>
          </p:cNvCxnSpPr>
          <p:nvPr/>
        </p:nvCxnSpPr>
        <p:spPr>
          <a:xfrm flipV="1">
            <a:off x="3755384" y="2483194"/>
            <a:ext cx="1189478" cy="127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C14A0C-324F-4BC2-A331-6C1086BE0B72}"/>
              </a:ext>
            </a:extLst>
          </p:cNvPr>
          <p:cNvCxnSpPr>
            <a:stCxn id="28" idx="6"/>
            <a:endCxn id="26" idx="2"/>
          </p:cNvCxnSpPr>
          <p:nvPr/>
        </p:nvCxnSpPr>
        <p:spPr>
          <a:xfrm>
            <a:off x="3841376" y="3967232"/>
            <a:ext cx="101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601675-215F-4F7F-AEAF-807C125BF2D9}"/>
              </a:ext>
            </a:extLst>
          </p:cNvPr>
          <p:cNvCxnSpPr>
            <a:stCxn id="28" idx="5"/>
            <a:endCxn id="27" idx="1"/>
          </p:cNvCxnSpPr>
          <p:nvPr/>
        </p:nvCxnSpPr>
        <p:spPr>
          <a:xfrm>
            <a:off x="3755384" y="4174834"/>
            <a:ext cx="1189478" cy="125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823FD2-BD2E-483F-AE3E-DE8E4B453C67}"/>
              </a:ext>
            </a:extLst>
          </p:cNvPr>
          <p:cNvCxnSpPr>
            <a:stCxn id="25" idx="6"/>
            <a:endCxn id="19" idx="2"/>
          </p:cNvCxnSpPr>
          <p:nvPr/>
        </p:nvCxnSpPr>
        <p:spPr>
          <a:xfrm>
            <a:off x="5446058" y="2275592"/>
            <a:ext cx="2346513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B8AB7F-F218-4332-A7F9-FF817354C352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5446058" y="2275592"/>
            <a:ext cx="2346513" cy="266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D58F56-15C9-40AC-A80D-BC22C0578B72}"/>
              </a:ext>
            </a:extLst>
          </p:cNvPr>
          <p:cNvCxnSpPr>
            <a:stCxn id="26" idx="6"/>
            <a:endCxn id="19" idx="2"/>
          </p:cNvCxnSpPr>
          <p:nvPr/>
        </p:nvCxnSpPr>
        <p:spPr>
          <a:xfrm flipV="1">
            <a:off x="5446058" y="3086450"/>
            <a:ext cx="2346513" cy="8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9B4147E-B3FD-486A-8CE3-02DE6D157170}"/>
              </a:ext>
            </a:extLst>
          </p:cNvPr>
          <p:cNvCxnSpPr>
            <a:stCxn id="26" idx="6"/>
            <a:endCxn id="21" idx="2"/>
          </p:cNvCxnSpPr>
          <p:nvPr/>
        </p:nvCxnSpPr>
        <p:spPr>
          <a:xfrm>
            <a:off x="5446058" y="3967232"/>
            <a:ext cx="2346513" cy="97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0F4F3B-1FC2-4952-BB6F-D0EFBFEF3550}"/>
              </a:ext>
            </a:extLst>
          </p:cNvPr>
          <p:cNvCxnSpPr>
            <a:stCxn id="27" idx="7"/>
            <a:endCxn id="19" idx="2"/>
          </p:cNvCxnSpPr>
          <p:nvPr/>
        </p:nvCxnSpPr>
        <p:spPr>
          <a:xfrm flipV="1">
            <a:off x="5360066" y="3086450"/>
            <a:ext cx="2432505" cy="23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824E2E-822E-4C0D-A31F-2E4FA7866C23}"/>
              </a:ext>
            </a:extLst>
          </p:cNvPr>
          <p:cNvCxnSpPr>
            <a:stCxn id="27" idx="6"/>
            <a:endCxn id="21" idx="2"/>
          </p:cNvCxnSpPr>
          <p:nvPr/>
        </p:nvCxnSpPr>
        <p:spPr>
          <a:xfrm flipV="1">
            <a:off x="5446058" y="4942144"/>
            <a:ext cx="2346513" cy="6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756361-990C-4EEF-9530-D5AAC6F0B10F}"/>
              </a:ext>
            </a:extLst>
          </p:cNvPr>
          <p:cNvCxnSpPr>
            <a:stCxn id="19" idx="6"/>
            <a:endCxn id="29" idx="1"/>
          </p:cNvCxnSpPr>
          <p:nvPr/>
        </p:nvCxnSpPr>
        <p:spPr>
          <a:xfrm>
            <a:off x="8379759" y="3086450"/>
            <a:ext cx="1397080" cy="67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6ABB78-8A64-4BC5-80A4-16C98E30BCB5}"/>
              </a:ext>
            </a:extLst>
          </p:cNvPr>
          <p:cNvCxnSpPr>
            <a:stCxn id="21" idx="6"/>
            <a:endCxn id="29" idx="3"/>
          </p:cNvCxnSpPr>
          <p:nvPr/>
        </p:nvCxnSpPr>
        <p:spPr>
          <a:xfrm flipV="1">
            <a:off x="8379759" y="4174834"/>
            <a:ext cx="1397080" cy="76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45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810</ep:Words>
  <ep:PresentationFormat>와이드스크린</ep:PresentationFormat>
  <ep:Paragraphs>265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추억</vt:lpstr>
      <vt:lpstr>Minimum Vertex Cover</vt:lpstr>
      <vt:lpstr>2-SAT VS 이분매칭</vt:lpstr>
      <vt:lpstr>#1867 돌맹이 제거</vt:lpstr>
      <vt:lpstr>2-SAT VS 이분매칭</vt:lpstr>
      <vt:lpstr>호프크로프트 카프 알고리즘</vt:lpstr>
      <vt:lpstr>연습문제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연습문제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2020-07-17T13:50:13.000</dcterms:created>
  <dc:creator>이 준석</dc:creator>
  <cp:lastModifiedBy>SOGANG</cp:lastModifiedBy>
  <dcterms:modified xsi:type="dcterms:W3CDTF">2020-08-22T09:40:57.191</dcterms:modified>
  <cp:revision>74</cp:revision>
  <dc:title>중급반 2주차 스터디</dc:title>
  <cp:version>1000.0000.01</cp:version>
</cp:coreProperties>
</file>