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5" r:id="rId3"/>
    <p:sldId id="285" r:id="rId4"/>
    <p:sldId id="290" r:id="rId5"/>
    <p:sldId id="284" r:id="rId6"/>
    <p:sldId id="286" r:id="rId7"/>
    <p:sldId id="287" r:id="rId8"/>
    <p:sldId id="288" r:id="rId9"/>
    <p:sldId id="310" r:id="rId10"/>
    <p:sldId id="311" r:id="rId11"/>
    <p:sldId id="312" r:id="rId12"/>
    <p:sldId id="291" r:id="rId13"/>
    <p:sldId id="295" r:id="rId14"/>
    <p:sldId id="292" r:id="rId15"/>
    <p:sldId id="293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7" r:id="rId28"/>
    <p:sldId id="308" r:id="rId29"/>
    <p:sldId id="309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4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8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C37D77-D6D9-4462-A89C-4F773FFBFD37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3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3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1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1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1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1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1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1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1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890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639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890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890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890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639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8907" TargetMode="External"/><Relationship Id="rId13" Type="http://schemas.openxmlformats.org/officeDocument/2006/relationships/hyperlink" Target="https://www.acmicpc.net/problem/15649" TargetMode="External"/><Relationship Id="rId3" Type="http://schemas.openxmlformats.org/officeDocument/2006/relationships/hyperlink" Target="https://www.acmicpc.net/problem/1010" TargetMode="External"/><Relationship Id="rId7" Type="http://schemas.openxmlformats.org/officeDocument/2006/relationships/hyperlink" Target="https://www.acmicpc.net/problem/13912" TargetMode="External"/><Relationship Id="rId12" Type="http://schemas.openxmlformats.org/officeDocument/2006/relationships/hyperlink" Target="https://www.acmicpc.net/problem/17436" TargetMode="External"/><Relationship Id="rId2" Type="http://schemas.openxmlformats.org/officeDocument/2006/relationships/hyperlink" Target="https://www.acmicpc.net/problem/163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256" TargetMode="External"/><Relationship Id="rId11" Type="http://schemas.openxmlformats.org/officeDocument/2006/relationships/hyperlink" Target="https://www.acmicpc.net/problem/7737" TargetMode="External"/><Relationship Id="rId5" Type="http://schemas.openxmlformats.org/officeDocument/2006/relationships/hyperlink" Target="https://www.acmicpc.net/problem/16938" TargetMode="External"/><Relationship Id="rId10" Type="http://schemas.openxmlformats.org/officeDocument/2006/relationships/hyperlink" Target="https://www.acmicpc.net/problem/17268" TargetMode="External"/><Relationship Id="rId4" Type="http://schemas.openxmlformats.org/officeDocument/2006/relationships/hyperlink" Target="https://www.acmicpc.net/problem/1759" TargetMode="External"/><Relationship Id="rId9" Type="http://schemas.openxmlformats.org/officeDocument/2006/relationships/hyperlink" Target="https://www.acmicpc.net/problem/8916" TargetMode="External"/><Relationship Id="rId14" Type="http://schemas.openxmlformats.org/officeDocument/2006/relationships/hyperlink" Target="https://www.acmicpc.net/problem/1566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639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5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5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5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5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9CF91-1AF9-42DD-87B0-4F40164D4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중급반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주차 스터디</a:t>
            </a:r>
          </a:p>
        </p:txBody>
      </p:sp>
    </p:spTree>
    <p:extLst>
      <p:ext uri="{BB962C8B-B14F-4D97-AF65-F5344CB8AC3E}">
        <p14:creationId xmlns:p14="http://schemas.microsoft.com/office/powerpoint/2010/main" val="1150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#17436</a:t>
            </a:r>
            <a:r>
              <a:rPr lang="ko-KR" altLang="en-US" dirty="0"/>
              <a:t>소수의 </a:t>
            </a:r>
            <a:r>
              <a:rPr lang="ko-KR" altLang="en-US" dirty="0" smtClean="0"/>
              <a:t>배수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b="1" dirty="0" smtClean="0"/>
              <a:t>재귀 호출로 모든 조합을 본다</a:t>
            </a:r>
            <a:endParaRPr lang="en-US" altLang="ko-KR" b="1" dirty="0" smtClean="0"/>
          </a:p>
          <a:p>
            <a:pPr marL="457200" indent="-457200">
              <a:buAutoNum type="arabicPeriod"/>
            </a:pPr>
            <a:r>
              <a:rPr lang="en-US" altLang="ko-KR" b="1" dirty="0"/>
              <a:t>f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문으로 모든 조합을 본다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2046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#17436</a:t>
            </a:r>
            <a:r>
              <a:rPr lang="ko-KR" altLang="en-US" dirty="0"/>
              <a:t>소수의 </a:t>
            </a:r>
            <a:r>
              <a:rPr lang="ko-KR" altLang="en-US" dirty="0" smtClean="0"/>
              <a:t>배수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endParaRPr lang="nn-NO" altLang="ko-KR" dirty="0" smtClean="0"/>
          </a:p>
          <a:p>
            <a:endParaRPr lang="nn-NO" altLang="ko-KR" dirty="0"/>
          </a:p>
          <a:p>
            <a:endParaRPr lang="nn-NO" altLang="ko-KR" dirty="0" smtClean="0"/>
          </a:p>
          <a:p>
            <a:r>
              <a:rPr lang="nn-NO" altLang="ko-KR" dirty="0" smtClean="0"/>
              <a:t>for </a:t>
            </a:r>
            <a:r>
              <a:rPr lang="nn-NO" altLang="ko-KR" dirty="0"/>
              <a:t>(i = 1; i &lt; (1 &lt;&lt; n); i++) {</a:t>
            </a:r>
          </a:p>
          <a:p>
            <a:r>
              <a:rPr lang="en-US" altLang="ko-KR" dirty="0" smtClean="0"/>
              <a:t>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바꾸고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선택</a:t>
            </a:r>
            <a:r>
              <a:rPr lang="en-US" altLang="ko-KR" dirty="0" smtClean="0"/>
              <a:t>O, 0</a:t>
            </a:r>
            <a:r>
              <a:rPr lang="ko-KR" altLang="en-US" dirty="0" smtClean="0"/>
              <a:t>이면 선택</a:t>
            </a:r>
            <a:r>
              <a:rPr lang="en-US" altLang="ko-KR" dirty="0" smtClean="0"/>
              <a:t>X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21855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#13912</a:t>
            </a:r>
            <a:r>
              <a:rPr lang="ko-KR" altLang="en-US" dirty="0"/>
              <a:t>외계 생물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 err="1"/>
              <a:t>dp</a:t>
            </a:r>
            <a:r>
              <a:rPr lang="en-US" altLang="ko-KR" b="1" dirty="0"/>
              <a:t> + </a:t>
            </a:r>
            <a:r>
              <a:rPr lang="ko-KR" altLang="en-US" b="1" dirty="0" err="1"/>
              <a:t>조합론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왼쪽 부트리와 오른쪽 부트리를 분리해서 생각한다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225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#13912</a:t>
            </a:r>
            <a:r>
              <a:rPr lang="ko-KR" altLang="en-US" dirty="0"/>
              <a:t>외계 생물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루트는 무조건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60D172-74E3-47FF-8DB0-AA0D5B9CAB43}"/>
              </a:ext>
            </a:extLst>
          </p:cNvPr>
          <p:cNvSpPr/>
          <p:nvPr/>
        </p:nvSpPr>
        <p:spPr>
          <a:xfrm>
            <a:off x="5497270" y="2399251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56A767-5516-4531-87FD-73A399052C2B}"/>
              </a:ext>
            </a:extLst>
          </p:cNvPr>
          <p:cNvGrpSpPr/>
          <p:nvPr/>
        </p:nvGrpSpPr>
        <p:grpSpPr>
          <a:xfrm>
            <a:off x="6241726" y="3313651"/>
            <a:ext cx="1359017" cy="1848724"/>
            <a:chOff x="5660890" y="3313651"/>
            <a:chExt cx="1359017" cy="1848724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5496D44D-DBA6-4043-89D3-9B7A0F5F89DE}"/>
                </a:ext>
              </a:extLst>
            </p:cNvPr>
            <p:cNvSpPr/>
            <p:nvPr/>
          </p:nvSpPr>
          <p:spPr>
            <a:xfrm>
              <a:off x="5660890" y="3524425"/>
              <a:ext cx="1359017" cy="16379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72C041F-6FBD-48C3-86DB-3EEE46B44EB7}"/>
                </a:ext>
              </a:extLst>
            </p:cNvPr>
            <p:cNvSpPr/>
            <p:nvPr/>
          </p:nvSpPr>
          <p:spPr>
            <a:xfrm>
              <a:off x="6126480" y="3313651"/>
              <a:ext cx="427839" cy="4278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D799BD-9ACA-4C2E-B266-65A220BFEBEF}"/>
              </a:ext>
            </a:extLst>
          </p:cNvPr>
          <p:cNvGrpSpPr/>
          <p:nvPr/>
        </p:nvGrpSpPr>
        <p:grpSpPr>
          <a:xfrm>
            <a:off x="3970406" y="3313651"/>
            <a:ext cx="1359017" cy="1848724"/>
            <a:chOff x="5660890" y="3313651"/>
            <a:chExt cx="1359017" cy="1848724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75EB28F6-678F-43B5-B5F4-6FCF669016BB}"/>
                </a:ext>
              </a:extLst>
            </p:cNvPr>
            <p:cNvSpPr/>
            <p:nvPr/>
          </p:nvSpPr>
          <p:spPr>
            <a:xfrm>
              <a:off x="5660890" y="3524425"/>
              <a:ext cx="1359017" cy="16379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A375903-51BB-4F0C-B5C7-8A690EEDFBB1}"/>
                </a:ext>
              </a:extLst>
            </p:cNvPr>
            <p:cNvSpPr/>
            <p:nvPr/>
          </p:nvSpPr>
          <p:spPr>
            <a:xfrm>
              <a:off x="6126480" y="3313651"/>
              <a:ext cx="427839" cy="4278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2C2E11-A103-42DC-8C11-EBB57061B564}"/>
              </a:ext>
            </a:extLst>
          </p:cNvPr>
          <p:cNvCxnSpPr>
            <a:stCxn id="12" idx="7"/>
            <a:endCxn id="4" idx="3"/>
          </p:cNvCxnSpPr>
          <p:nvPr/>
        </p:nvCxnSpPr>
        <p:spPr>
          <a:xfrm flipV="1">
            <a:off x="4801179" y="2764434"/>
            <a:ext cx="758747" cy="6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E7A806-7990-48A5-BDB6-9D9658D40FA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5862453" y="2764434"/>
            <a:ext cx="907519" cy="6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8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#13912</a:t>
            </a:r>
            <a:r>
              <a:rPr lang="ko-KR" altLang="en-US" dirty="0"/>
              <a:t>외계 생물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왼쪽 부트리만 있다고 생각했을 때 해당 트리를 만드는 경우의 수 </a:t>
            </a:r>
            <a:r>
              <a:rPr lang="en-US" altLang="ko-KR" b="1" dirty="0"/>
              <a:t>: x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60D172-74E3-47FF-8DB0-AA0D5B9CAB43}"/>
              </a:ext>
            </a:extLst>
          </p:cNvPr>
          <p:cNvSpPr/>
          <p:nvPr/>
        </p:nvSpPr>
        <p:spPr>
          <a:xfrm>
            <a:off x="5497270" y="2399251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56A767-5516-4531-87FD-73A399052C2B}"/>
              </a:ext>
            </a:extLst>
          </p:cNvPr>
          <p:cNvGrpSpPr/>
          <p:nvPr/>
        </p:nvGrpSpPr>
        <p:grpSpPr>
          <a:xfrm>
            <a:off x="6241726" y="3313651"/>
            <a:ext cx="1359017" cy="1848724"/>
            <a:chOff x="5660890" y="3313651"/>
            <a:chExt cx="1359017" cy="1848724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5496D44D-DBA6-4043-89D3-9B7A0F5F89DE}"/>
                </a:ext>
              </a:extLst>
            </p:cNvPr>
            <p:cNvSpPr/>
            <p:nvPr/>
          </p:nvSpPr>
          <p:spPr>
            <a:xfrm>
              <a:off x="5660890" y="3524425"/>
              <a:ext cx="1359017" cy="16379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72C041F-6FBD-48C3-86DB-3EEE46B44EB7}"/>
                </a:ext>
              </a:extLst>
            </p:cNvPr>
            <p:cNvSpPr/>
            <p:nvPr/>
          </p:nvSpPr>
          <p:spPr>
            <a:xfrm>
              <a:off x="6126480" y="3313651"/>
              <a:ext cx="427839" cy="4278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D799BD-9ACA-4C2E-B266-65A220BFEBEF}"/>
              </a:ext>
            </a:extLst>
          </p:cNvPr>
          <p:cNvGrpSpPr/>
          <p:nvPr/>
        </p:nvGrpSpPr>
        <p:grpSpPr>
          <a:xfrm>
            <a:off x="3970406" y="3313651"/>
            <a:ext cx="1359017" cy="1848724"/>
            <a:chOff x="5660890" y="3313651"/>
            <a:chExt cx="1359017" cy="1848724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75EB28F6-678F-43B5-B5F4-6FCF669016BB}"/>
                </a:ext>
              </a:extLst>
            </p:cNvPr>
            <p:cNvSpPr/>
            <p:nvPr/>
          </p:nvSpPr>
          <p:spPr>
            <a:xfrm>
              <a:off x="5660890" y="3524425"/>
              <a:ext cx="1359017" cy="16379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A375903-51BB-4F0C-B5C7-8A690EEDFBB1}"/>
                </a:ext>
              </a:extLst>
            </p:cNvPr>
            <p:cNvSpPr/>
            <p:nvPr/>
          </p:nvSpPr>
          <p:spPr>
            <a:xfrm>
              <a:off x="6126480" y="3313651"/>
              <a:ext cx="427839" cy="4278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2C2E11-A103-42DC-8C11-EBB57061B564}"/>
              </a:ext>
            </a:extLst>
          </p:cNvPr>
          <p:cNvCxnSpPr>
            <a:stCxn id="12" idx="7"/>
            <a:endCxn id="4" idx="3"/>
          </p:cNvCxnSpPr>
          <p:nvPr/>
        </p:nvCxnSpPr>
        <p:spPr>
          <a:xfrm flipV="1">
            <a:off x="4801179" y="2764434"/>
            <a:ext cx="758747" cy="6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E7A806-7990-48A5-BDB6-9D9658D40FA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5862453" y="2764434"/>
            <a:ext cx="907519" cy="6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6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#13912</a:t>
            </a:r>
            <a:r>
              <a:rPr lang="ko-KR" altLang="en-US" dirty="0"/>
              <a:t>외계 생물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N</a:t>
            </a:r>
            <a:r>
              <a:rPr lang="ko-KR" altLang="en-US" b="1" dirty="0"/>
              <a:t> </a:t>
            </a:r>
            <a:r>
              <a:rPr lang="en-US" altLang="ko-KR" b="1" dirty="0"/>
              <a:t>= 15</a:t>
            </a:r>
            <a:r>
              <a:rPr lang="ko-KR" altLang="en-US" b="1" dirty="0" err="1"/>
              <a:t>일때</a:t>
            </a:r>
            <a:r>
              <a:rPr lang="ko-KR" altLang="en-US" b="1" dirty="0"/>
              <a:t> 왼쪽 </a:t>
            </a:r>
            <a:r>
              <a:rPr lang="ko-KR" altLang="en-US" b="1" dirty="0" err="1"/>
              <a:t>부트리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535541-503A-4A27-8B17-1EADC70F9693}"/>
              </a:ext>
            </a:extLst>
          </p:cNvPr>
          <p:cNvSpPr/>
          <p:nvPr/>
        </p:nvSpPr>
        <p:spPr>
          <a:xfrm>
            <a:off x="5430158" y="2549491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3604CD-C55D-4260-BCE2-F5F814FE91BA}"/>
              </a:ext>
            </a:extLst>
          </p:cNvPr>
          <p:cNvSpPr/>
          <p:nvPr/>
        </p:nvSpPr>
        <p:spPr>
          <a:xfrm>
            <a:off x="6562991" y="3576382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8B49D5-3D55-42A9-8C28-D80C8EFCC675}"/>
              </a:ext>
            </a:extLst>
          </p:cNvPr>
          <p:cNvSpPr/>
          <p:nvPr/>
        </p:nvSpPr>
        <p:spPr>
          <a:xfrm>
            <a:off x="7125054" y="4740396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165D044-1FB1-461D-94A7-A7EACE83653E}"/>
              </a:ext>
            </a:extLst>
          </p:cNvPr>
          <p:cNvSpPr/>
          <p:nvPr/>
        </p:nvSpPr>
        <p:spPr>
          <a:xfrm>
            <a:off x="6000928" y="4740397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2C2810-8023-4071-B021-FFF01C8C2703}"/>
              </a:ext>
            </a:extLst>
          </p:cNvPr>
          <p:cNvSpPr/>
          <p:nvPr/>
        </p:nvSpPr>
        <p:spPr>
          <a:xfrm>
            <a:off x="4206039" y="3576382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BC03B3-4159-45E5-BBE5-FA2986D782F6}"/>
              </a:ext>
            </a:extLst>
          </p:cNvPr>
          <p:cNvSpPr/>
          <p:nvPr/>
        </p:nvSpPr>
        <p:spPr>
          <a:xfrm>
            <a:off x="4768102" y="4740396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FF0D75-9368-4F0F-89D6-A6EE4F8892FC}"/>
              </a:ext>
            </a:extLst>
          </p:cNvPr>
          <p:cNvSpPr/>
          <p:nvPr/>
        </p:nvSpPr>
        <p:spPr>
          <a:xfrm>
            <a:off x="3643976" y="4740397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3C0B21-E1EC-4C60-9EDA-2629C3957823}"/>
              </a:ext>
            </a:extLst>
          </p:cNvPr>
          <p:cNvCxnSpPr>
            <a:stCxn id="5" idx="3"/>
            <a:endCxn id="21" idx="7"/>
          </p:cNvCxnSpPr>
          <p:nvPr/>
        </p:nvCxnSpPr>
        <p:spPr>
          <a:xfrm flipH="1">
            <a:off x="4685790" y="3029242"/>
            <a:ext cx="826680" cy="62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5BA7EE-A70B-4E60-87EE-2BDAD5AC2B5A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 flipH="1">
            <a:off x="3925008" y="4056133"/>
            <a:ext cx="363343" cy="68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0ABB08-1600-4960-93E0-C2DE5D806C49}"/>
              </a:ext>
            </a:extLst>
          </p:cNvPr>
          <p:cNvCxnSpPr>
            <a:stCxn id="21" idx="5"/>
            <a:endCxn id="22" idx="0"/>
          </p:cNvCxnSpPr>
          <p:nvPr/>
        </p:nvCxnSpPr>
        <p:spPr>
          <a:xfrm>
            <a:off x="4685790" y="4056133"/>
            <a:ext cx="363344" cy="68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A97894-699A-4CD8-8BF4-1C467A55E2BB}"/>
              </a:ext>
            </a:extLst>
          </p:cNvPr>
          <p:cNvCxnSpPr>
            <a:stCxn id="5" idx="5"/>
            <a:endCxn id="17" idx="1"/>
          </p:cNvCxnSpPr>
          <p:nvPr/>
        </p:nvCxnSpPr>
        <p:spPr>
          <a:xfrm>
            <a:off x="5909909" y="3029242"/>
            <a:ext cx="735394" cy="62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7E5551B-1F53-46FB-84C7-5AF75485718B}"/>
              </a:ext>
            </a:extLst>
          </p:cNvPr>
          <p:cNvCxnSpPr>
            <a:stCxn id="17" idx="3"/>
            <a:endCxn id="19" idx="0"/>
          </p:cNvCxnSpPr>
          <p:nvPr/>
        </p:nvCxnSpPr>
        <p:spPr>
          <a:xfrm flipH="1">
            <a:off x="6281960" y="4056133"/>
            <a:ext cx="363343" cy="68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4F4EC0-10AC-4937-A635-C3AD320696C8}"/>
              </a:ext>
            </a:extLst>
          </p:cNvPr>
          <p:cNvCxnSpPr>
            <a:stCxn id="17" idx="5"/>
            <a:endCxn id="18" idx="0"/>
          </p:cNvCxnSpPr>
          <p:nvPr/>
        </p:nvCxnSpPr>
        <p:spPr>
          <a:xfrm>
            <a:off x="7042742" y="4056133"/>
            <a:ext cx="363344" cy="68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7199EFD-3DEA-4A4C-9D03-FC273C305662}"/>
              </a:ext>
            </a:extLst>
          </p:cNvPr>
          <p:cNvCxnSpPr>
            <a:stCxn id="5" idx="7"/>
          </p:cNvCxnSpPr>
          <p:nvPr/>
        </p:nvCxnSpPr>
        <p:spPr>
          <a:xfrm flipV="1">
            <a:off x="5909909" y="1555540"/>
            <a:ext cx="3353732" cy="10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1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#13912</a:t>
            </a:r>
            <a:r>
              <a:rPr lang="ko-KR" altLang="en-US" dirty="0"/>
              <a:t>외계 생물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1</a:t>
            </a:r>
            <a:r>
              <a:rPr lang="ko-KR" altLang="en-US" b="1" dirty="0"/>
              <a:t>을 제외한 </a:t>
            </a:r>
            <a:r>
              <a:rPr lang="en-US" altLang="ko-KR" b="1" dirty="0"/>
              <a:t>15</a:t>
            </a:r>
            <a:r>
              <a:rPr lang="ko-KR" altLang="en-US" b="1" dirty="0"/>
              <a:t>개의 숫자 중 </a:t>
            </a:r>
            <a:r>
              <a:rPr lang="en-US" altLang="ko-KR" b="1" dirty="0"/>
              <a:t>7</a:t>
            </a:r>
            <a:r>
              <a:rPr lang="ko-KR" altLang="en-US" b="1" dirty="0"/>
              <a:t>개를 선택한다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Ex)</a:t>
            </a:r>
            <a:r>
              <a:rPr lang="ko-KR" altLang="en-US" b="1" dirty="0"/>
              <a:t> </a:t>
            </a:r>
            <a:r>
              <a:rPr lang="en-US" altLang="ko-KR" b="1" dirty="0"/>
              <a:t>2 3 5 6 9 10 11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535541-503A-4A27-8B17-1EADC70F9693}"/>
              </a:ext>
            </a:extLst>
          </p:cNvPr>
          <p:cNvSpPr/>
          <p:nvPr/>
        </p:nvSpPr>
        <p:spPr>
          <a:xfrm>
            <a:off x="5430158" y="2549491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3604CD-C55D-4260-BCE2-F5F814FE91BA}"/>
              </a:ext>
            </a:extLst>
          </p:cNvPr>
          <p:cNvSpPr/>
          <p:nvPr/>
        </p:nvSpPr>
        <p:spPr>
          <a:xfrm>
            <a:off x="6562991" y="3576382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8B49D5-3D55-42A9-8C28-D80C8EFCC675}"/>
              </a:ext>
            </a:extLst>
          </p:cNvPr>
          <p:cNvSpPr/>
          <p:nvPr/>
        </p:nvSpPr>
        <p:spPr>
          <a:xfrm>
            <a:off x="7125054" y="4740396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165D044-1FB1-461D-94A7-A7EACE83653E}"/>
              </a:ext>
            </a:extLst>
          </p:cNvPr>
          <p:cNvSpPr/>
          <p:nvPr/>
        </p:nvSpPr>
        <p:spPr>
          <a:xfrm>
            <a:off x="6000928" y="4740397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2C2810-8023-4071-B021-FFF01C8C2703}"/>
              </a:ext>
            </a:extLst>
          </p:cNvPr>
          <p:cNvSpPr/>
          <p:nvPr/>
        </p:nvSpPr>
        <p:spPr>
          <a:xfrm>
            <a:off x="4206039" y="3576382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BC03B3-4159-45E5-BBE5-FA2986D782F6}"/>
              </a:ext>
            </a:extLst>
          </p:cNvPr>
          <p:cNvSpPr/>
          <p:nvPr/>
        </p:nvSpPr>
        <p:spPr>
          <a:xfrm>
            <a:off x="4768102" y="4740396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FF0D75-9368-4F0F-89D6-A6EE4F8892FC}"/>
              </a:ext>
            </a:extLst>
          </p:cNvPr>
          <p:cNvSpPr/>
          <p:nvPr/>
        </p:nvSpPr>
        <p:spPr>
          <a:xfrm>
            <a:off x="3643976" y="4740397"/>
            <a:ext cx="562063" cy="56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3C0B21-E1EC-4C60-9EDA-2629C3957823}"/>
              </a:ext>
            </a:extLst>
          </p:cNvPr>
          <p:cNvCxnSpPr>
            <a:stCxn id="5" idx="3"/>
            <a:endCxn id="21" idx="7"/>
          </p:cNvCxnSpPr>
          <p:nvPr/>
        </p:nvCxnSpPr>
        <p:spPr>
          <a:xfrm flipH="1">
            <a:off x="4685790" y="3029242"/>
            <a:ext cx="826680" cy="62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5BA7EE-A70B-4E60-87EE-2BDAD5AC2B5A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 flipH="1">
            <a:off x="3925008" y="4056133"/>
            <a:ext cx="363343" cy="68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0ABB08-1600-4960-93E0-C2DE5D806C49}"/>
              </a:ext>
            </a:extLst>
          </p:cNvPr>
          <p:cNvCxnSpPr>
            <a:stCxn id="21" idx="5"/>
            <a:endCxn id="22" idx="0"/>
          </p:cNvCxnSpPr>
          <p:nvPr/>
        </p:nvCxnSpPr>
        <p:spPr>
          <a:xfrm>
            <a:off x="4685790" y="4056133"/>
            <a:ext cx="363344" cy="68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A97894-699A-4CD8-8BF4-1C467A55E2BB}"/>
              </a:ext>
            </a:extLst>
          </p:cNvPr>
          <p:cNvCxnSpPr>
            <a:stCxn id="5" idx="5"/>
            <a:endCxn id="17" idx="1"/>
          </p:cNvCxnSpPr>
          <p:nvPr/>
        </p:nvCxnSpPr>
        <p:spPr>
          <a:xfrm>
            <a:off x="5909909" y="3029242"/>
            <a:ext cx="735394" cy="62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7E5551B-1F53-46FB-84C7-5AF75485718B}"/>
              </a:ext>
            </a:extLst>
          </p:cNvPr>
          <p:cNvCxnSpPr>
            <a:stCxn id="17" idx="3"/>
            <a:endCxn id="19" idx="0"/>
          </p:cNvCxnSpPr>
          <p:nvPr/>
        </p:nvCxnSpPr>
        <p:spPr>
          <a:xfrm flipH="1">
            <a:off x="6281960" y="4056133"/>
            <a:ext cx="363343" cy="68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4F4EC0-10AC-4937-A635-C3AD320696C8}"/>
              </a:ext>
            </a:extLst>
          </p:cNvPr>
          <p:cNvCxnSpPr>
            <a:stCxn id="17" idx="5"/>
            <a:endCxn id="18" idx="0"/>
          </p:cNvCxnSpPr>
          <p:nvPr/>
        </p:nvCxnSpPr>
        <p:spPr>
          <a:xfrm>
            <a:off x="7042742" y="4056133"/>
            <a:ext cx="363344" cy="68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7199EFD-3DEA-4A4C-9D03-FC273C305662}"/>
              </a:ext>
            </a:extLst>
          </p:cNvPr>
          <p:cNvCxnSpPr>
            <a:stCxn id="5" idx="7"/>
          </p:cNvCxnSpPr>
          <p:nvPr/>
        </p:nvCxnSpPr>
        <p:spPr>
          <a:xfrm flipV="1">
            <a:off x="5909909" y="1555540"/>
            <a:ext cx="3353732" cy="10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#13912</a:t>
            </a:r>
            <a:r>
              <a:rPr lang="ko-KR" altLang="en-US" dirty="0"/>
              <a:t>외계 생물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크기에 맞춰 왼쪽 부트리에 넣는다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Ex)</a:t>
            </a:r>
            <a:r>
              <a:rPr lang="ko-KR" altLang="en-US" b="1" dirty="0"/>
              <a:t> </a:t>
            </a:r>
            <a:r>
              <a:rPr lang="en-US" altLang="ko-KR" b="1" dirty="0"/>
              <a:t>2 3 5 6 9 10 11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535541-503A-4A27-8B17-1EADC70F9693}"/>
              </a:ext>
            </a:extLst>
          </p:cNvPr>
          <p:cNvSpPr/>
          <p:nvPr/>
        </p:nvSpPr>
        <p:spPr>
          <a:xfrm>
            <a:off x="5430158" y="2549491"/>
            <a:ext cx="662114" cy="66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3604CD-C55D-4260-BCE2-F5F814FE91BA}"/>
              </a:ext>
            </a:extLst>
          </p:cNvPr>
          <p:cNvSpPr/>
          <p:nvPr/>
        </p:nvSpPr>
        <p:spPr>
          <a:xfrm>
            <a:off x="6562991" y="3576382"/>
            <a:ext cx="662114" cy="66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8B49D5-3D55-42A9-8C28-D80C8EFCC675}"/>
              </a:ext>
            </a:extLst>
          </p:cNvPr>
          <p:cNvSpPr/>
          <p:nvPr/>
        </p:nvSpPr>
        <p:spPr>
          <a:xfrm>
            <a:off x="7125054" y="4740396"/>
            <a:ext cx="662114" cy="66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165D044-1FB1-461D-94A7-A7EACE83653E}"/>
              </a:ext>
            </a:extLst>
          </p:cNvPr>
          <p:cNvSpPr/>
          <p:nvPr/>
        </p:nvSpPr>
        <p:spPr>
          <a:xfrm>
            <a:off x="6000928" y="4740397"/>
            <a:ext cx="662114" cy="66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2C2810-8023-4071-B021-FFF01C8C2703}"/>
              </a:ext>
            </a:extLst>
          </p:cNvPr>
          <p:cNvSpPr/>
          <p:nvPr/>
        </p:nvSpPr>
        <p:spPr>
          <a:xfrm>
            <a:off x="4206039" y="3576382"/>
            <a:ext cx="662114" cy="66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BC03B3-4159-45E5-BBE5-FA2986D782F6}"/>
              </a:ext>
            </a:extLst>
          </p:cNvPr>
          <p:cNvSpPr/>
          <p:nvPr/>
        </p:nvSpPr>
        <p:spPr>
          <a:xfrm>
            <a:off x="4768102" y="4740396"/>
            <a:ext cx="662114" cy="66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FF0D75-9368-4F0F-89D6-A6EE4F8892FC}"/>
              </a:ext>
            </a:extLst>
          </p:cNvPr>
          <p:cNvSpPr/>
          <p:nvPr/>
        </p:nvSpPr>
        <p:spPr>
          <a:xfrm>
            <a:off x="3643976" y="4740397"/>
            <a:ext cx="662114" cy="66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3C0B21-E1EC-4C60-9EDA-2629C3957823}"/>
              </a:ext>
            </a:extLst>
          </p:cNvPr>
          <p:cNvCxnSpPr>
            <a:stCxn id="5" idx="3"/>
            <a:endCxn id="21" idx="7"/>
          </p:cNvCxnSpPr>
          <p:nvPr/>
        </p:nvCxnSpPr>
        <p:spPr>
          <a:xfrm flipH="1">
            <a:off x="4771189" y="3114641"/>
            <a:ext cx="755933" cy="55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5BA7EE-A70B-4E60-87EE-2BDAD5AC2B5A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 flipH="1">
            <a:off x="3975033" y="4141532"/>
            <a:ext cx="327970" cy="59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0ABB08-1600-4960-93E0-C2DE5D806C49}"/>
              </a:ext>
            </a:extLst>
          </p:cNvPr>
          <p:cNvCxnSpPr>
            <a:stCxn id="21" idx="5"/>
            <a:endCxn id="22" idx="0"/>
          </p:cNvCxnSpPr>
          <p:nvPr/>
        </p:nvCxnSpPr>
        <p:spPr>
          <a:xfrm>
            <a:off x="4771189" y="4141532"/>
            <a:ext cx="327970" cy="598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A97894-699A-4CD8-8BF4-1C467A55E2BB}"/>
              </a:ext>
            </a:extLst>
          </p:cNvPr>
          <p:cNvCxnSpPr>
            <a:stCxn id="5" idx="5"/>
            <a:endCxn id="17" idx="1"/>
          </p:cNvCxnSpPr>
          <p:nvPr/>
        </p:nvCxnSpPr>
        <p:spPr>
          <a:xfrm>
            <a:off x="5995308" y="3114641"/>
            <a:ext cx="664647" cy="55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7E5551B-1F53-46FB-84C7-5AF75485718B}"/>
              </a:ext>
            </a:extLst>
          </p:cNvPr>
          <p:cNvCxnSpPr>
            <a:stCxn id="17" idx="3"/>
            <a:endCxn id="19" idx="0"/>
          </p:cNvCxnSpPr>
          <p:nvPr/>
        </p:nvCxnSpPr>
        <p:spPr>
          <a:xfrm flipH="1">
            <a:off x="6331985" y="4141532"/>
            <a:ext cx="327970" cy="59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4F4EC0-10AC-4937-A635-C3AD320696C8}"/>
              </a:ext>
            </a:extLst>
          </p:cNvPr>
          <p:cNvCxnSpPr>
            <a:stCxn id="17" idx="5"/>
            <a:endCxn id="18" idx="0"/>
          </p:cNvCxnSpPr>
          <p:nvPr/>
        </p:nvCxnSpPr>
        <p:spPr>
          <a:xfrm>
            <a:off x="7128141" y="4141532"/>
            <a:ext cx="327970" cy="598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7199EFD-3DEA-4A4C-9D03-FC273C305662}"/>
              </a:ext>
            </a:extLst>
          </p:cNvPr>
          <p:cNvCxnSpPr>
            <a:stCxn id="5" idx="7"/>
          </p:cNvCxnSpPr>
          <p:nvPr/>
        </p:nvCxnSpPr>
        <p:spPr>
          <a:xfrm flipV="1">
            <a:off x="5995308" y="1555541"/>
            <a:ext cx="3268333" cy="109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0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#13912</a:t>
            </a:r>
            <a:r>
              <a:rPr lang="ko-KR" altLang="en-US" dirty="0"/>
              <a:t>외계 생물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나머지 숫자를 크기에 맞춰 오른쪽 부트리에 넣는다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N=10</a:t>
            </a:r>
            <a:r>
              <a:rPr lang="ko-KR" altLang="en-US" b="1" dirty="0"/>
              <a:t>일 때 </a:t>
            </a:r>
            <a:r>
              <a:rPr lang="en-US" altLang="ko-KR" b="1" dirty="0"/>
              <a:t>1022</a:t>
            </a:r>
            <a:r>
              <a:rPr lang="ko-KR" altLang="en-US" b="1" dirty="0"/>
              <a:t>개의 숫자 중 </a:t>
            </a:r>
            <a:r>
              <a:rPr lang="en-US" altLang="ko-KR" b="1" dirty="0"/>
              <a:t>511</a:t>
            </a:r>
            <a:r>
              <a:rPr lang="ko-KR" altLang="en-US" b="1" dirty="0"/>
              <a:t>개를 선택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-&gt;</a:t>
            </a:r>
            <a:r>
              <a:rPr lang="ko-KR" altLang="en-US" b="1" dirty="0"/>
              <a:t>이항 계수 </a:t>
            </a:r>
            <a:r>
              <a:rPr lang="en-US" altLang="ko-KR" b="1" dirty="0"/>
              <a:t>3</a:t>
            </a:r>
            <a:r>
              <a:rPr lang="ko-KR" altLang="en-US" b="1" dirty="0"/>
              <a:t>처럼 해결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트리에서는 왼쪽 부트리와 오른쪽 부트리를 독립적으로 계산하는 경우가 많다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5928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#8907</a:t>
            </a:r>
            <a:r>
              <a:rPr lang="ko-KR" altLang="en-US" dirty="0"/>
              <a:t>네온 사인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같은 색으로 이루어진 삼각형 개수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7402EB-2B43-414D-A631-7AACA7F3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2840144"/>
            <a:ext cx="4000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#16395</a:t>
            </a:r>
            <a:r>
              <a:rPr lang="en-US" altLang="ko-KR" dirty="0"/>
              <a:t> </a:t>
            </a:r>
            <a:r>
              <a:rPr lang="ko-KR" altLang="en-US" dirty="0"/>
              <a:t>파스칼 삼각형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X</a:t>
            </a:r>
            <a:r>
              <a:rPr lang="ko-KR" altLang="en-US" b="1" dirty="0"/>
              <a:t>번째 행의 </a:t>
            </a:r>
            <a:r>
              <a:rPr lang="en-US" altLang="ko-KR" b="1" dirty="0"/>
              <a:t>y</a:t>
            </a:r>
            <a:r>
              <a:rPr lang="ko-KR" altLang="en-US" b="1" dirty="0"/>
              <a:t>번째 열에 있는 숫자 </a:t>
            </a:r>
            <a:r>
              <a:rPr lang="en-US" altLang="ko-KR" b="1" dirty="0"/>
              <a:t>: x</a:t>
            </a:r>
            <a:r>
              <a:rPr lang="ko-KR" altLang="en-US" b="1" dirty="0"/>
              <a:t>개중 </a:t>
            </a:r>
            <a:r>
              <a:rPr lang="en-US" altLang="ko-KR" b="1" dirty="0"/>
              <a:t>y</a:t>
            </a:r>
            <a:r>
              <a:rPr lang="ko-KR" altLang="en-US" b="1" dirty="0"/>
              <a:t>개를 순서없이 고르는 경우의 수</a:t>
            </a: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56EAE55-CD50-46CC-A673-CDBD2FD32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92" y="3429000"/>
            <a:ext cx="3076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#8907</a:t>
            </a:r>
            <a:r>
              <a:rPr lang="ko-KR" altLang="en-US" dirty="0"/>
              <a:t>네온 사인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같은 색으로 이루어진 삼각형 개수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=</a:t>
            </a:r>
            <a:r>
              <a:rPr lang="ko-KR" altLang="en-US" b="1" dirty="0"/>
              <a:t>전체 삼각형 개수 </a:t>
            </a:r>
            <a:r>
              <a:rPr lang="en-US" altLang="ko-KR" b="1" dirty="0"/>
              <a:t>– </a:t>
            </a:r>
            <a:r>
              <a:rPr lang="ko-KR" altLang="en-US" b="1" dirty="0"/>
              <a:t>다른 색으로 이루어진 삼각형 개수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빨</a:t>
            </a:r>
            <a:r>
              <a:rPr lang="en-US" altLang="ko-KR" b="1" dirty="0"/>
              <a:t>1</a:t>
            </a:r>
            <a:r>
              <a:rPr lang="ko-KR" altLang="en-US" b="1" dirty="0"/>
              <a:t>파</a:t>
            </a:r>
            <a:r>
              <a:rPr lang="en-US" altLang="ko-KR" b="1" dirty="0"/>
              <a:t>2 or </a:t>
            </a:r>
            <a:r>
              <a:rPr lang="ko-KR" altLang="en-US" b="1" dirty="0"/>
              <a:t>빨</a:t>
            </a:r>
            <a:r>
              <a:rPr lang="en-US" altLang="ko-KR" b="1" dirty="0"/>
              <a:t>2</a:t>
            </a:r>
            <a:r>
              <a:rPr lang="ko-KR" altLang="en-US" b="1" dirty="0"/>
              <a:t>파</a:t>
            </a:r>
            <a:r>
              <a:rPr lang="en-US" altLang="ko-KR" b="1" dirty="0"/>
              <a:t>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7402EB-2B43-414D-A631-7AACA7F3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2840144"/>
            <a:ext cx="4000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6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#8907</a:t>
            </a:r>
            <a:r>
              <a:rPr lang="ko-KR" altLang="en-US" dirty="0"/>
              <a:t>네온 사인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같은 색으로 이루어진 삼각형 개수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=</a:t>
            </a:r>
            <a:r>
              <a:rPr lang="ko-KR" altLang="en-US" b="1" dirty="0"/>
              <a:t>전체 삼각형 개수 </a:t>
            </a:r>
            <a:r>
              <a:rPr lang="en-US" altLang="ko-KR" b="1" dirty="0"/>
              <a:t>– </a:t>
            </a:r>
            <a:r>
              <a:rPr lang="ko-KR" altLang="en-US" b="1" dirty="0"/>
              <a:t>다른 색으로 이루어진 삼각형 개수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빨</a:t>
            </a:r>
            <a:r>
              <a:rPr lang="en-US" altLang="ko-KR" b="1" dirty="0"/>
              <a:t>1</a:t>
            </a:r>
            <a:r>
              <a:rPr lang="ko-KR" altLang="en-US" b="1" dirty="0"/>
              <a:t>파</a:t>
            </a:r>
            <a:r>
              <a:rPr lang="en-US" altLang="ko-KR" b="1" dirty="0"/>
              <a:t>2 or </a:t>
            </a:r>
            <a:r>
              <a:rPr lang="ko-KR" altLang="en-US" b="1" dirty="0"/>
              <a:t>빨</a:t>
            </a:r>
            <a:r>
              <a:rPr lang="en-US" altLang="ko-KR" b="1" dirty="0"/>
              <a:t>2</a:t>
            </a:r>
            <a:r>
              <a:rPr lang="ko-KR" altLang="en-US" b="1" dirty="0"/>
              <a:t>파</a:t>
            </a:r>
            <a:r>
              <a:rPr lang="en-US" altLang="ko-KR" b="1" dirty="0"/>
              <a:t>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7402EB-2B43-414D-A631-7AACA7F3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2840144"/>
            <a:ext cx="4000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2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#8907</a:t>
            </a:r>
            <a:r>
              <a:rPr lang="ko-KR" altLang="en-US" dirty="0"/>
              <a:t>네온 사인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같은 색으로 이루어진 삼각형 개수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=</a:t>
            </a:r>
            <a:r>
              <a:rPr lang="ko-KR" altLang="en-US" b="1" dirty="0"/>
              <a:t>전체 삼각형 개수 </a:t>
            </a:r>
            <a:r>
              <a:rPr lang="en-US" altLang="ko-KR" b="1" dirty="0"/>
              <a:t>– </a:t>
            </a:r>
            <a:r>
              <a:rPr lang="ko-KR" altLang="en-US" b="1" dirty="0"/>
              <a:t>다른 색으로 이루어진 삼각형 개수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빨</a:t>
            </a:r>
            <a:r>
              <a:rPr lang="en-US" altLang="ko-KR" b="1" dirty="0"/>
              <a:t>1</a:t>
            </a:r>
            <a:r>
              <a:rPr lang="ko-KR" altLang="en-US" b="1" dirty="0"/>
              <a:t>파</a:t>
            </a:r>
            <a:r>
              <a:rPr lang="en-US" altLang="ko-KR" b="1" dirty="0"/>
              <a:t>2 or </a:t>
            </a:r>
            <a:r>
              <a:rPr lang="ko-KR" altLang="en-US" b="1" dirty="0"/>
              <a:t>빨</a:t>
            </a:r>
            <a:r>
              <a:rPr lang="en-US" altLang="ko-KR" b="1" dirty="0"/>
              <a:t>2</a:t>
            </a:r>
            <a:r>
              <a:rPr lang="ko-KR" altLang="en-US" b="1" dirty="0"/>
              <a:t>파</a:t>
            </a:r>
            <a:r>
              <a:rPr lang="en-US" altLang="ko-KR" b="1" dirty="0"/>
              <a:t>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7402EB-2B43-414D-A631-7AACA7F3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2840144"/>
            <a:ext cx="4000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8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카탈란</a:t>
            </a:r>
            <a:r>
              <a:rPr lang="ko-KR" altLang="en-US" dirty="0"/>
              <a:t> 넘버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/>
              <a:t>올바른 괄호 쌍 찾기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산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대각선 피해가기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다각형을 삼각형으로 나누기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323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카탈란</a:t>
            </a:r>
            <a:r>
              <a:rPr lang="ko-KR" altLang="en-US" dirty="0"/>
              <a:t> 넘버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카탈란</a:t>
            </a:r>
            <a:r>
              <a:rPr lang="ko-KR" altLang="en-US" dirty="0" smtClean="0"/>
              <a:t> 넘버 공식들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6584"/>
            <a:ext cx="2819400" cy="781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46008"/>
            <a:ext cx="1514475" cy="476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27677"/>
            <a:ext cx="2057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카탈란</a:t>
            </a:r>
            <a:r>
              <a:rPr lang="ko-KR" altLang="en-US" dirty="0"/>
              <a:t> 넘버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O                                                                        X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38" y="2971984"/>
            <a:ext cx="2639636" cy="26812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140" y="2971984"/>
            <a:ext cx="2636693" cy="26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94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카탈란</a:t>
            </a:r>
            <a:r>
              <a:rPr lang="ko-KR" altLang="en-US" dirty="0"/>
              <a:t> 넘버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/>
              <a:t>대각선을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넘지 않는 경우의 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 </a:t>
            </a:r>
            <a:r>
              <a:rPr lang="ko-KR" altLang="en-US" dirty="0" smtClean="0"/>
              <a:t>전체 경우의 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대각선을 넘는 경우의 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1346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카탈란</a:t>
            </a:r>
            <a:r>
              <a:rPr lang="ko-KR" altLang="en-US" dirty="0"/>
              <a:t> 넘버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/>
              <a:t>대각선을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넘지 않는 경우의 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 </a:t>
            </a:r>
            <a:r>
              <a:rPr lang="ko-KR" altLang="en-US" dirty="0" smtClean="0"/>
              <a:t>전체 경우의 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대각선을 넘는 경우의 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59" y="2435630"/>
            <a:ext cx="2968900" cy="29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카탈란</a:t>
            </a:r>
            <a:r>
              <a:rPr lang="ko-KR" altLang="en-US" dirty="0"/>
              <a:t> 넘버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5037513" y="2888980"/>
            <a:ext cx="1770610" cy="193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57" y="2643446"/>
            <a:ext cx="2712880" cy="25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91" y="2643446"/>
            <a:ext cx="3024836" cy="25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0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카탈란</a:t>
            </a:r>
            <a:r>
              <a:rPr lang="ko-KR" altLang="en-US" dirty="0"/>
              <a:t> 넘버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/>
              <a:t>전체 경우의 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대각선을 넘는 경우의 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2822084"/>
            <a:ext cx="3501585" cy="11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4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#16395</a:t>
            </a:r>
            <a:r>
              <a:rPr lang="en-US" altLang="ko-KR" dirty="0"/>
              <a:t> </a:t>
            </a:r>
            <a:r>
              <a:rPr lang="ko-KR" altLang="en-US" dirty="0"/>
              <a:t>파스칼 삼각형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n</a:t>
            </a:r>
            <a:r>
              <a:rPr lang="ko-KR" altLang="en-US" b="1" dirty="0"/>
              <a:t>개중 </a:t>
            </a:r>
            <a:r>
              <a:rPr lang="en-US" altLang="ko-KR" b="1" dirty="0"/>
              <a:t>m</a:t>
            </a:r>
            <a:r>
              <a:rPr lang="ko-KR" altLang="en-US" b="1" dirty="0"/>
              <a:t>개 고르는 경우의 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=(n-1)</a:t>
            </a:r>
            <a:r>
              <a:rPr lang="ko-KR" altLang="en-US" b="1" dirty="0"/>
              <a:t>개중 </a:t>
            </a:r>
            <a:r>
              <a:rPr lang="en-US" altLang="ko-KR" b="1" dirty="0"/>
              <a:t>m</a:t>
            </a:r>
            <a:r>
              <a:rPr lang="ko-KR" altLang="en-US" b="1" dirty="0"/>
              <a:t>개 고르는 경우의 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+ (n-1)</a:t>
            </a:r>
            <a:r>
              <a:rPr lang="ko-KR" altLang="en-US" b="1" dirty="0"/>
              <a:t>개중 </a:t>
            </a:r>
            <a:r>
              <a:rPr lang="en-US" altLang="ko-KR" b="1" dirty="0"/>
              <a:t>(m-1)</a:t>
            </a:r>
            <a:r>
              <a:rPr lang="ko-KR" altLang="en-US" b="1" dirty="0"/>
              <a:t>개 고르는 경우의 수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56EAE55-CD50-46CC-A673-CDBD2FD32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92" y="3429000"/>
            <a:ext cx="3076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16395</a:t>
            </a:r>
            <a:r>
              <a:rPr lang="en-US" altLang="ko-KR" dirty="0" smtClean="0"/>
              <a:t> </a:t>
            </a:r>
            <a:r>
              <a:rPr lang="ko-KR" altLang="en-US" dirty="0"/>
              <a:t>파스칼의 </a:t>
            </a:r>
            <a:r>
              <a:rPr lang="ko-KR" altLang="en-US" dirty="0" smtClean="0"/>
              <a:t>삼각형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1010</a:t>
            </a:r>
            <a:r>
              <a:rPr lang="en-US" altLang="ko-KR" dirty="0" smtClean="0"/>
              <a:t> </a:t>
            </a:r>
            <a:r>
              <a:rPr lang="ko-KR" altLang="en-US" dirty="0"/>
              <a:t>다리 </a:t>
            </a:r>
            <a:r>
              <a:rPr lang="ko-KR" altLang="en-US" dirty="0" smtClean="0"/>
              <a:t>놓기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4"/>
              </a:rPr>
              <a:t>1759</a:t>
            </a:r>
            <a:r>
              <a:rPr lang="en-US" altLang="ko-KR" dirty="0" smtClean="0"/>
              <a:t> </a:t>
            </a:r>
            <a:r>
              <a:rPr lang="ko-KR" altLang="en-US" dirty="0"/>
              <a:t>암호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5"/>
              </a:rPr>
              <a:t>16938</a:t>
            </a:r>
            <a:r>
              <a:rPr lang="en-US" altLang="ko-KR" dirty="0" smtClean="0"/>
              <a:t> </a:t>
            </a:r>
            <a:r>
              <a:rPr lang="ko-KR" altLang="en-US" dirty="0"/>
              <a:t>캠프 </a:t>
            </a:r>
            <a:r>
              <a:rPr lang="ko-KR" altLang="en-US" dirty="0" smtClean="0"/>
              <a:t>준비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6"/>
              </a:rPr>
              <a:t>1256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7"/>
              </a:rPr>
              <a:t>13912</a:t>
            </a:r>
            <a:r>
              <a:rPr lang="en-US" altLang="ko-KR" dirty="0" smtClean="0"/>
              <a:t> </a:t>
            </a:r>
            <a:r>
              <a:rPr lang="ko-KR" altLang="en-US" dirty="0"/>
              <a:t>외계 </a:t>
            </a:r>
            <a:r>
              <a:rPr lang="ko-KR" altLang="en-US" dirty="0" smtClean="0"/>
              <a:t>생물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8"/>
              </a:rPr>
              <a:t>8907</a:t>
            </a:r>
            <a:r>
              <a:rPr lang="en-US" altLang="ko-KR" dirty="0" smtClean="0"/>
              <a:t> </a:t>
            </a:r>
            <a:r>
              <a:rPr lang="ko-KR" altLang="en-US" dirty="0"/>
              <a:t>네온 </a:t>
            </a:r>
            <a:r>
              <a:rPr lang="ko-KR" altLang="en-US" dirty="0" smtClean="0"/>
              <a:t>사인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9"/>
              </a:rPr>
              <a:t>8916</a:t>
            </a:r>
            <a:r>
              <a:rPr lang="en-US" altLang="ko-KR" dirty="0" smtClean="0"/>
              <a:t> </a:t>
            </a:r>
            <a:r>
              <a:rPr lang="ko-KR" altLang="en-US" dirty="0"/>
              <a:t>이진 검색 </a:t>
            </a:r>
            <a:r>
              <a:rPr lang="ko-KR" altLang="en-US" dirty="0" smtClean="0"/>
              <a:t>트리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10"/>
              </a:rPr>
              <a:t>17268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미팅의 저주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11"/>
              </a:rPr>
              <a:t>7737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삼각분할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12"/>
              </a:rPr>
              <a:t>17436</a:t>
            </a:r>
            <a:r>
              <a:rPr lang="en-US" altLang="ko-KR" dirty="0" smtClean="0"/>
              <a:t> </a:t>
            </a:r>
            <a:r>
              <a:rPr lang="ko-KR" altLang="en-US" dirty="0"/>
              <a:t>소수의 </a:t>
            </a:r>
            <a:r>
              <a:rPr lang="ko-KR" altLang="en-US" dirty="0" smtClean="0"/>
              <a:t>배수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>
                <a:hlinkClick r:id="rId13"/>
              </a:rPr>
              <a:t>15649</a:t>
            </a:r>
            <a:r>
              <a:rPr lang="en-US" altLang="ko-KR" dirty="0" smtClean="0"/>
              <a:t> ~ </a:t>
            </a:r>
            <a:r>
              <a:rPr lang="en-US" altLang="ko-KR" dirty="0" smtClean="0">
                <a:hlinkClick r:id="rId14"/>
              </a:rPr>
              <a:t>15666</a:t>
            </a:r>
            <a:r>
              <a:rPr lang="en-US" altLang="ko-KR" dirty="0" smtClean="0"/>
              <a:t> 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m(1) ~ (12)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6262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#16395</a:t>
            </a:r>
            <a:r>
              <a:rPr lang="en-US" altLang="ko-KR" dirty="0"/>
              <a:t> </a:t>
            </a:r>
            <a:r>
              <a:rPr lang="ko-KR" altLang="en-US" dirty="0"/>
              <a:t>파스칼 삼각형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void </a:t>
            </a:r>
            <a:r>
              <a:rPr lang="en-US" altLang="ko-KR" b="1" dirty="0" err="1"/>
              <a:t>asd</a:t>
            </a:r>
            <a:r>
              <a:rPr lang="en-US" altLang="ko-KR" b="1" dirty="0"/>
              <a:t>() {</a:t>
            </a:r>
          </a:p>
          <a:p>
            <a:pPr marL="0" indent="0">
              <a:buNone/>
            </a:pPr>
            <a:r>
              <a:rPr lang="en-US" altLang="ko-KR" b="1" dirty="0"/>
              <a:t>	long </a:t>
            </a:r>
            <a:r>
              <a:rPr lang="en-US" altLang="ko-KR" b="1" dirty="0" err="1"/>
              <a:t>long</a:t>
            </a:r>
            <a:r>
              <a:rPr lang="en-US" altLang="ko-KR" b="1" dirty="0"/>
              <a:t> int </a:t>
            </a:r>
            <a:r>
              <a:rPr lang="en-US" altLang="ko-KR" b="1" dirty="0" err="1"/>
              <a:t>i</a:t>
            </a:r>
            <a:r>
              <a:rPr lang="en-US" altLang="ko-KR" b="1" dirty="0"/>
              <a:t>, j;</a:t>
            </a:r>
          </a:p>
          <a:p>
            <a:pPr marL="0" indent="0">
              <a:buNone/>
            </a:pPr>
            <a:r>
              <a:rPr lang="en-US" altLang="ko-KR" b="1" dirty="0"/>
              <a:t>	for (</a:t>
            </a:r>
            <a:r>
              <a:rPr lang="en-US" altLang="ko-KR" b="1" dirty="0" err="1"/>
              <a:t>i</a:t>
            </a:r>
            <a:r>
              <a:rPr lang="en-US" altLang="ko-KR" b="1" dirty="0"/>
              <a:t> = 0; </a:t>
            </a:r>
            <a:r>
              <a:rPr lang="en-US" altLang="ko-KR" b="1" dirty="0" err="1"/>
              <a:t>i</a:t>
            </a:r>
            <a:r>
              <a:rPr lang="en-US" altLang="ko-KR" b="1" dirty="0"/>
              <a:t> &lt;= 40; </a:t>
            </a:r>
            <a:r>
              <a:rPr lang="en-US" altLang="ko-KR" b="1" dirty="0" err="1"/>
              <a:t>i</a:t>
            </a:r>
            <a:r>
              <a:rPr lang="en-US" altLang="ko-KR" b="1" dirty="0"/>
              <a:t>++) {</a:t>
            </a:r>
          </a:p>
          <a:p>
            <a:pPr marL="0" indent="0">
              <a:buNone/>
            </a:pPr>
            <a:r>
              <a:rPr lang="en-US" altLang="ko-KR" b="1" dirty="0"/>
              <a:t>		for (j = 0; j &lt;= </a:t>
            </a:r>
            <a:r>
              <a:rPr lang="en-US" altLang="ko-KR" b="1" dirty="0" err="1"/>
              <a:t>i</a:t>
            </a:r>
            <a:r>
              <a:rPr lang="en-US" altLang="ko-KR" b="1" dirty="0"/>
              <a:t>; </a:t>
            </a:r>
            <a:r>
              <a:rPr lang="en-US" altLang="ko-KR" b="1" dirty="0" err="1"/>
              <a:t>j++</a:t>
            </a:r>
            <a:r>
              <a:rPr lang="en-US" altLang="ko-KR" b="1" dirty="0"/>
              <a:t>) {</a:t>
            </a:r>
          </a:p>
          <a:p>
            <a:pPr marL="0" indent="0">
              <a:buNone/>
            </a:pPr>
            <a:r>
              <a:rPr lang="en-US" altLang="ko-KR" b="1" dirty="0"/>
              <a:t>			j == 0 || j == </a:t>
            </a:r>
            <a:r>
              <a:rPr lang="en-US" altLang="ko-KR" b="1" dirty="0" err="1"/>
              <a:t>i</a:t>
            </a:r>
            <a:r>
              <a:rPr lang="en-US" altLang="ko-KR" b="1" dirty="0"/>
              <a:t> ? map[</a:t>
            </a:r>
            <a:r>
              <a:rPr lang="en-US" altLang="ko-KR" b="1" dirty="0" err="1"/>
              <a:t>i</a:t>
            </a:r>
            <a:r>
              <a:rPr lang="en-US" altLang="ko-KR" b="1" dirty="0"/>
              <a:t>][j] = 1 : map[</a:t>
            </a:r>
            <a:r>
              <a:rPr lang="en-US" altLang="ko-KR" b="1" dirty="0" err="1"/>
              <a:t>i</a:t>
            </a:r>
            <a:r>
              <a:rPr lang="en-US" altLang="ko-KR" b="1" dirty="0"/>
              <a:t>][j] = map[</a:t>
            </a:r>
            <a:r>
              <a:rPr lang="en-US" altLang="ko-KR" b="1" dirty="0" err="1"/>
              <a:t>i</a:t>
            </a:r>
            <a:r>
              <a:rPr lang="en-US" altLang="ko-KR" b="1" dirty="0"/>
              <a:t> - 1][j - 1] + map[</a:t>
            </a:r>
            <a:r>
              <a:rPr lang="en-US" altLang="ko-KR" b="1" dirty="0" err="1"/>
              <a:t>i</a:t>
            </a:r>
            <a:r>
              <a:rPr lang="en-US" altLang="ko-KR" b="1" dirty="0"/>
              <a:t> - 1][j];</a:t>
            </a:r>
          </a:p>
          <a:p>
            <a:pPr marL="0" indent="0">
              <a:buNone/>
            </a:pPr>
            <a:r>
              <a:rPr lang="en-US" altLang="ko-KR" b="1" dirty="0"/>
              <a:t>		}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038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#1759</a:t>
            </a:r>
            <a:r>
              <a:rPr lang="en-US" altLang="ko-KR" dirty="0"/>
              <a:t> </a:t>
            </a:r>
            <a:r>
              <a:rPr lang="ko-KR" altLang="en-US" dirty="0"/>
              <a:t>암호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재귀호출로 모든 경우의 수를 보면 된다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/>
              <a:t>asd</a:t>
            </a:r>
            <a:r>
              <a:rPr lang="en-US" altLang="ko-KR" b="1" dirty="0"/>
              <a:t>(</a:t>
            </a:r>
            <a:r>
              <a:rPr lang="en-US" altLang="ko-KR" b="1" dirty="0" err="1"/>
              <a:t>i,a,b,c</a:t>
            </a:r>
            <a:r>
              <a:rPr lang="en-US" altLang="ko-KR" b="1" dirty="0"/>
              <a:t>) : </a:t>
            </a:r>
            <a:r>
              <a:rPr lang="en-US" altLang="ko-KR" b="1" dirty="0" err="1"/>
              <a:t>i</a:t>
            </a:r>
            <a:r>
              <a:rPr lang="ko-KR" altLang="en-US" b="1" dirty="0"/>
              <a:t>개까지 만들고 </a:t>
            </a:r>
            <a:r>
              <a:rPr lang="en-US" altLang="ko-KR" b="1" dirty="0"/>
              <a:t>a</a:t>
            </a:r>
            <a:r>
              <a:rPr lang="ko-KR" altLang="en-US" b="1" dirty="0"/>
              <a:t>개의 모음을 쓰고 </a:t>
            </a:r>
            <a:r>
              <a:rPr lang="en-US" altLang="ko-KR" b="1" dirty="0"/>
              <a:t>b</a:t>
            </a:r>
            <a:r>
              <a:rPr lang="ko-KR" altLang="en-US" b="1" dirty="0"/>
              <a:t>개의 자음을 쓰고 알파벳을  </a:t>
            </a:r>
            <a:r>
              <a:rPr lang="en-US" altLang="ko-KR" b="1" dirty="0"/>
              <a:t>c</a:t>
            </a:r>
            <a:r>
              <a:rPr lang="ko-KR" altLang="en-US" b="1" dirty="0"/>
              <a:t>까지 썼다</a:t>
            </a:r>
          </a:p>
        </p:txBody>
      </p:sp>
    </p:spTree>
    <p:extLst>
      <p:ext uri="{BB962C8B-B14F-4D97-AF65-F5344CB8AC3E}">
        <p14:creationId xmlns:p14="http://schemas.microsoft.com/office/powerpoint/2010/main" val="40548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#1759</a:t>
            </a:r>
            <a:r>
              <a:rPr lang="en-US" altLang="ko-KR" dirty="0"/>
              <a:t> </a:t>
            </a:r>
            <a:r>
              <a:rPr lang="ko-KR" altLang="en-US" dirty="0"/>
              <a:t>암호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 err="1"/>
              <a:t>바텀업</a:t>
            </a:r>
            <a:r>
              <a:rPr lang="ko-KR" altLang="en-US" b="1" dirty="0"/>
              <a:t> 코드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void </a:t>
            </a:r>
            <a:r>
              <a:rPr lang="en-US" altLang="ko-KR" b="1" dirty="0" err="1"/>
              <a:t>asd</a:t>
            </a:r>
            <a:r>
              <a:rPr lang="en-US" altLang="ko-KR" b="1" dirty="0"/>
              <a:t>(int </a:t>
            </a:r>
            <a:r>
              <a:rPr lang="en-US" altLang="ko-KR" b="1" dirty="0" err="1"/>
              <a:t>i,int</a:t>
            </a:r>
            <a:r>
              <a:rPr lang="en-US" altLang="ko-KR" b="1" dirty="0"/>
              <a:t> </a:t>
            </a:r>
            <a:r>
              <a:rPr lang="en-US" altLang="ko-KR" b="1" dirty="0" err="1"/>
              <a:t>a,int</a:t>
            </a:r>
            <a:r>
              <a:rPr lang="en-US" altLang="ko-KR" b="1" dirty="0"/>
              <a:t> </a:t>
            </a:r>
            <a:r>
              <a:rPr lang="en-US" altLang="ko-KR" b="1" dirty="0" err="1"/>
              <a:t>bbb,int</a:t>
            </a:r>
            <a:r>
              <a:rPr lang="en-US" altLang="ko-KR" b="1" dirty="0"/>
              <a:t> c) {</a:t>
            </a:r>
          </a:p>
          <a:p>
            <a:pPr marL="0" indent="0">
              <a:buNone/>
            </a:pPr>
            <a:r>
              <a:rPr lang="en-US" altLang="ko-KR" b="1" dirty="0"/>
              <a:t>	int j;</a:t>
            </a:r>
          </a:p>
          <a:p>
            <a:pPr marL="0" indent="0">
              <a:buNone/>
            </a:pPr>
            <a:r>
              <a:rPr lang="en-US" altLang="ko-KR" b="1" dirty="0"/>
              <a:t>	if (</a:t>
            </a:r>
            <a:r>
              <a:rPr lang="en-US" altLang="ko-KR" b="1" dirty="0" err="1"/>
              <a:t>i</a:t>
            </a:r>
            <a:r>
              <a:rPr lang="en-US" altLang="ko-KR" b="1" dirty="0"/>
              <a:t> &gt;= n) {</a:t>
            </a:r>
          </a:p>
          <a:p>
            <a:pPr marL="0" indent="0">
              <a:buNone/>
            </a:pPr>
            <a:r>
              <a:rPr lang="en-US" altLang="ko-KR" b="1" dirty="0"/>
              <a:t>		if (a &gt;= 1 &amp;&amp; </a:t>
            </a:r>
            <a:r>
              <a:rPr lang="en-US" altLang="ko-KR" b="1" dirty="0" err="1"/>
              <a:t>bbb</a:t>
            </a:r>
            <a:r>
              <a:rPr lang="en-US" altLang="ko-KR" b="1" dirty="0"/>
              <a:t> &gt;= 2) {</a:t>
            </a:r>
          </a:p>
          <a:p>
            <a:pPr marL="0" indent="0">
              <a:buNone/>
            </a:pPr>
            <a:r>
              <a:rPr lang="en-US" altLang="ko-KR" b="1" dirty="0"/>
              <a:t>			for (j = 0; j &lt; n; </a:t>
            </a:r>
            <a:r>
              <a:rPr lang="en-US" altLang="ko-KR" b="1" dirty="0" err="1"/>
              <a:t>j++</a:t>
            </a:r>
            <a:r>
              <a:rPr lang="en-US" altLang="ko-KR" b="1" dirty="0"/>
              <a:t>) </a:t>
            </a:r>
            <a:r>
              <a:rPr lang="en-US" altLang="ko-KR" b="1" dirty="0" err="1"/>
              <a:t>printf</a:t>
            </a:r>
            <a:r>
              <a:rPr lang="en-US" altLang="ko-KR" b="1" dirty="0"/>
              <a:t>("%c", bb[j]);</a:t>
            </a:r>
          </a:p>
          <a:p>
            <a:pPr marL="0" indent="0">
              <a:buNone/>
            </a:pPr>
            <a:r>
              <a:rPr lang="en-US" altLang="ko-KR" b="1" dirty="0"/>
              <a:t>			</a:t>
            </a:r>
            <a:r>
              <a:rPr lang="en-US" altLang="ko-KR" b="1" dirty="0" err="1"/>
              <a:t>printf</a:t>
            </a:r>
            <a:r>
              <a:rPr lang="en-US" altLang="ko-KR" b="1" dirty="0"/>
              <a:t>("\n");</a:t>
            </a:r>
          </a:p>
          <a:p>
            <a:pPr marL="0" indent="0">
              <a:buNone/>
            </a:pPr>
            <a:r>
              <a:rPr lang="en-US" altLang="ko-KR" b="1" dirty="0"/>
              <a:t>		}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92FFFC-B8DB-4D99-9AAB-CA71F5BFE9DB}"/>
              </a:ext>
            </a:extLst>
          </p:cNvPr>
          <p:cNvSpPr txBox="1">
            <a:spLocks/>
          </p:cNvSpPr>
          <p:nvPr/>
        </p:nvSpPr>
        <p:spPr>
          <a:xfrm>
            <a:off x="66725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ko-KR" b="1" dirty="0"/>
              <a:t>		return;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b="1" dirty="0"/>
              <a:t>	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b="1" dirty="0"/>
              <a:t>	for (j = c; j &lt;= m; </a:t>
            </a:r>
            <a:r>
              <a:rPr lang="en-US" altLang="ko-KR" b="1" dirty="0" err="1"/>
              <a:t>j++</a:t>
            </a:r>
            <a:r>
              <a:rPr lang="en-US" altLang="ko-KR" b="1" dirty="0"/>
              <a:t>) 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b="1" dirty="0"/>
              <a:t>		bb[</a:t>
            </a:r>
            <a:r>
              <a:rPr lang="en-US" altLang="ko-KR" b="1" dirty="0" err="1"/>
              <a:t>i</a:t>
            </a:r>
            <a:r>
              <a:rPr lang="en-US" altLang="ko-KR" b="1" dirty="0"/>
              <a:t>] = b[j];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b="1" dirty="0"/>
              <a:t>		if (b[j] == 97 || b[j] == 101 || b[j] == 105 || b[j] == 111 || b[j] == 117) </a:t>
            </a:r>
            <a:r>
              <a:rPr lang="en-US" altLang="ko-KR" b="1" dirty="0" err="1"/>
              <a:t>asd</a:t>
            </a:r>
            <a:r>
              <a:rPr lang="en-US" altLang="ko-KR" b="1" dirty="0"/>
              <a:t>(</a:t>
            </a:r>
            <a:r>
              <a:rPr lang="en-US" altLang="ko-KR" b="1" dirty="0" err="1"/>
              <a:t>i</a:t>
            </a:r>
            <a:r>
              <a:rPr lang="en-US" altLang="ko-KR" b="1" dirty="0"/>
              <a:t> + 1, a + 1, bbb,j+1); else </a:t>
            </a:r>
            <a:r>
              <a:rPr lang="en-US" altLang="ko-KR" b="1" dirty="0" err="1"/>
              <a:t>asd</a:t>
            </a:r>
            <a:r>
              <a:rPr lang="en-US" altLang="ko-KR" b="1" dirty="0"/>
              <a:t>(</a:t>
            </a:r>
            <a:r>
              <a:rPr lang="en-US" altLang="ko-KR" b="1" dirty="0" err="1"/>
              <a:t>i</a:t>
            </a:r>
            <a:r>
              <a:rPr lang="en-US" altLang="ko-KR" b="1" dirty="0"/>
              <a:t> + 1, a, </a:t>
            </a:r>
            <a:r>
              <a:rPr lang="en-US" altLang="ko-KR" b="1" dirty="0" err="1"/>
              <a:t>bbb</a:t>
            </a:r>
            <a:r>
              <a:rPr lang="en-US" altLang="ko-KR" b="1" dirty="0"/>
              <a:t> + 1,j+1);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b="1" dirty="0"/>
              <a:t>	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3178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#1759</a:t>
            </a:r>
            <a:r>
              <a:rPr lang="en-US" altLang="ko-KR" dirty="0"/>
              <a:t> </a:t>
            </a:r>
            <a:r>
              <a:rPr lang="ko-KR" altLang="en-US" dirty="0"/>
              <a:t>암호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if (</a:t>
            </a:r>
            <a:r>
              <a:rPr lang="en-US" altLang="ko-KR" b="1" dirty="0" err="1"/>
              <a:t>i</a:t>
            </a:r>
            <a:r>
              <a:rPr lang="en-US" altLang="ko-KR" b="1" dirty="0"/>
              <a:t> &gt;= n) {</a:t>
            </a:r>
          </a:p>
          <a:p>
            <a:pPr marL="0" indent="0">
              <a:buNone/>
            </a:pPr>
            <a:r>
              <a:rPr lang="en-US" altLang="ko-KR" b="1" dirty="0"/>
              <a:t>		if (a &gt;= 1 &amp;&amp; </a:t>
            </a:r>
            <a:r>
              <a:rPr lang="en-US" altLang="ko-KR" b="1" dirty="0" err="1"/>
              <a:t>bbb</a:t>
            </a:r>
            <a:r>
              <a:rPr lang="en-US" altLang="ko-KR" b="1" dirty="0"/>
              <a:t> &gt;= 2) {</a:t>
            </a:r>
          </a:p>
          <a:p>
            <a:pPr marL="0" indent="0">
              <a:buNone/>
            </a:pPr>
            <a:r>
              <a:rPr lang="en-US" altLang="ko-KR" b="1" dirty="0"/>
              <a:t>			for (j = 0; j &lt; n; </a:t>
            </a:r>
            <a:r>
              <a:rPr lang="en-US" altLang="ko-KR" b="1" dirty="0" err="1"/>
              <a:t>j++</a:t>
            </a:r>
            <a:r>
              <a:rPr lang="en-US" altLang="ko-KR" b="1" dirty="0"/>
              <a:t>) </a:t>
            </a:r>
            <a:r>
              <a:rPr lang="en-US" altLang="ko-KR" b="1" dirty="0" err="1"/>
              <a:t>printf</a:t>
            </a:r>
            <a:r>
              <a:rPr lang="en-US" altLang="ko-KR" b="1" dirty="0"/>
              <a:t>("%c", bb[j]);</a:t>
            </a:r>
          </a:p>
          <a:p>
            <a:pPr marL="0" indent="0">
              <a:buNone/>
            </a:pPr>
            <a:r>
              <a:rPr lang="en-US" altLang="ko-KR" b="1" dirty="0"/>
              <a:t>			</a:t>
            </a:r>
            <a:r>
              <a:rPr lang="en-US" altLang="ko-KR" b="1" dirty="0" err="1"/>
              <a:t>printf</a:t>
            </a:r>
            <a:r>
              <a:rPr lang="en-US" altLang="ko-KR" b="1" dirty="0"/>
              <a:t>("\n");</a:t>
            </a:r>
          </a:p>
          <a:p>
            <a:pPr marL="0" indent="0">
              <a:buNone/>
            </a:pPr>
            <a:r>
              <a:rPr lang="en-US" altLang="ko-KR" b="1" dirty="0"/>
              <a:t>		}</a:t>
            </a:r>
          </a:p>
          <a:p>
            <a:pPr marL="0" indent="0">
              <a:buNone/>
            </a:pPr>
            <a:r>
              <a:rPr lang="en-US" altLang="ko-KR" b="1" dirty="0"/>
              <a:t>		return;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</a:p>
          <a:p>
            <a:pPr marL="0" indent="0">
              <a:buNone/>
            </a:pPr>
            <a:r>
              <a:rPr lang="ko-KR" altLang="en-US" b="1" dirty="0"/>
              <a:t>조건을 만족하였을 때 출력</a:t>
            </a:r>
            <a:r>
              <a:rPr lang="en-US" altLang="ko-KR" b="1" dirty="0"/>
              <a:t>(</a:t>
            </a:r>
            <a:r>
              <a:rPr lang="en-US" altLang="ko-KR" b="1" dirty="0" err="1"/>
              <a:t>i</a:t>
            </a:r>
            <a:r>
              <a:rPr lang="ko-KR" altLang="en-US" b="1" dirty="0"/>
              <a:t>가 </a:t>
            </a:r>
            <a:r>
              <a:rPr lang="en-US" altLang="ko-KR" b="1" dirty="0"/>
              <a:t>n</a:t>
            </a:r>
            <a:r>
              <a:rPr lang="ko-KR" altLang="en-US" b="1" dirty="0"/>
              <a:t>을 넘으면 무조건 </a:t>
            </a:r>
            <a:r>
              <a:rPr lang="en-US" altLang="ko-KR" b="1" dirty="0"/>
              <a:t>return)</a:t>
            </a:r>
          </a:p>
        </p:txBody>
      </p:sp>
    </p:spTree>
    <p:extLst>
      <p:ext uri="{BB962C8B-B14F-4D97-AF65-F5344CB8AC3E}">
        <p14:creationId xmlns:p14="http://schemas.microsoft.com/office/powerpoint/2010/main" val="290707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#1759</a:t>
            </a:r>
            <a:r>
              <a:rPr lang="en-US" altLang="ko-KR" dirty="0"/>
              <a:t> </a:t>
            </a:r>
            <a:r>
              <a:rPr lang="ko-KR" altLang="en-US" dirty="0"/>
              <a:t>암호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for (j = c; j &lt;= m; </a:t>
            </a:r>
            <a:r>
              <a:rPr lang="en-US" altLang="ko-KR" b="1" dirty="0" err="1"/>
              <a:t>j++</a:t>
            </a:r>
            <a:r>
              <a:rPr lang="en-US" altLang="ko-KR" b="1" dirty="0"/>
              <a:t>) {</a:t>
            </a:r>
          </a:p>
          <a:p>
            <a:pPr marL="0" indent="0">
              <a:buNone/>
            </a:pPr>
            <a:r>
              <a:rPr lang="en-US" altLang="ko-KR" b="1" dirty="0"/>
              <a:t>		bb[</a:t>
            </a:r>
            <a:r>
              <a:rPr lang="en-US" altLang="ko-KR" b="1" dirty="0" err="1"/>
              <a:t>i</a:t>
            </a:r>
            <a:r>
              <a:rPr lang="en-US" altLang="ko-KR" b="1" dirty="0"/>
              <a:t>] = b[j];</a:t>
            </a:r>
          </a:p>
          <a:p>
            <a:pPr marL="0" indent="0">
              <a:buNone/>
            </a:pPr>
            <a:r>
              <a:rPr lang="en-US" altLang="ko-KR" b="1" dirty="0"/>
              <a:t>		if (b[j] == 97 || b[j] == 101 || b[j] == 105 || b[j] == 111 || b[j] == 117) </a:t>
            </a:r>
            <a:r>
              <a:rPr lang="en-US" altLang="ko-KR" b="1" dirty="0" err="1"/>
              <a:t>asd</a:t>
            </a:r>
            <a:r>
              <a:rPr lang="en-US" altLang="ko-KR" b="1" dirty="0"/>
              <a:t>(</a:t>
            </a:r>
            <a:r>
              <a:rPr lang="en-US" altLang="ko-KR" b="1" dirty="0" err="1"/>
              <a:t>i</a:t>
            </a:r>
            <a:r>
              <a:rPr lang="en-US" altLang="ko-KR" b="1" dirty="0"/>
              <a:t> + 1, a + 1, bbb,j+1); else </a:t>
            </a:r>
            <a:r>
              <a:rPr lang="en-US" altLang="ko-KR" b="1" dirty="0" err="1"/>
              <a:t>asd</a:t>
            </a:r>
            <a:r>
              <a:rPr lang="en-US" altLang="ko-KR" b="1" dirty="0"/>
              <a:t>(</a:t>
            </a:r>
            <a:r>
              <a:rPr lang="en-US" altLang="ko-KR" b="1" dirty="0" err="1"/>
              <a:t>i</a:t>
            </a:r>
            <a:r>
              <a:rPr lang="en-US" altLang="ko-KR" b="1" dirty="0"/>
              <a:t> + 1, a, </a:t>
            </a:r>
            <a:r>
              <a:rPr lang="en-US" altLang="ko-KR" b="1" dirty="0" err="1"/>
              <a:t>bbb</a:t>
            </a:r>
            <a:r>
              <a:rPr lang="en-US" altLang="ko-KR" b="1" dirty="0"/>
              <a:t> + 1,j+1);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</a:p>
          <a:p>
            <a:pPr marL="0" indent="0">
              <a:buNone/>
            </a:pPr>
            <a:r>
              <a:rPr lang="ko-KR" altLang="en-US" b="1" dirty="0"/>
              <a:t>조건을 만족하지 않았을 때 다음 상태로 이동</a:t>
            </a:r>
          </a:p>
        </p:txBody>
      </p:sp>
    </p:spTree>
    <p:extLst>
      <p:ext uri="{BB962C8B-B14F-4D97-AF65-F5344CB8AC3E}">
        <p14:creationId xmlns:p14="http://schemas.microsoft.com/office/powerpoint/2010/main" val="348910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#17436</a:t>
            </a:r>
            <a:r>
              <a:rPr lang="ko-KR" altLang="en-US" dirty="0"/>
              <a:t>소수의 </a:t>
            </a:r>
            <a:r>
              <a:rPr lang="ko-KR" altLang="en-US" dirty="0" smtClean="0"/>
              <a:t>배수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278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 smtClean="0"/>
              <a:t>3,7,11</a:t>
            </a:r>
            <a:r>
              <a:rPr lang="ko-KR" altLang="en-US" b="1" dirty="0" smtClean="0"/>
              <a:t>중 하나로 나누어 떨어지는 수의 개수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=3</a:t>
            </a:r>
            <a:r>
              <a:rPr lang="ko-KR" altLang="en-US" b="1" dirty="0" smtClean="0"/>
              <a:t>으로 나누어 떨어지는 수의 개수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+7</a:t>
            </a:r>
            <a:r>
              <a:rPr lang="ko-KR" altLang="en-US" b="1" dirty="0" smtClean="0"/>
              <a:t>로 </a:t>
            </a:r>
            <a:r>
              <a:rPr lang="ko-KR" altLang="en-US" b="1" dirty="0"/>
              <a:t>나누어 떨어지는 수의 </a:t>
            </a:r>
            <a:r>
              <a:rPr lang="ko-KR" altLang="en-US" b="1" dirty="0" smtClean="0"/>
              <a:t>개수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+11</a:t>
            </a:r>
            <a:r>
              <a:rPr lang="ko-KR" altLang="en-US" b="1" dirty="0"/>
              <a:t> 나누어 떨어지는 수의 </a:t>
            </a:r>
            <a:r>
              <a:rPr lang="ko-KR" altLang="en-US" b="1" dirty="0" smtClean="0"/>
              <a:t>개수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-(3*7)</a:t>
            </a:r>
            <a:r>
              <a:rPr lang="ko-KR" altLang="en-US" b="1" dirty="0"/>
              <a:t>로 나누어 떨어지는 수의 </a:t>
            </a:r>
            <a:r>
              <a:rPr lang="ko-KR" altLang="en-US" b="1" dirty="0" smtClean="0"/>
              <a:t>개수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-(3*11)</a:t>
            </a:r>
            <a:r>
              <a:rPr lang="ko-KR" altLang="en-US" b="1" dirty="0"/>
              <a:t>로 나누어 떨어지는 수의 </a:t>
            </a:r>
            <a:r>
              <a:rPr lang="ko-KR" altLang="en-US" b="1" dirty="0" smtClean="0"/>
              <a:t>개수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-(7*11)</a:t>
            </a:r>
            <a:r>
              <a:rPr lang="ko-KR" altLang="en-US" b="1" dirty="0"/>
              <a:t>로 나누어 떨어지는 수의 </a:t>
            </a:r>
            <a:r>
              <a:rPr lang="ko-KR" altLang="en-US" b="1" dirty="0" smtClean="0"/>
              <a:t>개수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+(3*7*11)</a:t>
            </a:r>
            <a:r>
              <a:rPr lang="ko-KR" altLang="en-US" b="1" dirty="0"/>
              <a:t>로 나누어 떨어지는 수의 </a:t>
            </a:r>
            <a:r>
              <a:rPr lang="ko-KR" altLang="en-US" b="1" dirty="0" smtClean="0"/>
              <a:t>개수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99799136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4070</TotalTime>
  <Words>946</Words>
  <Application>Microsoft Office PowerPoint</Application>
  <PresentationFormat>와이드스크린</PresentationFormat>
  <Paragraphs>164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Calibri</vt:lpstr>
      <vt:lpstr>Calibri Light</vt:lpstr>
      <vt:lpstr>추억</vt:lpstr>
      <vt:lpstr>중급반 6주차 스터디</vt:lpstr>
      <vt:lpstr>#16395 파스칼 삼각형</vt:lpstr>
      <vt:lpstr>#16395 파스칼 삼각형</vt:lpstr>
      <vt:lpstr>#16395 파스칼 삼각형</vt:lpstr>
      <vt:lpstr>#1759 암호 만들기</vt:lpstr>
      <vt:lpstr>#1759 암호 만들기</vt:lpstr>
      <vt:lpstr>#1759 암호 만들기</vt:lpstr>
      <vt:lpstr>#1759 암호 만들기</vt:lpstr>
      <vt:lpstr>#17436소수의 배수</vt:lpstr>
      <vt:lpstr>#17436소수의 배수</vt:lpstr>
      <vt:lpstr>#17436소수의 배수</vt:lpstr>
      <vt:lpstr>#13912외계 생물</vt:lpstr>
      <vt:lpstr>#13912외계 생물</vt:lpstr>
      <vt:lpstr>#13912외계 생물</vt:lpstr>
      <vt:lpstr>#13912외계 생물</vt:lpstr>
      <vt:lpstr>#13912외계 생물</vt:lpstr>
      <vt:lpstr>#13912외계 생물</vt:lpstr>
      <vt:lpstr>#13912외계 생물</vt:lpstr>
      <vt:lpstr>#8907네온 사인</vt:lpstr>
      <vt:lpstr>#8907네온 사인</vt:lpstr>
      <vt:lpstr>#8907네온 사인</vt:lpstr>
      <vt:lpstr>#8907네온 사인</vt:lpstr>
      <vt:lpstr>카탈란 넘버</vt:lpstr>
      <vt:lpstr>카탈란 넘버</vt:lpstr>
      <vt:lpstr>카탈란 넘버</vt:lpstr>
      <vt:lpstr>카탈란 넘버</vt:lpstr>
      <vt:lpstr>카탈란 넘버</vt:lpstr>
      <vt:lpstr>카탈란 넘버</vt:lpstr>
      <vt:lpstr>카탈란 넘버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중급반 2주차 스터디</dc:title>
  <dc:creator>이 준석</dc:creator>
  <cp:lastModifiedBy>SOGANG</cp:lastModifiedBy>
  <cp:revision>55</cp:revision>
  <dcterms:created xsi:type="dcterms:W3CDTF">2020-07-17T13:50:13Z</dcterms:created>
  <dcterms:modified xsi:type="dcterms:W3CDTF">2020-08-08T09:21:11Z</dcterms:modified>
</cp:coreProperties>
</file>