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4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25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37D77-D6D9-4462-A89C-4F773FFBFD3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AE271-9570-477C-80C7-3F10A523EDA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mlDrawing" Target="../drawings/vmlDrawing1.v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092" TargetMode="External" /><Relationship Id="rId3" Type="http://schemas.openxmlformats.org/officeDocument/2006/relationships/vmlDrawing" Target="../drawings/vmlDrawing6.v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092" TargetMode="External" /><Relationship Id="rId3" Type="http://schemas.openxmlformats.org/officeDocument/2006/relationships/vmlDrawing" Target="../drawings/vmlDrawing7.v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092" TargetMode="External" /><Relationship Id="rId3" Type="http://schemas.openxmlformats.org/officeDocument/2006/relationships/vmlDrawing" Target="../drawings/vmlDrawing8.v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092" TargetMode="External" /><Relationship Id="rId3" Type="http://schemas.openxmlformats.org/officeDocument/2006/relationships/image" Target="../media/image2.png"  /><Relationship Id="rId4" Type="http://schemas.openxmlformats.org/officeDocument/2006/relationships/vmlDrawing" Target="../drawings/vmlDrawing9.v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931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931" TargetMode="External" /><Relationship Id="rId3" Type="http://schemas.openxmlformats.org/officeDocument/2006/relationships/vmlDrawing" Target="../drawings/vmlDrawing10.v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931" TargetMode="External" /><Relationship Id="rId3" Type="http://schemas.openxmlformats.org/officeDocument/2006/relationships/vmlDrawing" Target="../drawings/vmlDrawing11.v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931" TargetMode="External" /><Relationship Id="rId3" Type="http://schemas.openxmlformats.org/officeDocument/2006/relationships/vmlDrawing" Target="../drawings/vmlDrawing12.v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97" TargetMode="External" /><Relationship Id="rId3" Type="http://schemas.openxmlformats.org/officeDocument/2006/relationships/image" Target="../media/image3.png"  /><Relationship Id="rId4" Type="http://schemas.openxmlformats.org/officeDocument/2006/relationships/vmlDrawing" Target="../drawings/vmlDrawing13.v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97" TargetMode="External" /><Relationship Id="rId3" Type="http://schemas.openxmlformats.org/officeDocument/2006/relationships/vmlDrawing" Target="../drawings/vmlDrawing14.v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www.acmicpc.net/problem/1700" TargetMode="External" /><Relationship Id="rId11" Type="http://schemas.openxmlformats.org/officeDocument/2006/relationships/hyperlink" Target="https://www.acmicpc.net/problem/9576" TargetMode="External" /><Relationship Id="rId12" Type="http://schemas.openxmlformats.org/officeDocument/2006/relationships/hyperlink" Target="https://www.acmicpc.net/problem/1817" TargetMode="External" /><Relationship Id="rId2" Type="http://schemas.openxmlformats.org/officeDocument/2006/relationships/hyperlink" Target="https://www.acmicpc.net/problem/11092" TargetMode="External" /><Relationship Id="rId3" Type="http://schemas.openxmlformats.org/officeDocument/2006/relationships/hyperlink" Target="https://www.acmicpc.net/problem/1931" TargetMode="External" /><Relationship Id="rId4" Type="http://schemas.openxmlformats.org/officeDocument/2006/relationships/hyperlink" Target="https://www.acmicpc.net/problem/1197" TargetMode="External" /><Relationship Id="rId5" Type="http://schemas.openxmlformats.org/officeDocument/2006/relationships/hyperlink" Target="https://www.acmicpc.net/problem/11047" TargetMode="External" /><Relationship Id="rId6" Type="http://schemas.openxmlformats.org/officeDocument/2006/relationships/hyperlink" Target="https://www.acmicpc.net/problem/2875" TargetMode="External" /><Relationship Id="rId7" Type="http://schemas.openxmlformats.org/officeDocument/2006/relationships/hyperlink" Target="https://www.acmicpc.net/problem/11399" TargetMode="External" /><Relationship Id="rId8" Type="http://schemas.openxmlformats.org/officeDocument/2006/relationships/hyperlink" Target="https://www.acmicpc.net/problem/1541" TargetMode="External" /><Relationship Id="rId9" Type="http://schemas.openxmlformats.org/officeDocument/2006/relationships/hyperlink" Target="https://www.acmicpc.net/problem/1049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2.v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3.v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4.v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cmicpc.net/problem/11092" TargetMode="External" /><Relationship Id="rId3" Type="http://schemas.openxmlformats.org/officeDocument/2006/relationships/vmlDrawing" Target="../drawings/vmlDrawing5.v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중급반 </a:t>
            </a:r>
            <a:r>
              <a:rPr lang="en-US" altLang="ko-KR"/>
              <a:t>2</a:t>
            </a:r>
            <a:r>
              <a:rPr lang="ko-KR" altLang="en-US"/>
              <a:t>주차 스터디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#11092</a:t>
            </a:r>
            <a:r>
              <a:rPr lang="en-US" altLang="ko-KR" b="1"/>
              <a:t> </a:t>
            </a:r>
            <a:r>
              <a:rPr lang="en-US" altLang="ko-KR" b="1" i="0">
                <a:solidFill>
                  <a:srgbClr val="585f69"/>
                </a:solidFill>
                <a:effectLst/>
                <a:latin typeface="Open Sans"/>
              </a:rPr>
              <a:t>Safe Passage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2000" b="1"/>
              <a:t>오른쪽에서 왼쪽으로 갈 때는 가장 작은 사람을 왼쪽으로 보낸다</a:t>
            </a:r>
            <a:endParaRPr lang="ko-KR" altLang="en-US" sz="2000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#11092</a:t>
            </a:r>
            <a:r>
              <a:rPr lang="en-US" altLang="ko-KR" b="1"/>
              <a:t> </a:t>
            </a:r>
            <a:r>
              <a:rPr lang="en-US" altLang="ko-KR" b="1" i="0">
                <a:solidFill>
                  <a:srgbClr val="585f69"/>
                </a:solidFill>
                <a:effectLst/>
                <a:latin typeface="Open Sans"/>
              </a:rPr>
              <a:t>Safe Passage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2000" b="1"/>
              <a:t>왼쪽에서 오른쪽으로 갈 때는 </a:t>
            </a:r>
            <a:r>
              <a:rPr lang="en-US" altLang="ko-KR" sz="2000" b="1"/>
              <a:t>3</a:t>
            </a:r>
            <a:r>
              <a:rPr lang="ko-KR" altLang="en-US" sz="2000" b="1"/>
              <a:t>가지 경우가 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 marL="0" indent="0">
              <a:buNone/>
              <a:defRPr/>
            </a:pPr>
            <a:r>
              <a:rPr lang="en-US" altLang="ko-KR" b="1"/>
              <a:t>1.   </a:t>
            </a:r>
            <a:r>
              <a:rPr lang="ko-KR" altLang="en-US" b="1"/>
              <a:t>지금 보낸 </a:t>
            </a:r>
            <a:r>
              <a:rPr lang="en-US" altLang="ko-KR" b="1"/>
              <a:t>2</a:t>
            </a:r>
            <a:r>
              <a:rPr lang="ko-KR" altLang="en-US" b="1"/>
              <a:t>명이 다시 왼쪽으로 오는 경우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/>
              <a:t>	-</a:t>
            </a:r>
            <a:r>
              <a:rPr lang="ko-KR" altLang="en-US" b="1"/>
              <a:t>가장 빠른 </a:t>
            </a:r>
            <a:r>
              <a:rPr lang="en-US" altLang="ko-KR" b="1"/>
              <a:t>2</a:t>
            </a:r>
            <a:r>
              <a:rPr lang="ko-KR" altLang="en-US" b="1"/>
              <a:t>명을 보낸다</a:t>
            </a:r>
            <a:endParaRPr lang="ko-KR" altLang="en-US" b="1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2.   </a:t>
            </a:r>
            <a:r>
              <a:rPr lang="ko-KR" altLang="en-US" b="1"/>
              <a:t>지금 보낸 </a:t>
            </a:r>
            <a:r>
              <a:rPr lang="en-US" altLang="ko-KR" b="1"/>
              <a:t>2</a:t>
            </a:r>
            <a:r>
              <a:rPr lang="ko-KR" altLang="en-US" b="1"/>
              <a:t>명</a:t>
            </a:r>
            <a:r>
              <a:rPr lang="en-US" altLang="ko-KR" b="1"/>
              <a:t> </a:t>
            </a:r>
            <a:r>
              <a:rPr lang="ko-KR" altLang="en-US" b="1"/>
              <a:t>중 </a:t>
            </a:r>
            <a:r>
              <a:rPr lang="en-US" altLang="ko-KR" b="1"/>
              <a:t>1</a:t>
            </a:r>
            <a:r>
              <a:rPr lang="ko-KR" altLang="en-US" b="1"/>
              <a:t>명만 왼쪽으로 가는 경우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/>
              <a:t>	-</a:t>
            </a:r>
            <a:r>
              <a:rPr lang="ko-KR" altLang="en-US" b="1"/>
              <a:t>가장 빠른 사람과 가장 느린 사람을 보낸다</a:t>
            </a:r>
            <a:endParaRPr lang="ko-KR" altLang="en-US" b="1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3.   </a:t>
            </a:r>
            <a:r>
              <a:rPr lang="ko-KR" altLang="en-US" b="1"/>
              <a:t>지금 보낸 </a:t>
            </a:r>
            <a:r>
              <a:rPr lang="en-US" altLang="ko-KR" b="1"/>
              <a:t>2</a:t>
            </a:r>
            <a:r>
              <a:rPr lang="ko-KR" altLang="en-US" b="1"/>
              <a:t>명이 다시 돌아오지 안는 경우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/>
              <a:t>	-</a:t>
            </a:r>
            <a:r>
              <a:rPr lang="ko-KR" altLang="en-US" b="1"/>
              <a:t>가장 느린 사람</a:t>
            </a:r>
            <a:r>
              <a:rPr lang="en-US" altLang="ko-KR" b="1"/>
              <a:t> 2</a:t>
            </a:r>
            <a:r>
              <a:rPr lang="ko-KR" altLang="en-US" b="1"/>
              <a:t>명을 보낸다</a:t>
            </a:r>
            <a:r>
              <a:rPr lang="en-US" altLang="ko-KR" b="1"/>
              <a:t>.</a:t>
            </a:r>
            <a:endParaRPr lang="en-US" altLang="ko-KR" b="1"/>
          </a:p>
          <a:p>
            <a:pPr marL="0" indent="0">
              <a:buNone/>
              <a:defRPr/>
            </a:pP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#11092</a:t>
            </a:r>
            <a:r>
              <a:rPr lang="en-US" altLang="ko-KR" b="1"/>
              <a:t> </a:t>
            </a:r>
            <a:r>
              <a:rPr lang="en-US" altLang="ko-KR" b="1" i="0">
                <a:solidFill>
                  <a:srgbClr val="585f69"/>
                </a:solidFill>
                <a:effectLst/>
                <a:latin typeface="Open Sans"/>
              </a:rPr>
              <a:t>Safe Passage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b="1"/>
              <a:t>가장 빠른 사람</a:t>
            </a:r>
            <a:r>
              <a:rPr lang="en-US" altLang="ko-KR" b="1"/>
              <a:t>, </a:t>
            </a:r>
            <a:r>
              <a:rPr lang="ko-KR" altLang="en-US" b="1"/>
              <a:t>가장 느린 사람만 보면 되는 이유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#11092</a:t>
            </a:r>
            <a:r>
              <a:rPr lang="en-US" altLang="ko-KR" b="1"/>
              <a:t> </a:t>
            </a:r>
            <a:r>
              <a:rPr lang="en-US" altLang="ko-KR" b="1" i="0">
                <a:solidFill>
                  <a:srgbClr val="585f69"/>
                </a:solidFill>
                <a:effectLst/>
                <a:latin typeface="Open Sans"/>
              </a:rPr>
              <a:t>Safe Passage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459"/>
                <a:ext cx="10515600" cy="4769504"/>
              </a:xfrm>
            </p:spPr>
            <p:txBody>
              <a:bodyPr/>
              <a:lstStyle/>
              <a:p>
                <a:pPr marL="0" indent="0">
                  <a:buNone/>
                </a:pPr>
                <a14:m xmlns:m="http://schemas.openxmlformats.org/officeDocument/2006/math">
                  <m:oMathPara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2147483647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2147483647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2147483647" pitchFamily="18" charset="0"/>
                            </a:rPr>
                            <m:t>𝑵</m:t>
                          </m:r>
                        </m:sup>
                      </m:sSup>
                      <m:r>
                        <a:rPr lang="en-US" altLang="ko-KR" b="1" i="0" smtClean="0">
                          <a:latin typeface="Cambria Math" panose="2147483647" pitchFamily="18" charset="0"/>
                        </a:rPr>
                        <m:t xml:space="preserve"> ∗</m:t>
                      </m:r>
                      <m:r>
                        <a:rPr lang="en-US" altLang="ko-KR" b="1" i="0" smtClean="0">
                          <a:latin typeface="Cambria Math" panose="2147483647" pitchFamily="18" charset="0"/>
                        </a:rPr>
                        <m:t>𝐍</m:t>
                      </m:r>
                      <m:r>
                        <a:rPr lang="en-US" altLang="ko-KR" b="1" i="0" smtClean="0">
                          <a:latin typeface="Cambria Math" panose="2147483647" pitchFamily="18" charset="0"/>
                        </a:rPr>
                        <m:t xml:space="preserve">= </m:t>
                      </m:r>
                    </m:oMath>
                  </m:oMathPara>
                </a14:m>
              </a:p>
              <a:p>
                <a:pPr marL="0" indent="0">
                  <a:buNone/>
                </a:pPr>
                <a14:m xmlns:m="http://schemas.openxmlformats.org/officeDocument/2006/math">
                  <m:oMathPara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2147483647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2147483647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2147483647" pitchFamily="18" charset="0"/>
                            </a:rPr>
                            <m:t>𝑵</m:t>
                          </m:r>
                        </m:sup>
                      </m:sSup>
                      <m:r>
                        <a:rPr lang="ko-KR" altLang="en-US" b="1" i="1" smtClean="0">
                          <a:latin typeface="Cambria Math" panose="2147483647" pitchFamily="18" charset="0"/>
                        </a:rPr>
                        <m:t>에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" name=""/>
              <p:cNvSpPr txBox="1"/>
              <p:nvPr/>
            </p:nvSpPr>
            <p:spPr>
              <a:xfrm>
                <a:off x="838200" y="1407459"/>
                <a:ext cx="10515600" cy="47695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#1931</a:t>
            </a:r>
            <a:r>
              <a:rPr lang="en-US" altLang="ko-KR" b="1"/>
              <a:t> </a:t>
            </a:r>
            <a:r>
              <a:rPr lang="ko-KR" altLang="en-US" b="1"/>
              <a:t>회의실 배정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2000" b="1"/>
              <a:t>N</a:t>
            </a:r>
            <a:r>
              <a:rPr lang="ko-KR" altLang="en-US" sz="2000" b="1"/>
              <a:t>개의 회의가 있다</a:t>
            </a:r>
            <a:r>
              <a:rPr lang="en-US" altLang="ko-KR" sz="2000" b="1"/>
              <a:t>. </a:t>
            </a:r>
            <a:r>
              <a:rPr lang="ko-KR" altLang="en-US" sz="2000" b="1"/>
              <a:t>회의끼리 서로 겹치지 않게 최대한 많이 배정을 한다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sz="2000" b="1"/>
              <a:t>몇 개까지 배정할 수 있을까</a:t>
            </a:r>
            <a:r>
              <a:rPr lang="en-US" altLang="ko-KR" sz="2000" b="1"/>
              <a:t>?</a:t>
            </a:r>
            <a:endParaRPr lang="en-US" altLang="ko-KR" sz="2000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#1931</a:t>
            </a:r>
            <a:r>
              <a:rPr lang="en-US" altLang="ko-KR" b="1"/>
              <a:t> </a:t>
            </a:r>
            <a:r>
              <a:rPr lang="ko-KR" altLang="en-US" b="1"/>
              <a:t>회의실 배정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sz="2000" b="1"/>
              <a:t>끝점 기준으로 정렬하는 이유</a:t>
            </a:r>
            <a:endParaRPr lang="ko-KR" altLang="en-US" sz="2000" b="1"/>
          </a:p>
          <a:p>
            <a:pPr marL="0" indent="0">
              <a:buNone/>
              <a:defRPr/>
            </a:pP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#1931</a:t>
            </a:r>
            <a:r>
              <a:rPr lang="en-US" altLang="ko-KR" b="1"/>
              <a:t> </a:t>
            </a:r>
            <a:r>
              <a:rPr lang="ko-KR" altLang="en-US" b="1"/>
              <a:t>회의실 배정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2000" b="1"/>
              <a:t>정의</a:t>
            </a:r>
            <a:endParaRPr lang="ko-KR" altLang="en-US" sz="2000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b="1"/>
              <a:t>좋은 회의 </a:t>
            </a:r>
            <a:r>
              <a:rPr lang="en-US" altLang="ko-KR" b="1"/>
              <a:t>: </a:t>
            </a:r>
            <a:r>
              <a:rPr lang="ko-KR" altLang="en-US" b="1"/>
              <a:t>회의의 개수가 많고 회의 개수가 같은 경우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/>
              <a:t>		</a:t>
            </a:r>
            <a:r>
              <a:rPr lang="ko-KR" altLang="en-US" b="1"/>
              <a:t>마지막 회의가 끝나는 시점이 빠를수록 좋은 회의</a:t>
            </a:r>
            <a:endParaRPr lang="ko-KR" altLang="en-US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sz="2000" b="1"/>
              <a:t>종료 시간 </a:t>
            </a:r>
            <a:r>
              <a:rPr lang="en-US" altLang="ko-KR" sz="2000" b="1"/>
              <a:t>T</a:t>
            </a:r>
            <a:r>
              <a:rPr lang="ko-KR" altLang="en-US" sz="2000" b="1"/>
              <a:t> </a:t>
            </a:r>
            <a:r>
              <a:rPr lang="en-US" altLang="ko-KR" sz="2000" b="1"/>
              <a:t>: </a:t>
            </a:r>
            <a:r>
              <a:rPr lang="ko-KR" altLang="en-US" sz="2000" b="1"/>
              <a:t>회의들이 있을 때 </a:t>
            </a:r>
            <a:r>
              <a:rPr lang="ko-KR" altLang="en-US" b="1"/>
              <a:t>마지막 회의가 끝나는 시점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#1931</a:t>
            </a:r>
            <a:r>
              <a:rPr lang="en-US" altLang="ko-KR" b="1"/>
              <a:t> </a:t>
            </a:r>
            <a:r>
              <a:rPr lang="ko-KR" altLang="en-US" b="1"/>
              <a:t>회의실 배정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b="1"/>
              <a:t>최적의 경우가 무엇이고 최적의 경우만 보면 되는 이유</a:t>
            </a:r>
            <a:endParaRPr lang="ko-KR" altLang="en-US" b="1"/>
          </a:p>
          <a:p>
            <a:pPr marL="0" indent="0">
              <a:buNone/>
              <a:defRPr/>
            </a:pP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#1197</a:t>
            </a:r>
            <a:r>
              <a:rPr lang="en-US" altLang="ko-KR" b="1"/>
              <a:t> </a:t>
            </a:r>
            <a:r>
              <a:rPr lang="ko-KR" altLang="en-US" b="1"/>
              <a:t>최소 신장 트리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07459"/>
            <a:ext cx="14950951" cy="91500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b="1" i="0">
                <a:solidFill>
                  <a:srgbClr val="555555"/>
                </a:solidFill>
                <a:effectLst/>
                <a:latin typeface="Open Sans"/>
              </a:rPr>
              <a:t>그래프가 주어졌을 때</a:t>
            </a:r>
            <a:r>
              <a:rPr lang="en-US" altLang="ko-KR" b="1" i="0">
                <a:solidFill>
                  <a:srgbClr val="555555"/>
                </a:solidFill>
                <a:effectLst/>
                <a:latin typeface="Open Sans"/>
              </a:rPr>
              <a:t>, </a:t>
            </a:r>
            <a:r>
              <a:rPr lang="ko-KR" altLang="en-US" b="1" i="0">
                <a:solidFill>
                  <a:srgbClr val="555555"/>
                </a:solidFill>
                <a:effectLst/>
                <a:latin typeface="Open Sans"/>
              </a:rPr>
              <a:t>주어진 정점들을 모두 연결하는 부분 그래프를 그린다</a:t>
            </a:r>
            <a:r>
              <a:rPr lang="en-US" altLang="ko-KR" b="1" i="0">
                <a:solidFill>
                  <a:srgbClr val="555555"/>
                </a:solidFill>
                <a:effectLst/>
                <a:latin typeface="Open Sans"/>
              </a:rPr>
              <a:t>.</a:t>
            </a:r>
            <a:endParaRPr lang="en-US" altLang="ko-KR" b="1" i="0">
              <a:solidFill>
                <a:srgbClr val="555555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ko-KR" altLang="en-US" b="1" i="0">
                <a:solidFill>
                  <a:srgbClr val="555555"/>
                </a:solidFill>
                <a:effectLst/>
                <a:latin typeface="Open Sans"/>
              </a:rPr>
              <a:t>이때</a:t>
            </a:r>
            <a:r>
              <a:rPr lang="en-US" altLang="ko-KR" b="1" i="0">
                <a:solidFill>
                  <a:srgbClr val="555555"/>
                </a:solidFill>
                <a:effectLst/>
                <a:latin typeface="Open Sans"/>
              </a:rPr>
              <a:t>, </a:t>
            </a:r>
            <a:r>
              <a:rPr lang="ko-KR" altLang="en-US" b="1" i="0">
                <a:solidFill>
                  <a:srgbClr val="555555"/>
                </a:solidFill>
                <a:effectLst/>
                <a:latin typeface="Open Sans"/>
              </a:rPr>
              <a:t>그 가중치의 합이 최소가 되도록 만들어라</a:t>
            </a:r>
            <a:endParaRPr lang="ko-KR" altLang="en-US" b="1" i="0">
              <a:solidFill>
                <a:srgbClr val="555555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endParaRPr lang="en-US" altLang="ko-KR" sz="2000" b="1">
              <a:solidFill>
                <a:srgbClr val="555555"/>
              </a:solidFill>
              <a:latin typeface="Open Sans"/>
            </a:endParaRPr>
          </a:p>
          <a:p>
            <a:pPr marL="0" indent="0">
              <a:buNone/>
              <a:defRPr/>
            </a:pPr>
            <a:endParaRPr lang="en-US" altLang="ko-KR" b="1">
              <a:solidFill>
                <a:srgbClr val="555555"/>
              </a:solidFill>
              <a:latin typeface="Open Sans"/>
            </a:endParaRPr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endParaRPr lang="en-US" altLang="ko-KR" sz="2000" b="1"/>
          </a:p>
        </p:txBody>
      </p:sp>
      <p:pic>
        <p:nvPicPr>
          <p:cNvPr id="1026" name="Picture 2" descr="최소 신장 트리 · ratsgo's blo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0125" y="2757488"/>
            <a:ext cx="6541782" cy="25765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#1197</a:t>
            </a:r>
            <a:r>
              <a:rPr lang="en-US" altLang="ko-KR" b="1"/>
              <a:t> </a:t>
            </a:r>
            <a:r>
              <a:rPr lang="ko-KR" altLang="en-US" b="1"/>
              <a:t>최소 신장 트리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b="1"/>
              <a:t>가장 가중치가 작은 간선부터 연결하면 되는 이유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간단한 자기소개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서강대학교 </a:t>
            </a:r>
            <a:r>
              <a:rPr lang="en-US" altLang="ko-KR"/>
              <a:t>17</a:t>
            </a:r>
            <a:r>
              <a:rPr lang="ko-KR" altLang="en-US"/>
              <a:t>학번 이준석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펍지에서 군 복무중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문제 추천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b="1">
                <a:hlinkClick r:id="rId2"/>
              </a:rPr>
              <a:t>#11092</a:t>
            </a:r>
            <a:r>
              <a:rPr lang="en-US" altLang="ko-KR" b="1"/>
              <a:t> </a:t>
            </a:r>
            <a:r>
              <a:rPr lang="en-US" altLang="ko-KR" b="1" i="0">
                <a:solidFill>
                  <a:srgbClr val="585f69"/>
                </a:solidFill>
                <a:effectLst/>
                <a:latin typeface="Open Sans"/>
              </a:rPr>
              <a:t>Safe Passage</a:t>
            </a:r>
            <a:endParaRPr lang="en-US" altLang="ko-KR" b="1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 b="1">
                <a:hlinkClick r:id="rId3"/>
              </a:rPr>
              <a:t>#1931</a:t>
            </a:r>
            <a:r>
              <a:rPr lang="en-US" altLang="ko-KR" b="1"/>
              <a:t> </a:t>
            </a:r>
            <a:r>
              <a:rPr lang="ko-KR" altLang="en-US" b="1"/>
              <a:t>회의실 배정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>
                <a:hlinkClick r:id="rId4"/>
              </a:rPr>
              <a:t>#1197</a:t>
            </a:r>
            <a:r>
              <a:rPr lang="en-US" altLang="ko-KR" b="1"/>
              <a:t> </a:t>
            </a:r>
            <a:r>
              <a:rPr lang="ko-KR" altLang="en-US" b="1"/>
              <a:t>최소 신장 트리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>
                <a:hlinkClick r:id="rId5"/>
              </a:rPr>
              <a:t>#11047</a:t>
            </a:r>
            <a:r>
              <a:rPr lang="en-US" altLang="ko-KR" b="1"/>
              <a:t> </a:t>
            </a:r>
            <a:r>
              <a:rPr lang="ko-KR" altLang="en-US" b="1"/>
              <a:t>동전 </a:t>
            </a:r>
            <a:r>
              <a:rPr lang="en-US" altLang="ko-KR" b="1"/>
              <a:t>0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>
                <a:hlinkClick r:id="rId6"/>
              </a:rPr>
              <a:t>#2875</a:t>
            </a:r>
            <a:r>
              <a:rPr lang="en-US" altLang="ko-KR" b="1"/>
              <a:t> </a:t>
            </a:r>
            <a:r>
              <a:rPr lang="ko-KR" altLang="en-US" b="1" i="0">
                <a:solidFill>
                  <a:srgbClr val="585f69"/>
                </a:solidFill>
                <a:effectLst/>
                <a:latin typeface="Open Sans"/>
              </a:rPr>
              <a:t>대회 </a:t>
            </a:r>
            <a:r>
              <a:rPr lang="en-US" altLang="ko-KR" b="1" i="0">
                <a:solidFill>
                  <a:srgbClr val="585f69"/>
                </a:solidFill>
                <a:effectLst/>
                <a:latin typeface="Open Sans"/>
              </a:rPr>
              <a:t>or </a:t>
            </a:r>
            <a:r>
              <a:rPr lang="ko-KR" altLang="en-US" b="1" i="0">
                <a:solidFill>
                  <a:srgbClr val="585f69"/>
                </a:solidFill>
                <a:effectLst/>
                <a:latin typeface="Open Sans"/>
              </a:rPr>
              <a:t>인턴</a:t>
            </a:r>
            <a:endParaRPr lang="ko-KR" altLang="en-US" b="1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 b="1">
                <a:hlinkClick r:id="rId7"/>
              </a:rPr>
              <a:t>#11399</a:t>
            </a:r>
            <a:r>
              <a:rPr lang="en-US" altLang="ko-KR" b="1"/>
              <a:t> ATM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>
                <a:hlinkClick r:id="rId8"/>
              </a:rPr>
              <a:t>#1541</a:t>
            </a:r>
            <a:r>
              <a:rPr lang="en-US" altLang="ko-KR" b="1"/>
              <a:t> </a:t>
            </a:r>
            <a:r>
              <a:rPr lang="ko-KR" altLang="en-US" b="1"/>
              <a:t>잃어버린 괄호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>
                <a:hlinkClick r:id="rId9"/>
              </a:rPr>
              <a:t>#1049</a:t>
            </a:r>
            <a:r>
              <a:rPr lang="en-US" altLang="ko-KR" b="1"/>
              <a:t> </a:t>
            </a:r>
            <a:r>
              <a:rPr lang="ko-KR" altLang="en-US" b="1"/>
              <a:t>기타줄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>
                <a:hlinkClick r:id="rId10"/>
              </a:rPr>
              <a:t>#1700</a:t>
            </a:r>
            <a:r>
              <a:rPr lang="en-US" altLang="ko-KR" b="1"/>
              <a:t> </a:t>
            </a:r>
            <a:r>
              <a:rPr lang="ko-KR" altLang="en-US" b="1"/>
              <a:t>멀티탭 스케줄링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b="1">
                <a:hlinkClick r:id="rId11"/>
              </a:rPr>
              <a:t>#9576</a:t>
            </a:r>
            <a:r>
              <a:rPr lang="en-US" altLang="ko-KR" b="1"/>
              <a:t> </a:t>
            </a:r>
            <a:r>
              <a:rPr lang="ko-KR" altLang="en-US" b="1" i="0">
                <a:solidFill>
                  <a:srgbClr val="585f69"/>
                </a:solidFill>
                <a:effectLst/>
                <a:latin typeface="Open Sans"/>
              </a:rPr>
              <a:t>책 나눠주기</a:t>
            </a:r>
            <a:endParaRPr lang="ko-KR" altLang="en-US" b="1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r>
              <a:rPr lang="en-US" altLang="ko-KR" b="1">
                <a:hlinkClick r:id="rId12"/>
              </a:rPr>
              <a:t>#1817</a:t>
            </a:r>
            <a:r>
              <a:rPr lang="en-US" altLang="ko-KR" b="1"/>
              <a:t> </a:t>
            </a:r>
            <a:r>
              <a:rPr lang="ko-KR" altLang="en-US" b="1"/>
              <a:t>짐</a:t>
            </a:r>
            <a:r>
              <a:rPr lang="ko-KR" altLang="en-US" b="1" i="0">
                <a:solidFill>
                  <a:srgbClr val="585f69"/>
                </a:solidFill>
                <a:effectLst/>
                <a:latin typeface="Open Sans"/>
              </a:rPr>
              <a:t> 챙기는 숌</a:t>
            </a:r>
            <a:endParaRPr lang="ko-KR" altLang="en-US" b="1" i="0">
              <a:solidFill>
                <a:srgbClr val="585f69"/>
              </a:solidFill>
              <a:effectLst/>
              <a:latin typeface="Open Sans"/>
            </a:endParaRPr>
          </a:p>
          <a:p>
            <a:pPr marL="0" indent="0">
              <a:buNone/>
              <a:defRPr/>
            </a:pPr>
            <a:endParaRPr lang="en-US" altLang="ko-KR" b="1">
              <a:solidFill>
                <a:srgbClr val="585f69"/>
              </a:solidFill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수업 진행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유튜브를 통해 수업 진행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수업 종료 후 디스코드를 통해 질의 응답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대부분 칠판에 쓰면서 진행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오늘 수업 후 </a:t>
            </a:r>
            <a:r>
              <a:rPr lang="en-US" altLang="ko-KR"/>
              <a:t>8</a:t>
            </a:r>
            <a:r>
              <a:rPr lang="ko-KR" altLang="en-US"/>
              <a:t>월부터 매주 토요일 </a:t>
            </a:r>
            <a:r>
              <a:rPr lang="en-US" altLang="ko-KR"/>
              <a:t>7</a:t>
            </a:r>
            <a:r>
              <a:rPr lang="ko-KR" altLang="en-US"/>
              <a:t>시 </a:t>
            </a:r>
            <a:r>
              <a:rPr lang="en-US" altLang="ko-KR"/>
              <a:t>(</a:t>
            </a:r>
            <a:r>
              <a:rPr lang="ko-KR" altLang="en-US"/>
              <a:t>일정 변동 시 미리 공지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4775"/>
            <a:ext cx="10515600" cy="56121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5000"/>
          </a:p>
          <a:p>
            <a:pPr marL="0" indent="0">
              <a:buNone/>
              <a:defRPr/>
            </a:pPr>
            <a:endParaRPr lang="en-US" altLang="ko-KR" sz="5000"/>
          </a:p>
          <a:p>
            <a:pPr marL="0" indent="0">
              <a:buNone/>
              <a:defRPr/>
            </a:pPr>
            <a:endParaRPr lang="en-US" altLang="ko-KR" sz="5000"/>
          </a:p>
          <a:p>
            <a:pPr marL="0" indent="0" algn="ctr">
              <a:buNone/>
              <a:defRPr/>
            </a:pPr>
            <a:r>
              <a:rPr lang="ko-KR" altLang="en-US" sz="5000"/>
              <a:t>그리디란 무엇인가</a:t>
            </a:r>
            <a:r>
              <a:rPr lang="en-US" altLang="ko-KR" sz="5000"/>
              <a:t>?</a:t>
            </a:r>
            <a:endParaRPr lang="ko-KR" altLang="en-US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4775"/>
            <a:ext cx="10515600" cy="56121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5000"/>
          </a:p>
          <a:p>
            <a:pPr marL="0" indent="0">
              <a:buNone/>
              <a:defRPr/>
            </a:pPr>
            <a:endParaRPr lang="en-US" altLang="ko-KR" sz="5000"/>
          </a:p>
          <a:p>
            <a:pPr marL="0" indent="0" algn="ctr">
              <a:buNone/>
              <a:defRPr/>
            </a:pPr>
            <a:r>
              <a:rPr lang="ko-KR" altLang="en-US" sz="5000"/>
              <a:t>그리디란 무엇인가</a:t>
            </a:r>
            <a:r>
              <a:rPr lang="en-US" altLang="ko-KR" sz="5000"/>
              <a:t>?</a:t>
            </a:r>
            <a:endParaRPr lang="en-US" altLang="ko-KR" sz="5000"/>
          </a:p>
          <a:p>
            <a:pPr marL="0" indent="0" algn="ctr">
              <a:buNone/>
              <a:defRPr/>
            </a:pPr>
            <a:endParaRPr lang="en-US" altLang="ko-KR" sz="5000"/>
          </a:p>
          <a:p>
            <a:pPr marL="0" indent="0" algn="ctr">
              <a:buNone/>
              <a:defRPr/>
            </a:pPr>
            <a:r>
              <a:rPr lang="ko-KR" altLang="en-US" b="0" i="0">
                <a:solidFill>
                  <a:srgbClr val="373a3c"/>
                </a:solidFill>
                <a:effectLst/>
                <a:latin typeface="Open Sans"/>
              </a:rPr>
              <a:t>매 선택에서 </a:t>
            </a:r>
            <a:r>
              <a:rPr lang="ko-KR" altLang="en-US" b="1" i="0">
                <a:solidFill>
                  <a:srgbClr val="373a3c"/>
                </a:solidFill>
                <a:effectLst/>
                <a:latin typeface="Open Sans"/>
              </a:rPr>
              <a:t>이 순간 가장 최적인 답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/>
              </a:rPr>
              <a:t>을 선택하여 결과를 도출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4775"/>
            <a:ext cx="10515600" cy="56121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5000" b="1"/>
          </a:p>
          <a:p>
            <a:pPr marL="0" indent="0">
              <a:buNone/>
              <a:defRPr/>
            </a:pPr>
            <a:endParaRPr lang="en-US" altLang="ko-KR" sz="5000" b="1"/>
          </a:p>
          <a:p>
            <a:pPr marL="0" indent="0">
              <a:buNone/>
              <a:defRPr/>
            </a:pPr>
            <a:endParaRPr lang="en-US" altLang="ko-KR" sz="5000" b="1"/>
          </a:p>
          <a:p>
            <a:pPr marL="0" indent="0" algn="ctr">
              <a:buNone/>
              <a:defRPr/>
            </a:pPr>
            <a:r>
              <a:rPr lang="en-US" altLang="ko-KR" sz="5000" b="1"/>
              <a:t>1000</a:t>
            </a:r>
            <a:r>
              <a:rPr lang="ko-KR" altLang="en-US" sz="5000" b="1"/>
              <a:t>원 </a:t>
            </a:r>
            <a:r>
              <a:rPr lang="en-US" altLang="ko-KR" sz="5000" b="1"/>
              <a:t>VS 5000</a:t>
            </a:r>
            <a:r>
              <a:rPr lang="ko-KR" altLang="en-US" sz="5000" b="1"/>
              <a:t>원</a:t>
            </a:r>
            <a:endParaRPr lang="ko-KR" altLang="en-US" sz="5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집합의 합 최대로 만들기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b="1"/>
              <a:t>집합 </a:t>
            </a:r>
            <a:r>
              <a:rPr lang="en-US" altLang="ko-KR" b="1"/>
              <a:t>S</a:t>
            </a:r>
            <a:r>
              <a:rPr lang="ko-KR" altLang="en-US" b="1"/>
              <a:t>가 있다</a:t>
            </a:r>
            <a:r>
              <a:rPr lang="en-US" altLang="ko-KR" b="1"/>
              <a:t>. S</a:t>
            </a:r>
            <a:r>
              <a:rPr lang="ko-KR" altLang="en-US" b="1"/>
              <a:t>에서 원하는 숫자들을 골라 제거했을 때</a:t>
            </a:r>
            <a:r>
              <a:rPr lang="en-US" altLang="ko-KR" b="1"/>
              <a:t>,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ko-KR" altLang="en-US" b="1"/>
              <a:t>남아있는 숫자들의 합이 최대가 되도록 만들어라</a:t>
            </a:r>
            <a:endParaRPr lang="ko-KR" altLang="en-US" b="1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S = {1,</a:t>
            </a:r>
            <a:r>
              <a:rPr lang="en-US" altLang="ko-KR" b="1">
                <a:solidFill>
                  <a:srgbClr val="ff0000"/>
                </a:solidFill>
              </a:rPr>
              <a:t>-4</a:t>
            </a:r>
            <a:r>
              <a:rPr lang="en-US" altLang="ko-KR" b="1"/>
              <a:t>,3,6,</a:t>
            </a:r>
            <a:r>
              <a:rPr lang="en-US" altLang="ko-KR" b="1">
                <a:solidFill>
                  <a:srgbClr val="ff0000"/>
                </a:solidFill>
              </a:rPr>
              <a:t>-7</a:t>
            </a:r>
            <a:r>
              <a:rPr lang="en-US" altLang="ko-KR" b="1"/>
              <a:t>,3} -&gt; {1,3,6,3}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집합의 합 최대로 만들기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음수만 제거하면 된다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hlinkClick r:id="rId2"/>
              </a:rPr>
              <a:t>#11092</a:t>
            </a:r>
            <a:r>
              <a:rPr lang="en-US" altLang="ko-KR" b="1"/>
              <a:t> </a:t>
            </a:r>
            <a:r>
              <a:rPr lang="en-US" altLang="ko-KR" b="1" i="0">
                <a:solidFill>
                  <a:srgbClr val="585f69"/>
                </a:solidFill>
                <a:effectLst/>
                <a:latin typeface="Open Sans"/>
              </a:rPr>
              <a:t>Safe Passage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2000" b="1"/>
              <a:t>왼쪽에 있는 사람들이 다리를 건너서 오른쪽으로 가려고 한다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sz="2000" b="1"/>
              <a:t>사람마다 길 건너는데 걸리는 시간이 다르다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sz="2000" b="1"/>
              <a:t>두 사람이 강을 건널 때는 두 사람의 최댓값만큼 시간이 걸린다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b="1"/>
              <a:t>최대한 빠르게 강을 건널 때</a:t>
            </a:r>
            <a:r>
              <a:rPr lang="en-US" altLang="ko-KR" b="1"/>
              <a:t>, </a:t>
            </a:r>
            <a:r>
              <a:rPr lang="ko-KR" altLang="en-US" b="1"/>
              <a:t>모두가 강을 건너는데 얼마나 걸리는가</a:t>
            </a:r>
            <a:r>
              <a:rPr lang="en-US" altLang="ko-KR" b="1"/>
              <a:t>?</a:t>
            </a:r>
            <a:endParaRPr lang="en-US" altLang="ko-KR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endParaRPr lang="en-US" altLang="ko-KR" sz="2000" b="1"/>
          </a:p>
          <a:p>
            <a:pPr marL="0" indent="0">
              <a:buNone/>
              <a:defRPr/>
            </a:pP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455</ep:Words>
  <ep:PresentationFormat>와이드스크린</ep:PresentationFormat>
  <ep:Paragraphs>100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추억</vt:lpstr>
      <vt:lpstr>중급반 2주차 스터디</vt:lpstr>
      <vt:lpstr>간단한 자기소개</vt:lpstr>
      <vt:lpstr>수업 진행 방식</vt:lpstr>
      <vt:lpstr>슬라이드 4</vt:lpstr>
      <vt:lpstr>슬라이드 5</vt:lpstr>
      <vt:lpstr>슬라이드 6</vt:lpstr>
      <vt:lpstr>집합의 합 최대로 만들기</vt:lpstr>
      <vt:lpstr>집합의 합 최대로 만들기</vt:lpstr>
      <vt:lpstr>#11092 Safe Passage</vt:lpstr>
      <vt:lpstr>#11092 Safe Passage</vt:lpstr>
      <vt:lpstr>#11092 Safe Passage</vt:lpstr>
      <vt:lpstr>#11092 Safe Passage</vt:lpstr>
      <vt:lpstr>#11092 Safe Passage</vt:lpstr>
      <vt:lpstr>#1931 회의실 배정</vt:lpstr>
      <vt:lpstr>#1931 회의실 배정</vt:lpstr>
      <vt:lpstr>#1931 회의실 배정</vt:lpstr>
      <vt:lpstr>#1931 회의실 배정</vt:lpstr>
      <vt:lpstr>#1197 최소 신장 트리</vt:lpstr>
      <vt:lpstr>#1197 최소 신장 트리</vt:lpstr>
      <vt:lpstr>문제 추천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2020-07-17T13:50:13.000</dcterms:created>
  <dc:creator>이 준석</dc:creator>
  <cp:lastModifiedBy>SOGANG</cp:lastModifiedBy>
  <dcterms:modified xsi:type="dcterms:W3CDTF">2020-07-18T11:02:47.003</dcterms:modified>
  <cp:revision>18</cp:revision>
  <dc:title>중급반 2주차 스터디</dc:title>
  <cp:version>1000.0000.01</cp:version>
</cp:coreProperties>
</file>