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7" r:id="rId3"/>
    <p:sldId id="258" r:id="rId4"/>
    <p:sldId id="290" r:id="rId5"/>
    <p:sldId id="291" r:id="rId6"/>
    <p:sldId id="259" r:id="rId7"/>
    <p:sldId id="292" r:id="rId8"/>
    <p:sldId id="293" r:id="rId9"/>
    <p:sldId id="294" r:id="rId10"/>
    <p:sldId id="295" r:id="rId11"/>
    <p:sldId id="282" r:id="rId12"/>
    <p:sldId id="284" r:id="rId13"/>
    <p:sldId id="260" r:id="rId14"/>
    <p:sldId id="261" r:id="rId15"/>
    <p:sldId id="265" r:id="rId16"/>
    <p:sldId id="266" r:id="rId17"/>
    <p:sldId id="267" r:id="rId18"/>
    <p:sldId id="296" r:id="rId19"/>
    <p:sldId id="287" r:id="rId20"/>
    <p:sldId id="271" r:id="rId21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나눔스퀘어 Bold" panose="020B0600000101010101" pitchFamily="50" charset="-127"/>
      <p:bold r:id="rId29"/>
    </p:embeddedFont>
    <p:embeddedFont>
      <p:font typeface="나눔스퀘어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5" indent="0" algn="ctr">
              <a:buNone/>
              <a:defRPr sz="1800"/>
            </a:lvl3pPr>
            <a:lvl4pPr marL="1371488" indent="0" algn="ctr">
              <a:buNone/>
              <a:defRPr sz="1600"/>
            </a:lvl4pPr>
            <a:lvl5pPr marL="1828650" indent="0" algn="ctr">
              <a:buNone/>
              <a:defRPr sz="1600"/>
            </a:lvl5pPr>
            <a:lvl6pPr marL="2285814" indent="0" algn="ctr">
              <a:buNone/>
              <a:defRPr sz="1600"/>
            </a:lvl6pPr>
            <a:lvl7pPr marL="2742976" indent="0" algn="ctr">
              <a:buNone/>
              <a:defRPr sz="1600"/>
            </a:lvl7pPr>
            <a:lvl8pPr marL="3200139" indent="0" algn="ctr">
              <a:buNone/>
              <a:defRPr sz="1600"/>
            </a:lvl8pPr>
            <a:lvl9pPr marL="365730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9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3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899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9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5" indent="0">
              <a:buNone/>
              <a:defRPr sz="1800" b="1"/>
            </a:lvl3pPr>
            <a:lvl4pPr marL="1371488" indent="0">
              <a:buNone/>
              <a:defRPr sz="1600" b="1"/>
            </a:lvl4pPr>
            <a:lvl5pPr marL="1828650" indent="0">
              <a:buNone/>
              <a:defRPr sz="1600" b="1"/>
            </a:lvl5pPr>
            <a:lvl6pPr marL="2285814" indent="0">
              <a:buNone/>
              <a:defRPr sz="1600" b="1"/>
            </a:lvl6pPr>
            <a:lvl7pPr marL="2742976" indent="0">
              <a:buNone/>
              <a:defRPr sz="1600" b="1"/>
            </a:lvl7pPr>
            <a:lvl8pPr marL="3200139" indent="0">
              <a:buNone/>
              <a:defRPr sz="1600" b="1"/>
            </a:lvl8pPr>
            <a:lvl9pPr marL="365730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9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6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2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63" indent="0">
              <a:buNone/>
              <a:defRPr sz="2799"/>
            </a:lvl2pPr>
            <a:lvl3pPr marL="914325" indent="0">
              <a:buNone/>
              <a:defRPr sz="2400"/>
            </a:lvl3pPr>
            <a:lvl4pPr marL="1371488" indent="0">
              <a:buNone/>
              <a:defRPr sz="2000"/>
            </a:lvl4pPr>
            <a:lvl5pPr marL="1828650" indent="0">
              <a:buNone/>
              <a:defRPr sz="2000"/>
            </a:lvl5pPr>
            <a:lvl6pPr marL="2285814" indent="0">
              <a:buNone/>
              <a:defRPr sz="2000"/>
            </a:lvl6pPr>
            <a:lvl7pPr marL="2742976" indent="0">
              <a:buNone/>
              <a:defRPr sz="2000"/>
            </a:lvl7pPr>
            <a:lvl8pPr marL="3200139" indent="0">
              <a:buNone/>
              <a:defRPr sz="2000"/>
            </a:lvl8pPr>
            <a:lvl9pPr marL="3657301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5" indent="0">
              <a:buNone/>
              <a:defRPr sz="1200"/>
            </a:lvl3pPr>
            <a:lvl4pPr marL="1371488" indent="0">
              <a:buNone/>
              <a:defRPr sz="1000"/>
            </a:lvl4pPr>
            <a:lvl5pPr marL="1828650" indent="0">
              <a:buNone/>
              <a:defRPr sz="1000"/>
            </a:lvl5pPr>
            <a:lvl6pPr marL="2285814" indent="0">
              <a:buNone/>
              <a:defRPr sz="1000"/>
            </a:lvl6pPr>
            <a:lvl7pPr marL="2742976" indent="0">
              <a:buNone/>
              <a:defRPr sz="1000"/>
            </a:lvl7pPr>
            <a:lvl8pPr marL="3200139" indent="0">
              <a:buNone/>
              <a:defRPr sz="1000"/>
            </a:lvl8pPr>
            <a:lvl9pPr marL="3657301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30C4-2303-4602-92B8-2F623FE3D94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B86D-65D7-4E3F-89BE-F76778E44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25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5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44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9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5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7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0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2" indent="-228582" algn="l" defTabSz="914325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5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8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0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4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6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9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1" algn="l" defTabSz="91432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6086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D9742F5-1FA7-4D57-A7E3-EC74B7529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E8751-2768-4DCE-957D-97629FFB513A}"/>
              </a:ext>
            </a:extLst>
          </p:cNvPr>
          <p:cNvSpPr txBox="1"/>
          <p:nvPr/>
        </p:nvSpPr>
        <p:spPr>
          <a:xfrm>
            <a:off x="1557393" y="1831296"/>
            <a:ext cx="9077221" cy="2077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Network Flow</a:t>
            </a:r>
          </a:p>
          <a:p>
            <a:pPr algn="ctr"/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네트워크 플로우</a:t>
            </a:r>
            <a:r>
              <a:rPr lang="en-US" altLang="ko-KR" sz="39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9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E5833-08E7-4782-B471-07C1F6B8F841}"/>
              </a:ext>
            </a:extLst>
          </p:cNvPr>
          <p:cNvCxnSpPr>
            <a:cxnSpLocks/>
          </p:cNvCxnSpPr>
          <p:nvPr/>
        </p:nvCxnSpPr>
        <p:spPr>
          <a:xfrm>
            <a:off x="1457608" y="1339913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ECB5934-53AA-4DED-A48B-849A697AD08F}"/>
              </a:ext>
            </a:extLst>
          </p:cNvPr>
          <p:cNvCxnSpPr>
            <a:cxnSpLocks/>
          </p:cNvCxnSpPr>
          <p:nvPr/>
        </p:nvCxnSpPr>
        <p:spPr>
          <a:xfrm>
            <a:off x="1457608" y="4327556"/>
            <a:ext cx="915305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ED77C-36AD-4151-AFAD-9467867C4587}"/>
              </a:ext>
            </a:extLst>
          </p:cNvPr>
          <p:cNvSpPr txBox="1"/>
          <p:nvPr/>
        </p:nvSpPr>
        <p:spPr>
          <a:xfrm>
            <a:off x="6669193" y="4961298"/>
            <a:ext cx="3965418" cy="1222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신촌 연합 여름캠프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연세대학교 윤인섭</a:t>
            </a:r>
          </a:p>
        </p:txBody>
      </p:sp>
    </p:spTree>
    <p:extLst>
      <p:ext uri="{BB962C8B-B14F-4D97-AF65-F5344CB8AC3E}">
        <p14:creationId xmlns:p14="http://schemas.microsoft.com/office/powerpoint/2010/main" val="351257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문제에 주어진 대로 유량 그래프를 만든다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‘A’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시점으로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‘Z’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종점으로 했을 때의 최대 유량을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5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축사 배정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https://www.acmicpc.net/problem/2188 -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2188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축사 배정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848597-D71B-4226-81BC-67D27DDB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096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4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6"/>
            <a:ext cx="6140742" cy="2159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 그래프로 모델링할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모델링한 그래프에서 최대 유량을 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E7A7B-2BBD-44D8-A8BE-489CDFF087FD}"/>
              </a:ext>
            </a:extLst>
          </p:cNvPr>
          <p:cNvSpPr txBox="1"/>
          <p:nvPr/>
        </p:nvSpPr>
        <p:spPr>
          <a:xfrm>
            <a:off x="528505" y="5977157"/>
            <a:ext cx="6409189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올바른 모델링이라는 것을 보장하는가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09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도시 왕복하기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79934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https://www.acmicpc.net/problem/17412 - </a:t>
            </a:r>
            <a:r>
              <a:rPr lang="ko-KR" altLang="en-US" sz="1200" dirty="0"/>
              <a:t>백준 온라인 저지 </a:t>
            </a:r>
            <a:r>
              <a:rPr lang="en-US" altLang="ko-KR" sz="1200" dirty="0">
                <a:latin typeface="+mn-ea"/>
              </a:rPr>
              <a:t>17412</a:t>
            </a:r>
            <a:r>
              <a:rPr lang="ko-KR" altLang="en-US" sz="1200" dirty="0">
                <a:latin typeface="+mn-ea"/>
              </a:rPr>
              <a:t>번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b="0" i="0" dirty="0">
                <a:solidFill>
                  <a:srgbClr val="585F69"/>
                </a:solidFill>
                <a:effectLst/>
                <a:latin typeface="+mn-ea"/>
              </a:rPr>
              <a:t>도시 왕복하기 </a:t>
            </a:r>
            <a:r>
              <a:rPr lang="en-US" altLang="ko-KR" sz="1200" b="0" i="0" dirty="0">
                <a:solidFill>
                  <a:srgbClr val="585F69"/>
                </a:solidFill>
                <a:effectLst/>
                <a:latin typeface="+mn-ea"/>
              </a:rPr>
              <a:t>1</a:t>
            </a:r>
            <a:r>
              <a:rPr lang="en-US" altLang="ko-KR" sz="1200" dirty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DCABA-A5B6-4954-8594-61A1B41F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 그래프로 모델링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 겹치지 않는 경로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정점도 겹치지 않아야 한다면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263E5-E90E-42AA-9893-C8CB5C508106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이렇듯 다양한 문제에 적용할 수 있다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1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8808440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간선 </a:t>
            </a:r>
            <a:r>
              <a:rPr lang="ko-KR" altLang="en-US" sz="3199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끊어가기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https://www.acmicpc.net/problem/14286 -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14286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간선 </a:t>
            </a:r>
            <a:r>
              <a:rPr lang="ko-KR" altLang="en-US" sz="1200" dirty="0" err="1"/>
              <a:t>끊어가기</a:t>
            </a:r>
            <a:r>
              <a:rPr lang="ko-KR" altLang="en-US" sz="1200" dirty="0"/>
              <a:t> </a:t>
            </a:r>
            <a:r>
              <a:rPr lang="en-US" altLang="ko-KR" sz="1200" dirty="0"/>
              <a:t>2]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E5EC1C-6F02-4C75-B150-2566D01B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434518"/>
            <a:ext cx="92106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9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두 정점이 분리되기 위해 필요한 최소 비용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그래프를 두 부분으로 분리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21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컷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283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그래프의 컷</a:t>
            </a:r>
            <a:r>
              <a:rPr lang="en-US" altLang="ko-KR" b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(cut)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컷의 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 컷의 크기는 항상 최대 유량의 크기와 동일하다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B02E-0E78-47B6-9F19-C0601E724787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Max-flow min-cut theorem!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5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(revised)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77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그래프에서 최대 유량을 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3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Further Study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8"/>
            <a:ext cx="6140742" cy="1845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Dinic’s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algorithm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Min-cost max-flow problem (MCMF)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Circulation problem (L-R flow)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min-cut /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Gomory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-Hu tree</a:t>
            </a:r>
          </a:p>
        </p:txBody>
      </p:sp>
    </p:spTree>
    <p:extLst>
      <p:ext uri="{BB962C8B-B14F-4D97-AF65-F5344CB8AC3E}">
        <p14:creationId xmlns:p14="http://schemas.microsoft.com/office/powerpoint/2010/main" val="28503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FDFE2-F2BB-4F13-BE0F-0AC29CA95D1C}"/>
              </a:ext>
            </a:extLst>
          </p:cNvPr>
          <p:cNvSpPr txBox="1"/>
          <p:nvPr/>
        </p:nvSpPr>
        <p:spPr>
          <a:xfrm>
            <a:off x="528506" y="6501469"/>
            <a:ext cx="7935986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https://www.acmicpc.net/problem/6086 - </a:t>
            </a:r>
            <a:r>
              <a:rPr lang="ko-KR" altLang="en-US" sz="1200" dirty="0"/>
              <a:t>백준 온라인 저지 </a:t>
            </a:r>
            <a:r>
              <a:rPr lang="en-US" altLang="ko-KR" sz="1200" dirty="0"/>
              <a:t>6086</a:t>
            </a:r>
            <a:r>
              <a:rPr lang="ko-KR" altLang="en-US" sz="1200" dirty="0"/>
              <a:t>번 </a:t>
            </a:r>
            <a:r>
              <a:rPr lang="en-US" altLang="ko-KR" sz="1200" dirty="0"/>
              <a:t>[</a:t>
            </a:r>
            <a:r>
              <a:rPr lang="ko-KR" altLang="en-US" sz="1200" dirty="0"/>
              <a:t>최대 유량</a:t>
            </a:r>
            <a:r>
              <a:rPr lang="en-US" altLang="ko-KR" sz="1200" dirty="0"/>
              <a:t>] (USACO January 2009 Contest Silver 2.)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8A631-5ECF-4502-B57F-D9D34A5F15BB}"/>
              </a:ext>
            </a:extLst>
          </p:cNvPr>
          <p:cNvSpPr txBox="1"/>
          <p:nvPr/>
        </p:nvSpPr>
        <p:spPr>
          <a:xfrm>
            <a:off x="1814142" y="2502755"/>
            <a:ext cx="8563716" cy="18524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문제가 길어 링크로 대체합니다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https://www.acmicpc.net/problem/6086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24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3BA0C-BEBC-40A0-A7ED-C40EDF6C6048}"/>
              </a:ext>
            </a:extLst>
          </p:cNvPr>
          <p:cNvSpPr txBox="1"/>
          <p:nvPr/>
        </p:nvSpPr>
        <p:spPr>
          <a:xfrm>
            <a:off x="579297" y="3429000"/>
            <a:ext cx="3594226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06086]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유량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02188]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축사 배정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17412]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왕복하기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02316]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왕복하기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14286]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간선 </a:t>
            </a:r>
            <a:r>
              <a:rPr lang="ko-KR" altLang="en-US" sz="1499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끊어가기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/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초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E180F-3954-4326-935B-3BCC9A7B2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5" y="2032277"/>
                <a:ext cx="1716709" cy="7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/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중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1353DA-9E32-4483-A410-A7367C7DB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05" y="2032277"/>
                <a:ext cx="1716709" cy="7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/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txBody>
              <a:bodyPr wrap="square" lIns="180000" tIns="180000" rIns="180000" bIns="180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고</m:t>
                    </m:r>
                  </m:oMath>
                </a14:m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급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DD906-11D4-4524-ACCF-8F572FE5B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25" y="2032277"/>
                <a:ext cx="1716709" cy="7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71E766-040E-475F-B3D3-8302C280E71D}"/>
              </a:ext>
            </a:extLst>
          </p:cNvPr>
          <p:cNvSpPr txBox="1"/>
          <p:nvPr/>
        </p:nvSpPr>
        <p:spPr>
          <a:xfrm>
            <a:off x="4455522" y="3429000"/>
            <a:ext cx="3921660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11376]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열혈강호 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07616]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교실로 가는 길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01658]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돼지 잡기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05651]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중요한 간선</a:t>
            </a:r>
          </a:p>
          <a:p>
            <a:pPr>
              <a:lnSpc>
                <a:spcPct val="150000"/>
              </a:lnSpc>
            </a:pP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01420] </a:t>
            </a:r>
            <a:r>
              <a:rPr lang="ko-KR" altLang="en-US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가지마</a:t>
            </a:r>
            <a:r>
              <a:rPr lang="en-US" altLang="ko-KR" sz="1499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CCC2-A892-4873-A472-A88E3A56CED3}"/>
              </a:ext>
            </a:extLst>
          </p:cNvPr>
          <p:cNvSpPr txBox="1"/>
          <p:nvPr/>
        </p:nvSpPr>
        <p:spPr>
          <a:xfrm>
            <a:off x="8377182" y="3429000"/>
            <a:ext cx="3984771" cy="2996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10319]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 아포칼립스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14955] How Many to Be Happy? (*)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13161]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분단의 슬픔 </a:t>
            </a: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(*)</a:t>
            </a:r>
          </a:p>
          <a:p>
            <a:pPr>
              <a:lnSpc>
                <a:spcPct val="150000"/>
              </a:lnSpc>
            </a:pPr>
            <a:r>
              <a:rPr lang="en-US" altLang="ko-KR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[BOJ 19579] </a:t>
            </a:r>
            <a:r>
              <a:rPr lang="ko-KR" altLang="en-US" sz="1499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물건 가져가기</a:t>
            </a:r>
            <a:endParaRPr lang="ko-KR" altLang="en-US" sz="1499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58B6-E8FB-48F5-A29D-4E53E930787E}"/>
              </a:ext>
            </a:extLst>
          </p:cNvPr>
          <p:cNvSpPr txBox="1"/>
          <p:nvPr/>
        </p:nvSpPr>
        <p:spPr>
          <a:xfrm>
            <a:off x="528506" y="6501469"/>
            <a:ext cx="8296712" cy="23489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200" dirty="0"/>
              <a:t>(*) : </a:t>
            </a:r>
            <a:r>
              <a:rPr lang="ko-KR" altLang="en-US" sz="1200" dirty="0" err="1"/>
              <a:t>디닉의</a:t>
            </a:r>
            <a:r>
              <a:rPr lang="ko-KR" altLang="en-US" sz="1200" dirty="0"/>
              <a:t> 알고리즘</a:t>
            </a:r>
            <a:r>
              <a:rPr lang="en-US" altLang="ko-KR" sz="1200" dirty="0"/>
              <a:t>, </a:t>
            </a:r>
            <a:r>
              <a:rPr lang="ko-KR" altLang="en-US" sz="1200" dirty="0"/>
              <a:t>혹은 그것과 같은 정도로 빠르거나 그것보다 더 빠른 알고리즘을 사용해야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51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문제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우물에서 외양간까지 파이프들이 연결되어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파이프마다 용량이 설정되어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흐를 수 있는 최대 유량을 구하는 문제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문제의 입력이 플로우 네트워크를 이룬다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01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 네트워크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(Flow Network)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flow)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모델링하기에 적합한 그래프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간선마다 유량의 최대 제한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capacity)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있는 그래프에서 정의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수송되는 경로는 간선으로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수송물이 거쳐가는 지점을 정점으로 모델링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유량을 내보내기만 하는 정점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source)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받기만 하는 정점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sink)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존재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유량이 올바르게 흐르기 위해서는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3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플로우 네트워크 </a:t>
            </a:r>
            <a:r>
              <a:rPr lang="en-US" altLang="ko-KR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(Flow Network)</a:t>
            </a:r>
            <a:endParaRPr lang="ko-KR" altLang="en-US" sz="3199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9336948" cy="223147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시점은 나가는 유량만을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종점은 들어오는 유량만을 갖는다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두 정점을 제외한 나머지 정점에서는 나가는 유량의 합과 들어오는 유량의 합이 동일하다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어떤 간선에서도 흐르는 유량이 그 간선의 용량을 넘지 못한다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6467912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최대한 많은 유량을 흘리려면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6" y="1434517"/>
            <a:ext cx="6140742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유량 그래프에서 최대로 달성 가능한 수송량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접근 방식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546682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올바른 알고리즘인가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8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7"/>
            <a:ext cx="8464493" cy="121640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비효율적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사용하는 경우가 있을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 흘린 유량 중 일부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전체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취소해야 할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간선들마다 앞으로 더 흘릴 수 있는 유량을 계산한다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→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용량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 capacity)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용량이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큰 간선들만 모아서 만든 잔여 그래프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(residual graph)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생각한다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잔여 그래프에서 시점과 종점을 잇는 경로를 찾는다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65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8464493" cy="17449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번 현재 그래프의 잔여 그래프를 구한다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잔여 그래프에서 시점과 종점을 잇는 경로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augmenting path)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 상의 모든 간선에 유량을 흘려준다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 경로를 찾을 수 없을 때까지 반복한다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경로 탐색 알고리즘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1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EBA5F-F913-4FC3-BF0A-38448B86D8B9}"/>
              </a:ext>
            </a:extLst>
          </p:cNvPr>
          <p:cNvSpPr txBox="1"/>
          <p:nvPr/>
        </p:nvSpPr>
        <p:spPr>
          <a:xfrm>
            <a:off x="528507" y="394284"/>
            <a:ext cx="7290033" cy="10402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199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유량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3547-F3CD-44E6-98A9-00F5DF18F60F}"/>
              </a:ext>
            </a:extLst>
          </p:cNvPr>
          <p:cNvSpPr txBox="1"/>
          <p:nvPr/>
        </p:nvSpPr>
        <p:spPr>
          <a:xfrm>
            <a:off x="528505" y="1434516"/>
            <a:ext cx="8464493" cy="17449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경우 비효율적인 탐색을 할 가능성이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사용할 수도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27" indent="-285727">
              <a:lnSpc>
                <a:spcPct val="150000"/>
              </a:lnSpc>
              <a:buFont typeface="나눔스퀘어 Bold" panose="020B0600000101010101" pitchFamily="50" charset="-127"/>
              <a:buChar char="▶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714F7-C25D-4B46-A737-227195DE4335}"/>
              </a:ext>
            </a:extLst>
          </p:cNvPr>
          <p:cNvSpPr txBox="1"/>
          <p:nvPr/>
        </p:nvSpPr>
        <p:spPr>
          <a:xfrm>
            <a:off x="528506" y="5977157"/>
            <a:ext cx="7189366" cy="486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최대 유량을 구하는 다양한 알고리즘이 존재한다</a:t>
            </a:r>
            <a:r>
              <a:rPr lang="en-US" altLang="ko-KR" sz="24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4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smtClean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5344</TotalTime>
  <Words>723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Cambria Math</vt:lpstr>
      <vt:lpstr>Calibri Light</vt:lpstr>
      <vt:lpstr>Calibri</vt:lpstr>
      <vt:lpstr>나눔스퀘어 ExtraBold</vt:lpstr>
      <vt:lpstr>나눔스퀘어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younis</dc:creator>
  <cp:lastModifiedBy>younis</cp:lastModifiedBy>
  <cp:revision>101</cp:revision>
  <dcterms:created xsi:type="dcterms:W3CDTF">2020-07-09T15:21:01Z</dcterms:created>
  <dcterms:modified xsi:type="dcterms:W3CDTF">2020-08-20T13:14:40Z</dcterms:modified>
</cp:coreProperties>
</file>