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84" r:id="rId1"/>
  </p:sldMasterIdLst>
  <p:sldIdLst>
    <p:sldId id="256" r:id="rId2"/>
    <p:sldId id="257" r:id="rId3"/>
    <p:sldId id="258" r:id="rId4"/>
    <p:sldId id="290" r:id="rId5"/>
    <p:sldId id="291" r:id="rId6"/>
    <p:sldId id="297" r:id="rId7"/>
    <p:sldId id="298" r:id="rId8"/>
    <p:sldId id="259" r:id="rId9"/>
    <p:sldId id="292" r:id="rId10"/>
    <p:sldId id="295" r:id="rId11"/>
    <p:sldId id="260" r:id="rId12"/>
    <p:sldId id="261" r:id="rId13"/>
    <p:sldId id="282" r:id="rId14"/>
    <p:sldId id="284" r:id="rId15"/>
    <p:sldId id="266" r:id="rId16"/>
    <p:sldId id="267" r:id="rId17"/>
    <p:sldId id="300" r:id="rId18"/>
    <p:sldId id="296" r:id="rId19"/>
    <p:sldId id="299" r:id="rId20"/>
    <p:sldId id="301" r:id="rId21"/>
    <p:sldId id="302" r:id="rId22"/>
    <p:sldId id="303" r:id="rId23"/>
    <p:sldId id="271" r:id="rId24"/>
  </p:sldIdLst>
  <p:sldSz cx="12192000" cy="6858000"/>
  <p:notesSz cx="6858000" cy="9144000"/>
  <p:embeddedFontLs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Calibri Light" panose="020F0302020204030204" pitchFamily="34" charset="0"/>
      <p:regular r:id="rId29"/>
      <p:italic r:id="rId30"/>
    </p:embeddedFont>
    <p:embeddedFont>
      <p:font typeface="Cambria Math" panose="02040503050406030204" pitchFamily="18" charset="0"/>
      <p:regular r:id="rId31"/>
    </p:embeddedFont>
    <p:embeddedFont>
      <p:font typeface="나눔스퀘어 Bold" panose="020B0600000101010101" pitchFamily="50" charset="-127"/>
      <p:bold r:id="rId32"/>
    </p:embeddedFont>
    <p:embeddedFont>
      <p:font typeface="나눔스퀘어 ExtraBold" panose="020B0600000101010101" pitchFamily="50" charset="-127"/>
      <p:bold r:id="rId33"/>
    </p:embeddedFont>
    <p:embeddedFont>
      <p:font typeface="맑은 고딕" panose="020B0503020000020004" pitchFamily="50" charset="-127"/>
      <p:regular r:id="rId34"/>
      <p:bold r:id="rId35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7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8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1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1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63" indent="0" algn="ctr">
              <a:buNone/>
              <a:defRPr sz="2000"/>
            </a:lvl2pPr>
            <a:lvl3pPr marL="914325" indent="0" algn="ctr">
              <a:buNone/>
              <a:defRPr sz="1800"/>
            </a:lvl3pPr>
            <a:lvl4pPr marL="1371488" indent="0" algn="ctr">
              <a:buNone/>
              <a:defRPr sz="1600"/>
            </a:lvl4pPr>
            <a:lvl5pPr marL="1828650" indent="0" algn="ctr">
              <a:buNone/>
              <a:defRPr sz="1600"/>
            </a:lvl5pPr>
            <a:lvl6pPr marL="2285814" indent="0" algn="ctr">
              <a:buNone/>
              <a:defRPr sz="1600"/>
            </a:lvl6pPr>
            <a:lvl7pPr marL="2742976" indent="0" algn="ctr">
              <a:buNone/>
              <a:defRPr sz="1600"/>
            </a:lvl7pPr>
            <a:lvl8pPr marL="3200139" indent="0" algn="ctr">
              <a:buNone/>
              <a:defRPr sz="1600"/>
            </a:lvl8pPr>
            <a:lvl9pPr marL="3657301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530C4-2303-4602-92B8-2F623FE3D947}" type="datetimeFigureOut">
              <a:rPr lang="ko-KR" altLang="en-US" smtClean="0"/>
              <a:t>2020-08-27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CB86D-65D7-4E3F-89BE-F76778E44E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5995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530C4-2303-4602-92B8-2F623FE3D947}" type="datetimeFigureOut">
              <a:rPr lang="ko-KR" altLang="en-US" smtClean="0"/>
              <a:t>2020-08-27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CB86D-65D7-4E3F-89BE-F76778E44E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8330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899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530C4-2303-4602-92B8-2F623FE3D947}" type="datetimeFigureOut">
              <a:rPr lang="ko-KR" altLang="en-US" smtClean="0"/>
              <a:t>2020-08-27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CB86D-65D7-4E3F-89BE-F76778E44E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95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530C4-2303-4602-92B8-2F623FE3D947}" type="datetimeFigureOut">
              <a:rPr lang="ko-KR" altLang="en-US" smtClean="0"/>
              <a:t>2020-08-27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CB86D-65D7-4E3F-89BE-F76778E44E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9917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63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2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48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65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97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13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30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530C4-2303-4602-92B8-2F623FE3D947}" type="datetimeFigureOut">
              <a:rPr lang="ko-KR" altLang="en-US" smtClean="0"/>
              <a:t>2020-08-27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CB86D-65D7-4E3F-89BE-F76778E44E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6586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530C4-2303-4602-92B8-2F623FE3D947}" type="datetimeFigureOut">
              <a:rPr lang="ko-KR" altLang="en-US" smtClean="0"/>
              <a:t>2020-08-27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CB86D-65D7-4E3F-89BE-F76778E44E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7623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3" indent="0">
              <a:buNone/>
              <a:defRPr sz="2000" b="1"/>
            </a:lvl2pPr>
            <a:lvl3pPr marL="914325" indent="0">
              <a:buNone/>
              <a:defRPr sz="1800" b="1"/>
            </a:lvl3pPr>
            <a:lvl4pPr marL="1371488" indent="0">
              <a:buNone/>
              <a:defRPr sz="1600" b="1"/>
            </a:lvl4pPr>
            <a:lvl5pPr marL="1828650" indent="0">
              <a:buNone/>
              <a:defRPr sz="1600" b="1"/>
            </a:lvl5pPr>
            <a:lvl6pPr marL="2285814" indent="0">
              <a:buNone/>
              <a:defRPr sz="1600" b="1"/>
            </a:lvl6pPr>
            <a:lvl7pPr marL="2742976" indent="0">
              <a:buNone/>
              <a:defRPr sz="1600" b="1"/>
            </a:lvl7pPr>
            <a:lvl8pPr marL="3200139" indent="0">
              <a:buNone/>
              <a:defRPr sz="1600" b="1"/>
            </a:lvl8pPr>
            <a:lvl9pPr marL="3657301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3" indent="0">
              <a:buNone/>
              <a:defRPr sz="2000" b="1"/>
            </a:lvl2pPr>
            <a:lvl3pPr marL="914325" indent="0">
              <a:buNone/>
              <a:defRPr sz="1800" b="1"/>
            </a:lvl3pPr>
            <a:lvl4pPr marL="1371488" indent="0">
              <a:buNone/>
              <a:defRPr sz="1600" b="1"/>
            </a:lvl4pPr>
            <a:lvl5pPr marL="1828650" indent="0">
              <a:buNone/>
              <a:defRPr sz="1600" b="1"/>
            </a:lvl5pPr>
            <a:lvl6pPr marL="2285814" indent="0">
              <a:buNone/>
              <a:defRPr sz="1600" b="1"/>
            </a:lvl6pPr>
            <a:lvl7pPr marL="2742976" indent="0">
              <a:buNone/>
              <a:defRPr sz="1600" b="1"/>
            </a:lvl7pPr>
            <a:lvl8pPr marL="3200139" indent="0">
              <a:buNone/>
              <a:defRPr sz="1600" b="1"/>
            </a:lvl8pPr>
            <a:lvl9pPr marL="3657301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530C4-2303-4602-92B8-2F623FE3D947}" type="datetimeFigureOut">
              <a:rPr lang="ko-KR" altLang="en-US" smtClean="0"/>
              <a:t>2020-08-27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CB86D-65D7-4E3F-89BE-F76778E44E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0095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530C4-2303-4602-92B8-2F623FE3D947}" type="datetimeFigureOut">
              <a:rPr lang="ko-KR" altLang="en-US" smtClean="0"/>
              <a:t>2020-08-27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CB86D-65D7-4E3F-89BE-F76778E44E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068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530C4-2303-4602-92B8-2F623FE3D947}" type="datetimeFigureOut">
              <a:rPr lang="ko-KR" altLang="en-US" smtClean="0"/>
              <a:t>2020-08-27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CB86D-65D7-4E3F-89BE-F76778E44E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460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63" indent="0">
              <a:buNone/>
              <a:defRPr sz="1400"/>
            </a:lvl2pPr>
            <a:lvl3pPr marL="914325" indent="0">
              <a:buNone/>
              <a:defRPr sz="1200"/>
            </a:lvl3pPr>
            <a:lvl4pPr marL="1371488" indent="0">
              <a:buNone/>
              <a:defRPr sz="1000"/>
            </a:lvl4pPr>
            <a:lvl5pPr marL="1828650" indent="0">
              <a:buNone/>
              <a:defRPr sz="1000"/>
            </a:lvl5pPr>
            <a:lvl6pPr marL="2285814" indent="0">
              <a:buNone/>
              <a:defRPr sz="1000"/>
            </a:lvl6pPr>
            <a:lvl7pPr marL="2742976" indent="0">
              <a:buNone/>
              <a:defRPr sz="1000"/>
            </a:lvl7pPr>
            <a:lvl8pPr marL="3200139" indent="0">
              <a:buNone/>
              <a:defRPr sz="1000"/>
            </a:lvl8pPr>
            <a:lvl9pPr marL="3657301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530C4-2303-4602-92B8-2F623FE3D947}" type="datetimeFigureOut">
              <a:rPr lang="ko-KR" altLang="en-US" smtClean="0"/>
              <a:t>2020-08-27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CB86D-65D7-4E3F-89BE-F76778E44E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8821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 anchor="t"/>
          <a:lstStyle>
            <a:lvl1pPr marL="0" indent="0">
              <a:buNone/>
              <a:defRPr sz="3199"/>
            </a:lvl1pPr>
            <a:lvl2pPr marL="457163" indent="0">
              <a:buNone/>
              <a:defRPr sz="2799"/>
            </a:lvl2pPr>
            <a:lvl3pPr marL="914325" indent="0">
              <a:buNone/>
              <a:defRPr sz="2400"/>
            </a:lvl3pPr>
            <a:lvl4pPr marL="1371488" indent="0">
              <a:buNone/>
              <a:defRPr sz="2000"/>
            </a:lvl4pPr>
            <a:lvl5pPr marL="1828650" indent="0">
              <a:buNone/>
              <a:defRPr sz="2000"/>
            </a:lvl5pPr>
            <a:lvl6pPr marL="2285814" indent="0">
              <a:buNone/>
              <a:defRPr sz="2000"/>
            </a:lvl6pPr>
            <a:lvl7pPr marL="2742976" indent="0">
              <a:buNone/>
              <a:defRPr sz="2000"/>
            </a:lvl7pPr>
            <a:lvl8pPr marL="3200139" indent="0">
              <a:buNone/>
              <a:defRPr sz="2000"/>
            </a:lvl8pPr>
            <a:lvl9pPr marL="3657301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63" indent="0">
              <a:buNone/>
              <a:defRPr sz="1400"/>
            </a:lvl2pPr>
            <a:lvl3pPr marL="914325" indent="0">
              <a:buNone/>
              <a:defRPr sz="1200"/>
            </a:lvl3pPr>
            <a:lvl4pPr marL="1371488" indent="0">
              <a:buNone/>
              <a:defRPr sz="1000"/>
            </a:lvl4pPr>
            <a:lvl5pPr marL="1828650" indent="0">
              <a:buNone/>
              <a:defRPr sz="1000"/>
            </a:lvl5pPr>
            <a:lvl6pPr marL="2285814" indent="0">
              <a:buNone/>
              <a:defRPr sz="1000"/>
            </a:lvl6pPr>
            <a:lvl7pPr marL="2742976" indent="0">
              <a:buNone/>
              <a:defRPr sz="1000"/>
            </a:lvl7pPr>
            <a:lvl8pPr marL="3200139" indent="0">
              <a:buNone/>
              <a:defRPr sz="1000"/>
            </a:lvl8pPr>
            <a:lvl9pPr marL="3657301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530C4-2303-4602-92B8-2F623FE3D947}" type="datetimeFigureOut">
              <a:rPr lang="ko-KR" altLang="en-US" smtClean="0"/>
              <a:t>2020-08-27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CB86D-65D7-4E3F-89BE-F76778E44E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8629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1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1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9530C4-2303-4602-92B8-2F623FE3D947}" type="datetimeFigureOut">
              <a:rPr lang="ko-KR" altLang="en-US" smtClean="0"/>
              <a:t>2020-08-27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1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1CB86D-65D7-4E3F-89BE-F76778E44E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346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325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2" indent="-228582" algn="l" defTabSz="914325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744" indent="-228582" algn="l" defTabSz="914325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07" indent="-228582" algn="l" defTabSz="914325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69" indent="-228582" algn="l" defTabSz="914325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32" indent="-228582" algn="l" defTabSz="914325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95" indent="-228582" algn="l" defTabSz="914325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57" indent="-228582" algn="l" defTabSz="914325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20" indent="-228582" algn="l" defTabSz="914325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82" indent="-228582" algn="l" defTabSz="914325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2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3" algn="l" defTabSz="91432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25" algn="l" defTabSz="91432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88" algn="l" defTabSz="91432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50" algn="l" defTabSz="91432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14" algn="l" defTabSz="91432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76" algn="l" defTabSz="91432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39" algn="l" defTabSz="91432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01" algn="l" defTabSz="91432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micpc.net/problem/11585" TargetMode="Externa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micpc.net/problem/2671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micpc.net/problem/1786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CD9742F5-1FA7-4D57-A7E3-EC74B7529D3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5E8751-2768-4DCE-957D-97629FFB513A}"/>
              </a:ext>
            </a:extLst>
          </p:cNvPr>
          <p:cNvSpPr txBox="1"/>
          <p:nvPr/>
        </p:nvSpPr>
        <p:spPr>
          <a:xfrm>
            <a:off x="1557393" y="1831296"/>
            <a:ext cx="9077221" cy="2077313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39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Pattern Matching</a:t>
            </a:r>
          </a:p>
          <a:p>
            <a:pPr algn="ctr"/>
            <a:r>
              <a:rPr lang="en-US" altLang="ko-KR" sz="39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sz="39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문자열 검색</a:t>
            </a:r>
            <a:r>
              <a:rPr lang="en-US" altLang="ko-KR" sz="39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endParaRPr lang="ko-KR" altLang="en-US" sz="3999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1CE5833-08E7-4782-B471-07C1F6B8F841}"/>
              </a:ext>
            </a:extLst>
          </p:cNvPr>
          <p:cNvCxnSpPr>
            <a:cxnSpLocks/>
          </p:cNvCxnSpPr>
          <p:nvPr/>
        </p:nvCxnSpPr>
        <p:spPr>
          <a:xfrm>
            <a:off x="1457608" y="1339913"/>
            <a:ext cx="915305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ECB5934-53AA-4DED-A48B-849A697AD08F}"/>
              </a:ext>
            </a:extLst>
          </p:cNvPr>
          <p:cNvCxnSpPr>
            <a:cxnSpLocks/>
          </p:cNvCxnSpPr>
          <p:nvPr/>
        </p:nvCxnSpPr>
        <p:spPr>
          <a:xfrm>
            <a:off x="1457608" y="4327556"/>
            <a:ext cx="915305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59ED77C-36AD-4151-AFAD-9467867C4587}"/>
              </a:ext>
            </a:extLst>
          </p:cNvPr>
          <p:cNvSpPr txBox="1"/>
          <p:nvPr/>
        </p:nvSpPr>
        <p:spPr>
          <a:xfrm>
            <a:off x="6669193" y="4961298"/>
            <a:ext cx="3965418" cy="122221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신촌 연합 여름캠프 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11</a:t>
            </a:r>
            <a:r>
              <a:rPr lang="ko-KR" altLang="en-US" sz="2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회차</a:t>
            </a:r>
            <a:endParaRPr lang="en-US" altLang="ko-KR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연세대학교 윤인섭</a:t>
            </a:r>
          </a:p>
        </p:txBody>
      </p:sp>
    </p:spTree>
    <p:extLst>
      <p:ext uri="{BB962C8B-B14F-4D97-AF65-F5344CB8AC3E}">
        <p14:creationId xmlns:p14="http://schemas.microsoft.com/office/powerpoint/2010/main" val="35125778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6EBA5F-F913-4FC3-BF0A-38448B86D8B9}"/>
              </a:ext>
            </a:extLst>
          </p:cNvPr>
          <p:cNvSpPr txBox="1"/>
          <p:nvPr/>
        </p:nvSpPr>
        <p:spPr>
          <a:xfrm>
            <a:off x="528507" y="394284"/>
            <a:ext cx="7290033" cy="104023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ko-KR" altLang="en-US" sz="31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두 번째 문제</a:t>
            </a:r>
            <a:r>
              <a:rPr lang="en-US" altLang="ko-KR" sz="31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(revised)</a:t>
            </a:r>
            <a:endParaRPr lang="ko-KR" altLang="en-US" sz="3199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CC3547-F3CD-44E6-98A9-00F5DF18F60F}"/>
              </a:ext>
            </a:extLst>
          </p:cNvPr>
          <p:cNvSpPr txBox="1"/>
          <p:nvPr/>
        </p:nvSpPr>
        <p:spPr>
          <a:xfrm>
            <a:off x="528505" y="1434517"/>
            <a:ext cx="9336948" cy="223147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285727" indent="-285727">
              <a:lnSpc>
                <a:spcPct val="150000"/>
              </a:lnSpc>
              <a:buFont typeface="나눔스퀘어 Bold" panose="020B0600000101010101" pitchFamily="50" charset="-127"/>
              <a:buChar char="▶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KMP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알고리즘을 적용한다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285727" indent="-285727">
              <a:lnSpc>
                <a:spcPct val="150000"/>
              </a:lnSpc>
              <a:buFont typeface="나눔스퀘어 Bold" panose="020B0600000101010101" pitchFamily="50" charset="-127"/>
              <a:buChar char="▶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일치하는 패턴을 찾았을 때 주의한다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64D62F-0BD4-411B-82F2-A20E14982520}"/>
              </a:ext>
            </a:extLst>
          </p:cNvPr>
          <p:cNvSpPr txBox="1"/>
          <p:nvPr/>
        </p:nvSpPr>
        <p:spPr>
          <a:xfrm>
            <a:off x="528506" y="5977157"/>
            <a:ext cx="7768206" cy="48656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ko-KR" altLang="en-US" sz="24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→ 일치하는 부분에서도 실패 함수를 적용한다</a:t>
            </a:r>
            <a:r>
              <a:rPr lang="en-US" altLang="ko-KR" sz="24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!</a:t>
            </a:r>
            <a:endParaRPr lang="ko-KR" altLang="en-US" sz="2400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0535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6EBA5F-F913-4FC3-BF0A-38448B86D8B9}"/>
              </a:ext>
            </a:extLst>
          </p:cNvPr>
          <p:cNvSpPr txBox="1"/>
          <p:nvPr/>
        </p:nvSpPr>
        <p:spPr>
          <a:xfrm>
            <a:off x="528507" y="394284"/>
            <a:ext cx="7290033" cy="104023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ko-KR" altLang="en-US" sz="31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세 번째 문제 </a:t>
            </a:r>
            <a:r>
              <a:rPr lang="en-US" altLang="ko-KR" sz="31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sz="31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광고</a:t>
            </a:r>
            <a:r>
              <a:rPr lang="en-US" altLang="ko-KR" sz="31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endParaRPr lang="ko-KR" altLang="en-US" sz="3199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2FDFE2-F2BB-4F13-BE0F-0AC29CA95D1C}"/>
              </a:ext>
            </a:extLst>
          </p:cNvPr>
          <p:cNvSpPr txBox="1"/>
          <p:nvPr/>
        </p:nvSpPr>
        <p:spPr>
          <a:xfrm>
            <a:off x="528506" y="6501469"/>
            <a:ext cx="8279934" cy="23489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altLang="ko-KR" sz="1200" dirty="0"/>
              <a:t>https://www.acmicpc.net/problem/1305 - </a:t>
            </a:r>
            <a:r>
              <a:rPr lang="ko-KR" altLang="en-US" sz="1200" dirty="0"/>
              <a:t>백준 온라인 저지 </a:t>
            </a:r>
            <a:r>
              <a:rPr lang="en-US" altLang="ko-KR" sz="1200" dirty="0">
                <a:latin typeface="+mn-ea"/>
              </a:rPr>
              <a:t>1305</a:t>
            </a:r>
            <a:r>
              <a:rPr lang="ko-KR" altLang="en-US" sz="1200" dirty="0">
                <a:latin typeface="+mn-ea"/>
              </a:rPr>
              <a:t>번 </a:t>
            </a:r>
            <a:r>
              <a:rPr lang="en-US" altLang="ko-KR" sz="1200" dirty="0">
                <a:latin typeface="+mn-ea"/>
              </a:rPr>
              <a:t>[</a:t>
            </a:r>
            <a:r>
              <a:rPr lang="ko-KR" altLang="en-US" sz="1200" b="0" i="0" dirty="0">
                <a:effectLst/>
                <a:latin typeface="+mn-ea"/>
              </a:rPr>
              <a:t>광고</a:t>
            </a:r>
            <a:r>
              <a:rPr lang="en-US" altLang="ko-KR" sz="1200" dirty="0">
                <a:latin typeface="+mn-ea"/>
              </a:rPr>
              <a:t>]</a:t>
            </a:r>
            <a:endParaRPr lang="ko-KR" altLang="en-US" sz="1200" dirty="0">
              <a:latin typeface="+mn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4EF9F11-AA2A-4CD0-8EA1-8EEC47805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506" y="1434518"/>
            <a:ext cx="9739619" cy="491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2846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6EBA5F-F913-4FC3-BF0A-38448B86D8B9}"/>
              </a:ext>
            </a:extLst>
          </p:cNvPr>
          <p:cNvSpPr txBox="1"/>
          <p:nvPr/>
        </p:nvSpPr>
        <p:spPr>
          <a:xfrm>
            <a:off x="528507" y="394284"/>
            <a:ext cx="7290033" cy="104023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ko-KR" altLang="en-US" sz="31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세 번째 문제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CC3547-F3CD-44E6-98A9-00F5DF18F60F}"/>
              </a:ext>
            </a:extLst>
          </p:cNvPr>
          <p:cNvSpPr txBox="1"/>
          <p:nvPr/>
        </p:nvSpPr>
        <p:spPr>
          <a:xfrm>
            <a:off x="528506" y="1434517"/>
            <a:ext cx="6140742" cy="1216404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285727" indent="-285727">
              <a:lnSpc>
                <a:spcPct val="150000"/>
              </a:lnSpc>
              <a:buFont typeface="나눔스퀘어 Bold" panose="020B0600000101010101" pitchFamily="50" charset="-127"/>
              <a:buChar char="▶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문자열이 반복되었다면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</a:p>
          <a:p>
            <a:pPr marL="285727" indent="-285727">
              <a:lnSpc>
                <a:spcPct val="150000"/>
              </a:lnSpc>
              <a:buFont typeface="나눔스퀘어 Bold" panose="020B0600000101010101" pitchFamily="50" charset="-127"/>
              <a:buChar char="▶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실패 함수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27" indent="-285727">
              <a:lnSpc>
                <a:spcPct val="150000"/>
              </a:lnSpc>
              <a:buFont typeface="나눔스퀘어 Bold" panose="020B0600000101010101" pitchFamily="50" charset="-127"/>
              <a:buChar char="▶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길이가 절반을 넘는다면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</a:p>
          <a:p>
            <a:pPr marL="285727" indent="-285727">
              <a:lnSpc>
                <a:spcPct val="150000"/>
              </a:lnSpc>
              <a:buFont typeface="나눔스퀘어 Bold" panose="020B0600000101010101" pitchFamily="50" charset="-127"/>
              <a:buChar char="▶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시간 복잡도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2263E5-E90E-42AA-9893-C8CB5C508106}"/>
              </a:ext>
            </a:extLst>
          </p:cNvPr>
          <p:cNvSpPr txBox="1"/>
          <p:nvPr/>
        </p:nvSpPr>
        <p:spPr>
          <a:xfrm>
            <a:off x="528506" y="5977157"/>
            <a:ext cx="6434356" cy="48656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ko-KR" altLang="en-US" sz="24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→ 접두사와 접미사가 같을 경우 </a:t>
            </a:r>
            <a:r>
              <a:rPr lang="en-US" altLang="ko-KR" sz="24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24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실패 함수 생각</a:t>
            </a:r>
            <a:r>
              <a:rPr lang="en-US" altLang="ko-KR" sz="24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!</a:t>
            </a:r>
            <a:endParaRPr lang="ko-KR" altLang="en-US" sz="2400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3468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6EBA5F-F913-4FC3-BF0A-38448B86D8B9}"/>
              </a:ext>
            </a:extLst>
          </p:cNvPr>
          <p:cNvSpPr txBox="1"/>
          <p:nvPr/>
        </p:nvSpPr>
        <p:spPr>
          <a:xfrm>
            <a:off x="528507" y="394284"/>
            <a:ext cx="7290033" cy="104023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ko-KR" altLang="en-US" sz="31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네 번째 문제 </a:t>
            </a:r>
            <a:r>
              <a:rPr lang="en-US" altLang="ko-KR" sz="31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sz="31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속타는 저녁 메뉴</a:t>
            </a:r>
            <a:r>
              <a:rPr lang="en-US" altLang="ko-KR" sz="31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endParaRPr lang="ko-KR" altLang="en-US" sz="3199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2FDFE2-F2BB-4F13-BE0F-0AC29CA95D1C}"/>
              </a:ext>
            </a:extLst>
          </p:cNvPr>
          <p:cNvSpPr txBox="1"/>
          <p:nvPr/>
        </p:nvSpPr>
        <p:spPr>
          <a:xfrm>
            <a:off x="528506" y="6501469"/>
            <a:ext cx="7935986" cy="23489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altLang="ko-KR" sz="1200" dirty="0"/>
              <a:t>https://www.acmicpc.net/problem/11585 - </a:t>
            </a:r>
            <a:r>
              <a:rPr lang="ko-KR" altLang="en-US" sz="1200" dirty="0">
                <a:latin typeface="+mn-ea"/>
              </a:rPr>
              <a:t>백준 온라인 저지 </a:t>
            </a:r>
            <a:r>
              <a:rPr lang="en-US" altLang="ko-KR" sz="1200" dirty="0">
                <a:latin typeface="+mn-ea"/>
              </a:rPr>
              <a:t>11585</a:t>
            </a:r>
            <a:r>
              <a:rPr lang="ko-KR" altLang="en-US" sz="1200" dirty="0">
                <a:latin typeface="+mn-ea"/>
              </a:rPr>
              <a:t>번 </a:t>
            </a:r>
            <a:r>
              <a:rPr lang="en-US" altLang="ko-KR" sz="1200" dirty="0">
                <a:latin typeface="+mn-ea"/>
              </a:rPr>
              <a:t>[</a:t>
            </a:r>
            <a:r>
              <a:rPr lang="ko-KR" altLang="en-US" sz="1200" dirty="0">
                <a:latin typeface="+mn-ea"/>
              </a:rPr>
              <a:t>속타는 저녁 메뉴</a:t>
            </a:r>
            <a:r>
              <a:rPr lang="en-US" altLang="ko-KR" sz="1200" dirty="0">
                <a:latin typeface="+mn-ea"/>
              </a:rPr>
              <a:t>] (2015 </a:t>
            </a:r>
            <a:r>
              <a:rPr lang="ko-KR" altLang="en-US" sz="1200" dirty="0">
                <a:latin typeface="+mn-ea"/>
              </a:rPr>
              <a:t>인하대 </a:t>
            </a:r>
            <a:r>
              <a:rPr lang="en-US" altLang="ko-KR" sz="1200" dirty="0">
                <a:latin typeface="+mn-ea"/>
              </a:rPr>
              <a:t>K.)</a:t>
            </a:r>
            <a:endParaRPr lang="ko-KR" altLang="en-US" sz="1200" dirty="0"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4178DA-BA9E-43D1-BDB2-29831097847A}"/>
              </a:ext>
            </a:extLst>
          </p:cNvPr>
          <p:cNvSpPr txBox="1"/>
          <p:nvPr/>
        </p:nvSpPr>
        <p:spPr>
          <a:xfrm>
            <a:off x="1814142" y="2502755"/>
            <a:ext cx="8563716" cy="1852489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lIns="180000" tIns="180000" rIns="180000" bIns="180000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문제가 길어 링크로 대체합니다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.)</a:t>
            </a:r>
          </a:p>
          <a:p>
            <a:pPr algn="ctr">
              <a:lnSpc>
                <a:spcPct val="150000"/>
              </a:lnSpc>
            </a:pPr>
            <a:r>
              <a:rPr lang="en-US" altLang="ko-KR" sz="24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https://www.acmicpc.net/problem/11585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06404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6EBA5F-F913-4FC3-BF0A-38448B86D8B9}"/>
              </a:ext>
            </a:extLst>
          </p:cNvPr>
          <p:cNvSpPr txBox="1"/>
          <p:nvPr/>
        </p:nvSpPr>
        <p:spPr>
          <a:xfrm>
            <a:off x="528507" y="394284"/>
            <a:ext cx="7290033" cy="104023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ko-KR" altLang="en-US" sz="31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네 번째 문제 설명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CC3547-F3CD-44E6-98A9-00F5DF18F60F}"/>
              </a:ext>
            </a:extLst>
          </p:cNvPr>
          <p:cNvSpPr txBox="1"/>
          <p:nvPr/>
        </p:nvSpPr>
        <p:spPr>
          <a:xfrm>
            <a:off x="528505" y="1434516"/>
            <a:ext cx="7013197" cy="215907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285727" indent="-285727">
              <a:lnSpc>
                <a:spcPct val="150000"/>
              </a:lnSpc>
              <a:buFont typeface="나눔스퀘어 Bold" panose="020B0600000101010101" pitchFamily="50" charset="-127"/>
              <a:buChar char="▶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개의 칸으로 구분된 원판의 각 칸에 문자가 쓰여 있다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285727" indent="-285727">
              <a:lnSpc>
                <a:spcPct val="150000"/>
              </a:lnSpc>
              <a:buFont typeface="나눔스퀘어 Bold" panose="020B0600000101010101" pitchFamily="50" charset="-127"/>
              <a:buChar char="▶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특정 칸에서 시작해서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번 읽었을 때 원하는 문자열이 되는 경우의 수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CE7A7B-2BBD-44D8-A8BE-489CDFF087FD}"/>
              </a:ext>
            </a:extLst>
          </p:cNvPr>
          <p:cNvSpPr txBox="1"/>
          <p:nvPr/>
        </p:nvSpPr>
        <p:spPr>
          <a:xfrm>
            <a:off x="528505" y="5977157"/>
            <a:ext cx="6409189" cy="48656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ko-KR" altLang="en-US" sz="24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→ 문자열 검색 알고리즘으로 풀 수 있는가</a:t>
            </a:r>
            <a:r>
              <a:rPr lang="en-US" altLang="ko-KR" sz="24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lang="ko-KR" altLang="en-US" sz="2400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0960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6EBA5F-F913-4FC3-BF0A-38448B86D8B9}"/>
              </a:ext>
            </a:extLst>
          </p:cNvPr>
          <p:cNvSpPr txBox="1"/>
          <p:nvPr/>
        </p:nvSpPr>
        <p:spPr>
          <a:xfrm>
            <a:off x="528507" y="394284"/>
            <a:ext cx="7290033" cy="104023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ko-KR" altLang="en-US" sz="31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네 번째 문제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CC3547-F3CD-44E6-98A9-00F5DF18F60F}"/>
              </a:ext>
            </a:extLst>
          </p:cNvPr>
          <p:cNvSpPr txBox="1"/>
          <p:nvPr/>
        </p:nvSpPr>
        <p:spPr>
          <a:xfrm>
            <a:off x="528506" y="1434518"/>
            <a:ext cx="6140742" cy="177846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285727" indent="-285727">
              <a:lnSpc>
                <a:spcPct val="150000"/>
              </a:lnSpc>
              <a:buFont typeface="나눔스퀘어 Bold" panose="020B0600000101010101" pitchFamily="50" charset="-127"/>
              <a:buChar char="▶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기존 문자열을 이어 붙인다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285727" indent="-285727">
              <a:lnSpc>
                <a:spcPct val="150000"/>
              </a:lnSpc>
              <a:buFont typeface="나눔스퀘어 Bold" panose="020B0600000101010101" pitchFamily="50" charset="-127"/>
              <a:buChar char="▶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시간 복잡도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A333E3-7F6D-49DD-926E-B3680DE9A291}"/>
              </a:ext>
            </a:extLst>
          </p:cNvPr>
          <p:cNvSpPr txBox="1"/>
          <p:nvPr/>
        </p:nvSpPr>
        <p:spPr>
          <a:xfrm>
            <a:off x="528505" y="5977157"/>
            <a:ext cx="6409189" cy="48656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ko-KR" altLang="en-US" sz="24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→ 다른 문자열 검색 알고리즘을 알아보자</a:t>
            </a:r>
            <a:r>
              <a:rPr lang="en-US" altLang="ko-KR" sz="24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!</a:t>
            </a:r>
            <a:endParaRPr lang="ko-KR" altLang="en-US" sz="2400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8218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6EBA5F-F913-4FC3-BF0A-38448B86D8B9}"/>
              </a:ext>
            </a:extLst>
          </p:cNvPr>
          <p:cNvSpPr txBox="1"/>
          <p:nvPr/>
        </p:nvSpPr>
        <p:spPr>
          <a:xfrm>
            <a:off x="528507" y="394284"/>
            <a:ext cx="7290033" cy="104023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ko-KR" altLang="en-US" sz="31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해시 함수</a:t>
            </a:r>
            <a:r>
              <a:rPr lang="en-US" altLang="ko-KR" sz="31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(Hash function)</a:t>
            </a:r>
            <a:endParaRPr lang="ko-KR" altLang="en-US" sz="3199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CC3547-F3CD-44E6-98A9-00F5DF18F60F}"/>
              </a:ext>
            </a:extLst>
          </p:cNvPr>
          <p:cNvSpPr txBox="1"/>
          <p:nvPr/>
        </p:nvSpPr>
        <p:spPr>
          <a:xfrm>
            <a:off x="528505" y="1434518"/>
            <a:ext cx="9169168" cy="128351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285727" indent="-285727">
              <a:lnSpc>
                <a:spcPct val="150000"/>
              </a:lnSpc>
              <a:buFont typeface="나눔스퀘어 Bold" panose="020B0600000101010101" pitchFamily="50" charset="-127"/>
              <a:buChar char="▶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임의의 데이터를 다루기 쉬운 값으로 매핑하는 함수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27" indent="-285727">
              <a:lnSpc>
                <a:spcPct val="150000"/>
              </a:lnSpc>
              <a:buFont typeface="나눔스퀘어 Bold" panose="020B0600000101010101" pitchFamily="50" charset="-127"/>
              <a:buChar char="▶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해시 함수에 데이터를 넣으면 해시 값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(hash value)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 계산된다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285727" indent="-285727">
              <a:lnSpc>
                <a:spcPct val="150000"/>
              </a:lnSpc>
              <a:buFont typeface="나눔스퀘어 Bold" panose="020B0600000101010101" pitchFamily="50" charset="-127"/>
              <a:buChar char="▶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같은 데이터는 같은 해시 값을 가진다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20B02E-0E78-47B6-9F19-C0601E724787}"/>
              </a:ext>
            </a:extLst>
          </p:cNvPr>
          <p:cNvSpPr txBox="1"/>
          <p:nvPr/>
        </p:nvSpPr>
        <p:spPr>
          <a:xfrm>
            <a:off x="528505" y="5977157"/>
            <a:ext cx="7088699" cy="48656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ko-KR" altLang="en-US" sz="24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→ 서로 다른 데이터가 같은 해시 값을 가질 수 있을까</a:t>
            </a:r>
            <a:r>
              <a:rPr lang="en-US" altLang="ko-KR" sz="24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lang="ko-KR" altLang="en-US" sz="2400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2591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6EBA5F-F913-4FC3-BF0A-38448B86D8B9}"/>
              </a:ext>
            </a:extLst>
          </p:cNvPr>
          <p:cNvSpPr txBox="1"/>
          <p:nvPr/>
        </p:nvSpPr>
        <p:spPr>
          <a:xfrm>
            <a:off x="528507" y="394284"/>
            <a:ext cx="7290033" cy="104023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ko-KR" altLang="en-US" sz="31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해시 함수</a:t>
            </a:r>
            <a:r>
              <a:rPr lang="en-US" altLang="ko-KR" sz="31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(Hash function)</a:t>
            </a:r>
            <a:endParaRPr lang="ko-KR" altLang="en-US" sz="3199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CC3547-F3CD-44E6-98A9-00F5DF18F60F}"/>
              </a:ext>
            </a:extLst>
          </p:cNvPr>
          <p:cNvSpPr txBox="1"/>
          <p:nvPr/>
        </p:nvSpPr>
        <p:spPr>
          <a:xfrm>
            <a:off x="528505" y="1434518"/>
            <a:ext cx="9169168" cy="128351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285727" indent="-285727">
              <a:lnSpc>
                <a:spcPct val="150000"/>
              </a:lnSpc>
              <a:buFont typeface="나눔스퀘어 Bold" panose="020B0600000101010101" pitchFamily="50" charset="-127"/>
              <a:buChar char="▶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생일 패러독스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(birthday paradox)</a:t>
            </a:r>
          </a:p>
          <a:p>
            <a:pPr marL="285727" indent="-285727">
              <a:lnSpc>
                <a:spcPct val="150000"/>
              </a:lnSpc>
              <a:buFont typeface="나눔스퀘어 Bold" panose="020B0600000101010101" pitchFamily="50" charset="-127"/>
              <a:buChar char="▶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해시 값의 충돌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27" indent="-285727">
              <a:lnSpc>
                <a:spcPct val="150000"/>
              </a:lnSpc>
              <a:buFont typeface="나눔스퀘어 Bold" panose="020B0600000101010101" pitchFamily="50" charset="-127"/>
              <a:buChar char="▶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좋은 해시 함수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20B02E-0E78-47B6-9F19-C0601E724787}"/>
              </a:ext>
            </a:extLst>
          </p:cNvPr>
          <p:cNvSpPr txBox="1"/>
          <p:nvPr/>
        </p:nvSpPr>
        <p:spPr>
          <a:xfrm>
            <a:off x="528505" y="5977157"/>
            <a:ext cx="6182687" cy="48656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ko-KR" altLang="en-US" sz="24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→ 문자열을 입력으로 하는 해시 함수를 만들자</a:t>
            </a:r>
            <a:r>
              <a:rPr lang="en-US" altLang="ko-KR" sz="24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!</a:t>
            </a:r>
            <a:endParaRPr lang="ko-KR" altLang="en-US" sz="2400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35805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6EBA5F-F913-4FC3-BF0A-38448B86D8B9}"/>
              </a:ext>
            </a:extLst>
          </p:cNvPr>
          <p:cNvSpPr txBox="1"/>
          <p:nvPr/>
        </p:nvSpPr>
        <p:spPr>
          <a:xfrm>
            <a:off x="528507" y="394284"/>
            <a:ext cx="7290033" cy="104023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altLang="ko-KR" sz="31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Karp-Rabin </a:t>
            </a:r>
            <a:r>
              <a:rPr lang="ko-KR" altLang="en-US" sz="31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알고리즘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ACC3547-F3CD-44E6-98A9-00F5DF18F60F}"/>
                  </a:ext>
                </a:extLst>
              </p:cNvPr>
              <p:cNvSpPr txBox="1"/>
              <p:nvPr/>
            </p:nvSpPr>
            <p:spPr>
              <a:xfrm>
                <a:off x="528507" y="1434518"/>
                <a:ext cx="6140742" cy="1778465"/>
              </a:xfrm>
              <a:prstGeom prst="rect">
                <a:avLst/>
              </a:prstGeom>
              <a:noFill/>
            </p:spPr>
            <p:txBody>
              <a:bodyPr wrap="square" rtlCol="0" anchor="t">
                <a:noAutofit/>
              </a:bodyPr>
              <a:lstStyle/>
              <a:p>
                <a:pPr marL="285727" indent="-285727">
                  <a:lnSpc>
                    <a:spcPct val="150000"/>
                  </a:lnSpc>
                  <a:buFont typeface="나눔스퀘어 Bold" panose="020B0600000101010101" pitchFamily="50" charset="-127"/>
                  <a:buChar char="▶"/>
                </a:pPr>
                <a:r>
                  <a:rPr lang="ko-KR" altLang="en-US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문자열을 입력으로 하는 다음과 같은 해시 함수를 생각한다</a:t>
                </a:r>
                <a:r>
                  <a:rPr lang="en-US" altLang="ko-KR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.</a:t>
                </a:r>
              </a:p>
              <a:p>
                <a:pPr marL="285727" indent="-285727">
                  <a:lnSpc>
                    <a:spcPct val="150000"/>
                  </a:lnSpc>
                  <a:buFont typeface="나눔스퀘어 Bold" panose="020B0600000101010101" pitchFamily="50" charset="-127"/>
                  <a:buChar char="▶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Bold" panose="020B0600000101010101" pitchFamily="50" charset="-127"/>
                      </a:rPr>
                      <m:t>h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나눔스퀘어 Bold" panose="020B0600000101010101" pitchFamily="50" charset="-127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나눔스퀘어 Bold" panose="020B0600000101010101" pitchFamily="50" charset="-127"/>
                              </a:rPr>
                              <m:t>1…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나눔스퀘어 Bold" panose="020B0600000101010101" pitchFamily="50" charset="-127"/>
                              </a:rPr>
                              <m:t>𝑚</m:t>
                            </m:r>
                          </m:e>
                        </m:d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Bold" panose="020B0600000101010101" pitchFamily="50" charset="-127"/>
                      </a:rPr>
                      <m:t>≔</m:t>
                    </m:r>
                    <m:nary>
                      <m:naryPr>
                        <m:chr m:val="∑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𝑚</m:t>
                        </m:r>
                      </m:sup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나눔스퀘어 Bold" panose="020B0600000101010101" pitchFamily="50" charset="-127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나눔스퀘어 Bold" panose="020B0600000101010101" pitchFamily="50" charset="-127"/>
                              </a:rPr>
                              <m:t>𝑠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나눔스퀘어 Bold" panose="020B0600000101010101" pitchFamily="50" charset="-127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나눔스퀘어 Bold" panose="020B0600000101010101" pitchFamily="50" charset="-127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나눔스퀘어 Bold" panose="020B0600000101010101" pitchFamily="50" charset="-127"/>
                              </a:rPr>
                              <m:t>⋅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나눔스퀘어 Bold" panose="020B0600000101010101" pitchFamily="50" charset="-127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나눔스퀘어 Bold" panose="020B0600000101010101" pitchFamily="50" charset="-127"/>
                              </a:rPr>
                              <m:t>𝑚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나눔스퀘어 Bold" panose="020B0600000101010101" pitchFamily="50" charset="-127"/>
                              </a:rPr>
                              <m:t>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나눔스퀘어 Bold" panose="020B0600000101010101" pitchFamily="50" charset="-127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endPara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285727" indent="-285727">
                  <a:lnSpc>
                    <a:spcPct val="150000"/>
                  </a:lnSpc>
                  <a:buFont typeface="나눔스퀘어 Bold" panose="020B0600000101010101" pitchFamily="50" charset="-127"/>
                  <a:buChar char="▶"/>
                </a:pPr>
                <a:r>
                  <a:rPr lang="ko-KR" altLang="en-US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주어진 문자열에서 모든 가능한 문자열의 해시 값을 구한다</a:t>
                </a:r>
                <a:r>
                  <a:rPr lang="en-US" altLang="ko-KR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.</a:t>
                </a:r>
              </a:p>
              <a:p>
                <a:pPr marL="285727" indent="-285727">
                  <a:lnSpc>
                    <a:spcPct val="150000"/>
                  </a:lnSpc>
                  <a:buFont typeface="나눔스퀘어 Bold" panose="020B0600000101010101" pitchFamily="50" charset="-127"/>
                  <a:buChar char="▶"/>
                </a:pPr>
                <a:r>
                  <a:rPr lang="ko-KR" altLang="en-US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해시 값이 동일하다면 직접 비교해 본다</a:t>
                </a:r>
                <a:r>
                  <a:rPr lang="en-US" altLang="ko-KR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.</a:t>
                </a:r>
              </a:p>
              <a:p>
                <a:pPr marL="285727" indent="-285727">
                  <a:lnSpc>
                    <a:spcPct val="150000"/>
                  </a:lnSpc>
                  <a:buFont typeface="나눔스퀘어 Bold" panose="020B0600000101010101" pitchFamily="50" charset="-127"/>
                  <a:buChar char="▶"/>
                </a:pPr>
                <a:r>
                  <a:rPr lang="ko-KR" altLang="en-US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시간 복잡도</a:t>
                </a:r>
                <a:endPara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ACC3547-F3CD-44E6-98A9-00F5DF18F6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507" y="1434518"/>
                <a:ext cx="6140742" cy="1778465"/>
              </a:xfrm>
              <a:prstGeom prst="rect">
                <a:avLst/>
              </a:prstGeom>
              <a:blipFill>
                <a:blip r:embed="rId2"/>
                <a:stretch>
                  <a:fillRect l="-695" b="-256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C7FCE302-80F5-4929-B611-608324814C46}"/>
              </a:ext>
            </a:extLst>
          </p:cNvPr>
          <p:cNvSpPr txBox="1"/>
          <p:nvPr/>
        </p:nvSpPr>
        <p:spPr>
          <a:xfrm>
            <a:off x="528505" y="5977157"/>
            <a:ext cx="8347047" cy="48656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ko-KR" altLang="en-US" sz="24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→ 해시 값이 동일하더라도 다른 데이터일 수 있음에 주의한다</a:t>
            </a:r>
            <a:r>
              <a:rPr lang="en-US" altLang="ko-KR" sz="24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sz="2400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8326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6EBA5F-F913-4FC3-BF0A-38448B86D8B9}"/>
              </a:ext>
            </a:extLst>
          </p:cNvPr>
          <p:cNvSpPr txBox="1"/>
          <p:nvPr/>
        </p:nvSpPr>
        <p:spPr>
          <a:xfrm>
            <a:off x="528507" y="394284"/>
            <a:ext cx="7290033" cy="104023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altLang="ko-KR" sz="31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Karp-Rabin </a:t>
            </a:r>
            <a:r>
              <a:rPr lang="ko-KR" altLang="en-US" sz="31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알고리즘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CC3547-F3CD-44E6-98A9-00F5DF18F60F}"/>
              </a:ext>
            </a:extLst>
          </p:cNvPr>
          <p:cNvSpPr txBox="1"/>
          <p:nvPr/>
        </p:nvSpPr>
        <p:spPr>
          <a:xfrm>
            <a:off x="528507" y="1434518"/>
            <a:ext cx="6140742" cy="177846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285727" indent="-285727">
              <a:lnSpc>
                <a:spcPct val="150000"/>
              </a:lnSpc>
              <a:buFont typeface="나눔스퀘어 Bold" panose="020B0600000101010101" pitchFamily="50" charset="-127"/>
              <a:buChar char="▶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연속한 문자열의 해시 값을 빠르게 구하려면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</a:p>
          <a:p>
            <a:pPr marL="285727" indent="-285727">
              <a:lnSpc>
                <a:spcPct val="150000"/>
              </a:lnSpc>
              <a:buFont typeface="나눔스퀘어 Bold" panose="020B0600000101010101" pitchFamily="50" charset="-127"/>
              <a:buChar char="▶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최대한 충돌을 피하려면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</a:p>
          <a:p>
            <a:pPr marL="285727" indent="-285727">
              <a:lnSpc>
                <a:spcPct val="150000"/>
              </a:lnSpc>
              <a:buFont typeface="나눔스퀘어 Bold" panose="020B0600000101010101" pitchFamily="50" charset="-127"/>
              <a:buChar char="▶"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FCE302-80F5-4929-B611-608324814C46}"/>
              </a:ext>
            </a:extLst>
          </p:cNvPr>
          <p:cNvSpPr txBox="1"/>
          <p:nvPr/>
        </p:nvSpPr>
        <p:spPr>
          <a:xfrm>
            <a:off x="528505" y="5977157"/>
            <a:ext cx="8347047" cy="48656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ko-KR" altLang="en-US" sz="24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→ 데이터의 비교를 하지 않으면 틀릴 가능성이 있는 알고리즘</a:t>
            </a:r>
            <a:r>
              <a:rPr lang="en-US" altLang="ko-KR" sz="24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!</a:t>
            </a:r>
            <a:endParaRPr lang="ko-KR" altLang="en-US" sz="2400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304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6EBA5F-F913-4FC3-BF0A-38448B86D8B9}"/>
              </a:ext>
            </a:extLst>
          </p:cNvPr>
          <p:cNvSpPr txBox="1"/>
          <p:nvPr/>
        </p:nvSpPr>
        <p:spPr>
          <a:xfrm>
            <a:off x="528507" y="394284"/>
            <a:ext cx="7290033" cy="104023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ko-KR" altLang="en-US" sz="31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첫 번째 문제 </a:t>
            </a:r>
            <a:r>
              <a:rPr lang="en-US" altLang="ko-KR" sz="31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sz="31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잠수함 식별</a:t>
            </a:r>
            <a:r>
              <a:rPr lang="en-US" altLang="ko-KR" sz="31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endParaRPr lang="ko-KR" altLang="en-US" sz="3199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2FDFE2-F2BB-4F13-BE0F-0AC29CA95D1C}"/>
              </a:ext>
            </a:extLst>
          </p:cNvPr>
          <p:cNvSpPr txBox="1"/>
          <p:nvPr/>
        </p:nvSpPr>
        <p:spPr>
          <a:xfrm>
            <a:off x="528506" y="6501469"/>
            <a:ext cx="7935986" cy="23489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altLang="ko-KR" sz="1200" dirty="0"/>
              <a:t>https://www.acmicpc.net/problem/2671 - </a:t>
            </a:r>
            <a:r>
              <a:rPr lang="ko-KR" altLang="en-US" sz="1200" dirty="0"/>
              <a:t>백준 온라인 저지 </a:t>
            </a:r>
            <a:r>
              <a:rPr lang="en-US" altLang="ko-KR" sz="1200" dirty="0"/>
              <a:t>2671</a:t>
            </a:r>
            <a:r>
              <a:rPr lang="ko-KR" altLang="en-US" sz="1200" dirty="0"/>
              <a:t>번 </a:t>
            </a:r>
            <a:r>
              <a:rPr lang="en-US" altLang="ko-KR" sz="1200" dirty="0"/>
              <a:t>[</a:t>
            </a:r>
            <a:r>
              <a:rPr lang="ko-KR" altLang="en-US" sz="1200" dirty="0"/>
              <a:t>잠수함 식별</a:t>
            </a:r>
            <a:r>
              <a:rPr lang="en-US" altLang="ko-KR" sz="1200" dirty="0"/>
              <a:t>] (KOI 1996 </a:t>
            </a:r>
            <a:r>
              <a:rPr lang="ko-KR" altLang="en-US" sz="1200" dirty="0"/>
              <a:t>중등부 </a:t>
            </a:r>
            <a:r>
              <a:rPr lang="en-US" altLang="ko-KR" sz="1200" dirty="0"/>
              <a:t>2</a:t>
            </a:r>
            <a:r>
              <a:rPr lang="ko-KR" altLang="en-US" sz="1200" dirty="0"/>
              <a:t>번</a:t>
            </a:r>
            <a:r>
              <a:rPr lang="en-US" altLang="ko-KR" sz="1200" dirty="0"/>
              <a:t>, </a:t>
            </a:r>
            <a:r>
              <a:rPr lang="ko-KR" altLang="en-US" sz="1200" dirty="0"/>
              <a:t>고등부 </a:t>
            </a:r>
            <a:r>
              <a:rPr lang="en-US" altLang="ko-KR" sz="1200" dirty="0"/>
              <a:t>1</a:t>
            </a:r>
            <a:r>
              <a:rPr lang="ko-KR" altLang="en-US" sz="1200" dirty="0"/>
              <a:t>번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08A631-5ECF-4502-B57F-D9D34A5F15BB}"/>
              </a:ext>
            </a:extLst>
          </p:cNvPr>
          <p:cNvSpPr txBox="1"/>
          <p:nvPr/>
        </p:nvSpPr>
        <p:spPr>
          <a:xfrm>
            <a:off x="1814142" y="2502755"/>
            <a:ext cx="8563716" cy="1852489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lIns="180000" tIns="180000" rIns="180000" bIns="180000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문제가 길어 링크로 대체합니다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.)</a:t>
            </a:r>
          </a:p>
          <a:p>
            <a:pPr algn="ctr">
              <a:lnSpc>
                <a:spcPct val="150000"/>
              </a:lnSpc>
            </a:pPr>
            <a:r>
              <a:rPr lang="en-US" altLang="ko-KR" sz="24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https://www.acmicpc.net/problem/2671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52407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6EBA5F-F913-4FC3-BF0A-38448B86D8B9}"/>
              </a:ext>
            </a:extLst>
          </p:cNvPr>
          <p:cNvSpPr txBox="1"/>
          <p:nvPr/>
        </p:nvSpPr>
        <p:spPr>
          <a:xfrm>
            <a:off x="528507" y="394284"/>
            <a:ext cx="7290033" cy="104023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ko-KR" altLang="en-US" sz="31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네 번째 문제 </a:t>
            </a:r>
            <a:r>
              <a:rPr lang="en-US" altLang="ko-KR" sz="31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(revised)</a:t>
            </a:r>
            <a:endParaRPr lang="ko-KR" altLang="en-US" sz="3199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CC3547-F3CD-44E6-98A9-00F5DF18F60F}"/>
              </a:ext>
            </a:extLst>
          </p:cNvPr>
          <p:cNvSpPr txBox="1"/>
          <p:nvPr/>
        </p:nvSpPr>
        <p:spPr>
          <a:xfrm>
            <a:off x="528506" y="1434518"/>
            <a:ext cx="6140742" cy="177846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285727" indent="-285727">
              <a:lnSpc>
                <a:spcPct val="150000"/>
              </a:lnSpc>
              <a:buFont typeface="나눔스퀘어 Bold" panose="020B0600000101010101" pitchFamily="50" charset="-127"/>
              <a:buChar char="▶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기존 문자열을 이어 붙인다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285727" indent="-285727">
              <a:lnSpc>
                <a:spcPct val="150000"/>
              </a:lnSpc>
              <a:buFont typeface="나눔스퀘어 Bold" panose="020B0600000101010101" pitchFamily="50" charset="-127"/>
              <a:buChar char="▶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Karp-Rabin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알고리즘을 적용한다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285727" indent="-285727">
              <a:lnSpc>
                <a:spcPct val="150000"/>
              </a:lnSpc>
              <a:buFont typeface="나눔스퀘어 Bold" panose="020B0600000101010101" pitchFamily="50" charset="-127"/>
              <a:buChar char="▶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두 개의 해시 함수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큰 공역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A333E3-7F6D-49DD-926E-B3680DE9A291}"/>
              </a:ext>
            </a:extLst>
          </p:cNvPr>
          <p:cNvSpPr txBox="1"/>
          <p:nvPr/>
        </p:nvSpPr>
        <p:spPr>
          <a:xfrm>
            <a:off x="528505" y="5977157"/>
            <a:ext cx="6409189" cy="48656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ko-KR" altLang="en-US" sz="24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→ 조금이지만 틀릴 가능성이 있다</a:t>
            </a:r>
            <a:r>
              <a:rPr lang="en-US" altLang="ko-KR" sz="24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!</a:t>
            </a:r>
            <a:endParaRPr lang="ko-KR" altLang="en-US" sz="2400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5056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6EBA5F-F913-4FC3-BF0A-38448B86D8B9}"/>
              </a:ext>
            </a:extLst>
          </p:cNvPr>
          <p:cNvSpPr txBox="1"/>
          <p:nvPr/>
        </p:nvSpPr>
        <p:spPr>
          <a:xfrm>
            <a:off x="528507" y="394284"/>
            <a:ext cx="7290033" cy="104023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ko-KR" altLang="en-US" sz="31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다섯 번째 문제 </a:t>
            </a:r>
            <a:r>
              <a:rPr lang="en-US" altLang="ko-KR" sz="31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sz="31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가장 긴 문자열</a:t>
            </a:r>
            <a:r>
              <a:rPr lang="en-US" altLang="ko-KR" sz="31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endParaRPr lang="ko-KR" altLang="en-US" sz="3199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2FDFE2-F2BB-4F13-BE0F-0AC29CA95D1C}"/>
              </a:ext>
            </a:extLst>
          </p:cNvPr>
          <p:cNvSpPr txBox="1"/>
          <p:nvPr/>
        </p:nvSpPr>
        <p:spPr>
          <a:xfrm>
            <a:off x="528506" y="6501469"/>
            <a:ext cx="7935986" cy="23489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altLang="ko-KR" sz="1200" dirty="0"/>
              <a:t>https://www.acmicpc.net/problem/3033 - </a:t>
            </a:r>
            <a:r>
              <a:rPr lang="ko-KR" altLang="en-US" sz="1200" dirty="0">
                <a:latin typeface="+mn-ea"/>
              </a:rPr>
              <a:t>백준 온라인 저지 </a:t>
            </a:r>
            <a:r>
              <a:rPr lang="en-US" altLang="ko-KR" sz="1200" dirty="0">
                <a:latin typeface="+mn-ea"/>
              </a:rPr>
              <a:t>3033</a:t>
            </a:r>
            <a:r>
              <a:rPr lang="ko-KR" altLang="en-US" sz="1200" dirty="0">
                <a:latin typeface="+mn-ea"/>
              </a:rPr>
              <a:t>번 </a:t>
            </a:r>
            <a:r>
              <a:rPr lang="en-US" altLang="ko-KR" sz="1200" dirty="0">
                <a:latin typeface="+mn-ea"/>
              </a:rPr>
              <a:t>[</a:t>
            </a:r>
            <a:r>
              <a:rPr lang="ko-KR" altLang="en-US" sz="1200" dirty="0">
                <a:latin typeface="+mn-ea"/>
              </a:rPr>
              <a:t>가장 긴 문자열</a:t>
            </a:r>
            <a:r>
              <a:rPr lang="en-US" altLang="ko-KR" sz="1200" dirty="0">
                <a:latin typeface="+mn-ea"/>
              </a:rPr>
              <a:t>] (COCI 2006/2007 #5 6.)</a:t>
            </a:r>
            <a:endParaRPr lang="ko-KR" altLang="en-US" sz="1200" dirty="0"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01325FD-DC00-486B-A5AE-FC29C96E92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506" y="1434518"/>
            <a:ext cx="9372600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8498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6EBA5F-F913-4FC3-BF0A-38448B86D8B9}"/>
              </a:ext>
            </a:extLst>
          </p:cNvPr>
          <p:cNvSpPr txBox="1"/>
          <p:nvPr/>
        </p:nvSpPr>
        <p:spPr>
          <a:xfrm>
            <a:off x="528507" y="394284"/>
            <a:ext cx="7290033" cy="104023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ko-KR" altLang="en-US" sz="31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다섯 번째 문제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ACC3547-F3CD-44E6-98A9-00F5DF18F60F}"/>
                  </a:ext>
                </a:extLst>
              </p:cNvPr>
              <p:cNvSpPr txBox="1"/>
              <p:nvPr/>
            </p:nvSpPr>
            <p:spPr>
              <a:xfrm>
                <a:off x="528506" y="1434518"/>
                <a:ext cx="6140742" cy="1778465"/>
              </a:xfrm>
              <a:prstGeom prst="rect">
                <a:avLst/>
              </a:prstGeom>
              <a:noFill/>
            </p:spPr>
            <p:txBody>
              <a:bodyPr wrap="square" rtlCol="0" anchor="t">
                <a:noAutofit/>
              </a:bodyPr>
              <a:lstStyle/>
              <a:p>
                <a:pPr marL="285727" indent="-285727">
                  <a:lnSpc>
                    <a:spcPct val="150000"/>
                  </a:lnSpc>
                  <a:buFont typeface="나눔스퀘어 Bold" panose="020B0600000101010101" pitchFamily="50" charset="-127"/>
                  <a:buChar char="▶"/>
                </a:pPr>
                <a:r>
                  <a:rPr lang="ko-KR" altLang="en-US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답이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Bold" panose="020B0600000101010101" pitchFamily="50" charset="-127"/>
                      </a:rPr>
                      <m:t>𝑘</m:t>
                    </m:r>
                  </m:oMath>
                </a14:m>
                <a:r>
                  <a:rPr lang="ko-KR" altLang="en-US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인지 아닌지 알 수 있을까</a:t>
                </a:r>
                <a:r>
                  <a:rPr lang="en-US" altLang="ko-KR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?</a:t>
                </a:r>
              </a:p>
              <a:p>
                <a:pPr marL="285727" indent="-285727">
                  <a:lnSpc>
                    <a:spcPct val="150000"/>
                  </a:lnSpc>
                  <a:buFont typeface="나눔스퀘어 Bold" panose="020B0600000101010101" pitchFamily="50" charset="-127"/>
                  <a:buChar char="▶"/>
                </a:pPr>
                <a:r>
                  <a:rPr lang="ko-KR" altLang="en-US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길이가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Bold" panose="020B0600000101010101" pitchFamily="50" charset="-127"/>
                      </a:rPr>
                      <m:t>𝑘</m:t>
                    </m:r>
                  </m:oMath>
                </a14:m>
                <a:r>
                  <a:rPr lang="ko-KR" altLang="en-US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인 모든 문자열의 해시 값을 구한다</a:t>
                </a:r>
                <a:r>
                  <a:rPr lang="en-US" altLang="ko-KR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.</a:t>
                </a:r>
              </a:p>
              <a:p>
                <a:pPr marL="285727" indent="-285727">
                  <a:lnSpc>
                    <a:spcPct val="150000"/>
                  </a:lnSpc>
                  <a:buFont typeface="나눔스퀘어 Bold" panose="020B0600000101010101" pitchFamily="50" charset="-127"/>
                  <a:buChar char="▶"/>
                </a:pPr>
                <a:r>
                  <a:rPr lang="ko-KR" altLang="en-US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길이가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Bold" panose="020B0600000101010101" pitchFamily="50" charset="-127"/>
                      </a:rPr>
                      <m:t>𝑘</m:t>
                    </m:r>
                  </m:oMath>
                </a14:m>
                <a:r>
                  <a:rPr lang="ko-KR" altLang="en-US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인 두 개의 같은 문자열</a:t>
                </a:r>
                <a:r>
                  <a:rPr lang="en-US" altLang="ko-KR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?</a:t>
                </a:r>
              </a:p>
              <a:p>
                <a:pPr marL="285727" indent="-285727">
                  <a:lnSpc>
                    <a:spcPct val="150000"/>
                  </a:lnSpc>
                  <a:buFont typeface="나눔스퀘어 Bold" panose="020B0600000101010101" pitchFamily="50" charset="-127"/>
                  <a:buChar char="▶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Bold" panose="020B0600000101010101" pitchFamily="50" charset="-127"/>
                      </a:rPr>
                      <m:t>𝑘</m:t>
                    </m:r>
                  </m:oMath>
                </a14:m>
                <a:r>
                  <a:rPr lang="ko-KR" altLang="en-US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에 대해 이분 탐색</a:t>
                </a:r>
                <a:r>
                  <a:rPr lang="en-US" altLang="ko-KR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!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ACC3547-F3CD-44E6-98A9-00F5DF18F6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506" y="1434518"/>
                <a:ext cx="6140742" cy="1778465"/>
              </a:xfrm>
              <a:prstGeom prst="rect">
                <a:avLst/>
              </a:prstGeom>
              <a:blipFill>
                <a:blip r:embed="rId2"/>
                <a:stretch>
                  <a:fillRect l="-695" b="-102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5740A64E-5B58-4867-9C06-3E73032650EF}"/>
              </a:ext>
            </a:extLst>
          </p:cNvPr>
          <p:cNvSpPr txBox="1"/>
          <p:nvPr/>
        </p:nvSpPr>
        <p:spPr>
          <a:xfrm>
            <a:off x="528505" y="5977157"/>
            <a:ext cx="6409189" cy="48656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ko-KR" altLang="en-US" sz="24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→ 해시 함수의 아이디어를 사용한다</a:t>
            </a:r>
            <a:r>
              <a:rPr lang="en-US" altLang="ko-KR" sz="24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!</a:t>
            </a:r>
            <a:endParaRPr lang="ko-KR" altLang="en-US" sz="2400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5187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6EBA5F-F913-4FC3-BF0A-38448B86D8B9}"/>
              </a:ext>
            </a:extLst>
          </p:cNvPr>
          <p:cNvSpPr txBox="1"/>
          <p:nvPr/>
        </p:nvSpPr>
        <p:spPr>
          <a:xfrm>
            <a:off x="528507" y="394284"/>
            <a:ext cx="7290033" cy="104023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ko-KR" altLang="en-US" sz="31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추천 문제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83BA0C-BEBC-40A0-A7ED-C40EDF6C6048}"/>
              </a:ext>
            </a:extLst>
          </p:cNvPr>
          <p:cNvSpPr txBox="1"/>
          <p:nvPr/>
        </p:nvSpPr>
        <p:spPr>
          <a:xfrm>
            <a:off x="579297" y="3429000"/>
            <a:ext cx="3594226" cy="299669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499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[BOJ 02671] </a:t>
            </a:r>
            <a:r>
              <a:rPr lang="ko-KR" altLang="en-US" sz="1499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잠수함 식별</a:t>
            </a:r>
          </a:p>
          <a:p>
            <a:pPr>
              <a:lnSpc>
                <a:spcPct val="150000"/>
              </a:lnSpc>
            </a:pPr>
            <a:r>
              <a:rPr lang="en-US" altLang="ko-KR" sz="1499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[BOJ 01786] </a:t>
            </a:r>
            <a:r>
              <a:rPr lang="ko-KR" altLang="en-US" sz="1499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찾기</a:t>
            </a:r>
          </a:p>
          <a:p>
            <a:pPr>
              <a:lnSpc>
                <a:spcPct val="150000"/>
              </a:lnSpc>
            </a:pPr>
            <a:r>
              <a:rPr lang="en-US" altLang="ko-KR" sz="1499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[BOJ 01305] </a:t>
            </a:r>
            <a:r>
              <a:rPr lang="ko-KR" altLang="en-US" sz="1499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광고</a:t>
            </a:r>
          </a:p>
          <a:p>
            <a:pPr>
              <a:lnSpc>
                <a:spcPct val="150000"/>
              </a:lnSpc>
            </a:pPr>
            <a:r>
              <a:rPr lang="en-US" altLang="ko-KR" sz="1499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[BOJ 11585] </a:t>
            </a:r>
            <a:r>
              <a:rPr lang="ko-KR" altLang="en-US" sz="1499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속타는 저녁 메뉴</a:t>
            </a:r>
          </a:p>
          <a:p>
            <a:pPr>
              <a:lnSpc>
                <a:spcPct val="150000"/>
              </a:lnSpc>
            </a:pPr>
            <a:r>
              <a:rPr lang="en-US" altLang="ko-KR" sz="1499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[BOJ 03033] </a:t>
            </a:r>
            <a:r>
              <a:rPr lang="ko-KR" altLang="en-US" sz="1499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가장 긴 문자열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4AE180F-3954-4326-935B-3BCC9A7B234F}"/>
                  </a:ext>
                </a:extLst>
              </p:cNvPr>
              <p:cNvSpPr txBox="1"/>
              <p:nvPr/>
            </p:nvSpPr>
            <p:spPr>
              <a:xfrm>
                <a:off x="1315985" y="2032277"/>
                <a:ext cx="1716709" cy="798964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txBody>
              <a:bodyPr wrap="square" lIns="180000" tIns="180000" rIns="180000" bIns="180000" rtlCol="0" anchor="ctr">
                <a:no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ko-KR" altLang="en-US" sz="2400" i="1" smtClean="0">
                        <a:latin typeface="Cambria Math" panose="02040503050406030204" pitchFamily="18" charset="0"/>
                        <a:ea typeface="나눔스퀘어 Bold" panose="020B0600000101010101" pitchFamily="50" charset="-127"/>
                      </a:rPr>
                      <m:t>초</m:t>
                    </m:r>
                  </m:oMath>
                </a14:m>
                <a:r>
                  <a:rPr lang="ko-KR" altLang="en-US" sz="2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급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4AE180F-3954-4326-935B-3BCC9A7B23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5985" y="2032277"/>
                <a:ext cx="1716709" cy="7989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A1353DA-9E32-4483-A410-A7367C7DBB39}"/>
                  </a:ext>
                </a:extLst>
              </p:cNvPr>
              <p:cNvSpPr txBox="1"/>
              <p:nvPr/>
            </p:nvSpPr>
            <p:spPr>
              <a:xfrm>
                <a:off x="5162005" y="2032277"/>
                <a:ext cx="1716709" cy="798964"/>
              </a:xfrm>
              <a:prstGeom prst="rect">
                <a:avLst/>
              </a:prstGeom>
              <a:noFill/>
              <a:ln w="28575">
                <a:solidFill>
                  <a:schemeClr val="accent4"/>
                </a:solidFill>
              </a:ln>
            </p:spPr>
            <p:txBody>
              <a:bodyPr wrap="square" lIns="180000" tIns="180000" rIns="180000" bIns="180000" rtlCol="0" anchor="ctr">
                <a:no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ko-KR" altLang="en-US" sz="2400" i="1">
                        <a:latin typeface="Cambria Math" panose="02040503050406030204" pitchFamily="18" charset="0"/>
                        <a:ea typeface="나눔스퀘어 Bold" panose="020B0600000101010101" pitchFamily="50" charset="-127"/>
                      </a:rPr>
                      <m:t>중</m:t>
                    </m:r>
                  </m:oMath>
                </a14:m>
                <a:r>
                  <a:rPr lang="ko-KR" altLang="en-US" sz="2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급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A1353DA-9E32-4483-A410-A7367C7DBB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2005" y="2032277"/>
                <a:ext cx="1716709" cy="7989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A9DD906-11D4-4524-ACCF-8F572FE5B4B2}"/>
                  </a:ext>
                </a:extLst>
              </p:cNvPr>
              <p:cNvSpPr txBox="1"/>
              <p:nvPr/>
            </p:nvSpPr>
            <p:spPr>
              <a:xfrm>
                <a:off x="9008025" y="2032277"/>
                <a:ext cx="1716709" cy="798964"/>
              </a:xfrm>
              <a:prstGeom prst="rect">
                <a:avLst/>
              </a:prstGeom>
              <a:noFill/>
              <a:ln w="28575">
                <a:solidFill>
                  <a:schemeClr val="accent5"/>
                </a:solidFill>
              </a:ln>
            </p:spPr>
            <p:txBody>
              <a:bodyPr wrap="square" lIns="180000" tIns="180000" rIns="180000" bIns="180000" rtlCol="0" anchor="ctr">
                <a:no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ko-KR" altLang="en-US" sz="2400" i="1">
                        <a:latin typeface="Cambria Math" panose="02040503050406030204" pitchFamily="18" charset="0"/>
                        <a:ea typeface="나눔스퀘어 Bold" panose="020B0600000101010101" pitchFamily="50" charset="-127"/>
                      </a:rPr>
                      <m:t>고</m:t>
                    </m:r>
                  </m:oMath>
                </a14:m>
                <a:r>
                  <a:rPr lang="ko-KR" altLang="en-US" sz="2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급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A9DD906-11D4-4524-ACCF-8F572FE5B4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8025" y="2032277"/>
                <a:ext cx="1716709" cy="7989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chemeClr val="accent5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8371E766-040E-475F-B3D3-8302C280E71D}"/>
              </a:ext>
            </a:extLst>
          </p:cNvPr>
          <p:cNvSpPr txBox="1"/>
          <p:nvPr/>
        </p:nvSpPr>
        <p:spPr>
          <a:xfrm>
            <a:off x="4455522" y="3429000"/>
            <a:ext cx="3921660" cy="299669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499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[BOJ 16916] </a:t>
            </a:r>
            <a:r>
              <a:rPr lang="ko-KR" altLang="en-US" sz="1499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부분 문자열</a:t>
            </a:r>
          </a:p>
          <a:p>
            <a:pPr>
              <a:lnSpc>
                <a:spcPct val="150000"/>
              </a:lnSpc>
            </a:pPr>
            <a:r>
              <a:rPr lang="en-US" altLang="ko-KR" sz="1499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[BOJ 01893] </a:t>
            </a:r>
            <a:r>
              <a:rPr lang="ko-KR" altLang="en-US" sz="1499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시저</a:t>
            </a:r>
            <a:r>
              <a:rPr lang="ko-KR" altLang="en-US" sz="1499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암호</a:t>
            </a:r>
          </a:p>
          <a:p>
            <a:pPr>
              <a:lnSpc>
                <a:spcPct val="150000"/>
              </a:lnSpc>
            </a:pPr>
            <a:r>
              <a:rPr lang="en-US" altLang="ko-KR" sz="1499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[BOJ 09253] </a:t>
            </a:r>
            <a:r>
              <a:rPr lang="ko-KR" altLang="en-US" sz="1499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스페셜 저지</a:t>
            </a:r>
          </a:p>
          <a:p>
            <a:pPr>
              <a:lnSpc>
                <a:spcPct val="150000"/>
              </a:lnSpc>
            </a:pPr>
            <a:r>
              <a:rPr lang="en-US" altLang="ko-KR" sz="1499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[BOJ 07575] </a:t>
            </a:r>
            <a:r>
              <a:rPr lang="ko-KR" altLang="en-US" sz="1499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바이러스</a:t>
            </a:r>
          </a:p>
          <a:p>
            <a:pPr>
              <a:lnSpc>
                <a:spcPct val="150000"/>
              </a:lnSpc>
            </a:pPr>
            <a:r>
              <a:rPr lang="en-US" altLang="ko-KR" sz="1499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[BOJ 03356] </a:t>
            </a:r>
            <a:r>
              <a:rPr lang="ko-KR" altLang="en-US" sz="1499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라디오 전송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49CCC2-A892-4873-A472-A88E3A56CED3}"/>
              </a:ext>
            </a:extLst>
          </p:cNvPr>
          <p:cNvSpPr txBox="1"/>
          <p:nvPr/>
        </p:nvSpPr>
        <p:spPr>
          <a:xfrm>
            <a:off x="8377182" y="3429000"/>
            <a:ext cx="3984771" cy="299669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499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[BOJ 02401] </a:t>
            </a:r>
            <a:r>
              <a:rPr lang="ko-KR" altLang="en-US" sz="1499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최대 문자열 붙여넣기</a:t>
            </a:r>
          </a:p>
          <a:p>
            <a:pPr>
              <a:lnSpc>
                <a:spcPct val="150000"/>
              </a:lnSpc>
            </a:pPr>
            <a:r>
              <a:rPr lang="en-US" altLang="ko-KR" sz="1499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[BOJ 04354] </a:t>
            </a:r>
            <a:r>
              <a:rPr lang="ko-KR" altLang="en-US" sz="1499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문자열 제곱</a:t>
            </a:r>
          </a:p>
          <a:p>
            <a:pPr>
              <a:lnSpc>
                <a:spcPct val="150000"/>
              </a:lnSpc>
            </a:pPr>
            <a:r>
              <a:rPr lang="en-US" altLang="ko-KR" sz="1499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[BOJ 10266] </a:t>
            </a:r>
            <a:r>
              <a:rPr lang="ko-KR" altLang="en-US" sz="1499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시계 사진들</a:t>
            </a:r>
          </a:p>
          <a:p>
            <a:pPr>
              <a:lnSpc>
                <a:spcPct val="150000"/>
              </a:lnSpc>
            </a:pPr>
            <a:r>
              <a:rPr lang="en-US" altLang="ko-KR" sz="1499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[BOJ 06206] Milk Patterns</a:t>
            </a:r>
          </a:p>
          <a:p>
            <a:pPr>
              <a:lnSpc>
                <a:spcPct val="150000"/>
              </a:lnSpc>
            </a:pPr>
            <a:r>
              <a:rPr lang="en-US" altLang="ko-KR" sz="1499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[BOJ 17228] </a:t>
            </a:r>
            <a:r>
              <a:rPr lang="ko-KR" altLang="en-US" sz="1499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아름다운 만영로</a:t>
            </a:r>
            <a:endParaRPr lang="ko-KR" altLang="en-US" sz="1499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75160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6EBA5F-F913-4FC3-BF0A-38448B86D8B9}"/>
              </a:ext>
            </a:extLst>
          </p:cNvPr>
          <p:cNvSpPr txBox="1"/>
          <p:nvPr/>
        </p:nvSpPr>
        <p:spPr>
          <a:xfrm>
            <a:off x="528507" y="394284"/>
            <a:ext cx="7290033" cy="104023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ko-KR" altLang="en-US" sz="31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첫 번째 문제 설명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CC3547-F3CD-44E6-98A9-00F5DF18F60F}"/>
              </a:ext>
            </a:extLst>
          </p:cNvPr>
          <p:cNvSpPr txBox="1"/>
          <p:nvPr/>
        </p:nvSpPr>
        <p:spPr>
          <a:xfrm>
            <a:off x="528505" y="1434517"/>
            <a:ext cx="9336948" cy="223147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285727" indent="-285727">
              <a:lnSpc>
                <a:spcPct val="150000"/>
              </a:lnSpc>
              <a:buFont typeface="나눔스퀘어 Bold" panose="020B0600000101010101" pitchFamily="50" charset="-127"/>
              <a:buChar char="▶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과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으로 이루어진 이진 문자열이 주어진다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285727" indent="-285727">
              <a:lnSpc>
                <a:spcPct val="150000"/>
              </a:lnSpc>
              <a:buFont typeface="나눔스퀘어 Bold" panose="020B0600000101010101" pitchFamily="50" charset="-127"/>
              <a:buChar char="▶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“(s)~”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의미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“s”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문자열이 한 번 이상 반복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27" indent="-285727">
              <a:lnSpc>
                <a:spcPct val="150000"/>
              </a:lnSpc>
              <a:buFont typeface="나눔스퀘어 Bold" panose="020B0600000101010101" pitchFamily="50" charset="-127"/>
              <a:buChar char="▶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주어진 문자열이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“(100~1~|01)~”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인지 아닌지 판별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5714F7-C25D-4B46-A737-227195DE4335}"/>
              </a:ext>
            </a:extLst>
          </p:cNvPr>
          <p:cNvSpPr txBox="1"/>
          <p:nvPr/>
        </p:nvSpPr>
        <p:spPr>
          <a:xfrm>
            <a:off x="528506" y="5977157"/>
            <a:ext cx="6467912" cy="48656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ko-KR" altLang="en-US" sz="24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→ 간단한 형태를 생각해 보자</a:t>
            </a:r>
            <a:r>
              <a:rPr lang="en-US" altLang="ko-KR" sz="24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!</a:t>
            </a:r>
            <a:endParaRPr lang="ko-KR" altLang="en-US" sz="2400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8015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6EBA5F-F913-4FC3-BF0A-38448B86D8B9}"/>
              </a:ext>
            </a:extLst>
          </p:cNvPr>
          <p:cNvSpPr txBox="1"/>
          <p:nvPr/>
        </p:nvSpPr>
        <p:spPr>
          <a:xfrm>
            <a:off x="528507" y="394284"/>
            <a:ext cx="7290033" cy="104023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ko-KR" altLang="en-US" sz="31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첫 번째 문제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CC3547-F3CD-44E6-98A9-00F5DF18F60F}"/>
              </a:ext>
            </a:extLst>
          </p:cNvPr>
          <p:cNvSpPr txBox="1"/>
          <p:nvPr/>
        </p:nvSpPr>
        <p:spPr>
          <a:xfrm>
            <a:off x="528505" y="1434517"/>
            <a:ext cx="9336948" cy="223147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285727" indent="-285727">
              <a:lnSpc>
                <a:spcPct val="150000"/>
              </a:lnSpc>
              <a:buFont typeface="나눔스퀘어 Bold" panose="020B0600000101010101" pitchFamily="50" charset="-127"/>
              <a:buChar char="▶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“100~”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인지 아닌지 판단하려면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</a:p>
          <a:p>
            <a:pPr marL="285727" indent="-285727">
              <a:lnSpc>
                <a:spcPct val="150000"/>
              </a:lnSpc>
              <a:buFont typeface="나눔스퀘어 Bold" panose="020B0600000101010101" pitchFamily="50" charset="-127"/>
              <a:buChar char="▶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“100~1~”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인지 아닌지 판단하려면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</a:p>
          <a:p>
            <a:pPr marL="285727" indent="-285727">
              <a:lnSpc>
                <a:spcPct val="150000"/>
              </a:lnSpc>
              <a:buFont typeface="나눔스퀘어 Bold" panose="020B0600000101010101" pitchFamily="50" charset="-127"/>
              <a:buChar char="▶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‘0’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혹은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‘1’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 올 때마다 상태를 전이한다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5714F7-C25D-4B46-A737-227195DE4335}"/>
              </a:ext>
            </a:extLst>
          </p:cNvPr>
          <p:cNvSpPr txBox="1"/>
          <p:nvPr/>
        </p:nvSpPr>
        <p:spPr>
          <a:xfrm>
            <a:off x="528506" y="5977157"/>
            <a:ext cx="6467912" cy="48656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ko-KR" altLang="en-US" sz="24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→ 판단을 보류하는 상태로 전이</a:t>
            </a:r>
          </a:p>
        </p:txBody>
      </p:sp>
    </p:spTree>
    <p:extLst>
      <p:ext uri="{BB962C8B-B14F-4D97-AF65-F5344CB8AC3E}">
        <p14:creationId xmlns:p14="http://schemas.microsoft.com/office/powerpoint/2010/main" val="3891323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6EBA5F-F913-4FC3-BF0A-38448B86D8B9}"/>
              </a:ext>
            </a:extLst>
          </p:cNvPr>
          <p:cNvSpPr txBox="1"/>
          <p:nvPr/>
        </p:nvSpPr>
        <p:spPr>
          <a:xfrm>
            <a:off x="528507" y="394284"/>
            <a:ext cx="7290033" cy="104023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ko-KR" altLang="en-US" sz="31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두 번째 문제 </a:t>
            </a:r>
            <a:r>
              <a:rPr lang="en-US" altLang="ko-KR" sz="31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sz="31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찾기</a:t>
            </a:r>
            <a:r>
              <a:rPr lang="en-US" altLang="ko-KR" sz="31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endParaRPr lang="ko-KR" altLang="en-US" sz="3199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391EAD-3B05-49E1-89E4-84C25140E16E}"/>
              </a:ext>
            </a:extLst>
          </p:cNvPr>
          <p:cNvSpPr txBox="1"/>
          <p:nvPr/>
        </p:nvSpPr>
        <p:spPr>
          <a:xfrm>
            <a:off x="1814142" y="2502755"/>
            <a:ext cx="8563716" cy="1852489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lIns="180000" tIns="180000" rIns="180000" bIns="180000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문제가 길어 링크로 대체합니다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.)</a:t>
            </a:r>
          </a:p>
          <a:p>
            <a:pPr algn="ctr">
              <a:lnSpc>
                <a:spcPct val="150000"/>
              </a:lnSpc>
            </a:pPr>
            <a:r>
              <a:rPr lang="en-US" altLang="ko-KR" sz="24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https://www.acmicpc.net/problem/1786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28623A-C15A-4762-A0EE-4834DE7F2B66}"/>
              </a:ext>
            </a:extLst>
          </p:cNvPr>
          <p:cNvSpPr txBox="1"/>
          <p:nvPr/>
        </p:nvSpPr>
        <p:spPr>
          <a:xfrm>
            <a:off x="528506" y="6501469"/>
            <a:ext cx="7935986" cy="23489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altLang="ko-KR" sz="1200" dirty="0"/>
              <a:t>https://www.acmicpc.net/problem/1786 - </a:t>
            </a:r>
            <a:r>
              <a:rPr lang="ko-KR" altLang="en-US" sz="1200" dirty="0"/>
              <a:t>백준 온라인 저지 </a:t>
            </a:r>
            <a:r>
              <a:rPr lang="en-US" altLang="ko-KR" sz="1200" dirty="0"/>
              <a:t>1786</a:t>
            </a:r>
            <a:r>
              <a:rPr lang="ko-KR" altLang="en-US" sz="1200" dirty="0"/>
              <a:t>번 </a:t>
            </a:r>
            <a:r>
              <a:rPr lang="en-US" altLang="ko-KR" sz="1200" dirty="0"/>
              <a:t>[</a:t>
            </a:r>
            <a:r>
              <a:rPr lang="ko-KR" altLang="en-US" sz="1200" dirty="0"/>
              <a:t>찾기</a:t>
            </a:r>
            <a:r>
              <a:rPr lang="en-US" altLang="ko-KR" sz="1200" dirty="0"/>
              <a:t>]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465494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6EBA5F-F913-4FC3-BF0A-38448B86D8B9}"/>
              </a:ext>
            </a:extLst>
          </p:cNvPr>
          <p:cNvSpPr txBox="1"/>
          <p:nvPr/>
        </p:nvSpPr>
        <p:spPr>
          <a:xfrm>
            <a:off x="528507" y="394284"/>
            <a:ext cx="7290033" cy="104023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ko-KR" altLang="en-US" sz="31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두 번째 문제 설명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CC3547-F3CD-44E6-98A9-00F5DF18F60F}"/>
              </a:ext>
            </a:extLst>
          </p:cNvPr>
          <p:cNvSpPr txBox="1"/>
          <p:nvPr/>
        </p:nvSpPr>
        <p:spPr>
          <a:xfrm>
            <a:off x="528505" y="1434517"/>
            <a:ext cx="9336948" cy="223147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285727" indent="-285727">
              <a:lnSpc>
                <a:spcPct val="150000"/>
              </a:lnSpc>
              <a:buFont typeface="나눔스퀘어 Bold" panose="020B0600000101010101" pitchFamily="50" charset="-127"/>
              <a:buChar char="▶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두 문자열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 주어진다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285727" indent="-285727">
              <a:lnSpc>
                <a:spcPct val="150000"/>
              </a:lnSpc>
              <a:buFont typeface="나눔스퀘어 Bold" panose="020B0600000101010101" pitchFamily="50" charset="-127"/>
              <a:buChar char="▶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안에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 몇 번 등장하는지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어디서 등장하는지 구한다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5714F7-C25D-4B46-A737-227195DE4335}"/>
              </a:ext>
            </a:extLst>
          </p:cNvPr>
          <p:cNvSpPr txBox="1"/>
          <p:nvPr/>
        </p:nvSpPr>
        <p:spPr>
          <a:xfrm>
            <a:off x="528506" y="5977157"/>
            <a:ext cx="6467912" cy="48656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ko-KR" altLang="en-US" sz="24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→ </a:t>
            </a:r>
            <a:r>
              <a:rPr lang="en-US" altLang="ko-KR" sz="24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Naïve</a:t>
            </a:r>
            <a:r>
              <a:rPr lang="ko-KR" altLang="en-US" sz="24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한 방법은</a:t>
            </a:r>
            <a:r>
              <a:rPr lang="en-US" altLang="ko-KR" sz="24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lang="ko-KR" altLang="en-US" sz="2400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7593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6EBA5F-F913-4FC3-BF0A-38448B86D8B9}"/>
              </a:ext>
            </a:extLst>
          </p:cNvPr>
          <p:cNvSpPr txBox="1"/>
          <p:nvPr/>
        </p:nvSpPr>
        <p:spPr>
          <a:xfrm>
            <a:off x="528507" y="394284"/>
            <a:ext cx="7290033" cy="104023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ko-KR" altLang="en-US" sz="31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두 번째 문제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CC3547-F3CD-44E6-98A9-00F5DF18F60F}"/>
              </a:ext>
            </a:extLst>
          </p:cNvPr>
          <p:cNvSpPr txBox="1"/>
          <p:nvPr/>
        </p:nvSpPr>
        <p:spPr>
          <a:xfrm>
            <a:off x="528505" y="1434517"/>
            <a:ext cx="9336948" cy="223147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285727" indent="-285727">
              <a:lnSpc>
                <a:spcPct val="150000"/>
              </a:lnSpc>
              <a:buFont typeface="나눔스퀘어 Bold" panose="020B0600000101010101" pitchFamily="50" charset="-127"/>
              <a:buChar char="▶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Naïve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한 풀이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27" indent="-285727">
              <a:lnSpc>
                <a:spcPct val="150000"/>
              </a:lnSpc>
              <a:buFont typeface="나눔스퀘어 Bold" panose="020B0600000101010101" pitchFamily="50" charset="-127"/>
              <a:buChar char="▶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시간 복잡도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27" indent="-285727">
              <a:lnSpc>
                <a:spcPct val="150000"/>
              </a:lnSpc>
              <a:buFont typeface="나눔스퀘어 Bold" panose="020B0600000101010101" pitchFamily="50" charset="-127"/>
              <a:buChar char="▶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불필요한 부분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5714F7-C25D-4B46-A737-227195DE4335}"/>
              </a:ext>
            </a:extLst>
          </p:cNvPr>
          <p:cNvSpPr txBox="1"/>
          <p:nvPr/>
        </p:nvSpPr>
        <p:spPr>
          <a:xfrm>
            <a:off x="528506" y="5977157"/>
            <a:ext cx="6467912" cy="48656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ko-KR" altLang="en-US" sz="24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→ 좀 더 잘할 수 있을까</a:t>
            </a:r>
            <a:r>
              <a:rPr lang="en-US" altLang="ko-KR" sz="24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lang="ko-KR" altLang="en-US" sz="2400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0673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6EBA5F-F913-4FC3-BF0A-38448B86D8B9}"/>
              </a:ext>
            </a:extLst>
          </p:cNvPr>
          <p:cNvSpPr txBox="1"/>
          <p:nvPr/>
        </p:nvSpPr>
        <p:spPr>
          <a:xfrm>
            <a:off x="528507" y="394284"/>
            <a:ext cx="7290033" cy="104023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altLang="ko-KR" sz="31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KMP </a:t>
            </a:r>
            <a:r>
              <a:rPr lang="ko-KR" altLang="en-US" sz="31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알고리즘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ACC3547-F3CD-44E6-98A9-00F5DF18F60F}"/>
                  </a:ext>
                </a:extLst>
              </p:cNvPr>
              <p:cNvSpPr txBox="1"/>
              <p:nvPr/>
            </p:nvSpPr>
            <p:spPr>
              <a:xfrm>
                <a:off x="528505" y="1434517"/>
                <a:ext cx="7558481" cy="1216404"/>
              </a:xfrm>
              <a:prstGeom prst="rect">
                <a:avLst/>
              </a:prstGeom>
              <a:noFill/>
            </p:spPr>
            <p:txBody>
              <a:bodyPr wrap="square" rtlCol="0" anchor="t">
                <a:noAutofit/>
              </a:bodyPr>
              <a:lstStyle/>
              <a:p>
                <a:pPr marL="285727" indent="-285727">
                  <a:lnSpc>
                    <a:spcPct val="150000"/>
                  </a:lnSpc>
                  <a:buFont typeface="나눔스퀘어 Bold" panose="020B0600000101010101" pitchFamily="50" charset="-127"/>
                  <a:buChar char="▶"/>
                </a:pPr>
                <a:r>
                  <a:rPr lang="ko-KR" altLang="en-US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주어진 문자열에서 특정 문자열</a:t>
                </a:r>
                <a:r>
                  <a:rPr lang="en-US" altLang="ko-KR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(</a:t>
                </a:r>
                <a:r>
                  <a:rPr lang="ko-KR" altLang="en-US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패턴</a:t>
                </a:r>
                <a:r>
                  <a:rPr lang="en-US" altLang="ko-KR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)</a:t>
                </a:r>
                <a:r>
                  <a:rPr lang="ko-KR" altLang="en-US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을 찾는 알고리즘</a:t>
                </a:r>
                <a:endPara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285727" indent="-285727">
                  <a:lnSpc>
                    <a:spcPct val="150000"/>
                  </a:lnSpc>
                  <a:buFont typeface="나눔스퀘어 Bold" panose="020B0600000101010101" pitchFamily="50" charset="-127"/>
                  <a:buChar char="▶"/>
                </a:pPr>
                <a:r>
                  <a:rPr lang="ko-KR" altLang="en-US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실패 함수 </a:t>
                </a:r>
                <a:r>
                  <a:rPr lang="en-US" altLang="ko-KR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: </a:t>
                </a:r>
                <a:r>
                  <a:rPr lang="ko-KR" altLang="en-US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참조에 실패했을 때 얼마나 많은 문자를 건너뛸 수 있는가</a:t>
                </a:r>
                <a:r>
                  <a:rPr lang="en-US" altLang="ko-KR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?</a:t>
                </a:r>
              </a:p>
              <a:p>
                <a:pPr marL="285727" indent="-285727">
                  <a:lnSpc>
                    <a:spcPct val="150000"/>
                  </a:lnSpc>
                  <a:buFont typeface="나눔스퀘어 Bold" panose="020B0600000101010101" pitchFamily="50" charset="-127"/>
                  <a:buChar char="▶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Bold" panose="020B0600000101010101" pitchFamily="50" charset="-127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𝑖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Bold" panose="020B0600000101010101" pitchFamily="50" charset="-127"/>
                      </a:rPr>
                      <m:t>≔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Bold" panose="020B0600000101010101" pitchFamily="50" charset="-127"/>
                      </a:rPr>
                      <m:t>𝑖</m:t>
                    </m:r>
                  </m:oMath>
                </a14:m>
                <a:r>
                  <a:rPr lang="ko-KR" altLang="en-US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번째 문자에서 참조에 실패했을 때</a:t>
                </a:r>
                <a:r>
                  <a:rPr lang="en-US" altLang="ko-KR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,</a:t>
                </a:r>
                <a:r>
                  <a:rPr lang="ko-KR" altLang="en-US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다음에 참조해야 할 위치</a:t>
                </a:r>
                <a:endPara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285727" indent="-285727">
                  <a:lnSpc>
                    <a:spcPct val="150000"/>
                  </a:lnSpc>
                  <a:buFont typeface="나눔스퀘어 Bold" panose="020B0600000101010101" pitchFamily="50" charset="-127"/>
                  <a:buChar char="▶"/>
                </a:pPr>
                <a:r>
                  <a:rPr lang="ko-KR" altLang="en-US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실패 함수를 계산할 수 있다고 가정</a:t>
                </a:r>
                <a:endPara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285727" indent="-285727">
                  <a:lnSpc>
                    <a:spcPct val="150000"/>
                  </a:lnSpc>
                  <a:buFont typeface="나눔스퀘어 Bold" panose="020B0600000101010101" pitchFamily="50" charset="-127"/>
                  <a:buChar char="▶"/>
                </a:pPr>
                <a:r>
                  <a:rPr lang="ko-KR" altLang="en-US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시간 복잡도</a:t>
                </a:r>
                <a:endPara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285727" indent="-285727">
                  <a:lnSpc>
                    <a:spcPct val="150000"/>
                  </a:lnSpc>
                  <a:buFont typeface="나눔스퀘어 Bold" panose="020B0600000101010101" pitchFamily="50" charset="-127"/>
                  <a:buChar char="▶"/>
                </a:pPr>
                <a:endPara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ACC3547-F3CD-44E6-98A9-00F5DF18F6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505" y="1434517"/>
                <a:ext cx="7558481" cy="1216404"/>
              </a:xfrm>
              <a:prstGeom prst="rect">
                <a:avLst/>
              </a:prstGeom>
              <a:blipFill>
                <a:blip r:embed="rId2"/>
                <a:stretch>
                  <a:fillRect l="-565" b="-81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EC5714F7-C25D-4B46-A737-227195DE4335}"/>
              </a:ext>
            </a:extLst>
          </p:cNvPr>
          <p:cNvSpPr txBox="1"/>
          <p:nvPr/>
        </p:nvSpPr>
        <p:spPr>
          <a:xfrm>
            <a:off x="528506" y="5977157"/>
            <a:ext cx="5466826" cy="48656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ko-KR" altLang="en-US" sz="24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→ 실패 함수를 계산해 보자</a:t>
            </a:r>
            <a:r>
              <a:rPr lang="en-US" altLang="ko-KR" sz="24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!</a:t>
            </a:r>
            <a:endParaRPr lang="ko-KR" altLang="en-US" sz="2400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8861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6EBA5F-F913-4FC3-BF0A-38448B86D8B9}"/>
              </a:ext>
            </a:extLst>
          </p:cNvPr>
          <p:cNvSpPr txBox="1"/>
          <p:nvPr/>
        </p:nvSpPr>
        <p:spPr>
          <a:xfrm>
            <a:off x="528507" y="394284"/>
            <a:ext cx="7290033" cy="104023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ko-KR" altLang="en-US" sz="31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실패 함수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ACC3547-F3CD-44E6-98A9-00F5DF18F60F}"/>
                  </a:ext>
                </a:extLst>
              </p:cNvPr>
              <p:cNvSpPr txBox="1"/>
              <p:nvPr/>
            </p:nvSpPr>
            <p:spPr>
              <a:xfrm>
                <a:off x="528505" y="1434517"/>
                <a:ext cx="8464493" cy="1216404"/>
              </a:xfrm>
              <a:prstGeom prst="rect">
                <a:avLst/>
              </a:prstGeom>
              <a:noFill/>
            </p:spPr>
            <p:txBody>
              <a:bodyPr wrap="square" rtlCol="0" anchor="t">
                <a:noAutofit/>
              </a:bodyPr>
              <a:lstStyle/>
              <a:p>
                <a:pPr marL="285727" indent="-285727">
                  <a:lnSpc>
                    <a:spcPct val="150000"/>
                  </a:lnSpc>
                  <a:buFont typeface="나눔스퀘어 Bold" panose="020B0600000101010101" pitchFamily="50" charset="-127"/>
                  <a:buChar char="▶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Bold" panose="020B0600000101010101" pitchFamily="50" charset="-127"/>
                      </a:rPr>
                      <m:t>𝑓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Bold" panose="020B0600000101010101" pitchFamily="50" charset="-127"/>
                      </a:rPr>
                      <m:t>[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Bold" panose="020B0600000101010101" pitchFamily="50" charset="-127"/>
                      </a:rPr>
                      <m:t>𝑖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Bold" panose="020B0600000101010101" pitchFamily="50" charset="-127"/>
                      </a:rPr>
                      <m:t>]</m:t>
                    </m:r>
                  </m:oMath>
                </a14:m>
                <a:r>
                  <a:rPr lang="ko-KR" altLang="en-US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의 값이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Bold" panose="020B0600000101010101" pitchFamily="50" charset="-127"/>
                      </a:rPr>
                      <m:t>𝑥</m:t>
                    </m:r>
                  </m:oMath>
                </a14:m>
                <a:r>
                  <a:rPr lang="ko-KR" altLang="en-US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일 때는</a:t>
                </a:r>
                <a:r>
                  <a:rPr lang="en-US" altLang="ko-KR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?</a:t>
                </a:r>
              </a:p>
              <a:p>
                <a:pPr marL="285727" indent="-285727">
                  <a:lnSpc>
                    <a:spcPct val="150000"/>
                  </a:lnSpc>
                  <a:buFont typeface="나눔스퀘어 Bold" panose="020B0600000101010101" pitchFamily="50" charset="-127"/>
                  <a:buChar char="▶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Bold" panose="020B0600000101010101" pitchFamily="50" charset="-127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𝑖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Bold" panose="020B0600000101010101" pitchFamily="50" charset="-127"/>
                      </a:rPr>
                      <m:t>≔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Bold" panose="020B0600000101010101" pitchFamily="50" charset="-127"/>
                      </a:rPr>
                      <m:t>𝑖</m:t>
                    </m:r>
                  </m:oMath>
                </a14:m>
                <a:r>
                  <a:rPr lang="ko-KR" altLang="en-US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번째까지의 문자로 이루어진 문자열에서</a:t>
                </a:r>
                <a:r>
                  <a:rPr lang="en-US" altLang="ko-KR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, </a:t>
                </a:r>
                <a:r>
                  <a:rPr lang="ko-KR" altLang="en-US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접두사와 접미사가 같은 최대 길이</a:t>
                </a:r>
                <a:endPara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285727" indent="-285727">
                  <a:lnSpc>
                    <a:spcPct val="150000"/>
                  </a:lnSpc>
                  <a:buFont typeface="나눔스퀘어 Bold" panose="020B0600000101010101" pitchFamily="50" charset="-127"/>
                  <a:buChar char="▶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Bold" panose="020B0600000101010101" pitchFamily="50" charset="-127"/>
                      </a:rPr>
                      <m:t>𝑓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Bold" panose="020B0600000101010101" pitchFamily="50" charset="-127"/>
                      </a:rPr>
                      <m:t>[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Bold" panose="020B0600000101010101" pitchFamily="50" charset="-127"/>
                      </a:rPr>
                      <m:t>𝑖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Bold" panose="020B0600000101010101" pitchFamily="50" charset="-127"/>
                      </a:rPr>
                      <m:t>]</m:t>
                    </m:r>
                  </m:oMath>
                </a14:m>
                <a:r>
                  <a:rPr lang="ko-KR" altLang="en-US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를 빠르게</a:t>
                </a:r>
                <a:r>
                  <a:rPr lang="en-US" altLang="ko-KR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</a:t>
                </a:r>
                <a:r>
                  <a:rPr lang="ko-KR" altLang="en-US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구하는 방법</a:t>
                </a:r>
                <a:r>
                  <a:rPr lang="en-US" altLang="ko-KR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?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ACC3547-F3CD-44E6-98A9-00F5DF18F6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505" y="1434517"/>
                <a:ext cx="8464493" cy="1216404"/>
              </a:xfrm>
              <a:prstGeom prst="rect">
                <a:avLst/>
              </a:prstGeom>
              <a:blipFill>
                <a:blip r:embed="rId2"/>
                <a:stretch>
                  <a:fillRect l="-504" b="-14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EC5714F7-C25D-4B46-A737-227195DE4335}"/>
              </a:ext>
            </a:extLst>
          </p:cNvPr>
          <p:cNvSpPr txBox="1"/>
          <p:nvPr/>
        </p:nvSpPr>
        <p:spPr>
          <a:xfrm>
            <a:off x="528506" y="5977157"/>
            <a:ext cx="7768206" cy="48656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ko-KR" altLang="en-US" sz="24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→ 실패 함수를 구할 때에도 </a:t>
            </a:r>
            <a:r>
              <a:rPr lang="en-US" altLang="ko-KR" sz="24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KMP</a:t>
            </a:r>
            <a:r>
              <a:rPr lang="ko-KR" altLang="en-US" sz="24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아이디어를 이용한다</a:t>
            </a:r>
            <a:r>
              <a:rPr lang="en-US" altLang="ko-KR" sz="24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!</a:t>
            </a:r>
            <a:endParaRPr lang="ko-KR" altLang="en-US" sz="2400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5654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noAutofit/>
      </a:bodyPr>
      <a:lstStyle>
        <a:defPPr algn="l">
          <a:defRPr dirty="0" smtClean="0">
            <a:latin typeface="나눔스퀘어 Bold" panose="020B0600000101010101" pitchFamily="50" charset="-127"/>
            <a:ea typeface="나눔스퀘어 Bold" panose="020B0600000101010101" pitchFamily="50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6694</TotalTime>
  <Words>847</Words>
  <Application>Microsoft Office PowerPoint</Application>
  <PresentationFormat>와이드스크린</PresentationFormat>
  <Paragraphs>120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1" baseType="lpstr">
      <vt:lpstr>나눔스퀘어 ExtraBold</vt:lpstr>
      <vt:lpstr>Arial</vt:lpstr>
      <vt:lpstr>맑은 고딕</vt:lpstr>
      <vt:lpstr>Cambria Math</vt:lpstr>
      <vt:lpstr>나눔스퀘어 Bold</vt:lpstr>
      <vt:lpstr>Calibri Light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younis</dc:creator>
  <cp:lastModifiedBy>younis</cp:lastModifiedBy>
  <cp:revision>116</cp:revision>
  <dcterms:created xsi:type="dcterms:W3CDTF">2020-07-09T15:21:01Z</dcterms:created>
  <dcterms:modified xsi:type="dcterms:W3CDTF">2020-08-27T14:32:51Z</dcterms:modified>
</cp:coreProperties>
</file>