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300" r:id="rId5"/>
    <p:sldId id="408" r:id="rId6"/>
    <p:sldId id="410" r:id="rId7"/>
    <p:sldId id="409" r:id="rId8"/>
    <p:sldId id="411" r:id="rId9"/>
    <p:sldId id="413" r:id="rId10"/>
    <p:sldId id="414" r:id="rId11"/>
    <p:sldId id="415" r:id="rId12"/>
    <p:sldId id="416" r:id="rId13"/>
    <p:sldId id="417" r:id="rId14"/>
    <p:sldId id="425" r:id="rId15"/>
    <p:sldId id="426" r:id="rId16"/>
    <p:sldId id="432" r:id="rId17"/>
    <p:sldId id="433" r:id="rId18"/>
    <p:sldId id="434" r:id="rId19"/>
    <p:sldId id="436" r:id="rId20"/>
    <p:sldId id="435" r:id="rId21"/>
    <p:sldId id="438" r:id="rId22"/>
    <p:sldId id="440" r:id="rId23"/>
    <p:sldId id="439" r:id="rId24"/>
    <p:sldId id="437" r:id="rId25"/>
    <p:sldId id="419" r:id="rId26"/>
    <p:sldId id="420" r:id="rId27"/>
    <p:sldId id="421" r:id="rId28"/>
    <p:sldId id="423" r:id="rId29"/>
    <p:sldId id="424" r:id="rId30"/>
    <p:sldId id="422" r:id="rId31"/>
    <p:sldId id="441" r:id="rId32"/>
    <p:sldId id="429" r:id="rId33"/>
    <p:sldId id="442" r:id="rId34"/>
    <p:sldId id="443" r:id="rId35"/>
    <p:sldId id="444" r:id="rId36"/>
    <p:sldId id="445" r:id="rId37"/>
    <p:sldId id="446" r:id="rId38"/>
    <p:sldId id="447" r:id="rId39"/>
    <p:sldId id="448" r:id="rId40"/>
    <p:sldId id="428" r:id="rId41"/>
    <p:sldId id="449" r:id="rId42"/>
    <p:sldId id="450" r:id="rId43"/>
    <p:sldId id="451" r:id="rId44"/>
    <p:sldId id="309" r:id="rId45"/>
    <p:sldId id="452" r:id="rId46"/>
    <p:sldId id="453" r:id="rId47"/>
    <p:sldId id="454" r:id="rId48"/>
    <p:sldId id="455" r:id="rId49"/>
    <p:sldId id="456" r:id="rId50"/>
    <p:sldId id="474" r:id="rId51"/>
    <p:sldId id="457" r:id="rId52"/>
    <p:sldId id="458" r:id="rId53"/>
    <p:sldId id="462" r:id="rId54"/>
    <p:sldId id="463" r:id="rId55"/>
    <p:sldId id="459" r:id="rId56"/>
    <p:sldId id="460" r:id="rId57"/>
    <p:sldId id="464" r:id="rId58"/>
    <p:sldId id="473" r:id="rId59"/>
    <p:sldId id="461" r:id="rId60"/>
    <p:sldId id="466" r:id="rId61"/>
    <p:sldId id="467" r:id="rId62"/>
    <p:sldId id="465" r:id="rId63"/>
    <p:sldId id="469" r:id="rId64"/>
    <p:sldId id="468" r:id="rId65"/>
    <p:sldId id="471" r:id="rId66"/>
    <p:sldId id="470" r:id="rId67"/>
    <p:sldId id="475" r:id="rId68"/>
    <p:sldId id="476" r:id="rId69"/>
    <p:sldId id="480" r:id="rId70"/>
    <p:sldId id="482" r:id="rId71"/>
    <p:sldId id="483" r:id="rId72"/>
    <p:sldId id="484" r:id="rId73"/>
    <p:sldId id="485" r:id="rId74"/>
    <p:sldId id="486" r:id="rId75"/>
    <p:sldId id="487" r:id="rId76"/>
    <p:sldId id="488" r:id="rId77"/>
    <p:sldId id="477" r:id="rId78"/>
    <p:sldId id="407" r:id="rId7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6327"/>
  </p:normalViewPr>
  <p:slideViewPr>
    <p:cSldViewPr snapToGrid="0" snapToObjects="1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9D304-21BB-B840-BBB4-D3367820C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182" y="420547"/>
            <a:ext cx="11337636" cy="3656439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C1A2A0-9544-0E49-8673-AC1C6335E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81" y="4440109"/>
            <a:ext cx="11337635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7A702D-A5DD-D94C-8F80-43015373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2020-05-23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507C0-A14D-BA46-B921-C0991E68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CC145-B5DE-9041-81E9-58FBAB0B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7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909E4-7E29-CE46-8E0A-0025CB1D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E87A5E-9CC3-BE48-906E-E97331291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0798EE-7742-FC43-BF31-1A247A24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2020-05-23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934F9-92F3-B345-A33B-E8664E61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F164A-A57C-A245-AE83-F43DE7DC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422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53D745-BB8F-574A-B35D-847B33AE9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598EB-8C6C-CB48-9F37-F53D1A023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9561E-9668-2E47-A1B8-E8872203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2020-05-23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46D47-476D-1E45-8E25-81E6A944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5D47E-04B8-1345-9ADB-6D5CA7F4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933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37116-F99E-9342-85A5-77A155F5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38507-6FAE-2D4F-9ACC-8C3F7717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76B5F-E28E-9D48-8A5F-C8653A37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2020-05-23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CF8CA-061A-124A-966C-624521D0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CD7CD-4735-C24C-BDB7-F58E3BB7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670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FA908-5AF8-ED4D-B835-8C77D313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C0DF4-C2BF-2042-AA4D-ADAF3D985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3FE06-CB4B-4642-8040-31905A53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2020-05-23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EF6E8-4E89-E64D-8896-C49F4944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B47C5-F93D-2F41-BC73-1BEED4D5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513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704E0-B4FF-1D4A-8B7B-C0157738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94F0F-A4F3-E140-851B-061625852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60E67-C365-6240-A8C4-23EFABB24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5568-A437-B143-8738-9664A181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2020-05-23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FB144B-482A-284A-A88A-1BCC3CBC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4E4CCE-BB3E-6A4E-83EC-3AAD7D87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47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992FF-059C-2A40-ACFF-39EA68C6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11D6FA-8C88-1949-852B-884F75813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6F9A03-2EF1-A94C-8544-8C968CF08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99B7EE-3625-1144-885C-2B681B0ED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728B56-2A11-014A-BA8B-46B8284DA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02A6B2-9225-C24A-8C53-CF1E53E1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2020-05-23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1C5EE2-E388-5D47-BDEA-B42954DF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309CEA-78E7-BB40-B443-390C378C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98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200CA-3228-694C-A417-89E6C8C5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805014-FBE6-BC44-AFA6-B203E8C1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2020-05-23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9F052-1167-0F45-92D2-703C4B45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729035-D808-104F-8D61-3AEDBABD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030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A214B5-97D7-2E4F-971D-E90B1C74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2020-05-23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F399B2-909D-A340-8642-828CDD4F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AD08E-45A8-EF49-B271-DAF9A9C8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724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5E464-135C-7C42-AE34-2BAB29FB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40E3B-E480-D049-8CD8-F4CC7A5F4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AB612D-873D-D844-B321-9704C303D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0A546-F41C-504B-9003-F1CF135A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2020-05-23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8A125A-2691-3A4F-A49D-3F12E9D8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E41DA-9F6C-264F-B070-F7776BAE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359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30B39-BF77-1746-ACC4-800CC35F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E16628-1EE5-8649-95EE-FA506085C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BB1D83-DD20-BF48-9F09-E1DC359E0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E2C4A-67F8-914C-BDE7-04DD5048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210B-80B2-2C48-B9F9-AD723B2C7C3A}" type="datetimeFigureOut">
              <a:rPr kumimoji="1" lang="ko-KR" altLang="en-US" smtClean="0"/>
              <a:t>2020-05-23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55CE05-6BBC-C845-B903-A0AD678E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2BB7F6-F922-F449-A3AA-E5C66EC5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44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A44E7B7F-7932-3C4F-8A98-3516684B972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347450" y="430212"/>
            <a:ext cx="417368" cy="417368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848AE6-0C97-2243-9666-36601A8B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82" y="405837"/>
            <a:ext cx="10515600" cy="43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64100-CB9E-7247-9FD1-695313D6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182" y="1365813"/>
            <a:ext cx="11337636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1A87A-35A9-7A42-B8B6-59AD20779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718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210B-80B2-2C48-B9F9-AD723B2C7C3A}" type="datetimeFigureOut">
              <a:rPr kumimoji="1" lang="ko-KR" altLang="en-US" smtClean="0"/>
              <a:t>2020-05-23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F2218-70D9-7245-84AE-7EC460D9D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A957F-EE39-914B-9BC0-52189DEC2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161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51F74-CEE9-4448-85A3-A0DF0B7128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754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b="0" kern="1200" spc="-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ko-KR" altLang="en-US" sz="2400" kern="1200" spc="-1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 spc="-1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1800" kern="1200" spc="-1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1600" kern="1200" spc="-1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1600" kern="1200" spc="-1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koosaga.com/133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koosaga.com/133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kks227/220808685331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osaga.com/133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%C5%91nig%27s_theorem_(graph_theory)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osaga.com/133" TargetMode="Externa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hyperlink" Target="https://koosaga.com/133" TargetMode="External"/><Relationship Id="rId7" Type="http://schemas.openxmlformats.org/officeDocument/2006/relationships/hyperlink" Target="https://www.crocus.co.kr/744?category=209527" TargetMode="External"/><Relationship Id="rId2" Type="http://schemas.openxmlformats.org/officeDocument/2006/relationships/hyperlink" Target="https://koosaga.com/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rocus.co.kr/499" TargetMode="External"/><Relationship Id="rId5" Type="http://schemas.openxmlformats.org/officeDocument/2006/relationships/hyperlink" Target="https://www.crocus.co.kr/741" TargetMode="External"/><Relationship Id="rId4" Type="http://schemas.openxmlformats.org/officeDocument/2006/relationships/hyperlink" Target="https://blog.naver.com/kks227/220804885235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EA233-2AF6-4C6A-A63C-28F5B9726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182" y="1600780"/>
            <a:ext cx="11337636" cy="3656439"/>
          </a:xfrm>
        </p:spPr>
        <p:txBody>
          <a:bodyPr>
            <a:normAutofit/>
          </a:bodyPr>
          <a:lstStyle/>
          <a:p>
            <a:r>
              <a:rPr kumimoji="1" lang="en-US" altLang="ko-KR" sz="6000" dirty="0"/>
              <a:t>Network Flow</a:t>
            </a:r>
            <a:br>
              <a:rPr kumimoji="1" lang="en-US" altLang="ko-KR" sz="6000" dirty="0"/>
            </a:br>
            <a:br>
              <a:rPr kumimoji="1" lang="en-US" altLang="ko-KR" sz="2800" dirty="0">
                <a:latin typeface="+mn-lt"/>
              </a:rPr>
            </a:br>
            <a:r>
              <a:rPr kumimoji="1" lang="en-US" altLang="ko-KR" sz="2800" dirty="0">
                <a:latin typeface="+mn-lt"/>
              </a:rPr>
              <a:t>2020 W</a:t>
            </a:r>
            <a:r>
              <a:rPr kumimoji="1" lang="en-US" altLang="ko-KR" sz="3600" dirty="0">
                <a:latin typeface="+mn-lt"/>
              </a:rPr>
              <a:t>inter </a:t>
            </a:r>
            <a:r>
              <a:rPr kumimoji="1" lang="ko-KR" altLang="en-US" sz="2800" dirty="0">
                <a:latin typeface="+mn-lt"/>
              </a:rPr>
              <a:t>중급</a:t>
            </a:r>
            <a:br>
              <a:rPr kumimoji="1" lang="en-US" altLang="ko-KR" sz="2800" dirty="0">
                <a:latin typeface="+mn-lt"/>
              </a:rPr>
            </a:br>
            <a:r>
              <a:rPr lang="en-US" altLang="ko-KR" sz="2000" dirty="0">
                <a:latin typeface="+mn-lt"/>
              </a:rPr>
              <a:t>20141284 </a:t>
            </a:r>
            <a:r>
              <a:rPr lang="ko-KR" altLang="en-US" sz="2000" dirty="0">
                <a:latin typeface="+mn-lt"/>
              </a:rPr>
              <a:t>이준석</a:t>
            </a:r>
            <a:endParaRPr lang="ko-KR" altLang="en-US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255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Flow network (</a:t>
            </a:r>
            <a:r>
              <a:rPr lang="ko-KR" altLang="en-US" sz="2800" dirty="0"/>
              <a:t>유량 그래프</a:t>
            </a:r>
            <a:r>
              <a:rPr lang="en-US" altLang="ko-KR" sz="2800" dirty="0"/>
              <a:t>) </a:t>
            </a:r>
            <a:r>
              <a:rPr lang="ko-KR" altLang="en-US" sz="2800" dirty="0"/>
              <a:t>의 특징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  </a:t>
            </a:r>
            <a:r>
              <a:rPr lang="ko-KR" altLang="en-US" dirty="0"/>
              <a:t>유량의 대칭성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10</a:t>
            </a:fld>
            <a:endParaRPr kumimoji="1" lang="ko-KR" altLang="en-US" dirty="0"/>
          </a:p>
        </p:txBody>
      </p:sp>
      <p:pic>
        <p:nvPicPr>
          <p:cNvPr id="5" name="그림 4" descr="사진, 앉아있는이(가) 표시된 사진&#10;&#10;자동 생성된 설명">
            <a:extLst>
              <a:ext uri="{FF2B5EF4-FFF2-40B4-BE49-F238E27FC236}">
                <a16:creationId xmlns:a16="http://schemas.microsoft.com/office/drawing/2014/main" id="{1200A05C-C32D-4003-B308-10D191AA4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1" t="16909" r="2796" b="24067"/>
          <a:stretch/>
        </p:blipFill>
        <p:spPr>
          <a:xfrm>
            <a:off x="3201223" y="2666657"/>
            <a:ext cx="5789553" cy="3600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088A981-2E3C-41CE-8E34-4D6CDB76C180}"/>
              </a:ext>
            </a:extLst>
          </p:cNvPr>
          <p:cNvCxnSpPr/>
          <p:nvPr/>
        </p:nvCxnSpPr>
        <p:spPr>
          <a:xfrm flipH="1">
            <a:off x="5243119" y="3429000"/>
            <a:ext cx="1778466" cy="22839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2A9E0BF-25DC-4240-A93E-337D7E548477}"/>
              </a:ext>
            </a:extLst>
          </p:cNvPr>
          <p:cNvCxnSpPr/>
          <p:nvPr/>
        </p:nvCxnSpPr>
        <p:spPr>
          <a:xfrm flipV="1">
            <a:off x="4790114" y="3347207"/>
            <a:ext cx="0" cy="1971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B95976-E1B0-4E04-82EC-B487B6473203}"/>
              </a:ext>
            </a:extLst>
          </p:cNvPr>
          <p:cNvCxnSpPr/>
          <p:nvPr/>
        </p:nvCxnSpPr>
        <p:spPr>
          <a:xfrm flipH="1">
            <a:off x="5243119" y="6031684"/>
            <a:ext cx="14932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AB1D85-F49E-4F7C-B930-728CC6B2A490}"/>
              </a:ext>
            </a:extLst>
          </p:cNvPr>
          <p:cNvSpPr txBox="1"/>
          <p:nvPr/>
        </p:nvSpPr>
        <p:spPr>
          <a:xfrm>
            <a:off x="4211274" y="4163636"/>
            <a:ext cx="88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-6/0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5132A-20CD-4B24-B435-FD8CEB986E12}"/>
              </a:ext>
            </a:extLst>
          </p:cNvPr>
          <p:cNvSpPr txBox="1"/>
          <p:nvPr/>
        </p:nvSpPr>
        <p:spPr>
          <a:xfrm>
            <a:off x="6001212" y="4548481"/>
            <a:ext cx="88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-6/0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78D4D-667A-4DA0-ADF2-53745A8284FA}"/>
              </a:ext>
            </a:extLst>
          </p:cNvPr>
          <p:cNvSpPr txBox="1"/>
          <p:nvPr/>
        </p:nvSpPr>
        <p:spPr>
          <a:xfrm>
            <a:off x="5684982" y="6035755"/>
            <a:ext cx="88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-3/0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5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Network flow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교통망 </a:t>
            </a:r>
            <a:r>
              <a:rPr lang="en-US" altLang="ko-KR" dirty="0"/>
              <a:t>) </a:t>
            </a:r>
            <a:r>
              <a:rPr lang="ko-KR" altLang="en-US" dirty="0"/>
              <a:t>두 도시 사이에 이동가능한 시간당의 차량 수</a:t>
            </a:r>
            <a:endParaRPr lang="en-US" altLang="ko-KR" dirty="0"/>
          </a:p>
          <a:p>
            <a:r>
              <a:rPr lang="ko-KR" altLang="en-US" dirty="0"/>
              <a:t>송유관 </a:t>
            </a:r>
            <a:r>
              <a:rPr lang="en-US" altLang="ko-KR" dirty="0"/>
              <a:t>) </a:t>
            </a:r>
            <a:r>
              <a:rPr lang="ko-KR" altLang="en-US" dirty="0"/>
              <a:t>두 도시 사이에 보낼 수 있는 석유의 양</a:t>
            </a:r>
            <a:endParaRPr lang="en-US" altLang="ko-KR" dirty="0"/>
          </a:p>
          <a:p>
            <a:r>
              <a:rPr lang="ko-KR" altLang="en-US" dirty="0"/>
              <a:t>데이터 전송 </a:t>
            </a:r>
            <a:r>
              <a:rPr lang="en-US" altLang="ko-KR" dirty="0"/>
              <a:t>) </a:t>
            </a:r>
            <a:r>
              <a:rPr lang="ko-KR" altLang="en-US" dirty="0"/>
              <a:t>초당 전송 가능한 데이터의 양</a:t>
            </a:r>
            <a:endParaRPr lang="en-US" altLang="ko-KR" dirty="0"/>
          </a:p>
          <a:p>
            <a:r>
              <a:rPr lang="ko-KR" altLang="en-US" dirty="0"/>
              <a:t>등 </a:t>
            </a:r>
            <a:r>
              <a:rPr lang="en-US" altLang="ko-KR" dirty="0"/>
              <a:t>… </a:t>
            </a:r>
          </a:p>
          <a:p>
            <a:endParaRPr lang="en-US" altLang="ko-KR" dirty="0"/>
          </a:p>
          <a:p>
            <a:r>
              <a:rPr lang="en-US" altLang="ko-KR" dirty="0"/>
              <a:t>S</a:t>
            </a:r>
            <a:r>
              <a:rPr lang="ko-KR" altLang="en-US" dirty="0"/>
              <a:t>에서 </a:t>
            </a:r>
            <a:r>
              <a:rPr lang="en-US" altLang="ko-KR" dirty="0"/>
              <a:t>T</a:t>
            </a:r>
            <a:r>
              <a:rPr lang="ko-KR" altLang="en-US" dirty="0"/>
              <a:t>로 보낼 수 있는 최대 유량 </a:t>
            </a:r>
            <a:r>
              <a:rPr lang="en-US" altLang="ko-KR" dirty="0"/>
              <a:t>(Maximum flow)</a:t>
            </a:r>
            <a:r>
              <a:rPr lang="ko-KR" altLang="en-US" dirty="0"/>
              <a:t>를 구하자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11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0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800" dirty="0"/>
                  <a:t>Network flow algorithm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en-US" altLang="ko-KR" dirty="0"/>
                  <a:t>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T 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Augmenting path </a:t>
                </a:r>
                <a:r>
                  <a:rPr lang="ko-KR" altLang="en-US" dirty="0"/>
                  <a:t>찾기</a:t>
                </a:r>
                <a:endParaRPr lang="en-US" altLang="ko-KR" dirty="0"/>
              </a:p>
              <a:p>
                <a:pPr marL="457200" indent="-457200">
                  <a:buAutoNum type="arabicPeriod"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ko-KR" altLang="en-US" dirty="0"/>
                  <a:t>찾은 </a:t>
                </a:r>
                <a:r>
                  <a:rPr lang="en-US" altLang="ko-KR" dirty="0"/>
                  <a:t>Augmenting path </a:t>
                </a:r>
                <a:r>
                  <a:rPr lang="ko-KR" altLang="en-US" dirty="0"/>
                  <a:t>위 간선들의 </a:t>
                </a:r>
                <a:r>
                  <a:rPr lang="en-US" altLang="ko-KR" dirty="0"/>
                  <a:t>residual capacity</a:t>
                </a:r>
                <a:r>
                  <a:rPr lang="ko-KR" altLang="en-US" dirty="0"/>
                  <a:t> 중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</a:t>
                </a:r>
                <a:r>
                  <a:rPr lang="ko-KR" altLang="en-US" dirty="0"/>
                  <a:t>가장 작은 값만큼 해당 </a:t>
                </a:r>
                <a:r>
                  <a:rPr lang="en-US" altLang="ko-KR" dirty="0"/>
                  <a:t>path</a:t>
                </a:r>
                <a:r>
                  <a:rPr lang="ko-KR" altLang="en-US" dirty="0"/>
                  <a:t>로 흘리기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3.   Augmenting path</a:t>
                </a:r>
                <a:r>
                  <a:rPr lang="ko-KR" altLang="en-US" dirty="0"/>
                  <a:t>가 없을 때까지 </a:t>
                </a:r>
                <a:r>
                  <a:rPr lang="en-US" altLang="ko-KR" dirty="0"/>
                  <a:t>1, 2</a:t>
                </a:r>
                <a:r>
                  <a:rPr lang="ko-KR" altLang="en-US" dirty="0"/>
                  <a:t>를 반복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12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04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Network flow algorithm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13</a:t>
            </a:fld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FE6FCA-0D40-40B2-8307-F379DB235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3" t="17675" r="4156" b="26235"/>
          <a:stretch/>
        </p:blipFill>
        <p:spPr>
          <a:xfrm>
            <a:off x="3035042" y="2449115"/>
            <a:ext cx="529987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0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Network flow algorithm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14</a:t>
            </a:fld>
            <a:endParaRPr kumimoji="1" lang="ko-KR" altLang="en-US" dirty="0"/>
          </a:p>
        </p:txBody>
      </p:sp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F2CEF439-159A-4A33-BBA6-F4B20641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4" t="17685" r="4339" b="26235"/>
          <a:stretch/>
        </p:blipFill>
        <p:spPr>
          <a:xfrm>
            <a:off x="3039866" y="2449115"/>
            <a:ext cx="5290231" cy="32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30D524-693F-4CD3-8382-FBB6FCF81AA7}"/>
              </a:ext>
            </a:extLst>
          </p:cNvPr>
          <p:cNvSpPr txBox="1"/>
          <p:nvPr/>
        </p:nvSpPr>
        <p:spPr>
          <a:xfrm>
            <a:off x="3582100" y="2902591"/>
            <a:ext cx="620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73899-D61A-47E2-BEA8-205D5991E589}"/>
              </a:ext>
            </a:extLst>
          </p:cNvPr>
          <p:cNvSpPr txBox="1"/>
          <p:nvPr/>
        </p:nvSpPr>
        <p:spPr>
          <a:xfrm>
            <a:off x="5475215" y="2219394"/>
            <a:ext cx="620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55D00F-A6B5-48EA-98FB-ED61D4EB3051}"/>
              </a:ext>
            </a:extLst>
          </p:cNvPr>
          <p:cNvSpPr txBox="1"/>
          <p:nvPr/>
        </p:nvSpPr>
        <p:spPr>
          <a:xfrm>
            <a:off x="7438238" y="2890513"/>
            <a:ext cx="620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8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Network flow algorithm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15</a:t>
            </a:fld>
            <a:endParaRPr kumimoji="1" lang="ko-KR" altLang="en-US" dirty="0"/>
          </a:p>
        </p:txBody>
      </p:sp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CE27C8D7-B19D-44C0-84B9-5CEFF012A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4" t="17685" r="4339" b="26235"/>
          <a:stretch/>
        </p:blipFill>
        <p:spPr>
          <a:xfrm>
            <a:off x="3039866" y="2449115"/>
            <a:ext cx="529023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35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Network flow algorithm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16</a:t>
            </a:fld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2C6138-CC3A-4A0A-AFCB-2727CFD2B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4" t="17869" r="4339" b="26235"/>
          <a:stretch/>
        </p:blipFill>
        <p:spPr>
          <a:xfrm>
            <a:off x="3031165" y="2449115"/>
            <a:ext cx="5307633" cy="32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1B96C-9F64-43AD-AB9C-CCFDEF4BBBAF}"/>
              </a:ext>
            </a:extLst>
          </p:cNvPr>
          <p:cNvSpPr txBox="1"/>
          <p:nvPr/>
        </p:nvSpPr>
        <p:spPr>
          <a:xfrm>
            <a:off x="3582100" y="2902591"/>
            <a:ext cx="620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DD2F1-D99D-4FA9-8564-DBE438AA1C64}"/>
              </a:ext>
            </a:extLst>
          </p:cNvPr>
          <p:cNvSpPr txBox="1"/>
          <p:nvPr/>
        </p:nvSpPr>
        <p:spPr>
          <a:xfrm>
            <a:off x="4636315" y="3711004"/>
            <a:ext cx="620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E5BBC9-3269-4E47-BFDB-1740C941C06A}"/>
              </a:ext>
            </a:extLst>
          </p:cNvPr>
          <p:cNvSpPr txBox="1"/>
          <p:nvPr/>
        </p:nvSpPr>
        <p:spPr>
          <a:xfrm>
            <a:off x="7438238" y="2890513"/>
            <a:ext cx="620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A617C-2A53-470C-8D2B-00569387C70E}"/>
              </a:ext>
            </a:extLst>
          </p:cNvPr>
          <p:cNvSpPr txBox="1"/>
          <p:nvPr/>
        </p:nvSpPr>
        <p:spPr>
          <a:xfrm>
            <a:off x="5265489" y="3592332"/>
            <a:ext cx="620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925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Network flow algorithm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17</a:t>
            </a:fld>
            <a:endParaRPr kumimoji="1" lang="ko-KR" altLang="en-US" dirty="0"/>
          </a:p>
        </p:txBody>
      </p:sp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9806D3F8-EF59-4B70-8AED-D06EB7E1E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4" t="17869" r="4339" b="26235"/>
          <a:stretch/>
        </p:blipFill>
        <p:spPr>
          <a:xfrm>
            <a:off x="3031165" y="2449115"/>
            <a:ext cx="530763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70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Network flow algorithm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18</a:t>
            </a:fld>
            <a:endParaRPr kumimoji="1" lang="ko-KR" altLang="en-US" dirty="0"/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2B7A7DD-D1E8-43BF-A7D7-D6FD661FD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4" t="17685" r="4339" b="26235"/>
          <a:stretch/>
        </p:blipFill>
        <p:spPr>
          <a:xfrm>
            <a:off x="3039866" y="2449115"/>
            <a:ext cx="5290231" cy="32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FE1391-2D8C-4292-8591-FE690DE0B4B4}"/>
              </a:ext>
            </a:extLst>
          </p:cNvPr>
          <p:cNvSpPr txBox="1"/>
          <p:nvPr/>
        </p:nvSpPr>
        <p:spPr>
          <a:xfrm>
            <a:off x="3582100" y="2902591"/>
            <a:ext cx="620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D9296-6A81-46A5-AB4B-1CB8AF34F88E}"/>
              </a:ext>
            </a:extLst>
          </p:cNvPr>
          <p:cNvSpPr txBox="1"/>
          <p:nvPr/>
        </p:nvSpPr>
        <p:spPr>
          <a:xfrm>
            <a:off x="4636315" y="3711004"/>
            <a:ext cx="620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7A61A-F2D6-44B5-9080-67C19351D2A9}"/>
              </a:ext>
            </a:extLst>
          </p:cNvPr>
          <p:cNvSpPr txBox="1"/>
          <p:nvPr/>
        </p:nvSpPr>
        <p:spPr>
          <a:xfrm>
            <a:off x="5265489" y="3592332"/>
            <a:ext cx="620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50B51-E0F2-437C-8AA1-2281F349A294}"/>
              </a:ext>
            </a:extLst>
          </p:cNvPr>
          <p:cNvSpPr txBox="1"/>
          <p:nvPr/>
        </p:nvSpPr>
        <p:spPr>
          <a:xfrm>
            <a:off x="6736360" y="3702615"/>
            <a:ext cx="620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F6727-1403-4CC9-BBE5-BBA090D4699B}"/>
              </a:ext>
            </a:extLst>
          </p:cNvPr>
          <p:cNvSpPr txBox="1"/>
          <p:nvPr/>
        </p:nvSpPr>
        <p:spPr>
          <a:xfrm>
            <a:off x="7046752" y="4232422"/>
            <a:ext cx="620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35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Network flow algorithm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19</a:t>
            </a:fld>
            <a:endParaRPr kumimoji="1" lang="ko-KR" altLang="en-US" dirty="0"/>
          </a:p>
        </p:txBody>
      </p:sp>
      <p:pic>
        <p:nvPicPr>
          <p:cNvPr id="6" name="그림 5" descr="스키타기이(가) 표시된 사진&#10;&#10;자동 생성된 설명">
            <a:extLst>
              <a:ext uri="{FF2B5EF4-FFF2-40B4-BE49-F238E27FC236}">
                <a16:creationId xmlns:a16="http://schemas.microsoft.com/office/drawing/2014/main" id="{884D70BE-44EB-4BF3-BE0C-6A62417E2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4" t="17685" r="4339" b="26235"/>
          <a:stretch/>
        </p:blipFill>
        <p:spPr>
          <a:xfrm>
            <a:off x="3039866" y="2449115"/>
            <a:ext cx="529023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2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사진, 앉아있는, 남자, 검은색이(가) 표시된 사진&#10;&#10;자동 생성된 설명">
            <a:extLst>
              <a:ext uri="{FF2B5EF4-FFF2-40B4-BE49-F238E27FC236}">
                <a16:creationId xmlns:a16="http://schemas.microsoft.com/office/drawing/2014/main" id="{9F9924A9-3610-457C-B89C-4AEFEBF41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1" t="16248" r="1915" b="24508"/>
          <a:stretch/>
        </p:blipFill>
        <p:spPr>
          <a:xfrm>
            <a:off x="3178528" y="1365813"/>
            <a:ext cx="5834944" cy="360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 도로는 한 번에 이동가능한 차량의 수가 정해져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S</a:t>
            </a:r>
            <a:r>
              <a:rPr lang="ko-KR" altLang="en-US" dirty="0"/>
              <a:t>에서 </a:t>
            </a:r>
            <a:r>
              <a:rPr lang="en-US" altLang="ko-KR" dirty="0"/>
              <a:t>T</a:t>
            </a:r>
            <a:r>
              <a:rPr lang="ko-KR" altLang="en-US" dirty="0"/>
              <a:t>로 이동할 때 한번에 도착 가능한 차의 수는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0AEAE21-27D3-4DCA-87C3-2226C589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3465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Network flow algorithm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20</a:t>
            </a:fld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2CF35B-C05B-4CFD-A333-B7F7C8901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8" t="17685" r="4155" b="26235"/>
          <a:stretch/>
        </p:blipFill>
        <p:spPr>
          <a:xfrm>
            <a:off x="3039867" y="2449115"/>
            <a:ext cx="5290229" cy="32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EE3F52-8CF3-46E6-86DA-D5795C162755}"/>
              </a:ext>
            </a:extLst>
          </p:cNvPr>
          <p:cNvSpPr txBox="1"/>
          <p:nvPr/>
        </p:nvSpPr>
        <p:spPr>
          <a:xfrm>
            <a:off x="7046752" y="4232422"/>
            <a:ext cx="620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7F141-E5D3-4B78-9E31-66C1EE79B6A9}"/>
              </a:ext>
            </a:extLst>
          </p:cNvPr>
          <p:cNvSpPr txBox="1"/>
          <p:nvPr/>
        </p:nvSpPr>
        <p:spPr>
          <a:xfrm>
            <a:off x="5466826" y="4911931"/>
            <a:ext cx="620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8AEA3A-FFF5-44C6-A597-8AE2D25B90E8}"/>
              </a:ext>
            </a:extLst>
          </p:cNvPr>
          <p:cNvSpPr txBox="1"/>
          <p:nvPr/>
        </p:nvSpPr>
        <p:spPr>
          <a:xfrm>
            <a:off x="3998753" y="4245182"/>
            <a:ext cx="620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01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Network flow algorithm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21</a:t>
            </a:fld>
            <a:endParaRPr kumimoji="1" lang="ko-KR" altLang="en-US" dirty="0"/>
          </a:p>
        </p:txBody>
      </p:sp>
      <p:pic>
        <p:nvPicPr>
          <p:cNvPr id="6" name="그림 5" descr="지도, 스키타기이(가) 표시된 사진&#10;&#10;자동 생성된 설명">
            <a:extLst>
              <a:ext uri="{FF2B5EF4-FFF2-40B4-BE49-F238E27FC236}">
                <a16:creationId xmlns:a16="http://schemas.microsoft.com/office/drawing/2014/main" id="{DD16EFCE-6C58-47FF-BC97-CBEC1FF4F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8" t="17685" r="4155" b="26235"/>
          <a:stretch/>
        </p:blipFill>
        <p:spPr>
          <a:xfrm>
            <a:off x="3039867" y="2449115"/>
            <a:ext cx="529022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31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FDDDBAD-2F1E-472B-8383-63BE3B33B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0" t="19339" r="9854" b="22190"/>
          <a:stretch/>
        </p:blipFill>
        <p:spPr>
          <a:xfrm>
            <a:off x="884735" y="3075131"/>
            <a:ext cx="4365284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Flow network (</a:t>
            </a:r>
            <a:r>
              <a:rPr lang="ko-KR" altLang="en-US" sz="2800" dirty="0"/>
              <a:t>유량 그래프</a:t>
            </a:r>
            <a:r>
              <a:rPr lang="en-US" altLang="ko-KR" sz="2800" dirty="0"/>
              <a:t>) </a:t>
            </a:r>
            <a:r>
              <a:rPr lang="ko-KR" altLang="en-US" sz="2800" dirty="0"/>
              <a:t>의 특징 </a:t>
            </a:r>
            <a:r>
              <a:rPr lang="en-US" altLang="ko-KR" sz="2800" dirty="0"/>
              <a:t>revisit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  </a:t>
            </a:r>
            <a:r>
              <a:rPr lang="ko-KR" altLang="en-US" dirty="0"/>
              <a:t>유량의 대칭성 </a:t>
            </a:r>
            <a:r>
              <a:rPr lang="en-US" altLang="ko-KR" dirty="0"/>
              <a:t>– </a:t>
            </a:r>
            <a:r>
              <a:rPr lang="ko-KR" altLang="en-US" dirty="0"/>
              <a:t>왜 필요할까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22</a:t>
            </a:fld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748B47-99A4-4D9F-ACE8-5F838D53FA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3" t="18972" r="10040" b="22374"/>
          <a:stretch/>
        </p:blipFill>
        <p:spPr>
          <a:xfrm>
            <a:off x="6609240" y="3046306"/>
            <a:ext cx="4333542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8307517-CE84-4E2F-8D06-76813BED2EF9}"/>
              </a:ext>
            </a:extLst>
          </p:cNvPr>
          <p:cNvSpPr/>
          <p:nvPr/>
        </p:nvSpPr>
        <p:spPr>
          <a:xfrm>
            <a:off x="5447262" y="4352082"/>
            <a:ext cx="964734" cy="2684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645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55FB418-4515-4062-ACD6-ED1EFF197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" t="19156" r="10040" b="22373"/>
          <a:stretch/>
        </p:blipFill>
        <p:spPr>
          <a:xfrm>
            <a:off x="3650717" y="2252187"/>
            <a:ext cx="4890565" cy="324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Flow network (</a:t>
            </a:r>
            <a:r>
              <a:rPr lang="ko-KR" altLang="en-US" sz="2800" dirty="0"/>
              <a:t>유량 그래프</a:t>
            </a:r>
            <a:r>
              <a:rPr lang="en-US" altLang="ko-KR" sz="2800" dirty="0"/>
              <a:t>) </a:t>
            </a:r>
            <a:r>
              <a:rPr lang="ko-KR" altLang="en-US" sz="2800" dirty="0"/>
              <a:t>의 특징 </a:t>
            </a:r>
            <a:r>
              <a:rPr lang="en-US" altLang="ko-KR" sz="2800" dirty="0"/>
              <a:t>revisit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  </a:t>
            </a:r>
            <a:r>
              <a:rPr lang="ko-KR" altLang="en-US" dirty="0"/>
              <a:t>유량의 대칭성 </a:t>
            </a:r>
            <a:r>
              <a:rPr lang="en-US" altLang="ko-KR" dirty="0"/>
              <a:t>– </a:t>
            </a:r>
            <a:r>
              <a:rPr lang="ko-KR" altLang="en-US" dirty="0"/>
              <a:t>왜 필요할까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현재 </a:t>
            </a:r>
            <a:r>
              <a:rPr lang="en-US" altLang="ko-KR" dirty="0"/>
              <a:t>flow</a:t>
            </a:r>
            <a:r>
              <a:rPr lang="ko-KR" altLang="en-US" dirty="0"/>
              <a:t>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이와 같이 흘러있다고 가정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23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285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3ED3E43-A1FC-4C2E-B88E-8AF0A756A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" t="19156" r="10039" b="22557"/>
          <a:stretch/>
        </p:blipFill>
        <p:spPr>
          <a:xfrm>
            <a:off x="3648114" y="2252187"/>
            <a:ext cx="4895772" cy="324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Flow network (</a:t>
            </a:r>
            <a:r>
              <a:rPr lang="ko-KR" altLang="en-US" sz="2800" dirty="0"/>
              <a:t>유량 그래프</a:t>
            </a:r>
            <a:r>
              <a:rPr lang="en-US" altLang="ko-KR" sz="2800" dirty="0"/>
              <a:t>) </a:t>
            </a:r>
            <a:r>
              <a:rPr lang="ko-KR" altLang="en-US" sz="2800" dirty="0"/>
              <a:t>의 특징 </a:t>
            </a:r>
            <a:r>
              <a:rPr lang="en-US" altLang="ko-KR" sz="2800" dirty="0"/>
              <a:t>revisit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  </a:t>
            </a:r>
            <a:r>
              <a:rPr lang="ko-KR" altLang="en-US" dirty="0"/>
              <a:t>유량의 대칭성 </a:t>
            </a:r>
            <a:r>
              <a:rPr lang="en-US" altLang="ko-KR" dirty="0"/>
              <a:t>– </a:t>
            </a:r>
            <a:r>
              <a:rPr lang="ko-KR" altLang="en-US" dirty="0"/>
              <a:t>왜 필요할까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</a:t>
            </a:r>
            <a:r>
              <a:rPr lang="ko-KR" altLang="en-US" dirty="0"/>
              <a:t>이 쪽으로 </a:t>
            </a:r>
            <a:r>
              <a:rPr lang="en-US" altLang="ko-KR" dirty="0"/>
              <a:t>flow</a:t>
            </a:r>
            <a:r>
              <a:rPr lang="ko-KR" altLang="en-US" dirty="0"/>
              <a:t>를 흘리면</a:t>
            </a:r>
            <a:r>
              <a:rPr lang="en-US" altLang="ko-KR" dirty="0"/>
              <a:t>?	</a:t>
            </a:r>
            <a:r>
              <a:rPr lang="ko-KR" altLang="en-US" dirty="0"/>
              <a:t>아무것도 못한다</a:t>
            </a:r>
            <a:r>
              <a:rPr lang="en-US" altLang="ko-KR" dirty="0"/>
              <a:t>…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24</a:t>
            </a:fld>
            <a:endParaRPr kumimoji="1"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033C63C-CAD1-46EA-A6B7-A778529F04E7}"/>
              </a:ext>
            </a:extLst>
          </p:cNvPr>
          <p:cNvCxnSpPr>
            <a:cxnSpLocks/>
          </p:cNvCxnSpPr>
          <p:nvPr/>
        </p:nvCxnSpPr>
        <p:spPr>
          <a:xfrm flipV="1">
            <a:off x="5259897" y="4790116"/>
            <a:ext cx="0" cy="702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682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3ED3E43-A1FC-4C2E-B88E-8AF0A756A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" t="19156" r="10039" b="22557"/>
          <a:stretch/>
        </p:blipFill>
        <p:spPr>
          <a:xfrm>
            <a:off x="3648114" y="2252187"/>
            <a:ext cx="4895772" cy="324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Flow network (</a:t>
            </a:r>
            <a:r>
              <a:rPr lang="ko-KR" altLang="en-US" sz="2800" dirty="0"/>
              <a:t>유량 그래프</a:t>
            </a:r>
            <a:r>
              <a:rPr lang="en-US" altLang="ko-KR" sz="2800" dirty="0"/>
              <a:t>) </a:t>
            </a:r>
            <a:r>
              <a:rPr lang="ko-KR" altLang="en-US" sz="2800" dirty="0"/>
              <a:t>의 특징 </a:t>
            </a:r>
            <a:r>
              <a:rPr lang="en-US" altLang="ko-KR" sz="2800" dirty="0"/>
              <a:t>revisit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  </a:t>
            </a:r>
            <a:r>
              <a:rPr lang="ko-KR" altLang="en-US" dirty="0"/>
              <a:t>유량의 대칭성 </a:t>
            </a:r>
            <a:r>
              <a:rPr lang="en-US" altLang="ko-KR" dirty="0"/>
              <a:t>– </a:t>
            </a:r>
            <a:r>
              <a:rPr lang="ko-KR" altLang="en-US" dirty="0"/>
              <a:t>왜 필요할까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				</a:t>
            </a:r>
            <a:r>
              <a:rPr lang="ko-KR" altLang="en-US" dirty="0"/>
              <a:t>이 쪽으로 </a:t>
            </a:r>
            <a:r>
              <a:rPr lang="en-US" altLang="ko-KR" dirty="0"/>
              <a:t>flow</a:t>
            </a:r>
            <a:r>
              <a:rPr lang="ko-KR" altLang="en-US" dirty="0"/>
              <a:t>를 흘리면</a:t>
            </a:r>
            <a:r>
              <a:rPr lang="en-US" altLang="ko-KR" dirty="0"/>
              <a:t>?	</a:t>
            </a:r>
            <a:r>
              <a:rPr lang="ko-KR" altLang="en-US" dirty="0"/>
              <a:t>아무것도 못한다</a:t>
            </a:r>
            <a:r>
              <a:rPr lang="en-US" altLang="ko-KR" dirty="0"/>
              <a:t>…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25</a:t>
            </a:fld>
            <a:endParaRPr kumimoji="1"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033C63C-CAD1-46EA-A6B7-A778529F04E7}"/>
              </a:ext>
            </a:extLst>
          </p:cNvPr>
          <p:cNvCxnSpPr>
            <a:cxnSpLocks/>
          </p:cNvCxnSpPr>
          <p:nvPr/>
        </p:nvCxnSpPr>
        <p:spPr>
          <a:xfrm flipV="1">
            <a:off x="5259897" y="4790116"/>
            <a:ext cx="0" cy="702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E6651F3-85FD-4858-BB94-CBFDC57222D7}"/>
              </a:ext>
            </a:extLst>
          </p:cNvPr>
          <p:cNvCxnSpPr/>
          <p:nvPr/>
        </p:nvCxnSpPr>
        <p:spPr>
          <a:xfrm flipV="1">
            <a:off x="6163112" y="2927758"/>
            <a:ext cx="0" cy="169457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F026E6-6FDC-4A9C-937F-91F48E044F1C}"/>
                  </a:ext>
                </a:extLst>
              </p:cNvPr>
              <p:cNvSpPr txBox="1"/>
              <p:nvPr/>
            </p:nvSpPr>
            <p:spPr>
              <a:xfrm>
                <a:off x="6163112" y="3514988"/>
                <a:ext cx="21979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0070C0"/>
                    </a:solidFill>
                  </a:rPr>
                  <a:t>-15/0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0070C0"/>
                    </a:solidFill>
                  </a:rPr>
                  <a:t>residual = 15</a:t>
                </a:r>
                <a:endParaRPr lang="ko-KR" alt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F026E6-6FDC-4A9C-937F-91F48E044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112" y="3514988"/>
                <a:ext cx="2197916" cy="523220"/>
              </a:xfrm>
              <a:prstGeom prst="rect">
                <a:avLst/>
              </a:prstGeom>
              <a:blipFill>
                <a:blip r:embed="rId3"/>
                <a:stretch>
                  <a:fillRect l="-831" t="-2353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71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3ED3E43-A1FC-4C2E-B88E-8AF0A756A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" t="19156" r="10039" b="22557"/>
          <a:stretch/>
        </p:blipFill>
        <p:spPr>
          <a:xfrm>
            <a:off x="3648114" y="2252187"/>
            <a:ext cx="4895772" cy="324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800" dirty="0"/>
              <a:t>Flow network (</a:t>
            </a:r>
            <a:r>
              <a:rPr lang="ko-KR" altLang="en-US" sz="2800" dirty="0"/>
              <a:t>유량 그래프</a:t>
            </a:r>
            <a:r>
              <a:rPr lang="en-US" altLang="ko-KR" sz="2800" dirty="0"/>
              <a:t>) </a:t>
            </a:r>
            <a:r>
              <a:rPr lang="ko-KR" altLang="en-US" sz="2800" dirty="0"/>
              <a:t>의 특징 </a:t>
            </a:r>
            <a:r>
              <a:rPr lang="en-US" altLang="ko-KR" sz="2800" dirty="0"/>
              <a:t>revisit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  </a:t>
            </a:r>
            <a:r>
              <a:rPr lang="ko-KR" altLang="en-US" dirty="0"/>
              <a:t>유량의 대칭성 </a:t>
            </a:r>
            <a:r>
              <a:rPr lang="en-US" altLang="ko-KR" dirty="0"/>
              <a:t>– </a:t>
            </a:r>
            <a:r>
              <a:rPr lang="ko-KR" altLang="en-US" dirty="0"/>
              <a:t>왜 필요할까</a:t>
            </a:r>
            <a:r>
              <a:rPr lang="en-US" altLang="ko-KR" dirty="0"/>
              <a:t>?		          </a:t>
            </a:r>
            <a:r>
              <a:rPr lang="ko-KR" altLang="en-US" dirty="0"/>
              <a:t>가운데로 흘러 들어갔던 유량을 이쪽으로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			7</a:t>
            </a:r>
            <a:r>
              <a:rPr lang="ko-KR" altLang="en-US" dirty="0"/>
              <a:t>만큼만 넘길 수 있다면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</a:t>
            </a:r>
            <a:r>
              <a:rPr lang="ko-KR" altLang="en-US" dirty="0"/>
              <a:t>이 쪽으로 </a:t>
            </a:r>
            <a:r>
              <a:rPr lang="en-US" altLang="ko-KR" dirty="0"/>
              <a:t>flow</a:t>
            </a:r>
            <a:r>
              <a:rPr lang="ko-KR" altLang="en-US" dirty="0"/>
              <a:t>를 흘리면</a:t>
            </a:r>
            <a:r>
              <a:rPr lang="en-US" altLang="ko-KR" dirty="0"/>
              <a:t>?	</a:t>
            </a:r>
            <a:r>
              <a:rPr lang="ko-KR" altLang="en-US" dirty="0"/>
              <a:t>아무것도 못한다</a:t>
            </a:r>
            <a:r>
              <a:rPr lang="en-US" altLang="ko-KR" dirty="0"/>
              <a:t>…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26</a:t>
            </a:fld>
            <a:endParaRPr kumimoji="1"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033C63C-CAD1-46EA-A6B7-A778529F04E7}"/>
              </a:ext>
            </a:extLst>
          </p:cNvPr>
          <p:cNvCxnSpPr>
            <a:cxnSpLocks/>
          </p:cNvCxnSpPr>
          <p:nvPr/>
        </p:nvCxnSpPr>
        <p:spPr>
          <a:xfrm flipV="1">
            <a:off x="5259897" y="4790116"/>
            <a:ext cx="0" cy="702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E6651F3-85FD-4858-BB94-CBFDC57222D7}"/>
              </a:ext>
            </a:extLst>
          </p:cNvPr>
          <p:cNvCxnSpPr/>
          <p:nvPr/>
        </p:nvCxnSpPr>
        <p:spPr>
          <a:xfrm flipV="1">
            <a:off x="6163112" y="2927758"/>
            <a:ext cx="0" cy="169457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0F9B619-2208-42E8-932E-832056686CED}"/>
              </a:ext>
            </a:extLst>
          </p:cNvPr>
          <p:cNvCxnSpPr/>
          <p:nvPr/>
        </p:nvCxnSpPr>
        <p:spPr>
          <a:xfrm>
            <a:off x="6163112" y="2927758"/>
            <a:ext cx="1437314" cy="77178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3207EB-077F-4383-95C0-CEFEA8F3E77B}"/>
              </a:ext>
            </a:extLst>
          </p:cNvPr>
          <p:cNvCxnSpPr>
            <a:cxnSpLocks/>
          </p:cNvCxnSpPr>
          <p:nvPr/>
        </p:nvCxnSpPr>
        <p:spPr>
          <a:xfrm>
            <a:off x="6920917" y="2709644"/>
            <a:ext cx="0" cy="5872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F026E6-6FDC-4A9C-937F-91F48E044F1C}"/>
                  </a:ext>
                </a:extLst>
              </p:cNvPr>
              <p:cNvSpPr txBox="1"/>
              <p:nvPr/>
            </p:nvSpPr>
            <p:spPr>
              <a:xfrm>
                <a:off x="6163112" y="3514988"/>
                <a:ext cx="21979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0070C0"/>
                    </a:solidFill>
                  </a:rPr>
                  <a:t>-15/0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0070C0"/>
                    </a:solidFill>
                  </a:rPr>
                  <a:t>residual = 15</a:t>
                </a:r>
                <a:endParaRPr lang="ko-KR" alt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F026E6-6FDC-4A9C-937F-91F48E044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112" y="3514988"/>
                <a:ext cx="2197916" cy="523220"/>
              </a:xfrm>
              <a:prstGeom prst="rect">
                <a:avLst/>
              </a:prstGeom>
              <a:blipFill>
                <a:blip r:embed="rId3"/>
                <a:stretch>
                  <a:fillRect l="-831" t="-2353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574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2C197A4-B16D-4D78-AB12-258425D68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" t="19156" r="10222" b="22373"/>
          <a:stretch/>
        </p:blipFill>
        <p:spPr>
          <a:xfrm>
            <a:off x="3635433" y="2252187"/>
            <a:ext cx="4921133" cy="32400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Flow network (</a:t>
            </a:r>
            <a:r>
              <a:rPr lang="ko-KR" altLang="en-US" sz="2800" dirty="0"/>
              <a:t>유량 그래프</a:t>
            </a:r>
            <a:r>
              <a:rPr lang="en-US" altLang="ko-KR" sz="2800" dirty="0"/>
              <a:t>) </a:t>
            </a:r>
            <a:r>
              <a:rPr lang="ko-KR" altLang="en-US" sz="2800" dirty="0"/>
              <a:t>의 특징 </a:t>
            </a:r>
            <a:r>
              <a:rPr lang="en-US" altLang="ko-KR" sz="2800" dirty="0"/>
              <a:t>revisit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  </a:t>
            </a:r>
            <a:r>
              <a:rPr lang="ko-KR" altLang="en-US" dirty="0"/>
              <a:t>유량의 대칭성 </a:t>
            </a:r>
            <a:r>
              <a:rPr lang="en-US" altLang="ko-KR" dirty="0"/>
              <a:t>– </a:t>
            </a:r>
            <a:r>
              <a:rPr lang="ko-KR" altLang="en-US" dirty="0"/>
              <a:t>필요하다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27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391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800" dirty="0"/>
                  <a:t>Network flow algorithm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en-US" altLang="ko-KR" dirty="0"/>
                  <a:t>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T 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Augmenting path </a:t>
                </a:r>
                <a:r>
                  <a:rPr lang="ko-KR" altLang="en-US" dirty="0"/>
                  <a:t>찾기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어떻게 찾을까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??</a:t>
                </a:r>
              </a:p>
              <a:p>
                <a:pPr marL="457200" indent="-457200">
                  <a:buAutoNum type="arabicPeriod"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찾은 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Augmenting path 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위 간선들의 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residual capacity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 중 </a:t>
                </a: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       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가장 작은 값만큼 해당 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path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로 흘리기</a:t>
                </a: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3.   Augmenting path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가 없을 때까지 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1, 2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를 반복</a:t>
                </a: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28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421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800" dirty="0"/>
                  <a:t>Ford-Fulkerson algorithm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en-US" altLang="ko-KR" dirty="0"/>
                  <a:t>“DFS”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T 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Augmenting path </a:t>
                </a:r>
                <a:r>
                  <a:rPr lang="ko-KR" altLang="en-US" dirty="0"/>
                  <a:t>찾기</a:t>
                </a:r>
                <a:endParaRPr lang="en-US" altLang="ko-KR" dirty="0"/>
              </a:p>
              <a:p>
                <a:pPr marL="457200" indent="-457200">
                  <a:buAutoNum type="arabicPeriod"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ko-KR" altLang="en-US" dirty="0"/>
                  <a:t>찾은 </a:t>
                </a:r>
                <a:r>
                  <a:rPr lang="en-US" altLang="ko-KR" dirty="0"/>
                  <a:t>Augmenting path </a:t>
                </a:r>
                <a:r>
                  <a:rPr lang="ko-KR" altLang="en-US" dirty="0"/>
                  <a:t>위 간선들의 </a:t>
                </a:r>
                <a:r>
                  <a:rPr lang="en-US" altLang="ko-KR" dirty="0"/>
                  <a:t>residual capacity</a:t>
                </a:r>
                <a:r>
                  <a:rPr lang="ko-KR" altLang="en-US" dirty="0"/>
                  <a:t> 중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</a:t>
                </a:r>
                <a:r>
                  <a:rPr lang="ko-KR" altLang="en-US" dirty="0"/>
                  <a:t>가장 작은 값만큼 해당 </a:t>
                </a:r>
                <a:r>
                  <a:rPr lang="en-US" altLang="ko-KR" dirty="0"/>
                  <a:t>path</a:t>
                </a:r>
                <a:r>
                  <a:rPr lang="ko-KR" altLang="en-US" dirty="0"/>
                  <a:t>로 흘리기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3.   Augmenting path</a:t>
                </a:r>
                <a:r>
                  <a:rPr lang="ko-KR" altLang="en-US" dirty="0"/>
                  <a:t>가 없을 때까지 </a:t>
                </a:r>
                <a:r>
                  <a:rPr lang="en-US" altLang="ko-KR" dirty="0"/>
                  <a:t>1, 2</a:t>
                </a:r>
                <a:r>
                  <a:rPr lang="ko-KR" altLang="en-US" dirty="0"/>
                  <a:t>를 반복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Ford-Fulkerson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29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95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각 도로는 한 번에 이동가능한 차량의 수가 정해져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S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로 이동할 때 한번에 도착 가능한 차의 수는</a:t>
                </a:r>
                <a:r>
                  <a:rPr lang="en-US" altLang="ko-KR" dirty="0"/>
                  <a:t>?	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11</a:t>
                </a:r>
                <a:r>
                  <a:rPr lang="ko-KR" altLang="en-US" dirty="0"/>
                  <a:t>대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 descr="사진, 앉아있는이(가) 표시된 사진&#10;&#10;자동 생성된 설명">
            <a:extLst>
              <a:ext uri="{FF2B5EF4-FFF2-40B4-BE49-F238E27FC236}">
                <a16:creationId xmlns:a16="http://schemas.microsoft.com/office/drawing/2014/main" id="{D6B124FD-6905-43EB-80D0-051AE845DA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1" t="16909" r="2796" b="24067"/>
          <a:stretch/>
        </p:blipFill>
        <p:spPr>
          <a:xfrm>
            <a:off x="3184445" y="1399369"/>
            <a:ext cx="5789553" cy="360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도입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7B49CA5-B640-4E68-845B-403002D3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4606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800" dirty="0"/>
                  <a:t>Ford-Fulkerson algorithm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en-US" altLang="ko-KR" dirty="0"/>
                  <a:t>“DFS”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T 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Augmenting path </a:t>
                </a:r>
                <a:r>
                  <a:rPr lang="ko-KR" altLang="en-US" dirty="0"/>
                  <a:t>찾기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457200" indent="-457200">
                  <a:buAutoNum type="arabicPeriod"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ko-KR" altLang="en-US" dirty="0"/>
                  <a:t>찾은 </a:t>
                </a:r>
                <a:r>
                  <a:rPr lang="en-US" altLang="ko-KR" dirty="0"/>
                  <a:t>Augmenting path </a:t>
                </a:r>
                <a:r>
                  <a:rPr lang="ko-KR" altLang="en-US" dirty="0"/>
                  <a:t>위 간선들의 </a:t>
                </a:r>
                <a:r>
                  <a:rPr lang="en-US" altLang="ko-KR" dirty="0"/>
                  <a:t>residual capacity</a:t>
                </a:r>
                <a:r>
                  <a:rPr lang="ko-KR" altLang="en-US" dirty="0"/>
                  <a:t> 중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</a:t>
                </a:r>
                <a:r>
                  <a:rPr lang="ko-KR" altLang="en-US" dirty="0"/>
                  <a:t>가장 작은 값만큼 해당 </a:t>
                </a:r>
                <a:r>
                  <a:rPr lang="en-US" altLang="ko-KR" dirty="0"/>
                  <a:t>path</a:t>
                </a:r>
                <a:r>
                  <a:rPr lang="ko-KR" altLang="en-US" dirty="0"/>
                  <a:t>로 흘리기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3.   Augmenting path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가 없을 때까지 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1, 2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를 반복</a:t>
                </a: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Ford-Fulkerson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30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087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Ford-Fulkerson algorithm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Ford-Fulkerson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31</a:t>
            </a:fld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A48FBE-2247-4F04-978A-6CA57C5DA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" t="19156" r="10040" b="22557"/>
          <a:stretch/>
        </p:blipFill>
        <p:spPr>
          <a:xfrm>
            <a:off x="3231985" y="2474752"/>
            <a:ext cx="490599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00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Ford-Fulkerson algorithm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Ford-Fulkerson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32</a:t>
            </a:fld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51B9F6-0ECA-4106-9C66-F868F493E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" t="18954" r="10039" b="22741"/>
          <a:stretch/>
        </p:blipFill>
        <p:spPr>
          <a:xfrm>
            <a:off x="3237847" y="2474752"/>
            <a:ext cx="489426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40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9B2E6D2-BED4-4527-B013-60EAB940F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" t="18854" r="10039" b="22473"/>
          <a:stretch/>
        </p:blipFill>
        <p:spPr>
          <a:xfrm>
            <a:off x="3253185" y="2474752"/>
            <a:ext cx="4863594" cy="32400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Ford-Fulkerson algorithm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				</a:t>
            </a:r>
            <a:r>
              <a:rPr lang="ko-KR" altLang="en-US" dirty="0"/>
              <a:t>반복 된다면</a:t>
            </a:r>
            <a:r>
              <a:rPr lang="en-US" altLang="ko-KR" dirty="0"/>
              <a:t>?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Ford-Fulkerson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33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987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800" dirty="0"/>
                  <a:t>Ford-Fulkerson algorithm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en-US" altLang="ko-KR" dirty="0"/>
                  <a:t>“DFS”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T 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Augmenting path </a:t>
                </a:r>
                <a:r>
                  <a:rPr lang="ko-KR" altLang="en-US" dirty="0"/>
                  <a:t>찾기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457200" indent="-457200">
                  <a:buAutoNum type="arabicPeriod"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ko-KR" altLang="en-US" dirty="0"/>
                  <a:t>찾은 </a:t>
                </a:r>
                <a:r>
                  <a:rPr lang="en-US" altLang="ko-KR" dirty="0"/>
                  <a:t>Augmenting path </a:t>
                </a:r>
                <a:r>
                  <a:rPr lang="ko-KR" altLang="en-US" dirty="0"/>
                  <a:t>위 간선들의 </a:t>
                </a:r>
                <a:r>
                  <a:rPr lang="en-US" altLang="ko-KR" dirty="0"/>
                  <a:t>residual capacity</a:t>
                </a:r>
                <a:r>
                  <a:rPr lang="ko-KR" altLang="en-US" dirty="0"/>
                  <a:t> 중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</a:t>
                </a:r>
                <a:r>
                  <a:rPr lang="ko-KR" altLang="en-US" dirty="0"/>
                  <a:t>가장 작은 값만큼 해당 </a:t>
                </a:r>
                <a:r>
                  <a:rPr lang="en-US" altLang="ko-KR" dirty="0"/>
                  <a:t>path</a:t>
                </a:r>
                <a:r>
                  <a:rPr lang="ko-KR" altLang="en-US" dirty="0"/>
                  <a:t>로 흘리기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457200" indent="-457200">
                  <a:buAutoNum type="arabicPeriod" startAt="3"/>
                </a:pPr>
                <a:r>
                  <a:rPr lang="en-US" altLang="ko-KR" dirty="0"/>
                  <a:t>Augmenting path</a:t>
                </a:r>
                <a:r>
                  <a:rPr lang="ko-KR" altLang="en-US" dirty="0"/>
                  <a:t>가 없을 때까지 </a:t>
                </a:r>
                <a:r>
                  <a:rPr lang="en-US" altLang="ko-KR" dirty="0"/>
                  <a:t>1, 2</a:t>
                </a:r>
                <a:r>
                  <a:rPr lang="ko-KR" altLang="en-US" dirty="0"/>
                  <a:t>를 반복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흐를 수 있는 최대 유량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Ford-Fulkerson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34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022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800" dirty="0"/>
                  <a:t>Ford-Fulkerson algorithm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en-US" altLang="ko-KR" dirty="0"/>
                  <a:t>“DFS”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T 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Augmenting path </a:t>
                </a:r>
                <a:r>
                  <a:rPr lang="ko-KR" altLang="en-US" dirty="0"/>
                  <a:t>찾기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457200" indent="-457200">
                  <a:buAutoNum type="arabicPeriod"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ko-KR" altLang="en-US" dirty="0"/>
                  <a:t>찾은 </a:t>
                </a:r>
                <a:r>
                  <a:rPr lang="en-US" altLang="ko-KR" dirty="0"/>
                  <a:t>Augmenting path </a:t>
                </a:r>
                <a:r>
                  <a:rPr lang="ko-KR" altLang="en-US" dirty="0"/>
                  <a:t>위 간선들의 </a:t>
                </a:r>
                <a:r>
                  <a:rPr lang="en-US" altLang="ko-KR" dirty="0"/>
                  <a:t>residual capacity</a:t>
                </a:r>
                <a:r>
                  <a:rPr lang="ko-KR" altLang="en-US" dirty="0"/>
                  <a:t> 중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</a:t>
                </a:r>
                <a:r>
                  <a:rPr lang="ko-KR" altLang="en-US" dirty="0"/>
                  <a:t>가장 작은 값만큼 해당 </a:t>
                </a:r>
                <a:r>
                  <a:rPr lang="en-US" altLang="ko-KR" dirty="0"/>
                  <a:t>path</a:t>
                </a:r>
                <a:r>
                  <a:rPr lang="ko-KR" altLang="en-US" dirty="0"/>
                  <a:t>로 흘리기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457200" indent="-457200">
                  <a:buAutoNum type="arabicPeriod" startAt="3"/>
                </a:pPr>
                <a:r>
                  <a:rPr lang="en-US" altLang="ko-KR" dirty="0"/>
                  <a:t>Augmenting path</a:t>
                </a:r>
                <a:r>
                  <a:rPr lang="ko-KR" altLang="en-US" dirty="0"/>
                  <a:t>가 없을 때까지 </a:t>
                </a:r>
                <a:r>
                  <a:rPr lang="en-US" altLang="ko-KR" dirty="0"/>
                  <a:t>1, 2</a:t>
                </a:r>
                <a:r>
                  <a:rPr lang="ko-KR" altLang="en-US" dirty="0"/>
                  <a:t>를 반복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흐를 수 있는 최대 유량</a:t>
                </a:r>
                <a:endParaRPr lang="en-US" altLang="ko-KR" dirty="0"/>
              </a:p>
              <a:p>
                <a:pPr marL="457200" indent="-457200">
                  <a:buAutoNum type="arabicPeriod" startAt="3"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Ford-Fulkerson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35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744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9B2E6D2-BED4-4527-B013-60EAB940F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" t="18854" r="10039" b="22473"/>
          <a:stretch/>
        </p:blipFill>
        <p:spPr>
          <a:xfrm>
            <a:off x="3253185" y="2474752"/>
            <a:ext cx="4863594" cy="32400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Ford-Fulkerson algorithm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		edge</a:t>
            </a:r>
            <a:r>
              <a:rPr lang="ko-KR" altLang="en-US" dirty="0"/>
              <a:t>의 용량에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개 더 붙으면</a:t>
            </a:r>
            <a:r>
              <a:rPr lang="en-US" altLang="ko-KR" dirty="0"/>
              <a:t>?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Ford-Fulkerson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36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021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800" dirty="0"/>
                  <a:t>Edmond-Karp algorithm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en-US" altLang="ko-KR" dirty="0"/>
                  <a:t>“BFS”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T 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최단 길이의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Augmenting path </a:t>
                </a:r>
                <a:r>
                  <a:rPr lang="ko-KR" altLang="en-US" dirty="0"/>
                  <a:t>찾기</a:t>
                </a:r>
                <a:endParaRPr lang="en-US" altLang="ko-KR" dirty="0"/>
              </a:p>
              <a:p>
                <a:pPr marL="457200" indent="-457200">
                  <a:buAutoNum type="arabicPeriod"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ko-KR" altLang="en-US" dirty="0"/>
                  <a:t>찾은 </a:t>
                </a:r>
                <a:r>
                  <a:rPr lang="en-US" altLang="ko-KR" dirty="0"/>
                  <a:t>Augmenting path </a:t>
                </a:r>
                <a:r>
                  <a:rPr lang="ko-KR" altLang="en-US" dirty="0"/>
                  <a:t>위 간선들의 </a:t>
                </a:r>
                <a:r>
                  <a:rPr lang="en-US" altLang="ko-KR" dirty="0"/>
                  <a:t>residual capacity</a:t>
                </a:r>
                <a:r>
                  <a:rPr lang="ko-KR" altLang="en-US" dirty="0"/>
                  <a:t> 중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</a:t>
                </a:r>
                <a:r>
                  <a:rPr lang="ko-KR" altLang="en-US" dirty="0"/>
                  <a:t>가장 작은 값만큼 해당 </a:t>
                </a:r>
                <a:r>
                  <a:rPr lang="en-US" altLang="ko-KR" dirty="0"/>
                  <a:t>path</a:t>
                </a:r>
                <a:r>
                  <a:rPr lang="ko-KR" altLang="en-US" dirty="0"/>
                  <a:t>로 흘리기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3.   Augmenting path</a:t>
                </a:r>
                <a:r>
                  <a:rPr lang="ko-KR" altLang="en-US" dirty="0"/>
                  <a:t>가 없을 때까지 </a:t>
                </a:r>
                <a:r>
                  <a:rPr lang="en-US" altLang="ko-KR" dirty="0"/>
                  <a:t>1, 2</a:t>
                </a:r>
                <a:r>
                  <a:rPr lang="ko-KR" altLang="en-US" dirty="0"/>
                  <a:t>를 반복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Edmond-Karp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37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720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800" dirty="0"/>
                  <a:t>Edmond-Karp algorithm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en-US" altLang="ko-KR" dirty="0"/>
                  <a:t>“BFS”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T 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최단 길이의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Augmenting path </a:t>
                </a:r>
                <a:r>
                  <a:rPr lang="ko-KR" altLang="en-US" dirty="0"/>
                  <a:t>찾기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457200" indent="-457200">
                  <a:buAutoNum type="arabicPeriod"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ko-KR" altLang="en-US" dirty="0"/>
                  <a:t>찾은 </a:t>
                </a:r>
                <a:r>
                  <a:rPr lang="en-US" altLang="ko-KR" dirty="0"/>
                  <a:t>Augmenting path </a:t>
                </a:r>
                <a:r>
                  <a:rPr lang="ko-KR" altLang="en-US" dirty="0"/>
                  <a:t>위 간선들의 </a:t>
                </a:r>
                <a:r>
                  <a:rPr lang="en-US" altLang="ko-KR" dirty="0"/>
                  <a:t>residual capacity</a:t>
                </a:r>
                <a:r>
                  <a:rPr lang="ko-KR" altLang="en-US" dirty="0"/>
                  <a:t> 중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</a:t>
                </a:r>
                <a:r>
                  <a:rPr lang="ko-KR" altLang="en-US" dirty="0"/>
                  <a:t>가장 작은 값만큼 해당 </a:t>
                </a:r>
                <a:r>
                  <a:rPr lang="en-US" altLang="ko-KR" dirty="0"/>
                  <a:t>path</a:t>
                </a:r>
                <a:r>
                  <a:rPr lang="ko-KR" altLang="en-US" dirty="0"/>
                  <a:t>로 흘리기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3.   Augmenting path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가 없을 때까지 </a:t>
                </a:r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</a:rPr>
                  <a:t>1, 2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</a:rPr>
                  <a:t>를 반복</a:t>
                </a:r>
                <a:endParaRPr lang="en-US" altLang="ko-KR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Edmond-Karp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38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327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800" dirty="0"/>
                  <a:t>Edmond-Karp algorithm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en-US" altLang="ko-KR" dirty="0"/>
                  <a:t>“BFS”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T 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최단 길이의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Augmenting path </a:t>
                </a:r>
                <a:r>
                  <a:rPr lang="ko-KR" altLang="en-US" dirty="0"/>
                  <a:t>찾기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457200" indent="-457200">
                  <a:buAutoNum type="arabicPeriod"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ko-KR" altLang="en-US" dirty="0"/>
                  <a:t>찾은 </a:t>
                </a:r>
                <a:r>
                  <a:rPr lang="en-US" altLang="ko-KR" dirty="0"/>
                  <a:t>Augmenting path </a:t>
                </a:r>
                <a:r>
                  <a:rPr lang="ko-KR" altLang="en-US" dirty="0"/>
                  <a:t>위 간선들의 </a:t>
                </a:r>
                <a:r>
                  <a:rPr lang="en-US" altLang="ko-KR" dirty="0"/>
                  <a:t>residual capacity</a:t>
                </a:r>
                <a:r>
                  <a:rPr lang="ko-KR" altLang="en-US" dirty="0"/>
                  <a:t> 중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</a:t>
                </a:r>
                <a:r>
                  <a:rPr lang="ko-KR" altLang="en-US" dirty="0"/>
                  <a:t>가장 작은 값만큼 해당 </a:t>
                </a:r>
                <a:r>
                  <a:rPr lang="en-US" altLang="ko-KR" dirty="0"/>
                  <a:t>path</a:t>
                </a:r>
                <a:r>
                  <a:rPr lang="ko-KR" altLang="en-US" dirty="0"/>
                  <a:t>로 흘리기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3.   Augmenting path</a:t>
                </a:r>
                <a:r>
                  <a:rPr lang="ko-KR" altLang="en-US" dirty="0"/>
                  <a:t>가 없을 때까지 </a:t>
                </a:r>
                <a:r>
                  <a:rPr lang="en-US" altLang="ko-KR" dirty="0"/>
                  <a:t>1, 2</a:t>
                </a:r>
                <a:r>
                  <a:rPr lang="ko-KR" altLang="en-US" dirty="0"/>
                  <a:t>를 반복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Edmond-Karp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39</a:t>
            </a:fld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BCC81-D223-415D-9A14-E700DB720125}"/>
              </a:ext>
            </a:extLst>
          </p:cNvPr>
          <p:cNvSpPr txBox="1"/>
          <p:nvPr/>
        </p:nvSpPr>
        <p:spPr>
          <a:xfrm>
            <a:off x="8347046" y="4720109"/>
            <a:ext cx="333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증명은 </a:t>
            </a:r>
            <a:r>
              <a:rPr lang="ko-KR" altLang="en-US" sz="1400" dirty="0" err="1"/>
              <a:t>구사과님이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해주십니다</a:t>
            </a:r>
            <a:r>
              <a:rPr lang="en-US" altLang="ko-KR" sz="1400" dirty="0"/>
              <a:t>..(</a:t>
            </a:r>
            <a:r>
              <a:rPr lang="ko-KR" altLang="en-US" sz="1400" dirty="0">
                <a:hlinkClick r:id="rId3"/>
              </a:rPr>
              <a:t>링크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6591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사진, 앉아있는이(가) 표시된 사진&#10;&#10;자동 생성된 설명">
            <a:extLst>
              <a:ext uri="{FF2B5EF4-FFF2-40B4-BE49-F238E27FC236}">
                <a16:creationId xmlns:a16="http://schemas.microsoft.com/office/drawing/2014/main" id="{D1BCFEAE-7357-4C74-9328-685C87BD4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1" t="16909" r="2796" b="24067"/>
          <a:stretch/>
        </p:blipFill>
        <p:spPr>
          <a:xfrm>
            <a:off x="4871167" y="3430926"/>
            <a:ext cx="4801339" cy="298551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용어 정리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Flow network(</a:t>
            </a:r>
            <a:r>
              <a:rPr lang="ko-KR" altLang="en-US" dirty="0"/>
              <a:t>유량 그래프</a:t>
            </a:r>
            <a:r>
              <a:rPr lang="en-US" altLang="ko-KR" dirty="0"/>
              <a:t>) : </a:t>
            </a:r>
            <a:r>
              <a:rPr lang="ko-KR" altLang="en-US" dirty="0"/>
              <a:t>각 </a:t>
            </a:r>
            <a:r>
              <a:rPr lang="en-US" altLang="ko-KR" dirty="0"/>
              <a:t>edge</a:t>
            </a:r>
            <a:r>
              <a:rPr lang="ko-KR" altLang="en-US" dirty="0"/>
              <a:t>가 용량과 유량을 갖는 방향 그래프</a:t>
            </a:r>
            <a:endParaRPr lang="en-US" altLang="ko-KR" dirty="0"/>
          </a:p>
          <a:p>
            <a:r>
              <a:rPr lang="en-US" altLang="ko-KR" dirty="0"/>
              <a:t>capacity (c, </a:t>
            </a:r>
            <a:r>
              <a:rPr lang="ko-KR" altLang="en-US" dirty="0"/>
              <a:t>용량</a:t>
            </a:r>
            <a:r>
              <a:rPr lang="en-US" altLang="ko-KR" dirty="0"/>
              <a:t>) : </a:t>
            </a:r>
            <a:r>
              <a:rPr lang="ko-KR" altLang="en-US" dirty="0"/>
              <a:t>유량이 흐를 수 있는 수 있는 정도</a:t>
            </a:r>
            <a:endParaRPr lang="en-US" altLang="ko-KR" dirty="0"/>
          </a:p>
          <a:p>
            <a:r>
              <a:rPr lang="en-US" altLang="ko-KR" dirty="0"/>
              <a:t>flow (f, </a:t>
            </a:r>
            <a:r>
              <a:rPr lang="ko-KR" altLang="en-US" dirty="0"/>
              <a:t>유량</a:t>
            </a:r>
            <a:r>
              <a:rPr lang="en-US" altLang="ko-KR" dirty="0"/>
              <a:t>) : </a:t>
            </a:r>
            <a:r>
              <a:rPr lang="ko-KR" altLang="en-US" dirty="0"/>
              <a:t>흐름</a:t>
            </a:r>
            <a:r>
              <a:rPr lang="en-US" altLang="ko-KR" dirty="0"/>
              <a:t>..?</a:t>
            </a:r>
          </a:p>
          <a:p>
            <a:r>
              <a:rPr lang="en-US" altLang="ko-KR" dirty="0"/>
              <a:t>source (S, </a:t>
            </a:r>
            <a:r>
              <a:rPr lang="ko-KR" altLang="en-US" dirty="0"/>
              <a:t>소스</a:t>
            </a:r>
            <a:r>
              <a:rPr lang="en-US" altLang="ko-KR" dirty="0"/>
              <a:t>) : </a:t>
            </a:r>
            <a:r>
              <a:rPr lang="ko-KR" altLang="en-US" dirty="0"/>
              <a:t>시작 위치</a:t>
            </a:r>
            <a:endParaRPr lang="en-US" altLang="ko-KR" dirty="0"/>
          </a:p>
          <a:p>
            <a:r>
              <a:rPr lang="en-US" altLang="ko-KR" dirty="0"/>
              <a:t>sink (T, </a:t>
            </a:r>
            <a:r>
              <a:rPr lang="ko-KR" altLang="en-US" dirty="0"/>
              <a:t>싱크</a:t>
            </a:r>
            <a:r>
              <a:rPr lang="en-US" altLang="ko-KR" dirty="0"/>
              <a:t>) : </a:t>
            </a:r>
            <a:r>
              <a:rPr lang="ko-KR" altLang="en-US" dirty="0"/>
              <a:t>끝 위치</a:t>
            </a:r>
            <a:endParaRPr lang="en-US" altLang="ko-KR" dirty="0"/>
          </a:p>
          <a:p>
            <a:r>
              <a:rPr lang="en-US" altLang="ko-KR" dirty="0"/>
              <a:t>residual capacity (</a:t>
            </a:r>
            <a:r>
              <a:rPr lang="ko-KR" altLang="en-US" dirty="0"/>
              <a:t>잔여용량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: </a:t>
            </a:r>
            <a:r>
              <a:rPr lang="ko-KR" altLang="en-US" dirty="0"/>
              <a:t>용량 </a:t>
            </a:r>
            <a:r>
              <a:rPr lang="en-US" altLang="ko-KR" dirty="0"/>
              <a:t>– </a:t>
            </a:r>
            <a:r>
              <a:rPr lang="ko-KR" altLang="en-US" dirty="0"/>
              <a:t>유량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4</a:t>
            </a:fld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A79E2E-D0F4-4B8A-9E61-2D1A5056950E}"/>
              </a:ext>
            </a:extLst>
          </p:cNvPr>
          <p:cNvSpPr/>
          <p:nvPr/>
        </p:nvSpPr>
        <p:spPr>
          <a:xfrm>
            <a:off x="6979555" y="3456967"/>
            <a:ext cx="450283" cy="297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2D2AB-72F2-48A8-9CF5-41DE7C80ED57}"/>
              </a:ext>
            </a:extLst>
          </p:cNvPr>
          <p:cNvSpPr txBox="1"/>
          <p:nvPr/>
        </p:nvSpPr>
        <p:spPr>
          <a:xfrm>
            <a:off x="7204696" y="3179968"/>
            <a:ext cx="3463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유량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용량</a:t>
            </a:r>
            <a:r>
              <a:rPr lang="en-US" altLang="ko-KR" sz="1200" dirty="0">
                <a:solidFill>
                  <a:srgbClr val="FF0000"/>
                </a:solidFill>
              </a:rPr>
              <a:t>) -&gt; </a:t>
            </a:r>
            <a:r>
              <a:rPr lang="ko-KR" altLang="en-US" sz="1200" dirty="0">
                <a:solidFill>
                  <a:srgbClr val="FF0000"/>
                </a:solidFill>
              </a:rPr>
              <a:t>잔여용량 </a:t>
            </a:r>
            <a:r>
              <a:rPr lang="en-US" altLang="ko-KR" sz="1200" dirty="0">
                <a:solidFill>
                  <a:srgbClr val="FF0000"/>
                </a:solidFill>
              </a:rPr>
              <a:t>= 2-2 = 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D39C01-80ED-4405-B5D0-D2029CE7E64C}"/>
              </a:ext>
            </a:extLst>
          </p:cNvPr>
          <p:cNvSpPr/>
          <p:nvPr/>
        </p:nvSpPr>
        <p:spPr>
          <a:xfrm>
            <a:off x="4879556" y="4607382"/>
            <a:ext cx="582720" cy="5709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5E1286-E3E3-4438-B88D-ADB86305D3B3}"/>
              </a:ext>
            </a:extLst>
          </p:cNvPr>
          <p:cNvSpPr/>
          <p:nvPr/>
        </p:nvSpPr>
        <p:spPr>
          <a:xfrm>
            <a:off x="9089786" y="4582215"/>
            <a:ext cx="582720" cy="5709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72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800" dirty="0"/>
                  <a:t>Edmond-Karp algorithm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en-US" altLang="ko-KR" dirty="0"/>
                  <a:t>“BFS”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T 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최단 길이의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Augmenting path </a:t>
                </a:r>
                <a:r>
                  <a:rPr lang="ko-KR" altLang="en-US" dirty="0"/>
                  <a:t>찾기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457200" indent="-457200">
                  <a:buAutoNum type="arabicPeriod"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ko-KR" altLang="en-US" dirty="0"/>
                  <a:t>찾은 </a:t>
                </a:r>
                <a:r>
                  <a:rPr lang="en-US" altLang="ko-KR" dirty="0"/>
                  <a:t>Augmenting path </a:t>
                </a:r>
                <a:r>
                  <a:rPr lang="ko-KR" altLang="en-US" dirty="0"/>
                  <a:t>위 간선들의 </a:t>
                </a:r>
                <a:r>
                  <a:rPr lang="en-US" altLang="ko-KR" dirty="0"/>
                  <a:t>residual capacity</a:t>
                </a:r>
                <a:r>
                  <a:rPr lang="ko-KR" altLang="en-US" dirty="0"/>
                  <a:t> 중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</a:t>
                </a:r>
                <a:r>
                  <a:rPr lang="ko-KR" altLang="en-US" dirty="0"/>
                  <a:t>가장 작은 값만큼 해당 </a:t>
                </a:r>
                <a:r>
                  <a:rPr lang="en-US" altLang="ko-KR" dirty="0"/>
                  <a:t>path</a:t>
                </a:r>
                <a:r>
                  <a:rPr lang="ko-KR" altLang="en-US" dirty="0"/>
                  <a:t>로 흘리기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457200" indent="-457200">
                  <a:buAutoNum type="arabicPeriod" startAt="3"/>
                </a:pPr>
                <a:r>
                  <a:rPr lang="en-US" altLang="ko-KR" dirty="0"/>
                  <a:t>Augmenting path</a:t>
                </a:r>
                <a:r>
                  <a:rPr lang="ko-KR" altLang="en-US" dirty="0"/>
                  <a:t>가 없을 때까지 </a:t>
                </a:r>
                <a:r>
                  <a:rPr lang="en-US" altLang="ko-KR" dirty="0"/>
                  <a:t>1, 2</a:t>
                </a:r>
                <a:r>
                  <a:rPr lang="ko-KR" altLang="en-US" dirty="0"/>
                  <a:t>를 반복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457200" indent="-457200">
                  <a:buAutoNum type="arabicPeriod" startAt="3"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3600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Edmond-Karp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40</a:t>
            </a:fld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54570-680A-4654-8B70-8B700B04389D}"/>
              </a:ext>
            </a:extLst>
          </p:cNvPr>
          <p:cNvSpPr txBox="1"/>
          <p:nvPr/>
        </p:nvSpPr>
        <p:spPr>
          <a:xfrm>
            <a:off x="8347046" y="4720109"/>
            <a:ext cx="333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증명은 </a:t>
            </a:r>
            <a:r>
              <a:rPr lang="ko-KR" altLang="en-US" sz="1400" dirty="0" err="1"/>
              <a:t>구사과님이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해주십니다</a:t>
            </a:r>
            <a:r>
              <a:rPr lang="en-US" altLang="ko-KR" sz="1400" dirty="0"/>
              <a:t>..(</a:t>
            </a:r>
            <a:r>
              <a:rPr lang="ko-KR" altLang="en-US" sz="1400" dirty="0">
                <a:hlinkClick r:id="rId3"/>
              </a:rPr>
              <a:t>링크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3458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800" dirty="0"/>
                  <a:t>#17412 </a:t>
                </a:r>
                <a:r>
                  <a:rPr lang="ko-KR" altLang="en-US" sz="2800" dirty="0"/>
                  <a:t>도시 왕복하기</a:t>
                </a:r>
                <a:endParaRPr lang="en-US" altLang="ko-KR" sz="2800" dirty="0"/>
              </a:p>
              <a:p>
                <a:endParaRPr lang="en-US" altLang="ko-KR" dirty="0"/>
              </a:p>
              <a:p>
                <a:r>
                  <a:rPr lang="en-US" altLang="ko-KR" dirty="0"/>
                  <a:t>1~N </a:t>
                </a:r>
                <a:r>
                  <a:rPr lang="ko-KR" altLang="en-US" dirty="0"/>
                  <a:t>번의 도시와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개의 길이 있다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1</a:t>
                </a:r>
                <a:r>
                  <a:rPr lang="ko-KR" altLang="en-US" dirty="0"/>
                  <a:t>번과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번 사이의 길은 없으며</a:t>
                </a:r>
                <a:endParaRPr lang="en-US" altLang="ko-KR" dirty="0"/>
              </a:p>
              <a:p>
                <a:r>
                  <a:rPr lang="en-US" altLang="ko-KR" dirty="0"/>
                  <a:t>1</a:t>
                </a:r>
                <a:r>
                  <a:rPr lang="ko-KR" altLang="en-US" dirty="0"/>
                  <a:t>번에서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번으로 가는 서로 다른 경로를 최대한 많이 찾으려 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한 경로에 포함된 길은 다른 경로에 포함되면 안된다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이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최대 경로의 수는</a:t>
                </a:r>
                <a:r>
                  <a:rPr lang="en-US" altLang="ko-KR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≤400, 0≤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≤10,000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41</a:t>
            </a:fld>
            <a:endParaRPr kumimoji="1" lang="ko-KR" altLang="en-US"/>
          </a:p>
        </p:txBody>
      </p:sp>
      <p:pic>
        <p:nvPicPr>
          <p:cNvPr id="7" name="그림 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10C30AE8-5C1C-48CA-8B47-F9A3A041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696" y="1365813"/>
            <a:ext cx="36580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39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800" dirty="0"/>
                  <a:t>#17412 </a:t>
                </a:r>
                <a:r>
                  <a:rPr lang="ko-KR" altLang="en-US" sz="2800" dirty="0"/>
                  <a:t>도시 왕복하기</a:t>
                </a:r>
                <a:endParaRPr lang="en-US" altLang="ko-KR" sz="2800" dirty="0"/>
              </a:p>
              <a:p>
                <a:endParaRPr lang="en-US" altLang="ko-KR" dirty="0"/>
              </a:p>
              <a:p>
                <a:r>
                  <a:rPr lang="ko-KR" altLang="en-US" dirty="0"/>
                  <a:t>한 경로에 포함된 길은 다른 경로에 포함되면 안된다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한 길은 한 번만 지나갈 수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각 길의 최대 용량이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42</a:t>
            </a:fld>
            <a:endParaRPr kumimoji="1" lang="ko-KR" altLang="en-US"/>
          </a:p>
        </p:txBody>
      </p:sp>
      <p:pic>
        <p:nvPicPr>
          <p:cNvPr id="7" name="그림 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10C30AE8-5C1C-48CA-8B47-F9A3A041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696" y="1365813"/>
            <a:ext cx="36580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85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800" dirty="0"/>
                  <a:t>#17412 </a:t>
                </a:r>
                <a:r>
                  <a:rPr lang="ko-KR" altLang="en-US" sz="2800" dirty="0"/>
                  <a:t>도시 왕복하기</a:t>
                </a:r>
                <a:endParaRPr lang="en-US" altLang="ko-KR" sz="2800" dirty="0"/>
              </a:p>
              <a:p>
                <a:endParaRPr lang="en-US" altLang="ko-KR" dirty="0"/>
              </a:p>
              <a:p>
                <a:r>
                  <a:rPr lang="ko-KR" altLang="en-US" dirty="0"/>
                  <a:t>한 경로에 포함된 길은 다른 경로에 포함되면 안된다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한 길은 한 번만 지나갈 수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각 길의 최대 용량이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S = 1, T = 2, </a:t>
                </a:r>
                <a:r>
                  <a:rPr lang="ko-KR" altLang="en-US" dirty="0"/>
                  <a:t>각 </a:t>
                </a:r>
                <a:r>
                  <a:rPr lang="en-US" altLang="ko-KR" dirty="0"/>
                  <a:t>edge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capacity = 1 </a:t>
                </a:r>
                <a:r>
                  <a:rPr lang="ko-KR" altLang="en-US" dirty="0"/>
                  <a:t>일 때</a:t>
                </a:r>
                <a:r>
                  <a:rPr lang="en-US" altLang="ko-KR" dirty="0"/>
                  <a:t>,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    흐를 수 있는 최대 유량을 구하라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43</a:t>
            </a:fld>
            <a:endParaRPr kumimoji="1" lang="ko-KR" altLang="en-US"/>
          </a:p>
        </p:txBody>
      </p:sp>
      <p:pic>
        <p:nvPicPr>
          <p:cNvPr id="7" name="그림 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10C30AE8-5C1C-48CA-8B47-F9A3A041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696" y="1365813"/>
            <a:ext cx="36580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299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B1FCE4F-E91F-4444-8D00-AA4A7C837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982" y="1668966"/>
            <a:ext cx="5040000" cy="459769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C050-5068-4B68-9B09-71BAA9BF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#17412 </a:t>
            </a:r>
            <a:r>
              <a:rPr lang="ko-KR" altLang="en-US" sz="2800" dirty="0"/>
              <a:t>도시 왕복하기</a:t>
            </a:r>
            <a:endParaRPr lang="en-US" altLang="ko-KR" sz="2800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소스 </a:t>
            </a:r>
            <a:r>
              <a:rPr lang="en-US" altLang="ko-KR" dirty="0"/>
              <a:t>: 1 / </a:t>
            </a:r>
            <a:r>
              <a:rPr lang="ko-KR" altLang="en-US" dirty="0"/>
              <a:t>싱크 </a:t>
            </a:r>
            <a:r>
              <a:rPr lang="en-US" altLang="ko-KR" dirty="0"/>
              <a:t>: 2</a:t>
            </a:r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edge</a:t>
            </a:r>
            <a:r>
              <a:rPr lang="ko-KR" altLang="en-US" dirty="0"/>
              <a:t> 의 </a:t>
            </a:r>
            <a:r>
              <a:rPr lang="en-US" altLang="ko-KR" dirty="0"/>
              <a:t>capacity : 1</a:t>
            </a:r>
          </a:p>
          <a:p>
            <a:endParaRPr lang="en-US" altLang="ko-KR" dirty="0"/>
          </a:p>
          <a:p>
            <a:r>
              <a:rPr lang="ko-KR" altLang="en-US" dirty="0"/>
              <a:t>역방향 </a:t>
            </a:r>
            <a:r>
              <a:rPr lang="en-US" altLang="ko-KR" dirty="0"/>
              <a:t>edge</a:t>
            </a:r>
            <a:r>
              <a:rPr lang="ko-KR" altLang="en-US" dirty="0"/>
              <a:t>의 </a:t>
            </a:r>
            <a:r>
              <a:rPr lang="en-US" altLang="ko-KR" dirty="0"/>
              <a:t>capacity : 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44</a:t>
            </a:fld>
            <a:endParaRPr kumimoji="1" lang="ko-KR" altLang="en-US"/>
          </a:p>
        </p:txBody>
      </p:sp>
      <p:pic>
        <p:nvPicPr>
          <p:cNvPr id="7" name="그림 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10C30AE8-5C1C-48CA-8B47-F9A3A041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696" y="1365813"/>
            <a:ext cx="36580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49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C050-5068-4B68-9B09-71BAA9BF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#17412 </a:t>
            </a:r>
            <a:r>
              <a:rPr lang="ko-KR" altLang="en-US" sz="2800" dirty="0"/>
              <a:t>도시 왕복하기</a:t>
            </a:r>
            <a:endParaRPr lang="en-US" altLang="ko-KR" sz="2800" dirty="0"/>
          </a:p>
          <a:p>
            <a:endParaRPr lang="en-US" altLang="ko-KR" dirty="0"/>
          </a:p>
          <a:p>
            <a:r>
              <a:rPr lang="en-US" altLang="ko-KR" dirty="0"/>
              <a:t>BFS</a:t>
            </a:r>
            <a:r>
              <a:rPr lang="ko-KR" altLang="en-US" dirty="0"/>
              <a:t>를 통해 </a:t>
            </a:r>
            <a:r>
              <a:rPr lang="en-US" altLang="ko-KR" dirty="0"/>
              <a:t>“</a:t>
            </a:r>
            <a:r>
              <a:rPr lang="ko-KR" altLang="en-US" dirty="0"/>
              <a:t>최단</a:t>
            </a:r>
            <a:r>
              <a:rPr lang="en-US" altLang="ko-KR" dirty="0"/>
              <a:t> </a:t>
            </a:r>
            <a:r>
              <a:rPr lang="ko-KR" altLang="en-US" dirty="0"/>
              <a:t>경로의</a:t>
            </a:r>
            <a:r>
              <a:rPr lang="en-US" altLang="ko-KR" dirty="0"/>
              <a:t>” </a:t>
            </a:r>
          </a:p>
          <a:p>
            <a:pPr marL="0" indent="0">
              <a:buNone/>
            </a:pPr>
            <a:r>
              <a:rPr lang="en-US" altLang="ko-KR" dirty="0"/>
              <a:t>	Augmenting path </a:t>
            </a:r>
            <a:r>
              <a:rPr lang="ko-KR" altLang="en-US" dirty="0"/>
              <a:t>구하기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prev</a:t>
            </a:r>
            <a:r>
              <a:rPr lang="en-US" altLang="ko-KR" dirty="0"/>
              <a:t> : </a:t>
            </a:r>
            <a:r>
              <a:rPr lang="ko-KR" altLang="en-US" dirty="0"/>
              <a:t>경로 탐색을 위한 이전 노드 저장</a:t>
            </a:r>
            <a:endParaRPr lang="en-US" altLang="ko-KR" dirty="0"/>
          </a:p>
          <a:p>
            <a:r>
              <a:rPr lang="en-US" altLang="ko-KR" dirty="0"/>
              <a:t>35 ~ 36 line</a:t>
            </a:r>
          </a:p>
          <a:p>
            <a:pPr marL="0" indent="0">
              <a:buNone/>
            </a:pPr>
            <a:r>
              <a:rPr lang="ko-KR" altLang="en-US" dirty="0"/>
              <a:t>    방문하지 않고 잔여용량이 남은 노드만</a:t>
            </a:r>
            <a:endParaRPr lang="en-US" altLang="ko-KR" dirty="0"/>
          </a:p>
          <a:p>
            <a:r>
              <a:rPr lang="en-US" altLang="ko-KR" dirty="0"/>
              <a:t>43 line</a:t>
            </a:r>
          </a:p>
          <a:p>
            <a:pPr marL="0" indent="0">
              <a:buNone/>
            </a:pPr>
            <a:r>
              <a:rPr lang="en-US" altLang="ko-KR" dirty="0"/>
              <a:t>    T</a:t>
            </a:r>
            <a:r>
              <a:rPr lang="ko-KR" altLang="en-US" dirty="0"/>
              <a:t>로 가는 경로가 존재 </a:t>
            </a:r>
            <a:r>
              <a:rPr lang="en-US" altLang="ko-KR" dirty="0"/>
              <a:t>X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45</a:t>
            </a:fld>
            <a:endParaRPr kumimoji="1" lang="ko-KR" altLang="en-US"/>
          </a:p>
        </p:txBody>
      </p:sp>
      <p:pic>
        <p:nvPicPr>
          <p:cNvPr id="7" name="그림 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10C30AE8-5C1C-48CA-8B47-F9A3A041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696" y="1365813"/>
            <a:ext cx="365803" cy="46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06A2D6-C1BE-48A0-ADBA-2897C49DF6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46" b="38949"/>
          <a:stretch/>
        </p:blipFill>
        <p:spPr>
          <a:xfrm>
            <a:off x="5684982" y="2329688"/>
            <a:ext cx="5040000" cy="327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48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C050-5068-4B68-9B09-71BAA9BF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#17412 </a:t>
            </a:r>
            <a:r>
              <a:rPr lang="ko-KR" altLang="en-US" sz="2800" dirty="0"/>
              <a:t>도시 왕복하기</a:t>
            </a:r>
            <a:endParaRPr lang="en-US" altLang="ko-KR" sz="28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최단 경로</a:t>
            </a:r>
            <a:r>
              <a:rPr lang="en-US" altLang="ko-KR" dirty="0"/>
              <a:t>” </a:t>
            </a:r>
            <a:r>
              <a:rPr lang="ko-KR" altLang="en-US" dirty="0"/>
              <a:t>가 존재할 때</a:t>
            </a:r>
            <a:r>
              <a:rPr lang="en-US" altLang="ko-KR" dirty="0"/>
              <a:t>, </a:t>
            </a:r>
            <a:r>
              <a:rPr lang="ko-KR" altLang="en-US" dirty="0"/>
              <a:t>유량 흘리기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prev</a:t>
            </a:r>
            <a:r>
              <a:rPr lang="en-US" altLang="ko-KR" dirty="0"/>
              <a:t> </a:t>
            </a:r>
            <a:r>
              <a:rPr lang="ko-KR" altLang="en-US" dirty="0"/>
              <a:t>배열을 이용해 경로를 따라가며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흘릴 수 있는 최소 잔여용량 구하기</a:t>
            </a:r>
            <a:endParaRPr lang="en-US" altLang="ko-KR" dirty="0"/>
          </a:p>
          <a:p>
            <a:r>
              <a:rPr lang="en-US" altLang="ko-KR" dirty="0"/>
              <a:t>49 ~ 50 line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ko-KR" altLang="en-US" dirty="0" err="1"/>
              <a:t>정방향</a:t>
            </a:r>
            <a:r>
              <a:rPr lang="ko-KR" altLang="en-US" dirty="0"/>
              <a:t> 간선엔 </a:t>
            </a:r>
            <a:r>
              <a:rPr lang="en-US" altLang="ko-KR" dirty="0"/>
              <a:t>flow</a:t>
            </a:r>
            <a:r>
              <a:rPr lang="ko-KR" altLang="en-US" dirty="0"/>
              <a:t>를 흘리고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역방향 간선엔 </a:t>
            </a:r>
            <a:r>
              <a:rPr lang="en-US" altLang="ko-KR" dirty="0"/>
              <a:t>flow</a:t>
            </a:r>
            <a:r>
              <a:rPr lang="ko-KR" altLang="en-US" dirty="0"/>
              <a:t>를 </a:t>
            </a:r>
            <a:r>
              <a:rPr lang="ko-KR" altLang="en-US" dirty="0" err="1"/>
              <a:t>빼주기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46</a:t>
            </a:fld>
            <a:endParaRPr kumimoji="1" lang="ko-KR" altLang="en-US"/>
          </a:p>
        </p:txBody>
      </p:sp>
      <p:pic>
        <p:nvPicPr>
          <p:cNvPr id="7" name="그림 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10C30AE8-5C1C-48CA-8B47-F9A3A041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696" y="1365813"/>
            <a:ext cx="365803" cy="46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0DDB52-4944-4DAE-AB22-EA3FFD6FE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549"/>
          <a:stretch/>
        </p:blipFill>
        <p:spPr>
          <a:xfrm>
            <a:off x="5684982" y="2994192"/>
            <a:ext cx="5040000" cy="208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66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800" dirty="0"/>
                  <a:t>Network flow algorithm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ko-KR" altLang="en-US" dirty="0"/>
                  <a:t>꼭 용량이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인 역방향 간선을 넣어주어야 한다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유량의 대칭성</a:t>
                </a:r>
                <a:endParaRPr lang="en-US" altLang="ko-KR" dirty="0"/>
              </a:p>
              <a:p>
                <a:pPr marL="457200" indent="-457200">
                  <a:buAutoNum type="arabicPeriod"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ko-KR" altLang="en-US" dirty="0"/>
                  <a:t>양방향성을 띄는</a:t>
                </a:r>
                <a:r>
                  <a:rPr lang="en-US" altLang="ko-KR" dirty="0"/>
                  <a:t>(=</a:t>
                </a:r>
                <a:r>
                  <a:rPr lang="ko-KR" altLang="en-US" dirty="0"/>
                  <a:t>방향성이 없는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그래프라면 </a:t>
                </a:r>
                <a:r>
                  <a:rPr lang="en-US" altLang="ko-KR" dirty="0"/>
                  <a:t>? 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역방향 간선의 용량을 같은 크기로 하면 된다</a:t>
                </a:r>
                <a:r>
                  <a:rPr lang="en-US" altLang="ko-KR" dirty="0"/>
                  <a:t>.</a:t>
                </a:r>
              </a:p>
              <a:p>
                <a:pPr marL="457200" indent="-457200">
                  <a:buAutoNum type="arabicPeriod"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ko-KR" altLang="en-US" dirty="0"/>
                  <a:t>간선의 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용량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에 주의 하기 </a:t>
                </a:r>
                <a:r>
                  <a:rPr lang="en-US" altLang="ko-KR" dirty="0"/>
                  <a:t>&amp; </a:t>
                </a:r>
                <a:r>
                  <a:rPr lang="ko-KR" altLang="en-US" dirty="0"/>
                  <a:t>정점 방문을 제한하기도 함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“</a:t>
                </a:r>
                <a:r>
                  <a:rPr lang="ko-KR" altLang="en-US" dirty="0"/>
                  <a:t>모델링</a:t>
                </a:r>
                <a:r>
                  <a:rPr lang="en-US" altLang="ko-KR" dirty="0"/>
                  <a:t>” </a:t>
                </a:r>
                <a:r>
                  <a:rPr lang="ko-KR" altLang="en-US" dirty="0"/>
                  <a:t>이 제일 중요하다</a:t>
                </a:r>
                <a:r>
                  <a:rPr lang="en-US" altLang="ko-KR" dirty="0"/>
                  <a:t>.</a:t>
                </a:r>
              </a:p>
              <a:p>
                <a:pPr marL="457200" indent="-457200">
                  <a:buAutoNum type="arabicPeriod"/>
                </a:pPr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en-US" altLang="ko-KR" dirty="0"/>
                  <a:t>Edmond-Karp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Ford-Fulkerson</a:t>
                </a:r>
                <a:r>
                  <a:rPr lang="ko-KR" altLang="en-US" dirty="0"/>
                  <a:t>의 개선 알고리즘으로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155" r="-1505" b="-2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47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152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800" dirty="0"/>
                  <a:t>#2188 </a:t>
                </a:r>
                <a:r>
                  <a:rPr lang="ko-KR" altLang="en-US" sz="2800" dirty="0"/>
                  <a:t>축사 배정</a:t>
                </a:r>
                <a:endParaRPr lang="en-US" altLang="ko-KR" sz="2800" dirty="0"/>
              </a:p>
              <a:p>
                <a:endParaRPr lang="en-US" altLang="ko-KR" dirty="0"/>
              </a:p>
              <a:p>
                <a:r>
                  <a:rPr lang="en-US" altLang="ko-KR" dirty="0"/>
                  <a:t>N</a:t>
                </a:r>
                <a:r>
                  <a:rPr lang="ko-KR" altLang="en-US" dirty="0"/>
                  <a:t>마리의 소와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개의 축사가 있다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각 축사엔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마리의 소밖에 못 들어가며</a:t>
                </a:r>
                <a:endParaRPr lang="en-US" altLang="ko-KR" dirty="0"/>
              </a:p>
              <a:p>
                <a:r>
                  <a:rPr lang="ko-KR" altLang="en-US" dirty="0"/>
                  <a:t>각 소는 들어가기를 희망하는 축사가 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각 소를 희망 축사에 넣을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최대로 많이 넣을 수 있는 소는</a:t>
                </a:r>
                <a:r>
                  <a:rPr lang="en-US" altLang="ko-KR" dirty="0"/>
                  <a:t>? 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≤200, 0≤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48</a:t>
            </a:fld>
            <a:endParaRPr kumimoji="1" lang="ko-KR" altLang="en-US"/>
          </a:p>
        </p:txBody>
      </p:sp>
      <p:pic>
        <p:nvPicPr>
          <p:cNvPr id="6" name="그림 5" descr="개체, 표지판, 그리기, 여자이(가) 표시된 사진&#10;&#10;자동 생성된 설명">
            <a:extLst>
              <a:ext uri="{FF2B5EF4-FFF2-40B4-BE49-F238E27FC236}">
                <a16:creationId xmlns:a16="http://schemas.microsoft.com/office/drawing/2014/main" id="{084D4FB9-A6B0-4306-8FB5-8D7F7FDF5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944" y="1365813"/>
            <a:ext cx="36580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386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38B72BB-50A9-4348-91F7-50AE5C762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7" b="6193"/>
          <a:stretch/>
        </p:blipFill>
        <p:spPr>
          <a:xfrm>
            <a:off x="6740380" y="1974456"/>
            <a:ext cx="4562475" cy="35938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C050-5068-4B68-9B09-71BAA9BF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#2188 </a:t>
            </a:r>
            <a:r>
              <a:rPr lang="ko-KR" altLang="en-US" sz="2800" dirty="0"/>
              <a:t>축사 배정</a:t>
            </a:r>
            <a:endParaRPr lang="en-US" altLang="ko-KR" sz="28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49</a:t>
            </a:fld>
            <a:endParaRPr kumimoji="1" lang="ko-KR" altLang="en-US"/>
          </a:p>
        </p:txBody>
      </p:sp>
      <p:pic>
        <p:nvPicPr>
          <p:cNvPr id="6" name="그림 5" descr="개체, 표지판, 그리기, 여자이(가) 표시된 사진&#10;&#10;자동 생성된 설명">
            <a:extLst>
              <a:ext uri="{FF2B5EF4-FFF2-40B4-BE49-F238E27FC236}">
                <a16:creationId xmlns:a16="http://schemas.microsoft.com/office/drawing/2014/main" id="{084D4FB9-A6B0-4306-8FB5-8D7F7FDF5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944" y="1365813"/>
            <a:ext cx="36580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800" dirty="0"/>
                  <a:t>용어 정리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Augmenting path (</a:t>
                </a:r>
                <a:r>
                  <a:rPr lang="ko-KR" altLang="en-US" dirty="0"/>
                  <a:t>증가 경로</a:t>
                </a:r>
                <a:r>
                  <a:rPr lang="en-US" altLang="ko-KR" dirty="0"/>
                  <a:t>) : </a:t>
                </a:r>
                <a:r>
                  <a:rPr lang="ko-KR" altLang="en-US" dirty="0"/>
                  <a:t>잔여 용량이 남은 </a:t>
                </a:r>
                <a:r>
                  <a:rPr lang="en-US" altLang="ko-KR" dirty="0"/>
                  <a:t>edge</a:t>
                </a:r>
                <a:r>
                  <a:rPr lang="ko-KR" altLang="en-US" dirty="0"/>
                  <a:t>로 이루어진 </a:t>
                </a:r>
                <a:r>
                  <a:rPr lang="en-US" altLang="ko-KR" dirty="0"/>
                  <a:t>S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T</a:t>
                </a:r>
                <a:r>
                  <a:rPr lang="ko-KR" altLang="en-US" dirty="0"/>
                  <a:t>의 단순 경로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5</a:t>
            </a:fld>
            <a:endParaRPr kumimoji="1"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48760D-315C-41EE-AC56-0BBF32D4E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2" t="16765" r="2317" b="25499"/>
          <a:stretch/>
        </p:blipFill>
        <p:spPr>
          <a:xfrm>
            <a:off x="3403978" y="3254927"/>
            <a:ext cx="4562008" cy="2754751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A4B77A3-82BA-46E7-BF7B-4DB04C646A2D}"/>
              </a:ext>
            </a:extLst>
          </p:cNvPr>
          <p:cNvCxnSpPr/>
          <p:nvPr/>
        </p:nvCxnSpPr>
        <p:spPr>
          <a:xfrm flipV="1">
            <a:off x="3632433" y="3498209"/>
            <a:ext cx="687897" cy="746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1832773-46C4-4E7B-A733-3AC05C2DD90B}"/>
              </a:ext>
            </a:extLst>
          </p:cNvPr>
          <p:cNvCxnSpPr/>
          <p:nvPr/>
        </p:nvCxnSpPr>
        <p:spPr>
          <a:xfrm>
            <a:off x="4915949" y="3254927"/>
            <a:ext cx="12835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E6987AA-B898-48D1-8FA2-BC37A210B389}"/>
              </a:ext>
            </a:extLst>
          </p:cNvPr>
          <p:cNvCxnSpPr/>
          <p:nvPr/>
        </p:nvCxnSpPr>
        <p:spPr>
          <a:xfrm>
            <a:off x="6778305" y="3429000"/>
            <a:ext cx="847288" cy="815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DBF2B3D-997C-4432-9578-BB579B3E8750}"/>
              </a:ext>
            </a:extLst>
          </p:cNvPr>
          <p:cNvCxnSpPr/>
          <p:nvPr/>
        </p:nvCxnSpPr>
        <p:spPr>
          <a:xfrm flipV="1">
            <a:off x="3967993" y="3976382"/>
            <a:ext cx="520117" cy="58722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711AE30-0A1E-4B5E-9D7F-420A16603F23}"/>
              </a:ext>
            </a:extLst>
          </p:cNvPr>
          <p:cNvCxnSpPr/>
          <p:nvPr/>
        </p:nvCxnSpPr>
        <p:spPr>
          <a:xfrm>
            <a:off x="4647501" y="3976382"/>
            <a:ext cx="0" cy="13002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E28980-A4CA-4935-8BC7-1D57C3C4C31D}"/>
              </a:ext>
            </a:extLst>
          </p:cNvPr>
          <p:cNvCxnSpPr/>
          <p:nvPr/>
        </p:nvCxnSpPr>
        <p:spPr>
          <a:xfrm>
            <a:off x="5025006" y="5545123"/>
            <a:ext cx="117445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D8F061C-03FB-47EC-A02F-7B2A5FD0E49E}"/>
              </a:ext>
            </a:extLst>
          </p:cNvPr>
          <p:cNvCxnSpPr/>
          <p:nvPr/>
        </p:nvCxnSpPr>
        <p:spPr>
          <a:xfrm flipV="1">
            <a:off x="6702804" y="4840448"/>
            <a:ext cx="604007" cy="5788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926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38B72BB-50A9-4348-91F7-50AE5C762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7" b="6193"/>
          <a:stretch/>
        </p:blipFill>
        <p:spPr>
          <a:xfrm>
            <a:off x="6740380" y="1974456"/>
            <a:ext cx="4562475" cy="35938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800" dirty="0"/>
                  <a:t>#2188 </a:t>
                </a:r>
                <a:r>
                  <a:rPr lang="ko-KR" altLang="en-US" sz="2800" dirty="0"/>
                  <a:t>축사 배정</a:t>
                </a:r>
                <a:endParaRPr lang="en-US" altLang="ko-KR" sz="28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각 소는 하나의 축사에 배정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각 소로부터 나가는 </a:t>
                </a:r>
                <a:r>
                  <a:rPr lang="en-US" altLang="ko-KR" dirty="0"/>
                  <a:t>edge </a:t>
                </a:r>
                <a:r>
                  <a:rPr lang="ko-KR" altLang="en-US" dirty="0"/>
                  <a:t>중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개만 선택됨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50</a:t>
            </a:fld>
            <a:endParaRPr kumimoji="1" lang="ko-KR" altLang="en-US"/>
          </a:p>
        </p:txBody>
      </p:sp>
      <p:pic>
        <p:nvPicPr>
          <p:cNvPr id="6" name="그림 5" descr="개체, 표지판, 그리기, 여자이(가) 표시된 사진&#10;&#10;자동 생성된 설명">
            <a:extLst>
              <a:ext uri="{FF2B5EF4-FFF2-40B4-BE49-F238E27FC236}">
                <a16:creationId xmlns:a16="http://schemas.microsoft.com/office/drawing/2014/main" id="{084D4FB9-A6B0-4306-8FB5-8D7F7FDF5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944" y="1365813"/>
            <a:ext cx="36580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937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38B72BB-50A9-4348-91F7-50AE5C762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7" b="6193"/>
          <a:stretch/>
        </p:blipFill>
        <p:spPr>
          <a:xfrm>
            <a:off x="6740380" y="1974456"/>
            <a:ext cx="4562475" cy="35938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800" dirty="0"/>
                  <a:t>#2188 </a:t>
                </a:r>
                <a:r>
                  <a:rPr lang="ko-KR" altLang="en-US" sz="2800" dirty="0"/>
                  <a:t>축사 배정</a:t>
                </a:r>
                <a:endParaRPr lang="en-US" altLang="ko-KR" sz="28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각 소는 하나의 축사에 배정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각 소로부터 나가는 </a:t>
                </a:r>
                <a:r>
                  <a:rPr lang="en-US" altLang="ko-KR" dirty="0"/>
                  <a:t>edge </a:t>
                </a:r>
                <a:r>
                  <a:rPr lang="ko-KR" altLang="en-US" dirty="0"/>
                  <a:t>중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개만 선택됨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각 소로부터 유량이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만 흐를 수 있음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51</a:t>
            </a:fld>
            <a:endParaRPr kumimoji="1" lang="ko-KR" altLang="en-US"/>
          </a:p>
        </p:txBody>
      </p:sp>
      <p:pic>
        <p:nvPicPr>
          <p:cNvPr id="6" name="그림 5" descr="개체, 표지판, 그리기, 여자이(가) 표시된 사진&#10;&#10;자동 생성된 설명">
            <a:extLst>
              <a:ext uri="{FF2B5EF4-FFF2-40B4-BE49-F238E27FC236}">
                <a16:creationId xmlns:a16="http://schemas.microsoft.com/office/drawing/2014/main" id="{084D4FB9-A6B0-4306-8FB5-8D7F7FDF5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944" y="1365813"/>
            <a:ext cx="36580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125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800" dirty="0"/>
                  <a:t>#2188 </a:t>
                </a:r>
                <a:r>
                  <a:rPr lang="ko-KR" altLang="en-US" sz="2800" dirty="0"/>
                  <a:t>축사 배정</a:t>
                </a:r>
                <a:endParaRPr lang="en-US" altLang="ko-KR" sz="28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각 소는 하나의 축사에 배정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각 소로부터 나가는 </a:t>
                </a:r>
                <a:r>
                  <a:rPr lang="en-US" altLang="ko-KR" dirty="0"/>
                  <a:t>edge </a:t>
                </a:r>
                <a:r>
                  <a:rPr lang="ko-KR" altLang="en-US" dirty="0"/>
                  <a:t>중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개만 선택됨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각 소로부터 유량이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만 흐를 수 있음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각 소로 들어오는 유량도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이어야 함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52</a:t>
            </a:fld>
            <a:endParaRPr kumimoji="1" lang="ko-KR" altLang="en-US"/>
          </a:p>
        </p:txBody>
      </p:sp>
      <p:pic>
        <p:nvPicPr>
          <p:cNvPr id="6" name="그림 5" descr="개체, 표지판, 그리기, 여자이(가) 표시된 사진&#10;&#10;자동 생성된 설명">
            <a:extLst>
              <a:ext uri="{FF2B5EF4-FFF2-40B4-BE49-F238E27FC236}">
                <a16:creationId xmlns:a16="http://schemas.microsoft.com/office/drawing/2014/main" id="{084D4FB9-A6B0-4306-8FB5-8D7F7FDF5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944" y="1365813"/>
            <a:ext cx="365803" cy="468000"/>
          </a:xfrm>
          <a:prstGeom prst="rect">
            <a:avLst/>
          </a:prstGeom>
        </p:spPr>
      </p:pic>
      <p:pic>
        <p:nvPicPr>
          <p:cNvPr id="10" name="그림 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97361CC-8E39-4281-A2A4-219BD9662A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37" b="6193"/>
          <a:stretch/>
        </p:blipFill>
        <p:spPr>
          <a:xfrm>
            <a:off x="6740380" y="1974456"/>
            <a:ext cx="4562475" cy="359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149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770FF6ED-6CFD-4F98-86F8-1D35C3512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7" b="6193"/>
          <a:stretch/>
        </p:blipFill>
        <p:spPr>
          <a:xfrm>
            <a:off x="6740380" y="1974456"/>
            <a:ext cx="4562475" cy="35938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800" dirty="0"/>
                  <a:t>#2188 </a:t>
                </a:r>
                <a:r>
                  <a:rPr lang="ko-KR" altLang="en-US" sz="2800" dirty="0"/>
                  <a:t>축사 배정</a:t>
                </a:r>
                <a:endParaRPr lang="en-US" altLang="ko-KR" sz="28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각 소는 하나의 축사에 배정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각 소로부터 나가는 </a:t>
                </a:r>
                <a:r>
                  <a:rPr lang="en-US" altLang="ko-KR" dirty="0"/>
                  <a:t>edge </a:t>
                </a:r>
                <a:r>
                  <a:rPr lang="ko-KR" altLang="en-US" dirty="0"/>
                  <a:t>중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개만 선택됨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각 소로부터 유량이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만 흐를 수 있음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각 소로 들어오는 유량도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이어야 함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+ </a:t>
                </a:r>
                <a:r>
                  <a:rPr lang="ko-KR" altLang="en-US" dirty="0"/>
                  <a:t>각 축사에서 나가는 유량도 </a:t>
                </a:r>
                <a:r>
                  <a:rPr lang="en-US" altLang="ko-KR" dirty="0"/>
                  <a:t>1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53</a:t>
            </a:fld>
            <a:endParaRPr kumimoji="1" lang="ko-KR" altLang="en-US"/>
          </a:p>
        </p:txBody>
      </p:sp>
      <p:pic>
        <p:nvPicPr>
          <p:cNvPr id="6" name="그림 5" descr="개체, 표지판, 그리기, 여자이(가) 표시된 사진&#10;&#10;자동 생성된 설명">
            <a:extLst>
              <a:ext uri="{FF2B5EF4-FFF2-40B4-BE49-F238E27FC236}">
                <a16:creationId xmlns:a16="http://schemas.microsoft.com/office/drawing/2014/main" id="{084D4FB9-A6B0-4306-8FB5-8D7F7FDF5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944" y="1365813"/>
            <a:ext cx="36580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498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D55007-12B6-4F6D-A1F8-FB982CB1A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7" b="6193"/>
          <a:stretch/>
        </p:blipFill>
        <p:spPr>
          <a:xfrm>
            <a:off x="6740380" y="1974456"/>
            <a:ext cx="4562475" cy="35938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Bipartite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C050-5068-4B68-9B09-71BAA9BF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이분 그래프 </a:t>
            </a:r>
            <a:r>
              <a:rPr lang="en-US" altLang="ko-KR" sz="2800" dirty="0"/>
              <a:t>(Bipartite graph)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모든 정점을 두 개의 그룹 </a:t>
            </a:r>
            <a:r>
              <a:rPr lang="en-US" altLang="ko-KR" dirty="0"/>
              <a:t>A, B </a:t>
            </a:r>
            <a:r>
              <a:rPr lang="ko-KR" altLang="en-US" dirty="0"/>
              <a:t>로 나눌 수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모든 간선은 두 그룹의 정점을 연결한다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54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6454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D55007-12B6-4F6D-A1F8-FB982CB1A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7" b="6193"/>
          <a:stretch/>
        </p:blipFill>
        <p:spPr>
          <a:xfrm>
            <a:off x="6740380" y="1974456"/>
            <a:ext cx="4562475" cy="35938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Bipartite matching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sz="2800" dirty="0"/>
                  <a:t>이분 매칭</a:t>
                </a:r>
                <a:r>
                  <a:rPr lang="en-US" altLang="ko-KR" sz="2800" dirty="0"/>
                  <a:t> (Bipartite matching)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모든 간선이 </a:t>
                </a:r>
                <a:r>
                  <a:rPr lang="en-US" altLang="ko-KR" dirty="0"/>
                  <a:t>A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B </a:t>
                </a:r>
                <a:r>
                  <a:rPr lang="ko-KR" altLang="en-US" dirty="0"/>
                  <a:t>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향하고 </a:t>
                </a:r>
                <a:endParaRPr lang="en-US" altLang="ko-KR" dirty="0"/>
              </a:p>
              <a:p>
                <a:r>
                  <a:rPr lang="en-US" altLang="ko-KR" dirty="0"/>
                  <a:t>A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각 정점은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의 점점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개만 가질 수 있을 때</a:t>
                </a:r>
                <a:endParaRPr lang="en-US" altLang="ko-KR" dirty="0"/>
              </a:p>
              <a:p>
                <a:r>
                  <a:rPr lang="en-US" altLang="ko-KR" dirty="0"/>
                  <a:t>A </a:t>
                </a:r>
                <a:r>
                  <a:rPr lang="ko-KR" altLang="en-US" dirty="0"/>
                  <a:t>그룹에서 </a:t>
                </a:r>
                <a:r>
                  <a:rPr lang="en-US" altLang="ko-KR" dirty="0"/>
                  <a:t>B </a:t>
                </a:r>
                <a:r>
                  <a:rPr lang="ko-KR" altLang="en-US" dirty="0"/>
                  <a:t>그룹으로 매칭될 수 있는 최대를 구하라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⇒</m:t>
                    </m:r>
                  </m:oMath>
                </a14:m>
                <a:r>
                  <a:rPr lang="en-US" altLang="ko-KR" dirty="0"/>
                  <a:t> maximum matching (</a:t>
                </a:r>
                <a:r>
                  <a:rPr lang="ko-KR" altLang="en-US" dirty="0"/>
                  <a:t>최대 매칭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을 구하라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A , B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T </a:t>
                </a:r>
                <a:r>
                  <a:rPr lang="ko-KR" altLang="en-US" dirty="0"/>
                  <a:t>로 향하는 용량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인 간선을 연결할 때</a:t>
                </a:r>
                <a:endParaRPr lang="en-US" altLang="ko-KR" dirty="0"/>
              </a:p>
              <a:p>
                <a:r>
                  <a:rPr lang="en-US" altLang="ko-KR" dirty="0"/>
                  <a:t>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T </a:t>
                </a:r>
                <a:r>
                  <a:rPr lang="ko-KR" altLang="en-US" dirty="0"/>
                  <a:t>로 가는 최대 유량을 구하는 것과 같다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55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56755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Bipartite matching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sz="2800" dirty="0"/>
                  <a:t>이분 매칭</a:t>
                </a:r>
                <a:r>
                  <a:rPr lang="en-US" altLang="ko-KR" sz="2800" dirty="0"/>
                  <a:t> (Bipartite matching)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Edmond-Karp algorithm</a:t>
                </a:r>
                <a:r>
                  <a:rPr lang="ko-KR" altLang="en-US" dirty="0"/>
                  <a:t>의 시간 복잡도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이분 매칭의 경우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모든 용량이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이므로 </a:t>
                </a:r>
                <a:r>
                  <a:rPr lang="en-US" altLang="ko-KR" dirty="0"/>
                  <a:t>F</a:t>
                </a:r>
                <a:r>
                  <a:rPr lang="ko-KR" altLang="en-US" dirty="0"/>
                  <a:t>가 최대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결정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그렇기 때문에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해결가능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sz="1800" dirty="0"/>
                  <a:t>(</a:t>
                </a:r>
                <a:r>
                  <a:rPr lang="ko-KR" altLang="en-US" sz="1800" dirty="0"/>
                  <a:t>그냥 </a:t>
                </a:r>
                <a:r>
                  <a:rPr lang="en-US" altLang="ko-KR" sz="1800" dirty="0" err="1"/>
                  <a:t>dfs</a:t>
                </a:r>
                <a:r>
                  <a:rPr lang="ko-KR" altLang="en-US" sz="1800" dirty="0"/>
                  <a:t>를 이용할 생각</a:t>
                </a:r>
                <a:r>
                  <a:rPr lang="en-US" altLang="ko-KR" sz="1800" dirty="0"/>
                  <a:t>)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56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35733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D55007-12B6-4F6D-A1F8-FB982CB1A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7" b="6193"/>
          <a:stretch/>
        </p:blipFill>
        <p:spPr>
          <a:xfrm>
            <a:off x="3814762" y="1974456"/>
            <a:ext cx="4562475" cy="35938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Bipartite matching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C050-5068-4B68-9B09-71BAA9BF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이분 매칭</a:t>
            </a:r>
            <a:r>
              <a:rPr lang="en-US" altLang="ko-KR" sz="2800" dirty="0"/>
              <a:t> (Bipartite matching)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57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70666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Bipartite matching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C050-5068-4B68-9B09-71BAA9BF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이분 매칭</a:t>
            </a:r>
            <a:r>
              <a:rPr lang="en-US" altLang="ko-KR" sz="2800" dirty="0"/>
              <a:t> (Bipartite matching)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58</a:t>
            </a:fld>
            <a:endParaRPr kumimoji="1"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F2A8112-44DB-4D53-9D69-83AB8F3DC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10" b="6120"/>
          <a:stretch/>
        </p:blipFill>
        <p:spPr>
          <a:xfrm>
            <a:off x="1249219" y="1974456"/>
            <a:ext cx="4562475" cy="35938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4720D4-2449-454A-8034-2A9D7100A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10" b="6120"/>
          <a:stretch/>
        </p:blipFill>
        <p:spPr>
          <a:xfrm>
            <a:off x="6380307" y="1974456"/>
            <a:ext cx="4562475" cy="3593864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EE983BE-5595-4D10-9EFE-C3FA97584C61}"/>
              </a:ext>
            </a:extLst>
          </p:cNvPr>
          <p:cNvSpPr/>
          <p:nvPr/>
        </p:nvSpPr>
        <p:spPr>
          <a:xfrm>
            <a:off x="5329327" y="3637164"/>
            <a:ext cx="964734" cy="2684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07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Bipartite matching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C050-5068-4B68-9B09-71BAA9BF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이분 매칭</a:t>
            </a:r>
            <a:r>
              <a:rPr lang="en-US" altLang="ko-KR" sz="2800" dirty="0"/>
              <a:t> (Bipartite matching)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59</a:t>
            </a:fld>
            <a:endParaRPr kumimoji="1" lang="ko-KR" altLang="en-US"/>
          </a:p>
        </p:txBody>
      </p:sp>
      <p:pic>
        <p:nvPicPr>
          <p:cNvPr id="13" name="그림 12" descr="지도이(가) 표시된 사진&#10;&#10;자동 생성된 설명">
            <a:extLst>
              <a:ext uri="{FF2B5EF4-FFF2-40B4-BE49-F238E27FC236}">
                <a16:creationId xmlns:a16="http://schemas.microsoft.com/office/drawing/2014/main" id="{D9B31A14-6B19-4CBE-B917-7191D9357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10" b="6120"/>
          <a:stretch/>
        </p:blipFill>
        <p:spPr>
          <a:xfrm>
            <a:off x="692527" y="1974456"/>
            <a:ext cx="4562475" cy="3593864"/>
          </a:xfrm>
          <a:prstGeom prst="rect">
            <a:avLst/>
          </a:prstGeom>
        </p:spPr>
      </p:pic>
      <p:pic>
        <p:nvPicPr>
          <p:cNvPr id="15" name="그림 1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FAA71B5-5810-499A-A3B0-B1B8126AB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10" b="6120"/>
          <a:stretch/>
        </p:blipFill>
        <p:spPr>
          <a:xfrm>
            <a:off x="4459143" y="1974456"/>
            <a:ext cx="4562475" cy="35938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2E495C8-A894-4CC5-9C78-B8DAF7793D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10" r="23334" b="6120"/>
          <a:stretch/>
        </p:blipFill>
        <p:spPr>
          <a:xfrm>
            <a:off x="8056708" y="1974456"/>
            <a:ext cx="3497840" cy="3593864"/>
          </a:xfrm>
          <a:prstGeom prst="rect">
            <a:avLst/>
          </a:prstGeom>
        </p:spPr>
      </p:pic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22E5FBB1-8852-48BA-9F5E-F737D484EF20}"/>
              </a:ext>
            </a:extLst>
          </p:cNvPr>
          <p:cNvSpPr/>
          <p:nvPr/>
        </p:nvSpPr>
        <p:spPr>
          <a:xfrm>
            <a:off x="4079997" y="3637164"/>
            <a:ext cx="964734" cy="2684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410CB9F-A3B6-459D-957A-23874B12ACF4}"/>
              </a:ext>
            </a:extLst>
          </p:cNvPr>
          <p:cNvSpPr/>
          <p:nvPr/>
        </p:nvSpPr>
        <p:spPr>
          <a:xfrm>
            <a:off x="7787931" y="3637164"/>
            <a:ext cx="964734" cy="2684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B663DBC4-CF74-4087-AC64-564827E2CE57}"/>
              </a:ext>
            </a:extLst>
          </p:cNvPr>
          <p:cNvSpPr/>
          <p:nvPr/>
        </p:nvSpPr>
        <p:spPr>
          <a:xfrm>
            <a:off x="313558" y="3637164"/>
            <a:ext cx="964734" cy="2684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2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800" dirty="0"/>
                  <a:t>Flow network (</a:t>
                </a:r>
                <a:r>
                  <a:rPr lang="ko-KR" altLang="en-US" sz="2800" dirty="0"/>
                  <a:t>유량 그래프</a:t>
                </a:r>
                <a:r>
                  <a:rPr lang="en-US" altLang="ko-KR" sz="2800" dirty="0"/>
                  <a:t>) </a:t>
                </a:r>
                <a:r>
                  <a:rPr lang="ko-KR" altLang="en-US" sz="2800" dirty="0"/>
                  <a:t>의 특징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457200" indent="-457200">
                  <a:buAutoNum type="arabicPeriod"/>
                </a:pPr>
                <a:r>
                  <a:rPr lang="ko-KR" altLang="en-US" dirty="0"/>
                  <a:t>용량 제한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각 간선에 흐르는 유량은 그 간선의 용량을 넘어선 안된다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5238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7D5E6FD-86B4-4E72-B441-3EE7E2FF9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10" b="6120"/>
          <a:stretch/>
        </p:blipFill>
        <p:spPr>
          <a:xfrm>
            <a:off x="687552" y="1974456"/>
            <a:ext cx="4562475" cy="3593864"/>
          </a:xfrm>
          <a:prstGeom prst="rect">
            <a:avLst/>
          </a:prstGeom>
        </p:spPr>
      </p:pic>
      <p:pic>
        <p:nvPicPr>
          <p:cNvPr id="21" name="그림 2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D72C5BB-EDC1-4502-9E07-69157F853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10" b="6120"/>
          <a:stretch/>
        </p:blipFill>
        <p:spPr>
          <a:xfrm>
            <a:off x="4454168" y="1974456"/>
            <a:ext cx="4562475" cy="3593864"/>
          </a:xfrm>
          <a:prstGeom prst="rect">
            <a:avLst/>
          </a:prstGeom>
        </p:spPr>
      </p:pic>
      <p:pic>
        <p:nvPicPr>
          <p:cNvPr id="23" name="그림 2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7CB6847-0329-4B5D-831E-543BC68F1A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10" r="21819" b="6120"/>
          <a:stretch/>
        </p:blipFill>
        <p:spPr>
          <a:xfrm>
            <a:off x="8051732" y="1974456"/>
            <a:ext cx="3567020" cy="35938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Bipartite</a:t>
            </a:r>
            <a:r>
              <a:rPr lang="ko-KR" altLang="en-US" dirty="0"/>
              <a:t> </a:t>
            </a:r>
            <a:r>
              <a:rPr lang="en-US" altLang="ko-KR" dirty="0"/>
              <a:t>matching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C050-5068-4B68-9B09-71BAA9BF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이분 매칭</a:t>
            </a:r>
            <a:r>
              <a:rPr lang="en-US" altLang="ko-KR" sz="2800" dirty="0"/>
              <a:t> (Bipartite matching)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60</a:t>
            </a:fld>
            <a:endParaRPr kumimoji="1"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F35DACE-45EB-473A-8380-E6BD1E044183}"/>
              </a:ext>
            </a:extLst>
          </p:cNvPr>
          <p:cNvSpPr/>
          <p:nvPr/>
        </p:nvSpPr>
        <p:spPr>
          <a:xfrm>
            <a:off x="4079997" y="3637164"/>
            <a:ext cx="964734" cy="2684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6194E8B-124F-4811-A483-C98EB9FA5499}"/>
              </a:ext>
            </a:extLst>
          </p:cNvPr>
          <p:cNvSpPr/>
          <p:nvPr/>
        </p:nvSpPr>
        <p:spPr>
          <a:xfrm>
            <a:off x="7787931" y="3637164"/>
            <a:ext cx="964734" cy="2684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5749AED4-2E01-44D6-89DD-330DAC1BD12D}"/>
              </a:ext>
            </a:extLst>
          </p:cNvPr>
          <p:cNvSpPr/>
          <p:nvPr/>
        </p:nvSpPr>
        <p:spPr>
          <a:xfrm>
            <a:off x="313558" y="3637164"/>
            <a:ext cx="964734" cy="2684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292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5EED7EC-9B84-430E-9384-943B115D3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10" b="6120"/>
          <a:stretch/>
        </p:blipFill>
        <p:spPr>
          <a:xfrm>
            <a:off x="1249219" y="1974456"/>
            <a:ext cx="4562475" cy="35938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Bipartite matching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C050-5068-4B68-9B09-71BAA9BF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이분 매칭</a:t>
            </a:r>
            <a:r>
              <a:rPr lang="en-US" altLang="ko-KR" sz="2800" dirty="0"/>
              <a:t> (Bipartite matching)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61</a:t>
            </a:fld>
            <a:endParaRPr kumimoji="1"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747EDE0-7B56-4B03-B243-4E9B25A43ADA}"/>
              </a:ext>
            </a:extLst>
          </p:cNvPr>
          <p:cNvSpPr/>
          <p:nvPr/>
        </p:nvSpPr>
        <p:spPr>
          <a:xfrm>
            <a:off x="5329327" y="3637164"/>
            <a:ext cx="964734" cy="2684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E58FD79-3753-4A95-89EF-476E9B307A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10" b="6120"/>
          <a:stretch/>
        </p:blipFill>
        <p:spPr>
          <a:xfrm>
            <a:off x="6380307" y="1974456"/>
            <a:ext cx="4562475" cy="3593864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64FA89D-E245-4FBB-81E2-C921E94BD1D9}"/>
              </a:ext>
            </a:extLst>
          </p:cNvPr>
          <p:cNvSpPr/>
          <p:nvPr/>
        </p:nvSpPr>
        <p:spPr>
          <a:xfrm>
            <a:off x="766852" y="3637164"/>
            <a:ext cx="964734" cy="2684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2726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Bipartite matching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C050-5068-4B68-9B09-71BAA9BF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이분 매칭</a:t>
            </a:r>
            <a:r>
              <a:rPr lang="en-US" altLang="ko-KR" sz="2800" dirty="0"/>
              <a:t> (Bipartite matching)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62</a:t>
            </a:fld>
            <a:endParaRPr kumimoji="1" lang="ko-KR" altLang="en-US"/>
          </a:p>
        </p:txBody>
      </p:sp>
      <p:pic>
        <p:nvPicPr>
          <p:cNvPr id="29" name="그림 2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4F8C267-5D2C-4AA7-B30F-8829D2117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10" b="6120"/>
          <a:stretch/>
        </p:blipFill>
        <p:spPr>
          <a:xfrm>
            <a:off x="687552" y="1974456"/>
            <a:ext cx="4562475" cy="3593864"/>
          </a:xfrm>
          <a:prstGeom prst="rect">
            <a:avLst/>
          </a:prstGeom>
        </p:spPr>
      </p:pic>
      <p:pic>
        <p:nvPicPr>
          <p:cNvPr id="31" name="그림 30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3C0A4F24-E904-4361-9AF3-EBB609999F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10" b="6120"/>
          <a:stretch/>
        </p:blipFill>
        <p:spPr>
          <a:xfrm>
            <a:off x="4459143" y="1974456"/>
            <a:ext cx="4562475" cy="3593864"/>
          </a:xfrm>
          <a:prstGeom prst="rect">
            <a:avLst/>
          </a:prstGeom>
        </p:spPr>
      </p:pic>
      <p:pic>
        <p:nvPicPr>
          <p:cNvPr id="33" name="그림 3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E11E6B4-00A9-40FE-A9F5-74B66E6F9E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10" r="24587" b="6120"/>
          <a:stretch/>
        </p:blipFill>
        <p:spPr>
          <a:xfrm>
            <a:off x="8118845" y="1974456"/>
            <a:ext cx="3440678" cy="3593864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68A202E-96D1-4926-ABD9-409121CDDB26}"/>
              </a:ext>
            </a:extLst>
          </p:cNvPr>
          <p:cNvSpPr/>
          <p:nvPr/>
        </p:nvSpPr>
        <p:spPr>
          <a:xfrm>
            <a:off x="4079997" y="3637164"/>
            <a:ext cx="964734" cy="2684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0CB1051-CC0B-420A-9E74-E3DE0D1A951F}"/>
              </a:ext>
            </a:extLst>
          </p:cNvPr>
          <p:cNvSpPr/>
          <p:nvPr/>
        </p:nvSpPr>
        <p:spPr>
          <a:xfrm>
            <a:off x="7787931" y="3637164"/>
            <a:ext cx="964734" cy="2684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D0B4B02-5A8C-4E84-BF01-4DFAB3656CF8}"/>
              </a:ext>
            </a:extLst>
          </p:cNvPr>
          <p:cNvSpPr/>
          <p:nvPr/>
        </p:nvSpPr>
        <p:spPr>
          <a:xfrm>
            <a:off x="313558" y="3637164"/>
            <a:ext cx="964734" cy="2684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694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Bipartite matching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C050-5068-4B68-9B09-71BAA9BF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이분 매칭</a:t>
            </a:r>
            <a:r>
              <a:rPr lang="en-US" altLang="ko-KR" sz="2800" dirty="0"/>
              <a:t> (Bipartite matching)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63</a:t>
            </a:fld>
            <a:endParaRPr kumimoji="1" lang="ko-KR" altLang="en-US"/>
          </a:p>
        </p:txBody>
      </p:sp>
      <p:pic>
        <p:nvPicPr>
          <p:cNvPr id="33" name="그림 3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E11E6B4-00A9-40FE-A9F5-74B66E6F9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10" b="6120"/>
          <a:stretch/>
        </p:blipFill>
        <p:spPr>
          <a:xfrm>
            <a:off x="6380306" y="1974456"/>
            <a:ext cx="4562475" cy="3593864"/>
          </a:xfrm>
          <a:prstGeom prst="rect">
            <a:avLst/>
          </a:prstGeom>
        </p:spPr>
      </p:pic>
      <p:pic>
        <p:nvPicPr>
          <p:cNvPr id="35" name="그림 34" descr="지도이(가) 표시된 사진&#10;&#10;자동 생성된 설명">
            <a:extLst>
              <a:ext uri="{FF2B5EF4-FFF2-40B4-BE49-F238E27FC236}">
                <a16:creationId xmlns:a16="http://schemas.microsoft.com/office/drawing/2014/main" id="{21CC8AE5-DE92-400F-979F-F7E3E235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10" b="6120"/>
          <a:stretch/>
        </p:blipFill>
        <p:spPr>
          <a:xfrm>
            <a:off x="1249218" y="1974456"/>
            <a:ext cx="4562475" cy="3593864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9523757-F3F2-441D-9C8C-EECD4CF710DB}"/>
              </a:ext>
            </a:extLst>
          </p:cNvPr>
          <p:cNvSpPr/>
          <p:nvPr/>
        </p:nvSpPr>
        <p:spPr>
          <a:xfrm>
            <a:off x="5329327" y="3637164"/>
            <a:ext cx="964734" cy="2684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94A395D-5BDD-4552-BCC2-1D9DA869DA45}"/>
              </a:ext>
            </a:extLst>
          </p:cNvPr>
          <p:cNvSpPr/>
          <p:nvPr/>
        </p:nvSpPr>
        <p:spPr>
          <a:xfrm>
            <a:off x="766852" y="3637164"/>
            <a:ext cx="964734" cy="2684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599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Bipartite matching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C050-5068-4B68-9B09-71BAA9BF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이분 매칭</a:t>
            </a:r>
            <a:r>
              <a:rPr lang="en-US" altLang="ko-KR" sz="2800" dirty="0"/>
              <a:t> (Bipartite matching)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34 ~ 41 line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err="1"/>
              <a:t>dfs</a:t>
            </a:r>
            <a:r>
              <a:rPr lang="ko-KR" altLang="en-US" dirty="0"/>
              <a:t>를 돌려야 하므로 인접 리스트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46 ~ 48 line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err="1"/>
              <a:t>dfs</a:t>
            </a:r>
            <a:r>
              <a:rPr lang="ko-KR" altLang="en-US" dirty="0"/>
              <a:t> 수행하면서 매칭 가능여부 체크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64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C28FD5-4FDD-4D31-A779-C3E049E4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982" y="2011522"/>
            <a:ext cx="5040000" cy="43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082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Bipartite matching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800" dirty="0"/>
                  <a:t>이분 매칭</a:t>
                </a:r>
                <a:r>
                  <a:rPr lang="en-US" altLang="ko-KR" sz="2800" dirty="0"/>
                  <a:t> (Bipartite matching)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vis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그룹의 정점을 매칭했는지 여부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from : B</a:t>
                </a:r>
                <a:r>
                  <a:rPr lang="ko-KR" altLang="en-US" dirty="0"/>
                  <a:t>그룹의 정점이 </a:t>
                </a:r>
                <a:br>
                  <a:rPr lang="en-US" altLang="ko-KR" dirty="0"/>
                </a:br>
                <a:r>
                  <a:rPr lang="en-US" altLang="ko-KR" dirty="0"/>
                  <a:t>	A</a:t>
                </a:r>
                <a:r>
                  <a:rPr lang="ko-KR" altLang="en-US" dirty="0"/>
                  <a:t>그룹의 어떤 정점과 매칭됐는지</a:t>
                </a:r>
                <a:endParaRPr lang="en-US" altLang="ko-KR" dirty="0"/>
              </a:p>
              <a:p>
                <a:r>
                  <a:rPr lang="en-US" altLang="ko-KR" dirty="0"/>
                  <a:t>19 line</a:t>
                </a:r>
                <a:br>
                  <a:rPr lang="en-US" altLang="ko-KR" dirty="0"/>
                </a:br>
                <a:r>
                  <a:rPr lang="en-US" altLang="ko-KR" dirty="0"/>
                  <a:t>  from~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next</a:t>
                </a:r>
                <a:r>
                  <a:rPr lang="ko-KR" altLang="en-US" dirty="0"/>
                  <a:t>가 아직 매칭 </a:t>
                </a:r>
                <a:r>
                  <a:rPr lang="en-US" altLang="ko-KR" dirty="0"/>
                  <a:t>X</a:t>
                </a:r>
                <a:br>
                  <a:rPr lang="en-US" altLang="ko-KR" dirty="0"/>
                </a:br>
                <a:r>
                  <a:rPr lang="en-US" altLang="ko-KR" dirty="0"/>
                  <a:t>  </a:t>
                </a:r>
                <a:r>
                  <a:rPr lang="en-US" altLang="ko-KR" dirty="0" err="1"/>
                  <a:t>dfs</a:t>
                </a:r>
                <a:r>
                  <a:rPr lang="en-US" altLang="ko-KR" dirty="0"/>
                  <a:t>~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next</a:t>
                </a:r>
                <a:r>
                  <a:rPr lang="ko-KR" altLang="en-US" dirty="0"/>
                  <a:t>에 매칭된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그룹 정점에</a:t>
                </a:r>
                <a:br>
                  <a:rPr lang="en-US" altLang="ko-KR" dirty="0"/>
                </a:br>
                <a:r>
                  <a:rPr lang="en-US" altLang="ko-KR" dirty="0"/>
                  <a:t>	      </a:t>
                </a:r>
                <a:r>
                  <a:rPr lang="ko-KR" altLang="en-US" dirty="0"/>
                  <a:t>대해서 다른 점 매칭 가능여부</a:t>
                </a:r>
                <a:endParaRPr lang="en-US" altLang="ko-KR" dirty="0"/>
              </a:p>
              <a:p>
                <a:r>
                  <a:rPr lang="en-US" altLang="ko-KR" dirty="0"/>
                  <a:t>20 ~ 21 line</a:t>
                </a:r>
                <a:br>
                  <a:rPr lang="en-US" altLang="ko-KR" dirty="0"/>
                </a:br>
                <a:r>
                  <a:rPr lang="ko-KR" altLang="en-US" dirty="0"/>
                  <a:t>  새로운 점으로 매칭</a:t>
                </a:r>
                <a:r>
                  <a:rPr lang="en-US" altLang="ko-KR" dirty="0"/>
                  <a:t>, true </a:t>
                </a:r>
                <a:r>
                  <a:rPr lang="ko-KR" altLang="en-US" dirty="0"/>
                  <a:t>반환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65</a:t>
            </a:fld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006D2E-9A3F-4112-B868-DB37CA0D4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982" y="2228746"/>
            <a:ext cx="5040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18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F04F7E6-175C-4B2E-AD99-471DB6186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7" b="6193"/>
          <a:stretch/>
        </p:blipFill>
        <p:spPr>
          <a:xfrm>
            <a:off x="7202343" y="1974456"/>
            <a:ext cx="4562475" cy="35938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800" dirty="0"/>
                  <a:t>#2188 </a:t>
                </a:r>
                <a:r>
                  <a:rPr lang="ko-KR" altLang="en-US" sz="2800" dirty="0"/>
                  <a:t>축사 배정</a:t>
                </a:r>
                <a:endParaRPr lang="en-US" altLang="ko-KR" sz="2800" dirty="0"/>
              </a:p>
              <a:p>
                <a:endParaRPr lang="en-US" altLang="ko-KR" dirty="0"/>
              </a:p>
              <a:p>
                <a:r>
                  <a:rPr lang="en-US" altLang="ko-KR" dirty="0"/>
                  <a:t>N</a:t>
                </a:r>
                <a:r>
                  <a:rPr lang="ko-KR" altLang="en-US" dirty="0"/>
                  <a:t>마리의 소와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개의 축사가 있다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각 축사엔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마리의 소밖에 못 들어가며</a:t>
                </a:r>
                <a:endParaRPr lang="en-US" altLang="ko-KR" dirty="0"/>
              </a:p>
              <a:p>
                <a:r>
                  <a:rPr lang="ko-KR" altLang="en-US" dirty="0"/>
                  <a:t>각 소는 들어가기를 희망하는 축사가 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각 소를 희망 축사에 넣을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최대로 많이 넣을 수 있는 소는</a:t>
                </a:r>
                <a:r>
                  <a:rPr lang="en-US" altLang="ko-KR" dirty="0"/>
                  <a:t>? 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≤200, 0≤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z="36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sz="3600" dirty="0"/>
                  <a:t> </a:t>
                </a:r>
                <a:r>
                  <a:rPr lang="ko-KR" altLang="en-US" sz="3600" dirty="0"/>
                  <a:t>이분 매칭 풀이 가능</a:t>
                </a:r>
                <a:r>
                  <a:rPr lang="en-US" altLang="ko-KR" sz="3600" dirty="0"/>
                  <a:t>!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66</a:t>
            </a:fld>
            <a:endParaRPr kumimoji="1" lang="ko-KR" altLang="en-US"/>
          </a:p>
        </p:txBody>
      </p:sp>
      <p:pic>
        <p:nvPicPr>
          <p:cNvPr id="6" name="그림 5" descr="개체, 표지판, 그리기, 여자이(가) 표시된 사진&#10;&#10;자동 생성된 설명">
            <a:extLst>
              <a:ext uri="{FF2B5EF4-FFF2-40B4-BE49-F238E27FC236}">
                <a16:creationId xmlns:a16="http://schemas.microsoft.com/office/drawing/2014/main" id="{084D4FB9-A6B0-4306-8FB5-8D7F7FDF5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944" y="1365813"/>
            <a:ext cx="36580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264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Minimum</a:t>
            </a:r>
            <a:r>
              <a:rPr lang="ko-KR" altLang="en-US" dirty="0"/>
              <a:t> </a:t>
            </a:r>
            <a:r>
              <a:rPr lang="en-US" altLang="ko-KR" dirty="0"/>
              <a:t>cut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C050-5068-4B68-9B09-71BAA9BF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최소 컷 </a:t>
            </a:r>
            <a:r>
              <a:rPr lang="en-US" altLang="ko-KR" sz="2800" dirty="0"/>
              <a:t>(Minimum cut)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Cut : </a:t>
            </a:r>
            <a:r>
              <a:rPr lang="ko-KR" altLang="en-US" dirty="0"/>
              <a:t>그래프를 두 부분으로 나누는 것</a:t>
            </a:r>
            <a:r>
              <a:rPr lang="en-US" altLang="ko-KR" dirty="0"/>
              <a:t>. </a:t>
            </a:r>
            <a:r>
              <a:rPr lang="ko-KR" altLang="en-US" dirty="0"/>
              <a:t>간선을 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67</a:t>
            </a:fld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B22F3F-C3D7-43D9-A3BE-CEF1C4A0A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4" t="25525" r="26219" b="25382"/>
          <a:stretch/>
        </p:blipFill>
        <p:spPr>
          <a:xfrm>
            <a:off x="855677" y="3077311"/>
            <a:ext cx="3111260" cy="30996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F92484-120B-460A-A07D-6A06091F9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4" t="25525" r="26219" b="25382"/>
          <a:stretch/>
        </p:blipFill>
        <p:spPr>
          <a:xfrm>
            <a:off x="5243118" y="3777437"/>
            <a:ext cx="2408511" cy="2399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A3E50E-EC9C-40B5-8BC6-E2B31745E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4" t="25525" r="26219" b="25382"/>
          <a:stretch/>
        </p:blipFill>
        <p:spPr>
          <a:xfrm>
            <a:off x="8225065" y="2871426"/>
            <a:ext cx="2408511" cy="239952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C0211C-89A0-4D77-8428-84DDA1C9BB74}"/>
              </a:ext>
            </a:extLst>
          </p:cNvPr>
          <p:cNvCxnSpPr/>
          <p:nvPr/>
        </p:nvCxnSpPr>
        <p:spPr>
          <a:xfrm>
            <a:off x="5847127" y="3771388"/>
            <a:ext cx="1711354" cy="15891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6A407B-4406-422F-8A31-B7FB3C3BBAC2}"/>
              </a:ext>
            </a:extLst>
          </p:cNvPr>
          <p:cNvSpPr txBox="1"/>
          <p:nvPr/>
        </p:nvSpPr>
        <p:spPr>
          <a:xfrm>
            <a:off x="5987908" y="5854083"/>
            <a:ext cx="171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cut</a:t>
            </a:r>
            <a:r>
              <a:rPr lang="ko-KR" altLang="en-US" sz="1600" dirty="0"/>
              <a:t>비용 </a:t>
            </a:r>
            <a:r>
              <a:rPr lang="en-US" altLang="ko-KR" sz="1600" dirty="0"/>
              <a:t>= 2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2F84FB-F7AB-47B1-AD0E-1931A73E7FF7}"/>
              </a:ext>
            </a:extLst>
          </p:cNvPr>
          <p:cNvSpPr txBox="1"/>
          <p:nvPr/>
        </p:nvSpPr>
        <p:spPr>
          <a:xfrm>
            <a:off x="8852546" y="5022091"/>
            <a:ext cx="171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cut</a:t>
            </a:r>
            <a:r>
              <a:rPr lang="ko-KR" altLang="en-US" sz="1600" dirty="0"/>
              <a:t>비용 </a:t>
            </a:r>
            <a:r>
              <a:rPr lang="en-US" altLang="ko-KR" sz="1600" dirty="0"/>
              <a:t>= 3</a:t>
            </a:r>
            <a:endParaRPr lang="ko-KR" altLang="en-US" sz="16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85B721F-D06B-4969-8787-091133F17708}"/>
              </a:ext>
            </a:extLst>
          </p:cNvPr>
          <p:cNvCxnSpPr/>
          <p:nvPr/>
        </p:nvCxnSpPr>
        <p:spPr>
          <a:xfrm>
            <a:off x="8131917" y="3432914"/>
            <a:ext cx="1711354" cy="15891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652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지도이(가) 표시된 사진&#10;&#10;자동 생성된 설명">
            <a:extLst>
              <a:ext uri="{FF2B5EF4-FFF2-40B4-BE49-F238E27FC236}">
                <a16:creationId xmlns:a16="http://schemas.microsoft.com/office/drawing/2014/main" id="{38EB6C6D-C9B6-4D6E-BA98-B898DDB82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7" t="24488" r="17946" b="22919"/>
          <a:stretch/>
        </p:blipFill>
        <p:spPr>
          <a:xfrm>
            <a:off x="7918452" y="2954824"/>
            <a:ext cx="3054743" cy="2537363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8B54D1D-254A-4693-B18E-9529944EBC79}"/>
              </a:ext>
            </a:extLst>
          </p:cNvPr>
          <p:cNvCxnSpPr>
            <a:cxnSpLocks/>
          </p:cNvCxnSpPr>
          <p:nvPr/>
        </p:nvCxnSpPr>
        <p:spPr>
          <a:xfrm>
            <a:off x="8293483" y="3543118"/>
            <a:ext cx="1795244" cy="14789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지도이(가) 표시된 사진&#10;&#10;자동 생성된 설명">
            <a:extLst>
              <a:ext uri="{FF2B5EF4-FFF2-40B4-BE49-F238E27FC236}">
                <a16:creationId xmlns:a16="http://schemas.microsoft.com/office/drawing/2014/main" id="{B2C29DE3-40C0-4D27-928F-F37D4DCA7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7" t="24488" r="17946" b="22919"/>
          <a:stretch/>
        </p:blipFill>
        <p:spPr>
          <a:xfrm>
            <a:off x="4883283" y="3721618"/>
            <a:ext cx="3054743" cy="2537363"/>
          </a:xfrm>
          <a:prstGeom prst="rect">
            <a:avLst/>
          </a:prstGeom>
        </p:spPr>
      </p:pic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31A216FC-6F0C-4581-8E28-1E1F3BA0B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7" t="24488" r="17946" b="22919"/>
          <a:stretch/>
        </p:blipFill>
        <p:spPr>
          <a:xfrm>
            <a:off x="598657" y="3077311"/>
            <a:ext cx="3929169" cy="32636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Minimum</a:t>
            </a:r>
            <a:r>
              <a:rPr lang="ko-KR" altLang="en-US" dirty="0"/>
              <a:t> </a:t>
            </a:r>
            <a:r>
              <a:rPr lang="en-US" altLang="ko-KR" dirty="0"/>
              <a:t>cut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C050-5068-4B68-9B09-71BAA9BF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최소 컷 </a:t>
            </a:r>
            <a:r>
              <a:rPr lang="en-US" altLang="ko-KR" sz="2800" dirty="0"/>
              <a:t>(Minimum cut)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Cut : </a:t>
            </a:r>
            <a:r>
              <a:rPr lang="ko-KR" altLang="en-US" dirty="0"/>
              <a:t>그래프를 두 부분으로 나누는 것</a:t>
            </a:r>
            <a:r>
              <a:rPr lang="en-US" altLang="ko-KR" dirty="0"/>
              <a:t>. </a:t>
            </a:r>
            <a:r>
              <a:rPr lang="ko-KR" altLang="en-US" dirty="0"/>
              <a:t>간선을 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68</a:t>
            </a:fld>
            <a:endParaRPr kumimoji="1"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C0211C-89A0-4D77-8428-84DDA1C9BB74}"/>
              </a:ext>
            </a:extLst>
          </p:cNvPr>
          <p:cNvCxnSpPr>
            <a:cxnSpLocks/>
          </p:cNvCxnSpPr>
          <p:nvPr/>
        </p:nvCxnSpPr>
        <p:spPr>
          <a:xfrm>
            <a:off x="5763237" y="3881592"/>
            <a:ext cx="1795244" cy="14789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6A407B-4406-422F-8A31-B7FB3C3BBAC2}"/>
              </a:ext>
            </a:extLst>
          </p:cNvPr>
          <p:cNvSpPr txBox="1"/>
          <p:nvPr/>
        </p:nvSpPr>
        <p:spPr>
          <a:xfrm>
            <a:off x="5987908" y="5854083"/>
            <a:ext cx="171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cut</a:t>
            </a:r>
            <a:r>
              <a:rPr lang="ko-KR" altLang="en-US" sz="1600" dirty="0"/>
              <a:t>비용 </a:t>
            </a:r>
            <a:r>
              <a:rPr lang="en-US" altLang="ko-KR" sz="1600" dirty="0"/>
              <a:t>= 70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2F84FB-F7AB-47B1-AD0E-1931A73E7FF7}"/>
              </a:ext>
            </a:extLst>
          </p:cNvPr>
          <p:cNvSpPr txBox="1"/>
          <p:nvPr/>
        </p:nvSpPr>
        <p:spPr>
          <a:xfrm>
            <a:off x="8852546" y="5022091"/>
            <a:ext cx="171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cut</a:t>
            </a:r>
            <a:r>
              <a:rPr lang="ko-KR" altLang="en-US" sz="1600" dirty="0"/>
              <a:t>비용 </a:t>
            </a:r>
            <a:r>
              <a:rPr lang="en-US" altLang="ko-KR" sz="1600" dirty="0"/>
              <a:t>= 45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429133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지도이(가) 표시된 사진&#10;&#10;자동 생성된 설명">
            <a:extLst>
              <a:ext uri="{FF2B5EF4-FFF2-40B4-BE49-F238E27FC236}">
                <a16:creationId xmlns:a16="http://schemas.microsoft.com/office/drawing/2014/main" id="{B2C29DE3-40C0-4D27-928F-F37D4DCA7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7" t="24488" r="17946" b="22919"/>
          <a:stretch/>
        </p:blipFill>
        <p:spPr>
          <a:xfrm>
            <a:off x="4883283" y="3721618"/>
            <a:ext cx="3054743" cy="2537363"/>
          </a:xfrm>
          <a:prstGeom prst="rect">
            <a:avLst/>
          </a:prstGeom>
        </p:spPr>
      </p:pic>
      <p:pic>
        <p:nvPicPr>
          <p:cNvPr id="17" name="그림 16" descr="지도이(가) 표시된 사진&#10;&#10;자동 생성된 설명">
            <a:extLst>
              <a:ext uri="{FF2B5EF4-FFF2-40B4-BE49-F238E27FC236}">
                <a16:creationId xmlns:a16="http://schemas.microsoft.com/office/drawing/2014/main" id="{38EB6C6D-C9B6-4D6E-BA98-B898DDB82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7" t="24488" r="17946" b="22919"/>
          <a:stretch/>
        </p:blipFill>
        <p:spPr>
          <a:xfrm>
            <a:off x="7918452" y="2954824"/>
            <a:ext cx="3054743" cy="2537363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8B54D1D-254A-4693-B18E-9529944EBC79}"/>
              </a:ext>
            </a:extLst>
          </p:cNvPr>
          <p:cNvCxnSpPr>
            <a:cxnSpLocks/>
          </p:cNvCxnSpPr>
          <p:nvPr/>
        </p:nvCxnSpPr>
        <p:spPr>
          <a:xfrm>
            <a:off x="8293483" y="3543118"/>
            <a:ext cx="1795244" cy="14789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31A216FC-6F0C-4581-8E28-1E1F3BA0B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7" t="24488" r="17946" b="22919"/>
          <a:stretch/>
        </p:blipFill>
        <p:spPr>
          <a:xfrm>
            <a:off x="598657" y="3077311"/>
            <a:ext cx="3929169" cy="32636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Minimum</a:t>
            </a:r>
            <a:r>
              <a:rPr lang="ko-KR" altLang="en-US" dirty="0"/>
              <a:t> </a:t>
            </a:r>
            <a:r>
              <a:rPr lang="en-US" altLang="ko-KR" dirty="0"/>
              <a:t>cut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C050-5068-4B68-9B09-71BAA9BF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최소 컷 </a:t>
            </a:r>
            <a:r>
              <a:rPr lang="en-US" altLang="ko-KR" sz="2800" dirty="0"/>
              <a:t>(Minimum cut)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Minimum cut : </a:t>
            </a:r>
            <a:r>
              <a:rPr lang="ko-KR" altLang="en-US" dirty="0"/>
              <a:t>그래프를 두 부분으로 나눌 때</a:t>
            </a:r>
            <a:r>
              <a:rPr lang="en-US" altLang="ko-KR" dirty="0"/>
              <a:t>, </a:t>
            </a:r>
            <a:r>
              <a:rPr lang="ko-KR" altLang="en-US" dirty="0"/>
              <a:t>가장 적은 비용이 드는 </a:t>
            </a:r>
            <a:r>
              <a:rPr lang="en-US" altLang="ko-KR" dirty="0"/>
              <a:t>cut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69</a:t>
            </a:fld>
            <a:endParaRPr kumimoji="1"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C0211C-89A0-4D77-8428-84DDA1C9BB74}"/>
              </a:ext>
            </a:extLst>
          </p:cNvPr>
          <p:cNvCxnSpPr>
            <a:cxnSpLocks/>
          </p:cNvCxnSpPr>
          <p:nvPr/>
        </p:nvCxnSpPr>
        <p:spPr>
          <a:xfrm>
            <a:off x="5763237" y="3881592"/>
            <a:ext cx="1795244" cy="14789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6A407B-4406-422F-8A31-B7FB3C3BBAC2}"/>
              </a:ext>
            </a:extLst>
          </p:cNvPr>
          <p:cNvSpPr txBox="1"/>
          <p:nvPr/>
        </p:nvSpPr>
        <p:spPr>
          <a:xfrm>
            <a:off x="5987908" y="5854083"/>
            <a:ext cx="171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cut</a:t>
            </a:r>
            <a:r>
              <a:rPr lang="ko-KR" altLang="en-US" sz="1600" dirty="0"/>
              <a:t>비용 </a:t>
            </a:r>
            <a:r>
              <a:rPr lang="en-US" altLang="ko-KR" sz="1600" dirty="0"/>
              <a:t>= 70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2F84FB-F7AB-47B1-AD0E-1931A73E7FF7}"/>
              </a:ext>
            </a:extLst>
          </p:cNvPr>
          <p:cNvSpPr txBox="1"/>
          <p:nvPr/>
        </p:nvSpPr>
        <p:spPr>
          <a:xfrm>
            <a:off x="8852546" y="5022091"/>
            <a:ext cx="171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cut</a:t>
            </a:r>
            <a:r>
              <a:rPr lang="ko-KR" altLang="en-US" sz="1600" dirty="0"/>
              <a:t>비용 </a:t>
            </a:r>
            <a:r>
              <a:rPr lang="en-US" altLang="ko-KR" sz="1600" dirty="0"/>
              <a:t>= 45</a:t>
            </a:r>
            <a:endParaRPr lang="ko-KR" altLang="en-US" sz="16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23904E-847F-416F-A27C-7FB455E762B8}"/>
              </a:ext>
            </a:extLst>
          </p:cNvPr>
          <p:cNvSpPr/>
          <p:nvPr/>
        </p:nvSpPr>
        <p:spPr>
          <a:xfrm>
            <a:off x="8125477" y="2913814"/>
            <a:ext cx="2471391" cy="261938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1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800" dirty="0"/>
                  <a:t>Flow network (</a:t>
                </a:r>
                <a:r>
                  <a:rPr lang="ko-KR" altLang="en-US" sz="2800" dirty="0"/>
                  <a:t>유량 그래프</a:t>
                </a:r>
                <a:r>
                  <a:rPr lang="en-US" altLang="ko-KR" sz="2800" dirty="0"/>
                  <a:t>) </a:t>
                </a:r>
                <a:r>
                  <a:rPr lang="ko-KR" altLang="en-US" sz="2800" dirty="0"/>
                  <a:t>의 특징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2.   </a:t>
                </a:r>
                <a:r>
                  <a:rPr lang="ko-KR" altLang="en-US" dirty="0"/>
                  <a:t>유량 보존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들어오는 유량의 총합과 나가는 유량의 총합은 같다</a:t>
                </a:r>
                <a:r>
                  <a:rPr lang="en-US" altLang="ko-KR" dirty="0"/>
                  <a:t>. (S, T </a:t>
                </a:r>
                <a:r>
                  <a:rPr lang="ko-KR" altLang="en-US" dirty="0"/>
                  <a:t>는 제외</a:t>
                </a:r>
                <a:r>
                  <a:rPr lang="en-US" altLang="ko-KR" dirty="0"/>
                  <a:t>)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0523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지도이(가) 표시된 사진&#10;&#10;자동 생성된 설명">
            <a:extLst>
              <a:ext uri="{FF2B5EF4-FFF2-40B4-BE49-F238E27FC236}">
                <a16:creationId xmlns:a16="http://schemas.microsoft.com/office/drawing/2014/main" id="{B2C29DE3-40C0-4D27-928F-F37D4DCA7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7" t="24488" r="17946" b="22919"/>
          <a:stretch/>
        </p:blipFill>
        <p:spPr>
          <a:xfrm>
            <a:off x="4883283" y="3721618"/>
            <a:ext cx="3054743" cy="2537363"/>
          </a:xfrm>
          <a:prstGeom prst="rect">
            <a:avLst/>
          </a:prstGeom>
        </p:spPr>
      </p:pic>
      <p:pic>
        <p:nvPicPr>
          <p:cNvPr id="17" name="그림 16" descr="지도이(가) 표시된 사진&#10;&#10;자동 생성된 설명">
            <a:extLst>
              <a:ext uri="{FF2B5EF4-FFF2-40B4-BE49-F238E27FC236}">
                <a16:creationId xmlns:a16="http://schemas.microsoft.com/office/drawing/2014/main" id="{38EB6C6D-C9B6-4D6E-BA98-B898DDB82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7" t="24488" r="17946" b="22919"/>
          <a:stretch/>
        </p:blipFill>
        <p:spPr>
          <a:xfrm>
            <a:off x="7918452" y="2954824"/>
            <a:ext cx="3054743" cy="2537363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8B54D1D-254A-4693-B18E-9529944EBC79}"/>
              </a:ext>
            </a:extLst>
          </p:cNvPr>
          <p:cNvCxnSpPr>
            <a:cxnSpLocks/>
          </p:cNvCxnSpPr>
          <p:nvPr/>
        </p:nvCxnSpPr>
        <p:spPr>
          <a:xfrm>
            <a:off x="8293483" y="3543118"/>
            <a:ext cx="1795244" cy="14789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31A216FC-6F0C-4581-8E28-1E1F3BA0B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7" t="24488" r="17946" b="22919"/>
          <a:stretch/>
        </p:blipFill>
        <p:spPr>
          <a:xfrm>
            <a:off x="598657" y="3077311"/>
            <a:ext cx="3929169" cy="32636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Max-flow Min-cut theorem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C050-5068-4B68-9B09-71BAA9BF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최대 유량 최소 컷 정리</a:t>
            </a:r>
            <a:endParaRPr lang="en-US" altLang="ko-KR" sz="28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결론만 말해서</a:t>
            </a:r>
            <a:r>
              <a:rPr lang="en-US" altLang="ko-KR" dirty="0"/>
              <a:t> Max flow </a:t>
            </a:r>
            <a:r>
              <a:rPr lang="ko-KR" altLang="en-US" dirty="0"/>
              <a:t>와 </a:t>
            </a:r>
            <a:r>
              <a:rPr lang="en-US" altLang="ko-KR" dirty="0"/>
              <a:t>Min cut </a:t>
            </a:r>
            <a:r>
              <a:rPr lang="ko-KR" altLang="en-US" dirty="0"/>
              <a:t>은 </a:t>
            </a:r>
            <a:r>
              <a:rPr lang="en-US" altLang="ko-KR" dirty="0"/>
              <a:t>“</a:t>
            </a:r>
            <a:r>
              <a:rPr lang="ko-KR" altLang="en-US" dirty="0"/>
              <a:t>동치</a:t>
            </a:r>
            <a:r>
              <a:rPr lang="en-US" altLang="ko-KR" dirty="0"/>
              <a:t>”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증명은 링크 확인하자</a:t>
            </a:r>
            <a:r>
              <a:rPr lang="en-US" altLang="ko-KR" dirty="0"/>
              <a:t>) (</a:t>
            </a:r>
            <a:r>
              <a:rPr lang="ko-KR" altLang="en-US" dirty="0">
                <a:hlinkClick r:id="rId3"/>
              </a:rPr>
              <a:t>링크</a:t>
            </a:r>
            <a:r>
              <a:rPr lang="en-US" altLang="ko-KR" dirty="0">
                <a:hlinkClick r:id="rId3"/>
              </a:rPr>
              <a:t>1</a:t>
            </a:r>
            <a:r>
              <a:rPr lang="en-US" altLang="ko-KR" dirty="0"/>
              <a:t>) (</a:t>
            </a:r>
            <a:r>
              <a:rPr lang="ko-KR" altLang="en-US" dirty="0">
                <a:hlinkClick r:id="rId4"/>
              </a:rPr>
              <a:t>링크</a:t>
            </a:r>
            <a:r>
              <a:rPr lang="en-US" altLang="ko-KR" dirty="0">
                <a:hlinkClick r:id="rId4"/>
              </a:rPr>
              <a:t>2</a:t>
            </a:r>
            <a:r>
              <a:rPr lang="en-US" altLang="ko-KR" dirty="0"/>
              <a:t>-</a:t>
            </a:r>
            <a:r>
              <a:rPr lang="ko-KR" altLang="en-US" dirty="0"/>
              <a:t>증명</a:t>
            </a:r>
            <a:r>
              <a:rPr lang="en-US" altLang="ko-KR" dirty="0"/>
              <a:t>2)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70</a:t>
            </a:fld>
            <a:endParaRPr kumimoji="1"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C0211C-89A0-4D77-8428-84DDA1C9BB74}"/>
              </a:ext>
            </a:extLst>
          </p:cNvPr>
          <p:cNvCxnSpPr>
            <a:cxnSpLocks/>
          </p:cNvCxnSpPr>
          <p:nvPr/>
        </p:nvCxnSpPr>
        <p:spPr>
          <a:xfrm>
            <a:off x="5763237" y="3881592"/>
            <a:ext cx="1795244" cy="14789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6A407B-4406-422F-8A31-B7FB3C3BBAC2}"/>
              </a:ext>
            </a:extLst>
          </p:cNvPr>
          <p:cNvSpPr txBox="1"/>
          <p:nvPr/>
        </p:nvSpPr>
        <p:spPr>
          <a:xfrm>
            <a:off x="5987908" y="5854083"/>
            <a:ext cx="171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cut</a:t>
            </a:r>
            <a:r>
              <a:rPr lang="ko-KR" altLang="en-US" sz="1600" dirty="0"/>
              <a:t>비용 </a:t>
            </a:r>
            <a:r>
              <a:rPr lang="en-US" altLang="ko-KR" sz="1600" dirty="0"/>
              <a:t>= 70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2F84FB-F7AB-47B1-AD0E-1931A73E7FF7}"/>
              </a:ext>
            </a:extLst>
          </p:cNvPr>
          <p:cNvSpPr txBox="1"/>
          <p:nvPr/>
        </p:nvSpPr>
        <p:spPr>
          <a:xfrm>
            <a:off x="8852546" y="5022091"/>
            <a:ext cx="171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cut</a:t>
            </a:r>
            <a:r>
              <a:rPr lang="ko-KR" altLang="en-US" sz="1600" dirty="0"/>
              <a:t>비용 </a:t>
            </a:r>
            <a:r>
              <a:rPr lang="en-US" altLang="ko-KR" sz="1600" dirty="0"/>
              <a:t>= 45</a:t>
            </a:r>
            <a:endParaRPr lang="ko-KR" altLang="en-US" sz="16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30DA92F-6CA8-462A-A6FA-7431C6DC2162}"/>
              </a:ext>
            </a:extLst>
          </p:cNvPr>
          <p:cNvSpPr/>
          <p:nvPr/>
        </p:nvSpPr>
        <p:spPr>
          <a:xfrm>
            <a:off x="8125477" y="2913814"/>
            <a:ext cx="2471391" cy="261938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363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Minimum Vertex</a:t>
            </a:r>
            <a:r>
              <a:rPr lang="ko-KR" altLang="en-US" dirty="0"/>
              <a:t> </a:t>
            </a:r>
            <a:r>
              <a:rPr lang="en-US" altLang="ko-KR" dirty="0"/>
              <a:t>Cover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C050-5068-4B68-9B09-71BAA9BF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최소 </a:t>
            </a:r>
            <a:r>
              <a:rPr lang="ko-KR" altLang="en-US" sz="2800" dirty="0" err="1"/>
              <a:t>버텍스</a:t>
            </a:r>
            <a:r>
              <a:rPr lang="ko-KR" altLang="en-US" sz="2800" dirty="0"/>
              <a:t> 커버 </a:t>
            </a:r>
            <a:r>
              <a:rPr lang="en-US" altLang="ko-KR" sz="2800" dirty="0"/>
              <a:t>(Minimum Vertex Cover)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Vertex Cover : </a:t>
            </a:r>
            <a:r>
              <a:rPr lang="ko-KR" altLang="en-US" dirty="0"/>
              <a:t>정점 집합 </a:t>
            </a:r>
            <a:r>
              <a:rPr lang="en-US" altLang="ko-KR" dirty="0"/>
              <a:t>V</a:t>
            </a:r>
            <a:r>
              <a:rPr lang="ko-KR" altLang="en-US" dirty="0"/>
              <a:t>의 부분 집합으로 모든 간선의 양 쪽 끝점 중 하나는 </a:t>
            </a:r>
            <a:br>
              <a:rPr lang="en-US" altLang="ko-KR" dirty="0"/>
            </a:br>
            <a:r>
              <a:rPr lang="en-US" altLang="ko-KR" dirty="0"/>
              <a:t>		Vertex	cover</a:t>
            </a:r>
            <a:r>
              <a:rPr lang="ko-KR" altLang="en-US" dirty="0"/>
              <a:t>에 속한다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71</a:t>
            </a:fld>
            <a:endParaRPr kumimoji="1" lang="ko-KR" altLang="en-US" dirty="0"/>
          </a:p>
        </p:txBody>
      </p:sp>
      <p:pic>
        <p:nvPicPr>
          <p:cNvPr id="8" name="그림 7" descr="개체, 그리기이(가) 표시된 사진&#10;&#10;자동 생성된 설명">
            <a:extLst>
              <a:ext uri="{FF2B5EF4-FFF2-40B4-BE49-F238E27FC236}">
                <a16:creationId xmlns:a16="http://schemas.microsoft.com/office/drawing/2014/main" id="{0D892381-38D2-4D49-8A03-11DE38D68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1" t="22282" r="24380" b="13732"/>
          <a:stretch/>
        </p:blipFill>
        <p:spPr>
          <a:xfrm>
            <a:off x="754193" y="3077401"/>
            <a:ext cx="3054742" cy="3374762"/>
          </a:xfrm>
          <a:prstGeom prst="rect">
            <a:avLst/>
          </a:prstGeom>
        </p:spPr>
      </p:pic>
      <p:pic>
        <p:nvPicPr>
          <p:cNvPr id="19" name="그림 18" descr="개체, 그리기이(가) 표시된 사진&#10;&#10;자동 생성된 설명">
            <a:extLst>
              <a:ext uri="{FF2B5EF4-FFF2-40B4-BE49-F238E27FC236}">
                <a16:creationId xmlns:a16="http://schemas.microsoft.com/office/drawing/2014/main" id="{08E97B7D-7524-494E-B3FF-C30FDDFBE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1" t="22282" r="24380" b="13732"/>
          <a:stretch/>
        </p:blipFill>
        <p:spPr>
          <a:xfrm>
            <a:off x="5227826" y="3828463"/>
            <a:ext cx="2374901" cy="2623700"/>
          </a:xfrm>
          <a:prstGeom prst="rect">
            <a:avLst/>
          </a:prstGeom>
        </p:spPr>
      </p:pic>
      <p:pic>
        <p:nvPicPr>
          <p:cNvPr id="21" name="그림 20" descr="개체, 그리기이(가) 표시된 사진&#10;&#10;자동 생성된 설명">
            <a:extLst>
              <a:ext uri="{FF2B5EF4-FFF2-40B4-BE49-F238E27FC236}">
                <a16:creationId xmlns:a16="http://schemas.microsoft.com/office/drawing/2014/main" id="{E7E6EDB4-4A87-432F-AD30-E8451B2A1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1" t="22282" r="24380" b="13732"/>
          <a:stretch/>
        </p:blipFill>
        <p:spPr>
          <a:xfrm>
            <a:off x="8201148" y="2868487"/>
            <a:ext cx="2374901" cy="26237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0A22E8F-1009-4D8E-9FB6-7A23D6FC4FA5}"/>
              </a:ext>
            </a:extLst>
          </p:cNvPr>
          <p:cNvSpPr/>
          <p:nvPr/>
        </p:nvSpPr>
        <p:spPr>
          <a:xfrm>
            <a:off x="5188599" y="5394121"/>
            <a:ext cx="511729" cy="5117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9DF7BF-1D1E-40E2-9979-7E833B3B786A}"/>
              </a:ext>
            </a:extLst>
          </p:cNvPr>
          <p:cNvSpPr/>
          <p:nvPr/>
        </p:nvSpPr>
        <p:spPr>
          <a:xfrm>
            <a:off x="7138614" y="4171948"/>
            <a:ext cx="511729" cy="5117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4AE39CB-215C-47BA-8BDA-775E2251C7F0}"/>
              </a:ext>
            </a:extLst>
          </p:cNvPr>
          <p:cNvSpPr/>
          <p:nvPr/>
        </p:nvSpPr>
        <p:spPr>
          <a:xfrm>
            <a:off x="6234355" y="4848836"/>
            <a:ext cx="511729" cy="51172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38ABB25-8DFA-401A-AE33-2820147E1DAA}"/>
              </a:ext>
            </a:extLst>
          </p:cNvPr>
          <p:cNvSpPr/>
          <p:nvPr/>
        </p:nvSpPr>
        <p:spPr>
          <a:xfrm>
            <a:off x="9207316" y="3899305"/>
            <a:ext cx="511729" cy="5117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A9A7D09-048D-4F99-99D5-7531274E692A}"/>
              </a:ext>
            </a:extLst>
          </p:cNvPr>
          <p:cNvSpPr/>
          <p:nvPr/>
        </p:nvSpPr>
        <p:spPr>
          <a:xfrm>
            <a:off x="9232483" y="5015071"/>
            <a:ext cx="511729" cy="5117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A6F8940-57ED-4278-9EFD-D930657B721C}"/>
              </a:ext>
            </a:extLst>
          </p:cNvPr>
          <p:cNvGrpSpPr/>
          <p:nvPr/>
        </p:nvGrpSpPr>
        <p:grpSpPr>
          <a:xfrm>
            <a:off x="5827257" y="5710274"/>
            <a:ext cx="357973" cy="272643"/>
            <a:chOff x="5327009" y="4411034"/>
            <a:chExt cx="357973" cy="27264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C49A726-57CD-4C21-B167-989E1FEE7C63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CE1EBCD-C301-435E-A35B-D7AAC92D4A77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2E9DC1D-5AFD-4D74-8A76-CE46FC68E423}"/>
              </a:ext>
            </a:extLst>
          </p:cNvPr>
          <p:cNvGrpSpPr/>
          <p:nvPr/>
        </p:nvGrpSpPr>
        <p:grpSpPr>
          <a:xfrm>
            <a:off x="5756920" y="5224243"/>
            <a:ext cx="357973" cy="272643"/>
            <a:chOff x="5327009" y="4411034"/>
            <a:chExt cx="357973" cy="272643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BA84429-50ED-448E-BEF8-684EE3A4E0D7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126E0BA-41F6-47B9-9502-E7AE2DB0CDFB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20C7DEF-FC97-43B7-A9D4-43AC6FFF29BE}"/>
              </a:ext>
            </a:extLst>
          </p:cNvPr>
          <p:cNvGrpSpPr/>
          <p:nvPr/>
        </p:nvGrpSpPr>
        <p:grpSpPr>
          <a:xfrm>
            <a:off x="6241054" y="4311289"/>
            <a:ext cx="357973" cy="272643"/>
            <a:chOff x="5327009" y="4411034"/>
            <a:chExt cx="357973" cy="272643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A01558C-D2FE-4520-B006-C7FAFCB85513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2F26EE7-552E-4925-9136-DA3D9FDF7980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8AE767-BFAA-46EB-ABFC-11C82C301F71}"/>
              </a:ext>
            </a:extLst>
          </p:cNvPr>
          <p:cNvGrpSpPr/>
          <p:nvPr/>
        </p:nvGrpSpPr>
        <p:grpSpPr>
          <a:xfrm>
            <a:off x="6377046" y="5488378"/>
            <a:ext cx="357973" cy="272643"/>
            <a:chOff x="5327009" y="4411034"/>
            <a:chExt cx="357973" cy="272643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72BC842-7427-41B8-B1BD-D35C3C7E3A7F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3F698F0-9E76-4A16-9EA2-C532EA4FE6B2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6C24860-F82E-485E-A4D8-94209DF40D75}"/>
              </a:ext>
            </a:extLst>
          </p:cNvPr>
          <p:cNvGrpSpPr/>
          <p:nvPr/>
        </p:nvGrpSpPr>
        <p:grpSpPr>
          <a:xfrm>
            <a:off x="6709980" y="4583932"/>
            <a:ext cx="357973" cy="272643"/>
            <a:chOff x="5327009" y="4411034"/>
            <a:chExt cx="357973" cy="272643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668B52-444A-4AB8-874F-42168FEAEAD3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30031D7-B7C9-4AD7-A1FB-E4D7201F9680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02CC92C-F0A3-4FA6-973D-D363E11C81C6}"/>
              </a:ext>
            </a:extLst>
          </p:cNvPr>
          <p:cNvGrpSpPr/>
          <p:nvPr/>
        </p:nvGrpSpPr>
        <p:grpSpPr>
          <a:xfrm>
            <a:off x="8832583" y="4725971"/>
            <a:ext cx="357973" cy="272643"/>
            <a:chOff x="5327009" y="4411034"/>
            <a:chExt cx="357973" cy="272643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5D15209-EE59-4712-8A49-20864049C447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312D4BC-42B7-4F9E-BB4E-608C6665AE7F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00D9C05-1E5E-488E-B35C-1972BE7F4B9B}"/>
              </a:ext>
            </a:extLst>
          </p:cNvPr>
          <p:cNvGrpSpPr/>
          <p:nvPr/>
        </p:nvGrpSpPr>
        <p:grpSpPr>
          <a:xfrm>
            <a:off x="8762246" y="4239940"/>
            <a:ext cx="357973" cy="272643"/>
            <a:chOff x="5327009" y="4411034"/>
            <a:chExt cx="357973" cy="272643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0F1AAFB-C744-4429-9F99-AD12A33107DE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255FFFC-9C29-43E1-8E52-1989BBCF4D05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1EA660E-8F01-4F83-ADE7-0D92EDA02BCC}"/>
              </a:ext>
            </a:extLst>
          </p:cNvPr>
          <p:cNvGrpSpPr/>
          <p:nvPr/>
        </p:nvGrpSpPr>
        <p:grpSpPr>
          <a:xfrm>
            <a:off x="9246380" y="3326986"/>
            <a:ext cx="357973" cy="272643"/>
            <a:chOff x="5327009" y="4411034"/>
            <a:chExt cx="357973" cy="272643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F127203-6707-42E8-996E-C347369041C4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62188CA-779F-4433-8401-ECEC3CCC84AC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0DB6C45-718E-4D07-9C41-97FABBA1BFB3}"/>
              </a:ext>
            </a:extLst>
          </p:cNvPr>
          <p:cNvGrpSpPr/>
          <p:nvPr/>
        </p:nvGrpSpPr>
        <p:grpSpPr>
          <a:xfrm>
            <a:off x="9382372" y="4504075"/>
            <a:ext cx="357973" cy="272643"/>
            <a:chOff x="5327009" y="4411034"/>
            <a:chExt cx="357973" cy="272643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89330DB-DE63-45E1-B529-449EB60219D2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F0BAFB1-CAD8-48B6-9A79-0746A73A4586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B533F79-DCA8-4D51-B149-F2D615C05F77}"/>
              </a:ext>
            </a:extLst>
          </p:cNvPr>
          <p:cNvGrpSpPr/>
          <p:nvPr/>
        </p:nvGrpSpPr>
        <p:grpSpPr>
          <a:xfrm>
            <a:off x="9715306" y="3599629"/>
            <a:ext cx="357973" cy="272643"/>
            <a:chOff x="5327009" y="4411034"/>
            <a:chExt cx="357973" cy="272643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46B8CB7-7E3F-41FE-83BD-066816D1A127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E3B4DA3-5805-4070-A2A4-9D65867305D7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25099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개체, 그리기이(가) 표시된 사진&#10;&#10;자동 생성된 설명">
            <a:extLst>
              <a:ext uri="{FF2B5EF4-FFF2-40B4-BE49-F238E27FC236}">
                <a16:creationId xmlns:a16="http://schemas.microsoft.com/office/drawing/2014/main" id="{E7E6EDB4-4A87-432F-AD30-E8451B2A1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1" t="22282" r="24380" b="13732"/>
          <a:stretch/>
        </p:blipFill>
        <p:spPr>
          <a:xfrm>
            <a:off x="8201148" y="2868487"/>
            <a:ext cx="2374901" cy="26237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Minimum Vertex</a:t>
            </a:r>
            <a:r>
              <a:rPr lang="ko-KR" altLang="en-US" dirty="0"/>
              <a:t> </a:t>
            </a:r>
            <a:r>
              <a:rPr lang="en-US" altLang="ko-KR" dirty="0"/>
              <a:t>Cover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800" dirty="0"/>
                  <a:t>최소 </a:t>
                </a:r>
                <a:r>
                  <a:rPr lang="ko-KR" altLang="en-US" sz="2800" dirty="0" err="1"/>
                  <a:t>버텍스</a:t>
                </a:r>
                <a:r>
                  <a:rPr lang="ko-KR" altLang="en-US" sz="2800" dirty="0"/>
                  <a:t> 커버 </a:t>
                </a:r>
                <a:r>
                  <a:rPr lang="en-US" altLang="ko-KR" sz="2800" dirty="0"/>
                  <a:t>(Minimum Vertex Cover)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Minimum Vertex Cover : </a:t>
                </a:r>
                <a:r>
                  <a:rPr lang="ko-KR" altLang="en-US" dirty="0"/>
                  <a:t>정점 집합 </a:t>
                </a:r>
                <a:r>
                  <a:rPr lang="en-US" altLang="ko-KR" dirty="0"/>
                  <a:t>V</a:t>
                </a:r>
                <a:r>
                  <a:rPr lang="ko-KR" altLang="en-US" dirty="0"/>
                  <a:t>의 부분 집합으로 모든 간선의 최소한 한쪽 끝점은 </a:t>
                </a:r>
                <a:r>
                  <a:rPr lang="en-US" altLang="ko-KR" dirty="0"/>
                  <a:t>				Vertex cover</a:t>
                </a:r>
                <a:r>
                  <a:rPr lang="ko-KR" altLang="en-US" dirty="0"/>
                  <a:t>에 속한다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vertex cover</a:t>
                </a:r>
                <a:r>
                  <a:rPr lang="ko-KR" altLang="en-US" dirty="0"/>
                  <a:t>에 속한    정점의 수가 최소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72</a:t>
            </a:fld>
            <a:endParaRPr kumimoji="1" lang="ko-KR" altLang="en-US" dirty="0"/>
          </a:p>
        </p:txBody>
      </p:sp>
      <p:pic>
        <p:nvPicPr>
          <p:cNvPr id="8" name="그림 7" descr="개체, 그리기이(가) 표시된 사진&#10;&#10;자동 생성된 설명">
            <a:extLst>
              <a:ext uri="{FF2B5EF4-FFF2-40B4-BE49-F238E27FC236}">
                <a16:creationId xmlns:a16="http://schemas.microsoft.com/office/drawing/2014/main" id="{0D892381-38D2-4D49-8A03-11DE38D68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1" t="22282" r="24380" b="13732"/>
          <a:stretch/>
        </p:blipFill>
        <p:spPr>
          <a:xfrm>
            <a:off x="754193" y="3077401"/>
            <a:ext cx="3054742" cy="3374762"/>
          </a:xfrm>
          <a:prstGeom prst="rect">
            <a:avLst/>
          </a:prstGeom>
        </p:spPr>
      </p:pic>
      <p:pic>
        <p:nvPicPr>
          <p:cNvPr id="19" name="그림 18" descr="개체, 그리기이(가) 표시된 사진&#10;&#10;자동 생성된 설명">
            <a:extLst>
              <a:ext uri="{FF2B5EF4-FFF2-40B4-BE49-F238E27FC236}">
                <a16:creationId xmlns:a16="http://schemas.microsoft.com/office/drawing/2014/main" id="{08E97B7D-7524-494E-B3FF-C30FDDFBE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1" t="22282" r="24380" b="13732"/>
          <a:stretch/>
        </p:blipFill>
        <p:spPr>
          <a:xfrm>
            <a:off x="5227826" y="3828463"/>
            <a:ext cx="2374901" cy="26237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0A22E8F-1009-4D8E-9FB6-7A23D6FC4FA5}"/>
              </a:ext>
            </a:extLst>
          </p:cNvPr>
          <p:cNvSpPr/>
          <p:nvPr/>
        </p:nvSpPr>
        <p:spPr>
          <a:xfrm>
            <a:off x="5188599" y="5394121"/>
            <a:ext cx="511729" cy="5117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9DF7BF-1D1E-40E2-9979-7E833B3B786A}"/>
              </a:ext>
            </a:extLst>
          </p:cNvPr>
          <p:cNvSpPr/>
          <p:nvPr/>
        </p:nvSpPr>
        <p:spPr>
          <a:xfrm>
            <a:off x="7138614" y="4171948"/>
            <a:ext cx="511729" cy="5117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4AE39CB-215C-47BA-8BDA-775E2251C7F0}"/>
              </a:ext>
            </a:extLst>
          </p:cNvPr>
          <p:cNvSpPr/>
          <p:nvPr/>
        </p:nvSpPr>
        <p:spPr>
          <a:xfrm>
            <a:off x="6234355" y="4848836"/>
            <a:ext cx="511729" cy="51172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38ABB25-8DFA-401A-AE33-2820147E1DAA}"/>
              </a:ext>
            </a:extLst>
          </p:cNvPr>
          <p:cNvSpPr/>
          <p:nvPr/>
        </p:nvSpPr>
        <p:spPr>
          <a:xfrm>
            <a:off x="9207316" y="3899305"/>
            <a:ext cx="511729" cy="5117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A9A7D09-048D-4F99-99D5-7531274E692A}"/>
              </a:ext>
            </a:extLst>
          </p:cNvPr>
          <p:cNvSpPr/>
          <p:nvPr/>
        </p:nvSpPr>
        <p:spPr>
          <a:xfrm>
            <a:off x="9232483" y="5015071"/>
            <a:ext cx="511729" cy="5117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A6F8940-57ED-4278-9EFD-D930657B721C}"/>
              </a:ext>
            </a:extLst>
          </p:cNvPr>
          <p:cNvGrpSpPr/>
          <p:nvPr/>
        </p:nvGrpSpPr>
        <p:grpSpPr>
          <a:xfrm>
            <a:off x="5827257" y="5710274"/>
            <a:ext cx="357973" cy="272643"/>
            <a:chOff x="5327009" y="4411034"/>
            <a:chExt cx="357973" cy="27264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C49A726-57CD-4C21-B167-989E1FEE7C63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CE1EBCD-C301-435E-A35B-D7AAC92D4A77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2E9DC1D-5AFD-4D74-8A76-CE46FC68E423}"/>
              </a:ext>
            </a:extLst>
          </p:cNvPr>
          <p:cNvGrpSpPr/>
          <p:nvPr/>
        </p:nvGrpSpPr>
        <p:grpSpPr>
          <a:xfrm>
            <a:off x="5756920" y="5224243"/>
            <a:ext cx="357973" cy="272643"/>
            <a:chOff x="5327009" y="4411034"/>
            <a:chExt cx="357973" cy="272643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BA84429-50ED-448E-BEF8-684EE3A4E0D7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126E0BA-41F6-47B9-9502-E7AE2DB0CDFB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20C7DEF-FC97-43B7-A9D4-43AC6FFF29BE}"/>
              </a:ext>
            </a:extLst>
          </p:cNvPr>
          <p:cNvGrpSpPr/>
          <p:nvPr/>
        </p:nvGrpSpPr>
        <p:grpSpPr>
          <a:xfrm>
            <a:off x="6241054" y="4311289"/>
            <a:ext cx="357973" cy="272643"/>
            <a:chOff x="5327009" y="4411034"/>
            <a:chExt cx="357973" cy="272643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A01558C-D2FE-4520-B006-C7FAFCB85513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2F26EE7-552E-4925-9136-DA3D9FDF7980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8AE767-BFAA-46EB-ABFC-11C82C301F71}"/>
              </a:ext>
            </a:extLst>
          </p:cNvPr>
          <p:cNvGrpSpPr/>
          <p:nvPr/>
        </p:nvGrpSpPr>
        <p:grpSpPr>
          <a:xfrm>
            <a:off x="6377046" y="5488378"/>
            <a:ext cx="357973" cy="272643"/>
            <a:chOff x="5327009" y="4411034"/>
            <a:chExt cx="357973" cy="272643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72BC842-7427-41B8-B1BD-D35C3C7E3A7F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3F698F0-9E76-4A16-9EA2-C532EA4FE6B2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6C24860-F82E-485E-A4D8-94209DF40D75}"/>
              </a:ext>
            </a:extLst>
          </p:cNvPr>
          <p:cNvGrpSpPr/>
          <p:nvPr/>
        </p:nvGrpSpPr>
        <p:grpSpPr>
          <a:xfrm>
            <a:off x="6709980" y="4583932"/>
            <a:ext cx="357973" cy="272643"/>
            <a:chOff x="5327009" y="4411034"/>
            <a:chExt cx="357973" cy="272643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668B52-444A-4AB8-874F-42168FEAEAD3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30031D7-B7C9-4AD7-A1FB-E4D7201F9680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02CC92C-F0A3-4FA6-973D-D363E11C81C6}"/>
              </a:ext>
            </a:extLst>
          </p:cNvPr>
          <p:cNvGrpSpPr/>
          <p:nvPr/>
        </p:nvGrpSpPr>
        <p:grpSpPr>
          <a:xfrm>
            <a:off x="8832583" y="4725971"/>
            <a:ext cx="357973" cy="272643"/>
            <a:chOff x="5327009" y="4411034"/>
            <a:chExt cx="357973" cy="272643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5D15209-EE59-4712-8A49-20864049C447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312D4BC-42B7-4F9E-BB4E-608C6665AE7F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00D9C05-1E5E-488E-B35C-1972BE7F4B9B}"/>
              </a:ext>
            </a:extLst>
          </p:cNvPr>
          <p:cNvGrpSpPr/>
          <p:nvPr/>
        </p:nvGrpSpPr>
        <p:grpSpPr>
          <a:xfrm>
            <a:off x="8762246" y="4239940"/>
            <a:ext cx="357973" cy="272643"/>
            <a:chOff x="5327009" y="4411034"/>
            <a:chExt cx="357973" cy="272643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0F1AAFB-C744-4429-9F99-AD12A33107DE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255FFFC-9C29-43E1-8E52-1989BBCF4D05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1EA660E-8F01-4F83-ADE7-0D92EDA02BCC}"/>
              </a:ext>
            </a:extLst>
          </p:cNvPr>
          <p:cNvGrpSpPr/>
          <p:nvPr/>
        </p:nvGrpSpPr>
        <p:grpSpPr>
          <a:xfrm>
            <a:off x="9246380" y="3326986"/>
            <a:ext cx="357973" cy="272643"/>
            <a:chOff x="5327009" y="4411034"/>
            <a:chExt cx="357973" cy="272643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F127203-6707-42E8-996E-C347369041C4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62188CA-779F-4433-8401-ECEC3CCC84AC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0DB6C45-718E-4D07-9C41-97FABBA1BFB3}"/>
              </a:ext>
            </a:extLst>
          </p:cNvPr>
          <p:cNvGrpSpPr/>
          <p:nvPr/>
        </p:nvGrpSpPr>
        <p:grpSpPr>
          <a:xfrm>
            <a:off x="9382372" y="4504075"/>
            <a:ext cx="357973" cy="272643"/>
            <a:chOff x="5327009" y="4411034"/>
            <a:chExt cx="357973" cy="272643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89330DB-DE63-45E1-B529-449EB60219D2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F0BAFB1-CAD8-48B6-9A79-0746A73A4586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B533F79-DCA8-4D51-B149-F2D615C05F77}"/>
              </a:ext>
            </a:extLst>
          </p:cNvPr>
          <p:cNvGrpSpPr/>
          <p:nvPr/>
        </p:nvGrpSpPr>
        <p:grpSpPr>
          <a:xfrm>
            <a:off x="9715306" y="3599629"/>
            <a:ext cx="357973" cy="272643"/>
            <a:chOff x="5327009" y="4411034"/>
            <a:chExt cx="357973" cy="272643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46B8CB7-7E3F-41FE-83BD-066816D1A127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E3B4DA3-5805-4070-A2A4-9D65867305D7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93734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개체, 그리기이(가) 표시된 사진&#10;&#10;자동 생성된 설명">
            <a:extLst>
              <a:ext uri="{FF2B5EF4-FFF2-40B4-BE49-F238E27FC236}">
                <a16:creationId xmlns:a16="http://schemas.microsoft.com/office/drawing/2014/main" id="{E7E6EDB4-4A87-432F-AD30-E8451B2A1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1" t="22282" r="24380" b="13732"/>
          <a:stretch/>
        </p:blipFill>
        <p:spPr>
          <a:xfrm>
            <a:off x="8201148" y="2868487"/>
            <a:ext cx="2374901" cy="26237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Konig’s</a:t>
            </a:r>
            <a:r>
              <a:rPr lang="ko-KR" altLang="en-US" dirty="0"/>
              <a:t> </a:t>
            </a:r>
            <a:r>
              <a:rPr lang="en-US" altLang="ko-KR" dirty="0"/>
              <a:t>Theorem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AC050-5068-4B68-9B09-71BAA9BF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err="1"/>
              <a:t>퀴닉의</a:t>
            </a:r>
            <a:r>
              <a:rPr lang="ko-KR" altLang="en-US" sz="2800" dirty="0"/>
              <a:t> 정리</a:t>
            </a:r>
            <a:endParaRPr lang="en-US" altLang="ko-KR" sz="28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이번에도 결론만 말해서 이분그래프에서의 최소 </a:t>
            </a:r>
            <a:r>
              <a:rPr lang="ko-KR" altLang="en-US" dirty="0" err="1"/>
              <a:t>버텍스</a:t>
            </a:r>
            <a:r>
              <a:rPr lang="ko-KR" altLang="en-US" dirty="0"/>
              <a:t> 커버는 최대 유량과 동치이다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증명은 링크 확인하자</a:t>
            </a:r>
            <a:r>
              <a:rPr lang="en-US" altLang="ko-KR" dirty="0"/>
              <a:t>) (</a:t>
            </a:r>
            <a:r>
              <a:rPr lang="ko-KR" altLang="en-US" dirty="0">
                <a:hlinkClick r:id="rId3"/>
              </a:rPr>
              <a:t>링크</a:t>
            </a:r>
            <a:r>
              <a:rPr lang="en-US" altLang="ko-KR" dirty="0">
                <a:hlinkClick r:id="rId3"/>
              </a:rPr>
              <a:t>1</a:t>
            </a:r>
            <a:r>
              <a:rPr lang="en-US" altLang="ko-KR" dirty="0"/>
              <a:t>) (</a:t>
            </a:r>
            <a:r>
              <a:rPr lang="ko-KR" altLang="en-US" dirty="0">
                <a:hlinkClick r:id="rId4"/>
              </a:rPr>
              <a:t>링크</a:t>
            </a:r>
            <a:r>
              <a:rPr lang="en-US" altLang="ko-KR" dirty="0">
                <a:hlinkClick r:id="rId4"/>
              </a:rPr>
              <a:t>2</a:t>
            </a:r>
            <a:r>
              <a:rPr lang="en-US" altLang="ko-KR" dirty="0"/>
              <a:t>-</a:t>
            </a:r>
            <a:r>
              <a:rPr lang="ko-KR" altLang="en-US" dirty="0"/>
              <a:t>증명</a:t>
            </a:r>
            <a:r>
              <a:rPr lang="en-US" altLang="ko-KR" dirty="0"/>
              <a:t>3)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73</a:t>
            </a:fld>
            <a:endParaRPr kumimoji="1" lang="ko-KR" altLang="en-US" dirty="0"/>
          </a:p>
        </p:txBody>
      </p:sp>
      <p:pic>
        <p:nvPicPr>
          <p:cNvPr id="8" name="그림 7" descr="개체, 그리기이(가) 표시된 사진&#10;&#10;자동 생성된 설명">
            <a:extLst>
              <a:ext uri="{FF2B5EF4-FFF2-40B4-BE49-F238E27FC236}">
                <a16:creationId xmlns:a16="http://schemas.microsoft.com/office/drawing/2014/main" id="{0D892381-38D2-4D49-8A03-11DE38D68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1" t="22282" r="24380" b="13732"/>
          <a:stretch/>
        </p:blipFill>
        <p:spPr>
          <a:xfrm>
            <a:off x="754193" y="3077401"/>
            <a:ext cx="3054742" cy="3374762"/>
          </a:xfrm>
          <a:prstGeom prst="rect">
            <a:avLst/>
          </a:prstGeom>
        </p:spPr>
      </p:pic>
      <p:pic>
        <p:nvPicPr>
          <p:cNvPr id="19" name="그림 18" descr="개체, 그리기이(가) 표시된 사진&#10;&#10;자동 생성된 설명">
            <a:extLst>
              <a:ext uri="{FF2B5EF4-FFF2-40B4-BE49-F238E27FC236}">
                <a16:creationId xmlns:a16="http://schemas.microsoft.com/office/drawing/2014/main" id="{08E97B7D-7524-494E-B3FF-C30FDDFBE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1" t="22282" r="24380" b="13732"/>
          <a:stretch/>
        </p:blipFill>
        <p:spPr>
          <a:xfrm>
            <a:off x="5227826" y="3828463"/>
            <a:ext cx="2374901" cy="26237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0A22E8F-1009-4D8E-9FB6-7A23D6FC4FA5}"/>
              </a:ext>
            </a:extLst>
          </p:cNvPr>
          <p:cNvSpPr/>
          <p:nvPr/>
        </p:nvSpPr>
        <p:spPr>
          <a:xfrm>
            <a:off x="5188599" y="5394121"/>
            <a:ext cx="511729" cy="5117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9DF7BF-1D1E-40E2-9979-7E833B3B786A}"/>
              </a:ext>
            </a:extLst>
          </p:cNvPr>
          <p:cNvSpPr/>
          <p:nvPr/>
        </p:nvSpPr>
        <p:spPr>
          <a:xfrm>
            <a:off x="7138614" y="4171948"/>
            <a:ext cx="511729" cy="5117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4AE39CB-215C-47BA-8BDA-775E2251C7F0}"/>
              </a:ext>
            </a:extLst>
          </p:cNvPr>
          <p:cNvSpPr/>
          <p:nvPr/>
        </p:nvSpPr>
        <p:spPr>
          <a:xfrm>
            <a:off x="6234355" y="4848836"/>
            <a:ext cx="511729" cy="51172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38ABB25-8DFA-401A-AE33-2820147E1DAA}"/>
              </a:ext>
            </a:extLst>
          </p:cNvPr>
          <p:cNvSpPr/>
          <p:nvPr/>
        </p:nvSpPr>
        <p:spPr>
          <a:xfrm>
            <a:off x="9207316" y="3899305"/>
            <a:ext cx="511729" cy="5117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A9A7D09-048D-4F99-99D5-7531274E692A}"/>
              </a:ext>
            </a:extLst>
          </p:cNvPr>
          <p:cNvSpPr/>
          <p:nvPr/>
        </p:nvSpPr>
        <p:spPr>
          <a:xfrm>
            <a:off x="9232483" y="5015071"/>
            <a:ext cx="511729" cy="5117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A6F8940-57ED-4278-9EFD-D930657B721C}"/>
              </a:ext>
            </a:extLst>
          </p:cNvPr>
          <p:cNvGrpSpPr/>
          <p:nvPr/>
        </p:nvGrpSpPr>
        <p:grpSpPr>
          <a:xfrm>
            <a:off x="5827257" y="5710274"/>
            <a:ext cx="357973" cy="272643"/>
            <a:chOff x="5327009" y="4411034"/>
            <a:chExt cx="357973" cy="27264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C49A726-57CD-4C21-B167-989E1FEE7C63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CE1EBCD-C301-435E-A35B-D7AAC92D4A77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2E9DC1D-5AFD-4D74-8A76-CE46FC68E423}"/>
              </a:ext>
            </a:extLst>
          </p:cNvPr>
          <p:cNvGrpSpPr/>
          <p:nvPr/>
        </p:nvGrpSpPr>
        <p:grpSpPr>
          <a:xfrm>
            <a:off x="5756920" y="5224243"/>
            <a:ext cx="357973" cy="272643"/>
            <a:chOff x="5327009" y="4411034"/>
            <a:chExt cx="357973" cy="272643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BA84429-50ED-448E-BEF8-684EE3A4E0D7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126E0BA-41F6-47B9-9502-E7AE2DB0CDFB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20C7DEF-FC97-43B7-A9D4-43AC6FFF29BE}"/>
              </a:ext>
            </a:extLst>
          </p:cNvPr>
          <p:cNvGrpSpPr/>
          <p:nvPr/>
        </p:nvGrpSpPr>
        <p:grpSpPr>
          <a:xfrm>
            <a:off x="6241054" y="4311289"/>
            <a:ext cx="357973" cy="272643"/>
            <a:chOff x="5327009" y="4411034"/>
            <a:chExt cx="357973" cy="272643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A01558C-D2FE-4520-B006-C7FAFCB85513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2F26EE7-552E-4925-9136-DA3D9FDF7980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8AE767-BFAA-46EB-ABFC-11C82C301F71}"/>
              </a:ext>
            </a:extLst>
          </p:cNvPr>
          <p:cNvGrpSpPr/>
          <p:nvPr/>
        </p:nvGrpSpPr>
        <p:grpSpPr>
          <a:xfrm>
            <a:off x="6377046" y="5488378"/>
            <a:ext cx="357973" cy="272643"/>
            <a:chOff x="5327009" y="4411034"/>
            <a:chExt cx="357973" cy="272643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72BC842-7427-41B8-B1BD-D35C3C7E3A7F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3F698F0-9E76-4A16-9EA2-C532EA4FE6B2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6C24860-F82E-485E-A4D8-94209DF40D75}"/>
              </a:ext>
            </a:extLst>
          </p:cNvPr>
          <p:cNvGrpSpPr/>
          <p:nvPr/>
        </p:nvGrpSpPr>
        <p:grpSpPr>
          <a:xfrm>
            <a:off x="6709980" y="4583932"/>
            <a:ext cx="357973" cy="272643"/>
            <a:chOff x="5327009" y="4411034"/>
            <a:chExt cx="357973" cy="272643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668B52-444A-4AB8-874F-42168FEAEAD3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30031D7-B7C9-4AD7-A1FB-E4D7201F9680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02CC92C-F0A3-4FA6-973D-D363E11C81C6}"/>
              </a:ext>
            </a:extLst>
          </p:cNvPr>
          <p:cNvGrpSpPr/>
          <p:nvPr/>
        </p:nvGrpSpPr>
        <p:grpSpPr>
          <a:xfrm>
            <a:off x="8832583" y="4725971"/>
            <a:ext cx="357973" cy="272643"/>
            <a:chOff x="5327009" y="4411034"/>
            <a:chExt cx="357973" cy="272643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5D15209-EE59-4712-8A49-20864049C447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312D4BC-42B7-4F9E-BB4E-608C6665AE7F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00D9C05-1E5E-488E-B35C-1972BE7F4B9B}"/>
              </a:ext>
            </a:extLst>
          </p:cNvPr>
          <p:cNvGrpSpPr/>
          <p:nvPr/>
        </p:nvGrpSpPr>
        <p:grpSpPr>
          <a:xfrm>
            <a:off x="8762246" y="4239940"/>
            <a:ext cx="357973" cy="272643"/>
            <a:chOff x="5327009" y="4411034"/>
            <a:chExt cx="357973" cy="272643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0F1AAFB-C744-4429-9F99-AD12A33107DE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255FFFC-9C29-43E1-8E52-1989BBCF4D05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1EA660E-8F01-4F83-ADE7-0D92EDA02BCC}"/>
              </a:ext>
            </a:extLst>
          </p:cNvPr>
          <p:cNvGrpSpPr/>
          <p:nvPr/>
        </p:nvGrpSpPr>
        <p:grpSpPr>
          <a:xfrm>
            <a:off x="9246380" y="3326986"/>
            <a:ext cx="357973" cy="272643"/>
            <a:chOff x="5327009" y="4411034"/>
            <a:chExt cx="357973" cy="272643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F127203-6707-42E8-996E-C347369041C4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62188CA-779F-4433-8401-ECEC3CCC84AC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0DB6C45-718E-4D07-9C41-97FABBA1BFB3}"/>
              </a:ext>
            </a:extLst>
          </p:cNvPr>
          <p:cNvGrpSpPr/>
          <p:nvPr/>
        </p:nvGrpSpPr>
        <p:grpSpPr>
          <a:xfrm>
            <a:off x="9382372" y="4504075"/>
            <a:ext cx="357973" cy="272643"/>
            <a:chOff x="5327009" y="4411034"/>
            <a:chExt cx="357973" cy="272643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89330DB-DE63-45E1-B529-449EB60219D2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F0BAFB1-CAD8-48B6-9A79-0746A73A4586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B533F79-DCA8-4D51-B149-F2D615C05F77}"/>
              </a:ext>
            </a:extLst>
          </p:cNvPr>
          <p:cNvGrpSpPr/>
          <p:nvPr/>
        </p:nvGrpSpPr>
        <p:grpSpPr>
          <a:xfrm>
            <a:off x="9715306" y="3599629"/>
            <a:ext cx="357973" cy="272643"/>
            <a:chOff x="5327009" y="4411034"/>
            <a:chExt cx="357973" cy="272643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46B8CB7-7E3F-41FE-83BD-066816D1A127}"/>
                </a:ext>
              </a:extLst>
            </p:cNvPr>
            <p:cNvCxnSpPr/>
            <p:nvPr/>
          </p:nvCxnSpPr>
          <p:spPr>
            <a:xfrm>
              <a:off x="5327009" y="4488110"/>
              <a:ext cx="117454" cy="19556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E3B4DA3-5805-4070-A2A4-9D65867305D7}"/>
                </a:ext>
              </a:extLst>
            </p:cNvPr>
            <p:cNvCxnSpPr/>
            <p:nvPr/>
          </p:nvCxnSpPr>
          <p:spPr>
            <a:xfrm flipH="1">
              <a:off x="5444463" y="4411034"/>
              <a:ext cx="240519" cy="2726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38148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5F682-C270-425C-8271-408299E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800" dirty="0"/>
                  <a:t>Reference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err="1"/>
                  <a:t>k</a:t>
                </a:r>
                <a:r>
                  <a:rPr lang="en-US" altLang="ko-KR" b="0" dirty="0" err="1"/>
                  <a:t>oosaga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유량 관련 알고리즘 정리 </a:t>
                </a:r>
                <a:r>
                  <a:rPr lang="en-US" altLang="ko-KR" dirty="0"/>
                  <a:t>(</a:t>
                </a:r>
                <a:r>
                  <a:rPr lang="ko-KR" altLang="en-US" dirty="0">
                    <a:hlinkClick r:id="rId2"/>
                  </a:rPr>
                  <a:t>링크</a:t>
                </a:r>
                <a:r>
                  <a:rPr lang="en-US" altLang="ko-KR" dirty="0"/>
                  <a:t>)</a:t>
                </a:r>
                <a:br>
                  <a:rPr lang="en-US" altLang="ko-KR" dirty="0"/>
                </a:br>
                <a:r>
                  <a:rPr lang="en-US" altLang="ko-KR" dirty="0"/>
                  <a:t>	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유량 관련 알고리즘 증명 </a:t>
                </a:r>
                <a:r>
                  <a:rPr lang="en-US" altLang="ko-KR" dirty="0"/>
                  <a:t>(</a:t>
                </a:r>
                <a:r>
                  <a:rPr lang="ko-KR" altLang="en-US" dirty="0">
                    <a:hlinkClick r:id="rId3"/>
                  </a:rPr>
                  <a:t>링크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endParaRPr lang="en-US" altLang="ko-KR" sz="400" dirty="0"/>
              </a:p>
              <a:p>
                <a:pPr marL="0" indent="0">
                  <a:buNone/>
                </a:pPr>
                <a:r>
                  <a:rPr lang="en-US" altLang="ko-KR" dirty="0"/>
                  <a:t>kks227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네트워크 플로우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이분탐색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최소 컷 등등 </a:t>
                </a:r>
                <a:r>
                  <a:rPr lang="en-US" altLang="ko-KR" dirty="0"/>
                  <a:t>(</a:t>
                </a:r>
                <a:r>
                  <a:rPr lang="ko-KR" altLang="en-US" dirty="0">
                    <a:hlinkClick r:id="rId4"/>
                  </a:rPr>
                  <a:t>링크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endParaRPr lang="en-US" altLang="ko-KR" sz="400" dirty="0"/>
              </a:p>
              <a:p>
                <a:pPr marL="0" indent="0">
                  <a:buNone/>
                </a:pPr>
                <a:r>
                  <a:rPr lang="en-US" altLang="ko-KR" dirty="0"/>
                  <a:t>crocus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네트워크 플로우 </a:t>
                </a:r>
                <a:r>
                  <a:rPr lang="en-US" altLang="ko-KR" dirty="0"/>
                  <a:t>(</a:t>
                </a:r>
                <a:r>
                  <a:rPr lang="ko-KR" altLang="en-US" dirty="0">
                    <a:hlinkClick r:id="rId5"/>
                  </a:rPr>
                  <a:t>링크</a:t>
                </a:r>
                <a:r>
                  <a:rPr lang="en-US" altLang="ko-KR" dirty="0"/>
                  <a:t>) , </a:t>
                </a:r>
                <a:r>
                  <a:rPr lang="ko-KR" altLang="en-US" dirty="0" err="1"/>
                  <a:t>이분매칭</a:t>
                </a:r>
                <a:r>
                  <a:rPr lang="en-US" altLang="ko-KR" dirty="0"/>
                  <a:t>(</a:t>
                </a:r>
                <a:r>
                  <a:rPr lang="ko-KR" altLang="en-US" dirty="0">
                    <a:hlinkClick r:id="rId6"/>
                  </a:rPr>
                  <a:t>링크</a:t>
                </a:r>
                <a:r>
                  <a:rPr lang="en-US" altLang="ko-KR" dirty="0"/>
                  <a:t>) , </a:t>
                </a:r>
                <a:r>
                  <a:rPr lang="ko-KR" altLang="en-US" dirty="0" err="1"/>
                  <a:t>이분매칭</a:t>
                </a:r>
                <a:r>
                  <a:rPr lang="ko-KR" altLang="en-US" dirty="0"/>
                  <a:t> 시간 최적화 </a:t>
                </a:r>
                <a:r>
                  <a:rPr lang="en-US" altLang="ko-KR" dirty="0"/>
                  <a:t>(</a:t>
                </a:r>
                <a:r>
                  <a:rPr lang="ko-KR" altLang="en-US" dirty="0">
                    <a:hlinkClick r:id="rId7"/>
                  </a:rPr>
                  <a:t>링크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marL="0" indent="0">
                  <a:buNone/>
                </a:pPr>
                <a:r>
                  <a:rPr lang="ko-KR" altLang="en-US" dirty="0"/>
                  <a:t>더 공부하기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MCMF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, </a:t>
                </a:r>
                <a:r>
                  <a:rPr lang="en-US" altLang="ko-KR" dirty="0" err="1"/>
                  <a:t>Dinic’s</a:t>
                </a:r>
                <a:r>
                  <a:rPr lang="en-US" altLang="ko-KR" dirty="0"/>
                  <a:t> algorithm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,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    Hopcroft-Karp algorithm in bipartite graph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ra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2.5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DAC050-5068-4B68-9B09-71BAA9BF5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1075" t="-2155" b="-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0836C-0A36-4C6E-926F-16ECD97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74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44522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30ED737-5DA4-4F40-8A20-B77918EC156A}"/>
              </a:ext>
            </a:extLst>
          </p:cNvPr>
          <p:cNvSpPr txBox="1">
            <a:spLocks/>
          </p:cNvSpPr>
          <p:nvPr/>
        </p:nvSpPr>
        <p:spPr>
          <a:xfrm>
            <a:off x="1867283" y="1899332"/>
            <a:ext cx="5032585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네트워크 플로우</a:t>
            </a:r>
            <a:r>
              <a:rPr lang="en-US" altLang="ko-KR" sz="1800" dirty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6086 </a:t>
            </a:r>
            <a:r>
              <a:rPr lang="ko-KR" altLang="en-US" sz="1800" dirty="0">
                <a:solidFill>
                  <a:srgbClr val="FF0000"/>
                </a:solidFill>
              </a:rPr>
              <a:t>최대 유량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17412 </a:t>
            </a:r>
            <a:r>
              <a:rPr lang="ko-KR" altLang="en-US" sz="1800" dirty="0">
                <a:solidFill>
                  <a:srgbClr val="FF0000"/>
                </a:solidFill>
              </a:rPr>
              <a:t>도시 왕복하기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 2316 </a:t>
            </a:r>
            <a:r>
              <a:rPr lang="ko-KR" altLang="en-US" sz="1800" dirty="0"/>
              <a:t>도시 왕복하기</a:t>
            </a:r>
            <a:r>
              <a:rPr lang="en-US" altLang="ko-KR" sz="1800" dirty="0"/>
              <a:t>2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 7616 </a:t>
            </a:r>
            <a:r>
              <a:rPr lang="ko-KR" altLang="en-US" sz="1800" dirty="0"/>
              <a:t>교실로 가는 길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 1658 </a:t>
            </a:r>
            <a:r>
              <a:rPr lang="ko-KR" altLang="en-US" sz="1800" dirty="0"/>
              <a:t>돼지 잡기</a:t>
            </a:r>
            <a:endParaRPr lang="en-US" altLang="ko-KR" sz="1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6EC072-A9DA-4844-8CAC-C8E5A188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추천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D78977D-FCC2-4BF3-9131-49C01EA2E870}"/>
              </a:ext>
            </a:extLst>
          </p:cNvPr>
          <p:cNvSpPr txBox="1">
            <a:spLocks/>
          </p:cNvSpPr>
          <p:nvPr/>
        </p:nvSpPr>
        <p:spPr>
          <a:xfrm>
            <a:off x="7895025" y="1838163"/>
            <a:ext cx="5032585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[minimum cut]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11014 </a:t>
            </a:r>
            <a:r>
              <a:rPr lang="ko-KR" altLang="en-US" sz="1800" dirty="0" err="1"/>
              <a:t>컨닝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[minimum vertex cover]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1867 </a:t>
            </a:r>
            <a:r>
              <a:rPr lang="ko-KR" altLang="en-US" sz="1800" dirty="0" err="1"/>
              <a:t>돌맹이</a:t>
            </a:r>
            <a:r>
              <a:rPr lang="ko-KR" altLang="en-US" sz="1800" dirty="0"/>
              <a:t> 제거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9E63EF-1070-4428-97DB-26B82445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75</a:t>
            </a:fld>
            <a:endParaRPr kumimoji="1"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B4440C0-DC64-4101-82F4-3C19651CA7B0}"/>
              </a:ext>
            </a:extLst>
          </p:cNvPr>
          <p:cNvSpPr txBox="1">
            <a:spLocks/>
          </p:cNvSpPr>
          <p:nvPr/>
        </p:nvSpPr>
        <p:spPr>
          <a:xfrm>
            <a:off x="4705490" y="1872514"/>
            <a:ext cx="5032585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spc="-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이분 매칭</a:t>
            </a:r>
            <a:r>
              <a:rPr lang="en-US" altLang="ko-KR" sz="1800" dirty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2188 </a:t>
            </a:r>
            <a:r>
              <a:rPr lang="ko-KR" altLang="en-US" sz="1800" dirty="0">
                <a:solidFill>
                  <a:srgbClr val="FF0000"/>
                </a:solidFill>
              </a:rPr>
              <a:t>축사 배정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 11375 </a:t>
            </a:r>
            <a:r>
              <a:rPr lang="ko-KR" altLang="en-US" sz="1800" dirty="0"/>
              <a:t>열혈강호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 11376 </a:t>
            </a:r>
            <a:r>
              <a:rPr lang="ko-KR" altLang="en-US" sz="1800" dirty="0"/>
              <a:t>열혈강호</a:t>
            </a:r>
            <a:r>
              <a:rPr lang="en-US" altLang="ko-KR" sz="1800" dirty="0"/>
              <a:t>2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 1017 </a:t>
            </a:r>
            <a:r>
              <a:rPr lang="ko-KR" altLang="en-US" sz="1800" dirty="0"/>
              <a:t>소수 쌍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 3295 </a:t>
            </a:r>
            <a:r>
              <a:rPr lang="ko-KR" altLang="en-US" sz="1800" dirty="0"/>
              <a:t>단방향 링크 네트워크</a:t>
            </a:r>
            <a:endParaRPr lang="en-US" altLang="ko-KR" sz="1800" dirty="0"/>
          </a:p>
        </p:txBody>
      </p:sp>
      <p:pic>
        <p:nvPicPr>
          <p:cNvPr id="8" name="그림 7" descr="개체, 표지판, 그리기, 여자이(가) 표시된 사진&#10;&#10;자동 생성된 설명">
            <a:extLst>
              <a:ext uri="{FF2B5EF4-FFF2-40B4-BE49-F238E27FC236}">
                <a16:creationId xmlns:a16="http://schemas.microsoft.com/office/drawing/2014/main" id="{6CBE911F-EE68-4E49-A5F1-036F3C04D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82" y="2542934"/>
            <a:ext cx="281387" cy="360000"/>
          </a:xfrm>
          <a:prstGeom prst="rect">
            <a:avLst/>
          </a:prstGeom>
        </p:spPr>
      </p:pic>
      <p:pic>
        <p:nvPicPr>
          <p:cNvPr id="9" name="그림 8" descr="개체, 표지판, 그리기, 여자이(가) 표시된 사진&#10;&#10;자동 생성된 설명">
            <a:extLst>
              <a:ext uri="{FF2B5EF4-FFF2-40B4-BE49-F238E27FC236}">
                <a16:creationId xmlns:a16="http://schemas.microsoft.com/office/drawing/2014/main" id="{D9360009-3850-438F-880B-71D426B0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490" y="2499637"/>
            <a:ext cx="281387" cy="360000"/>
          </a:xfrm>
          <a:prstGeom prst="rect">
            <a:avLst/>
          </a:prstGeom>
        </p:spPr>
      </p:pic>
      <p:pic>
        <p:nvPicPr>
          <p:cNvPr id="10" name="그림 9" descr="개체, 표지판, 그리기, 여자이(가) 표시된 사진&#10;&#10;자동 생성된 설명">
            <a:extLst>
              <a:ext uri="{FF2B5EF4-FFF2-40B4-BE49-F238E27FC236}">
                <a16:creationId xmlns:a16="http://schemas.microsoft.com/office/drawing/2014/main" id="{42A11BB8-F8D0-4F5F-9C3A-CA2F0D8A5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490" y="3061192"/>
            <a:ext cx="281387" cy="360000"/>
          </a:xfrm>
          <a:prstGeom prst="rect">
            <a:avLst/>
          </a:prstGeom>
        </p:spPr>
      </p:pic>
      <p:pic>
        <p:nvPicPr>
          <p:cNvPr id="11" name="그림 10" descr="개체, 표지판, 그리기, 여자이(가) 표시된 사진&#10;&#10;자동 생성된 설명">
            <a:extLst>
              <a:ext uri="{FF2B5EF4-FFF2-40B4-BE49-F238E27FC236}">
                <a16:creationId xmlns:a16="http://schemas.microsoft.com/office/drawing/2014/main" id="{B7C0960E-5BFF-4FE6-B391-F2F8114D1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490" y="3601823"/>
            <a:ext cx="281387" cy="360000"/>
          </a:xfrm>
          <a:prstGeom prst="rect">
            <a:avLst/>
          </a:prstGeom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A154C37F-D9B3-460D-824A-767398C3F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283" y="3642015"/>
            <a:ext cx="281387" cy="360000"/>
          </a:xfrm>
          <a:prstGeom prst="rect">
            <a:avLst/>
          </a:prstGeom>
        </p:spPr>
      </p:pic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A2B76CB2-3B4E-44A3-B396-517A4FE6E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795" y="4142454"/>
            <a:ext cx="281387" cy="360000"/>
          </a:xfrm>
          <a:prstGeom prst="rect">
            <a:avLst/>
          </a:prstGeom>
        </p:spPr>
      </p:pic>
      <p:pic>
        <p:nvPicPr>
          <p:cNvPr id="18" name="그림 17" descr="그리기이(가) 표시된 사진&#10;&#10;자동 생성된 설명">
            <a:extLst>
              <a:ext uri="{FF2B5EF4-FFF2-40B4-BE49-F238E27FC236}">
                <a16:creationId xmlns:a16="http://schemas.microsoft.com/office/drawing/2014/main" id="{C454F55E-0BEC-4D42-802D-D0C547536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025" y="4104811"/>
            <a:ext cx="281387" cy="360000"/>
          </a:xfrm>
          <a:prstGeom prst="rect">
            <a:avLst/>
          </a:prstGeom>
        </p:spPr>
      </p:pic>
      <p:pic>
        <p:nvPicPr>
          <p:cNvPr id="19" name="그림 18" descr="그리기이(가) 표시된 사진&#10;&#10;자동 생성된 설명">
            <a:extLst>
              <a:ext uri="{FF2B5EF4-FFF2-40B4-BE49-F238E27FC236}">
                <a16:creationId xmlns:a16="http://schemas.microsoft.com/office/drawing/2014/main" id="{CEB9336B-0D08-4A39-BD8B-1E38A1ED2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025" y="2468759"/>
            <a:ext cx="281387" cy="360000"/>
          </a:xfrm>
          <a:prstGeom prst="rect">
            <a:avLst/>
          </a:prstGeom>
        </p:spPr>
      </p:pic>
      <p:pic>
        <p:nvPicPr>
          <p:cNvPr id="21" name="그림 20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A4C62AA2-0117-4380-A8CE-2F03FC558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794" y="4683085"/>
            <a:ext cx="281387" cy="360000"/>
          </a:xfrm>
          <a:prstGeom prst="rect">
            <a:avLst/>
          </a:prstGeom>
        </p:spPr>
      </p:pic>
      <p:pic>
        <p:nvPicPr>
          <p:cNvPr id="22" name="그림 21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168D168D-1124-4190-90F0-801820113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588" y="4142454"/>
            <a:ext cx="281387" cy="360000"/>
          </a:xfrm>
          <a:prstGeom prst="rect">
            <a:avLst/>
          </a:prstGeom>
        </p:spPr>
      </p:pic>
      <p:pic>
        <p:nvPicPr>
          <p:cNvPr id="23" name="그림 2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FCB0DC44-35CD-4C78-A3F9-C67D23003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588" y="4717121"/>
            <a:ext cx="281387" cy="360000"/>
          </a:xfrm>
          <a:prstGeom prst="rect">
            <a:avLst/>
          </a:prstGeom>
        </p:spPr>
      </p:pic>
      <p:pic>
        <p:nvPicPr>
          <p:cNvPr id="25" name="그림 2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CC287344-A33F-4887-83EB-E9ABCF5DD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588" y="3092474"/>
            <a:ext cx="28138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8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C15F6-5D5D-4429-9FB5-4B3A705D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Flow network (</a:t>
            </a:r>
            <a:r>
              <a:rPr lang="ko-KR" altLang="en-US" sz="2800" dirty="0"/>
              <a:t>유량 그래프</a:t>
            </a:r>
            <a:r>
              <a:rPr lang="en-US" altLang="ko-KR" sz="2800" dirty="0"/>
              <a:t>) </a:t>
            </a:r>
            <a:r>
              <a:rPr lang="ko-KR" altLang="en-US" sz="2800" dirty="0"/>
              <a:t>의 특징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  </a:t>
            </a:r>
            <a:r>
              <a:rPr lang="ko-KR" altLang="en-US" dirty="0"/>
              <a:t>유량 보존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8</a:t>
            </a:fld>
            <a:endParaRPr kumimoji="1" lang="ko-KR" altLang="en-US" dirty="0"/>
          </a:p>
        </p:txBody>
      </p:sp>
      <p:pic>
        <p:nvPicPr>
          <p:cNvPr id="5" name="그림 4" descr="사진, 앉아있는이(가) 표시된 사진&#10;&#10;자동 생성된 설명">
            <a:extLst>
              <a:ext uri="{FF2B5EF4-FFF2-40B4-BE49-F238E27FC236}">
                <a16:creationId xmlns:a16="http://schemas.microsoft.com/office/drawing/2014/main" id="{9424B2D9-1F4B-490D-8C10-168826982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1" t="16909" r="2796" b="24067"/>
          <a:stretch/>
        </p:blipFill>
        <p:spPr>
          <a:xfrm>
            <a:off x="3201223" y="2666657"/>
            <a:ext cx="5789553" cy="3600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0B5A454-7B66-4590-9843-3C9D30EE23E4}"/>
              </a:ext>
            </a:extLst>
          </p:cNvPr>
          <p:cNvCxnSpPr/>
          <p:nvPr/>
        </p:nvCxnSpPr>
        <p:spPr>
          <a:xfrm>
            <a:off x="4479721" y="2818701"/>
            <a:ext cx="24328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4222FA-A981-4D50-ADA1-F7A5D2E4D025}"/>
              </a:ext>
            </a:extLst>
          </p:cNvPr>
          <p:cNvCxnSpPr/>
          <p:nvPr/>
        </p:nvCxnSpPr>
        <p:spPr>
          <a:xfrm>
            <a:off x="6719582" y="6073629"/>
            <a:ext cx="24328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EDDD355-BFA4-405C-A9E4-F1378EE3FFB1}"/>
              </a:ext>
            </a:extLst>
          </p:cNvPr>
          <p:cNvCxnSpPr/>
          <p:nvPr/>
        </p:nvCxnSpPr>
        <p:spPr>
          <a:xfrm>
            <a:off x="4479720" y="6073629"/>
            <a:ext cx="24328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ACFDE0-B76B-465A-892D-45AE67261EC1}"/>
              </a:ext>
            </a:extLst>
          </p:cNvPr>
          <p:cNvCxnSpPr/>
          <p:nvPr/>
        </p:nvCxnSpPr>
        <p:spPr>
          <a:xfrm>
            <a:off x="6686025" y="2810312"/>
            <a:ext cx="24328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EB7C62C-9FA1-4A5C-B1A9-002019C6C18F}"/>
              </a:ext>
            </a:extLst>
          </p:cNvPr>
          <p:cNvCxnSpPr/>
          <p:nvPr/>
        </p:nvCxnSpPr>
        <p:spPr>
          <a:xfrm>
            <a:off x="5117284" y="2818701"/>
            <a:ext cx="2432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494509-580E-4A56-A864-7CE84D34AE6F}"/>
              </a:ext>
            </a:extLst>
          </p:cNvPr>
          <p:cNvCxnSpPr/>
          <p:nvPr/>
        </p:nvCxnSpPr>
        <p:spPr>
          <a:xfrm>
            <a:off x="7357145" y="6073629"/>
            <a:ext cx="2432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8F67395-55B9-4A0F-A52F-C26B51A59EB4}"/>
              </a:ext>
            </a:extLst>
          </p:cNvPr>
          <p:cNvCxnSpPr/>
          <p:nvPr/>
        </p:nvCxnSpPr>
        <p:spPr>
          <a:xfrm>
            <a:off x="5117283" y="6073629"/>
            <a:ext cx="2432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30DCDC-3FEC-4C31-A978-93D8EAF8031B}"/>
              </a:ext>
            </a:extLst>
          </p:cNvPr>
          <p:cNvCxnSpPr/>
          <p:nvPr/>
        </p:nvCxnSpPr>
        <p:spPr>
          <a:xfrm>
            <a:off x="7361338" y="2818701"/>
            <a:ext cx="2432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717DDB-041E-4BD9-8D4B-DB19C2162BBA}"/>
              </a:ext>
            </a:extLst>
          </p:cNvPr>
          <p:cNvSpPr txBox="1"/>
          <p:nvPr/>
        </p:nvSpPr>
        <p:spPr>
          <a:xfrm>
            <a:off x="6660858" y="2512768"/>
            <a:ext cx="5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8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E8F914-05EB-4A71-9FF5-FBDE3A890630}"/>
              </a:ext>
            </a:extLst>
          </p:cNvPr>
          <p:cNvSpPr txBox="1"/>
          <p:nvPr/>
        </p:nvSpPr>
        <p:spPr>
          <a:xfrm>
            <a:off x="6694415" y="6079212"/>
            <a:ext cx="5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889AF5-7130-446D-B3E4-A47AFF32C9E3}"/>
              </a:ext>
            </a:extLst>
          </p:cNvPr>
          <p:cNvSpPr txBox="1"/>
          <p:nvPr/>
        </p:nvSpPr>
        <p:spPr>
          <a:xfrm>
            <a:off x="4425192" y="6079212"/>
            <a:ext cx="5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9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2BF1EA-99D4-42F1-91FB-25186279BDD1}"/>
              </a:ext>
            </a:extLst>
          </p:cNvPr>
          <p:cNvSpPr txBox="1"/>
          <p:nvPr/>
        </p:nvSpPr>
        <p:spPr>
          <a:xfrm>
            <a:off x="4425192" y="2512768"/>
            <a:ext cx="5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8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7ED3B0-0D87-4DB2-A68A-99C1CEE555D4}"/>
              </a:ext>
            </a:extLst>
          </p:cNvPr>
          <p:cNvSpPr txBox="1"/>
          <p:nvPr/>
        </p:nvSpPr>
        <p:spPr>
          <a:xfrm>
            <a:off x="7287564" y="2512768"/>
            <a:ext cx="5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01B29E-4840-406B-B30A-E0A8826A16F9}"/>
              </a:ext>
            </a:extLst>
          </p:cNvPr>
          <p:cNvSpPr txBox="1"/>
          <p:nvPr/>
        </p:nvSpPr>
        <p:spPr>
          <a:xfrm>
            <a:off x="7321121" y="6079212"/>
            <a:ext cx="5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0C2237-F996-4095-9CAC-FFB05747B49C}"/>
              </a:ext>
            </a:extLst>
          </p:cNvPr>
          <p:cNvSpPr txBox="1"/>
          <p:nvPr/>
        </p:nvSpPr>
        <p:spPr>
          <a:xfrm>
            <a:off x="5051898" y="6079212"/>
            <a:ext cx="5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6EB9F5-3AA8-44A4-85FA-9038247B917A}"/>
              </a:ext>
            </a:extLst>
          </p:cNvPr>
          <p:cNvSpPr txBox="1"/>
          <p:nvPr/>
        </p:nvSpPr>
        <p:spPr>
          <a:xfrm>
            <a:off x="5051898" y="2512768"/>
            <a:ext cx="5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5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05F9E-CEAA-4EC3-8B13-9AEE50A3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Flow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800" dirty="0"/>
                  <a:t>Flow network (</a:t>
                </a:r>
                <a:r>
                  <a:rPr lang="ko-KR" altLang="en-US" sz="2800" dirty="0"/>
                  <a:t>유량 그래프</a:t>
                </a:r>
                <a:r>
                  <a:rPr lang="en-US" altLang="ko-KR" sz="2800" dirty="0"/>
                  <a:t>) </a:t>
                </a:r>
                <a:r>
                  <a:rPr lang="ko-KR" altLang="en-US" sz="2800" dirty="0"/>
                  <a:t>의 특징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3.   </a:t>
                </a:r>
                <a:r>
                  <a:rPr lang="ko-KR" altLang="en-US" dirty="0"/>
                  <a:t>유량의 대칭성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u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v</a:t>
                </a:r>
                <a:r>
                  <a:rPr lang="ko-KR" altLang="en-US" dirty="0"/>
                  <a:t>로 유량이 흐를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역방향으로 같은 크기의 음의 유량이 흐른다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6C15F6-5D5D-4429-9FB5-4B3A705D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06E22-BB4F-4E37-9BD7-6D303FD4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F74-CEE9-4448-85A3-A0DF0B7128A8}" type="slidenum">
              <a:rPr kumimoji="1" lang="ko-KR" altLang="en-US" smtClean="0"/>
              <a:t>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01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icpcteam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9B0005"/>
      </a:accent1>
      <a:accent2>
        <a:srgbClr val="E84C22"/>
      </a:accent2>
      <a:accent3>
        <a:srgbClr val="FFBD47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사용자 지정 1">
      <a:majorFont>
        <a:latin typeface="Inter Semi Bold"/>
        <a:ea typeface="Noto Sans CJK KR Medium"/>
        <a:cs typeface=""/>
      </a:majorFont>
      <a:minorFont>
        <a:latin typeface="Inter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EDB99175-E2A2-3B4C-96E0-039F6E7FC83A}" vid="{6B6DD545-0FCD-DC4A-8EB1-CD477FA4757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2E1108FE598174EAE7137EA2DE59632" ma:contentTypeVersion="7" ma:contentTypeDescription="새 문서를 만듭니다." ma:contentTypeScope="" ma:versionID="5ec25df8069aac51e3f2def2116100aa">
  <xsd:schema xmlns:xsd="http://www.w3.org/2001/XMLSchema" xmlns:xs="http://www.w3.org/2001/XMLSchema" xmlns:p="http://schemas.microsoft.com/office/2006/metadata/properties" xmlns:ns3="a184bd45-4742-4fbb-91bd-11f1074b97e4" targetNamespace="http://schemas.microsoft.com/office/2006/metadata/properties" ma:root="true" ma:fieldsID="2f41728287fb6ce42683bc365984fe2b" ns3:_="">
    <xsd:import namespace="a184bd45-4742-4fbb-91bd-11f1074b97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84bd45-4742-4fbb-91bd-11f1074b97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2FC022-0B27-440C-A511-E7827BFF23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84bd45-4742-4fbb-91bd-11f1074b97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2281FF-9839-44F6-975B-4ACC112DA7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53A1D3-5D12-4454-96D9-DFE5A4F084A2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  <ds:schemaRef ds:uri="a184bd45-4742-4fbb-91bd-11f1074b97e4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2020-icpcteam-template</Template>
  <TotalTime>0</TotalTime>
  <Words>2647</Words>
  <Application>Microsoft Office PowerPoint</Application>
  <PresentationFormat>와이드스크린</PresentationFormat>
  <Paragraphs>608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0" baseType="lpstr">
      <vt:lpstr>Inter</vt:lpstr>
      <vt:lpstr>Inter Semi Bold</vt:lpstr>
      <vt:lpstr>Arial</vt:lpstr>
      <vt:lpstr>Cambria Math</vt:lpstr>
      <vt:lpstr>Office 테마</vt:lpstr>
      <vt:lpstr>Network Flow  2020 Winter 중급 20141284 이준석</vt:lpstr>
      <vt:lpstr>도입</vt:lpstr>
      <vt:lpstr>도입</vt:lpstr>
      <vt:lpstr>Network Flow</vt:lpstr>
      <vt:lpstr>Network Flow</vt:lpstr>
      <vt:lpstr>Network Flow</vt:lpstr>
      <vt:lpstr>Network Flow</vt:lpstr>
      <vt:lpstr>Network Flow</vt:lpstr>
      <vt:lpstr>Network Flow</vt:lpstr>
      <vt:lpstr>Network Flow</vt:lpstr>
      <vt:lpstr>Network Flow</vt:lpstr>
      <vt:lpstr>Network Flow algorithm</vt:lpstr>
      <vt:lpstr>Network Flow algorithm</vt:lpstr>
      <vt:lpstr>Network Flow algorithm</vt:lpstr>
      <vt:lpstr>Network Flow algorithm</vt:lpstr>
      <vt:lpstr>Network Flow algorithm</vt:lpstr>
      <vt:lpstr>Network Flow algorithm</vt:lpstr>
      <vt:lpstr>Network Flow algorithm</vt:lpstr>
      <vt:lpstr>Network Flow algorithm</vt:lpstr>
      <vt:lpstr>Network Flow algorithm</vt:lpstr>
      <vt:lpstr>Network Flow algorithm</vt:lpstr>
      <vt:lpstr>Network Flow</vt:lpstr>
      <vt:lpstr>Network Flow</vt:lpstr>
      <vt:lpstr>Network Flow</vt:lpstr>
      <vt:lpstr>Network Flow</vt:lpstr>
      <vt:lpstr>Network Flow</vt:lpstr>
      <vt:lpstr>Network Flow</vt:lpstr>
      <vt:lpstr>Network Flow algorithm</vt:lpstr>
      <vt:lpstr>Ford-Fulkerson algorithm</vt:lpstr>
      <vt:lpstr>Ford-Fulkerson algorithm</vt:lpstr>
      <vt:lpstr>Ford-Fulkerson algorithm</vt:lpstr>
      <vt:lpstr>Ford-Fulkerson algorithm</vt:lpstr>
      <vt:lpstr>Ford-Fulkerson algorithm</vt:lpstr>
      <vt:lpstr>Ford-Fulkerson algorithm</vt:lpstr>
      <vt:lpstr>Ford-Fulkerson algorithm</vt:lpstr>
      <vt:lpstr>Ford-Fulkerson algorithm</vt:lpstr>
      <vt:lpstr>Edmond-Karp algorithm</vt:lpstr>
      <vt:lpstr>Edmond-Karp algorithm</vt:lpstr>
      <vt:lpstr>Edmond-Karp algorithm</vt:lpstr>
      <vt:lpstr>Edmond-Karp algorithm</vt:lpstr>
      <vt:lpstr>Network Flow algorithm</vt:lpstr>
      <vt:lpstr>Network Flow algorithm</vt:lpstr>
      <vt:lpstr>Network Flow algorithm</vt:lpstr>
      <vt:lpstr>Network Flow algorithm</vt:lpstr>
      <vt:lpstr>Network Flow algorithm</vt:lpstr>
      <vt:lpstr>Network Flow algorithm</vt:lpstr>
      <vt:lpstr>Network Flow algorithm</vt:lpstr>
      <vt:lpstr>Network Flow algorithm</vt:lpstr>
      <vt:lpstr>Network Flow algorithm</vt:lpstr>
      <vt:lpstr>Network Flow algorithm</vt:lpstr>
      <vt:lpstr>Network Flow algorithm</vt:lpstr>
      <vt:lpstr>Network Flow algorithm</vt:lpstr>
      <vt:lpstr>Network Flow algorithm</vt:lpstr>
      <vt:lpstr>Bipartite graph</vt:lpstr>
      <vt:lpstr>Bipartite matching</vt:lpstr>
      <vt:lpstr>Bipartite matching</vt:lpstr>
      <vt:lpstr>Bipartite matching</vt:lpstr>
      <vt:lpstr>Bipartite matching</vt:lpstr>
      <vt:lpstr>Bipartite matching</vt:lpstr>
      <vt:lpstr>Bipartite matching</vt:lpstr>
      <vt:lpstr>Bipartite matching</vt:lpstr>
      <vt:lpstr>Bipartite matching</vt:lpstr>
      <vt:lpstr>Bipartite matching</vt:lpstr>
      <vt:lpstr>Bipartite matching</vt:lpstr>
      <vt:lpstr>Bipartite matching</vt:lpstr>
      <vt:lpstr>Network Flow algorithm</vt:lpstr>
      <vt:lpstr>Minimum cut</vt:lpstr>
      <vt:lpstr>Minimum cut</vt:lpstr>
      <vt:lpstr>Minimum cut</vt:lpstr>
      <vt:lpstr>Max-flow Min-cut theorem</vt:lpstr>
      <vt:lpstr>Minimum Vertex Cover</vt:lpstr>
      <vt:lpstr>Minimum Vertex Cover</vt:lpstr>
      <vt:lpstr>Konig’s Theorem</vt:lpstr>
      <vt:lpstr>마무리</vt:lpstr>
      <vt:lpstr>문제 추천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Flow  2020 Winter 중급 20141284 이기현</dc:title>
  <dc:creator>이기현</dc:creator>
  <cp:lastModifiedBy>이 준석</cp:lastModifiedBy>
  <cp:revision>2</cp:revision>
  <dcterms:created xsi:type="dcterms:W3CDTF">2020-02-27T14:11:04Z</dcterms:created>
  <dcterms:modified xsi:type="dcterms:W3CDTF">2020-05-23T09:24:58Z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0x01010052E1108FE598174EAE7137EA2DE59632</vt:lpwstr>
  </property>
</Properties>
</file>