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462F4-AF38-FA92-4ACB-214C88BD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3399DE-D508-8590-7F37-A970D47D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F3F85-3D13-A4D5-E676-57392436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9788F-6D25-5354-5909-49CBC706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38E17-8BE3-793E-5501-22ADBD9A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43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9B1D5-4770-A6A6-FEAE-EA2B218A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110EEC-D6A5-5E61-BB2F-E9B115FCE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2449C-F498-B2BE-3848-5E3CE0F4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89881-9A30-F649-E134-5341561F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F1D6D-4172-6D7F-342B-A849D5A8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7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59C53-1718-165C-50FE-CF828147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15A6C9-BA2D-4E41-7E6E-AA96112A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C625F-7583-E5E2-8921-285CB072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F1C97-5D10-E200-DA29-EC68351E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AA603-305C-2073-AB76-1715818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53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C3FE1-E9D5-CEF3-C6C6-19BB520A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01201-A9C9-D4EA-8CC9-F27F6B4FE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7B386-23D9-F493-68A1-9321FAD9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96526-001E-B9D5-7B2F-DACF4F15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9EFA-224C-BBEB-65A5-02A3E0E9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32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9BC4B-6D8B-ABDA-1EAB-1A4B2269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B950B-757A-E81D-0BC8-5147B8AE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A54EC-2B4C-870B-6F81-6271A6C4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34F6C-D6E2-D576-F8E0-D17004E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85F9D-532A-7491-6F95-4B31D242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07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9944-1226-26D5-90D1-3A9016A0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690E7-9C56-3E96-A558-39781E05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7151A-A9B0-B7BA-08D6-88C05838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79CB-3699-ED24-166F-B0727328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4AD47-648A-9FCB-E931-F29C9933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29115-8C2F-C7A3-860D-2E30D27E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28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2C7F-DD19-C974-730D-E489CC44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DCB40-203C-3D31-8816-32E0C20B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0B475-AAF7-CE68-3298-CFEAA8222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E8862-C8C3-80CA-1C7C-D080F69F2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23C69-350A-0CD3-3E37-C419BD0E5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178269-FDC7-4083-5061-2C4CC1CC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C1C985-FC3A-7EDE-B22B-9A16012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4A5874-5604-3342-CFF3-73CB4601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7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B268A-7515-C216-9947-54284F4B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DD74F-6BE1-B3A1-01DC-ADD0CAA3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2E47C-E4A0-8044-63D9-9C0FB187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BF9E0E-B96B-1301-EC41-F20FA0B0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9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8E98E7-FF96-354A-8517-EA088F0C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5F873-2884-ABD3-31A5-BBFFE4E1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484EA-3FA7-3DA1-A792-8299C5E1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2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FCF4-9A21-A749-0695-CCE69742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F136B-4746-4F5F-D004-AD6CB084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90D70-D8CA-DB2A-1C71-0649517C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E55BC-2618-E8AD-62E2-86407A4E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BD42D-8678-0957-F017-AD52953F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A616E-05AB-F357-CFA3-DAC8555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96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343F-F438-4D90-FF62-0E5E2455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6D8DD6-6647-A78A-F297-4DF8B1BBA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5EF7-1680-7A2C-FFA6-CD0E3443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4F22B-0152-D3C2-5083-7795A82F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DA6FB-09C2-F741-CD2B-2F10856A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35648-A07F-8C91-E303-DA892301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23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BFBACA-E937-136E-814D-03F09140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2C50D-FE80-468F-9581-7A54639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10BC4-01D1-1436-A5A5-4C251F4B1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410A-A72F-614C-BD06-2A107D3DB809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1F37B-7E32-6BBC-6B17-BAB9AD7E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5F9E8-1A1A-117D-5A2B-5A92B0EC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C40D-CFDB-3D4F-9E21-511E41F589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9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9DF8E2-34D2-73CC-A140-1E8D77AE9272}"/>
              </a:ext>
            </a:extLst>
          </p:cNvPr>
          <p:cNvSpPr txBox="1"/>
          <p:nvPr/>
        </p:nvSpPr>
        <p:spPr>
          <a:xfrm>
            <a:off x="945931" y="641131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2800" dirty="0">
                <a:solidFill>
                  <a:srgbClr val="EB5757"/>
                </a:solidFill>
                <a:effectLst/>
                <a:latin typeface="Nanum Brush Script" panose="03060600000000000000" pitchFamily="66" charset="-127"/>
                <a:ea typeface="Nanum Brush Script" panose="03060600000000000000" pitchFamily="66" charset="-127"/>
              </a:rPr>
              <a:t>Heap</a:t>
            </a:r>
            <a:endParaRPr kumimoji="1" lang="ko-Kore-KR" altLang="en-US" sz="28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8FCB6-CB33-316B-71CA-684A291D3921}"/>
              </a:ext>
            </a:extLst>
          </p:cNvPr>
          <p:cNvSpPr txBox="1"/>
          <p:nvPr/>
        </p:nvSpPr>
        <p:spPr>
          <a:xfrm>
            <a:off x="2112578" y="64113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원할 때 언제든지 </a:t>
            </a:r>
            <a:br>
              <a:rPr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</a:br>
            <a:r>
              <a:rPr lang="ko-KR" altLang="en-US" sz="2400" dirty="0">
                <a:solidFill>
                  <a:srgbClr val="FF0000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최솟값</a:t>
            </a:r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과 </a:t>
            </a:r>
            <a:r>
              <a:rPr lang="ko-KR" altLang="en-US" sz="2400" dirty="0">
                <a:solidFill>
                  <a:srgbClr val="FF0000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최댓값</a:t>
            </a:r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을 뽑을 수 있다</a:t>
            </a:r>
            <a:r>
              <a:rPr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.</a:t>
            </a:r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endParaRPr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2B50C-E9A7-3581-4C3F-85B625D88ACD}"/>
              </a:ext>
            </a:extLst>
          </p:cNvPr>
          <p:cNvSpPr txBox="1"/>
          <p:nvPr/>
        </p:nvSpPr>
        <p:spPr>
          <a:xfrm>
            <a:off x="945931" y="1840083"/>
            <a:ext cx="1061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800" dirty="0" err="1">
                <a:solidFill>
                  <a:srgbClr val="EB5757"/>
                </a:solidFill>
                <a:effectLst/>
                <a:latin typeface="Nanum Brush Script" panose="03060600000000000000" pitchFamily="66" charset="-127"/>
                <a:ea typeface="Nanum Brush Script" panose="03060600000000000000" pitchFamily="66" charset="-127"/>
              </a:rPr>
              <a:t>heapq</a:t>
            </a:r>
            <a:endParaRPr lang="ko-Kore-KR" altLang="en-US" sz="28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63549-8568-2A5C-E829-DE30D760FBC7}"/>
              </a:ext>
            </a:extLst>
          </p:cNvPr>
          <p:cNvSpPr txBox="1"/>
          <p:nvPr/>
        </p:nvSpPr>
        <p:spPr>
          <a:xfrm>
            <a:off x="2007476" y="19313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lang="ko-KR" altLang="en-US" sz="2400" dirty="0" err="1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힙</a:t>
            </a:r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구조 유지</a:t>
            </a:r>
            <a:br>
              <a:rPr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</a:br>
            <a:endParaRPr lang="en-US" altLang="ko-KR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  <a:p>
            <a:r>
              <a:rPr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-</a:t>
            </a:r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원소를 추가</a:t>
            </a:r>
            <a:r>
              <a:rPr lang="en-US" altLang="ko-KR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,</a:t>
            </a:r>
            <a:r>
              <a:rPr lang="ko-KR" altLang="en-US" sz="24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삭제하는 기능 구현</a:t>
            </a:r>
            <a:endParaRPr lang="ko-Kore-KR" altLang="en-US" sz="24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70668-92EC-DE7E-7A66-1A199D91456B}"/>
              </a:ext>
            </a:extLst>
          </p:cNvPr>
          <p:cNvSpPr txBox="1"/>
          <p:nvPr/>
        </p:nvSpPr>
        <p:spPr>
          <a:xfrm>
            <a:off x="5959366" y="212041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import heapq </a:t>
            </a:r>
          </a:p>
          <a:p>
            <a:endParaRPr lang="en-US" altLang="ko-Kore-KR" dirty="0"/>
          </a:p>
          <a:p>
            <a:r>
              <a:rPr lang="ko-Kore-KR" altLang="en-US" dirty="0"/>
              <a:t>heap = []</a:t>
            </a:r>
          </a:p>
          <a:p>
            <a:r>
              <a:rPr lang="ko-Kore-KR" altLang="en-US" dirty="0"/>
              <a:t>heapq.heappush(heap, 4)</a:t>
            </a:r>
          </a:p>
          <a:p>
            <a:r>
              <a:rPr lang="ko-Kore-KR" altLang="en-US" dirty="0"/>
              <a:t>&gt;&gt;&gt; heapq.heappush(heap, 1)</a:t>
            </a:r>
          </a:p>
          <a:p>
            <a:r>
              <a:rPr lang="ko-Kore-KR" altLang="en-US" dirty="0"/>
              <a:t>&gt;&gt;&gt; heapq.heappush(heap, 7)</a:t>
            </a:r>
          </a:p>
          <a:p>
            <a:r>
              <a:rPr lang="ko-Kore-KR" altLang="en-US" dirty="0"/>
              <a:t>&gt;&gt;&gt; heapq.heappush(heap, 3)</a:t>
            </a:r>
          </a:p>
          <a:p>
            <a:r>
              <a:rPr lang="ko-Kore-KR" altLang="en-US" dirty="0"/>
              <a:t>&gt;&gt;&gt; print(heap)</a:t>
            </a:r>
          </a:p>
          <a:p>
            <a:r>
              <a:rPr lang="ko-Kore-KR" altLang="en-US" dirty="0"/>
              <a:t>[1, 3, 7, 4] # 힙의 형태를 유지한채로 원소가 넣어지기 때문에 heap[0]이 최솟값입니다!</a:t>
            </a:r>
          </a:p>
          <a:p>
            <a:endParaRPr lang="ko-Kore-KR" altLang="en-US" dirty="0"/>
          </a:p>
          <a:p>
            <a:r>
              <a:rPr lang="ko-Kore-KR" altLang="en-US" dirty="0"/>
              <a:t>&gt;&gt;&gt; print(heapq.heappop(heap)) # 최솟값을 빼는 방법입니다.</a:t>
            </a:r>
          </a:p>
          <a:p>
            <a:r>
              <a:rPr lang="ko-Kore-KR" altLang="en-US" dirty="0"/>
              <a:t>1</a:t>
            </a:r>
          </a:p>
          <a:p>
            <a:r>
              <a:rPr lang="ko-Kore-KR" altLang="en-US" dirty="0"/>
              <a:t>&gt;&gt;&gt; print(heap)</a:t>
            </a:r>
          </a:p>
          <a:p>
            <a:r>
              <a:rPr lang="ko-Kore-KR" altLang="en-US" dirty="0"/>
              <a:t>[3, 7, 4] # 마찬가지로 힙의 형태가 유지됩니다.</a:t>
            </a:r>
          </a:p>
        </p:txBody>
      </p:sp>
    </p:spTree>
    <p:extLst>
      <p:ext uri="{BB962C8B-B14F-4D97-AF65-F5344CB8AC3E}">
        <p14:creationId xmlns:p14="http://schemas.microsoft.com/office/powerpoint/2010/main" val="132139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F94D0E-0030-58EB-AE2A-4ACABCF4FF72}"/>
              </a:ext>
            </a:extLst>
          </p:cNvPr>
          <p:cNvGrpSpPr/>
          <p:nvPr/>
        </p:nvGrpSpPr>
        <p:grpSpPr>
          <a:xfrm>
            <a:off x="602524" y="423543"/>
            <a:ext cx="6096000" cy="5341340"/>
            <a:chOff x="830317" y="434809"/>
            <a:chExt cx="6096000" cy="53413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9B834-5DE2-EACB-1877-1FBB52DDF0D5}"/>
                </a:ext>
              </a:extLst>
            </p:cNvPr>
            <p:cNvSpPr txBox="1"/>
            <p:nvPr/>
          </p:nvSpPr>
          <p:spPr>
            <a:xfrm>
              <a:off x="830317" y="434809"/>
              <a:ext cx="3304898" cy="1384995"/>
            </a:xfrm>
            <a:prstGeom prst="rect">
              <a:avLst/>
            </a:prstGeom>
            <a:noFill/>
          </p:spPr>
          <p:txBody>
            <a:bodyPr wrap="square" lIns="90000">
              <a:spAutoFit/>
            </a:bodyPr>
            <a:lstStyle/>
            <a:p>
              <a:r>
                <a:rPr lang="ko-Kore-KR" altLang="en-US" sz="2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import heapq </a:t>
              </a:r>
            </a:p>
            <a:p>
              <a:endParaRPr lang="en-US" altLang="ko-Kore-KR" sz="2800" dirty="0">
                <a:latin typeface="Nanum Brush Script" panose="03060600000000000000" pitchFamily="66" charset="-127"/>
                <a:ea typeface="Nanum Brush Script" panose="03060600000000000000" pitchFamily="66" charset="-127"/>
              </a:endParaRPr>
            </a:p>
            <a:p>
              <a:r>
                <a:rPr lang="ko-Kore-KR" altLang="en-US" sz="2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heap = []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868BC0-A9EC-2D1A-8707-CC1F184B628B}"/>
                </a:ext>
              </a:extLst>
            </p:cNvPr>
            <p:cNvSpPr txBox="1"/>
            <p:nvPr/>
          </p:nvSpPr>
          <p:spPr>
            <a:xfrm>
              <a:off x="830317" y="2072494"/>
              <a:ext cx="4361793" cy="523220"/>
            </a:xfrm>
            <a:prstGeom prst="rect">
              <a:avLst/>
            </a:prstGeom>
            <a:noFill/>
          </p:spPr>
          <p:txBody>
            <a:bodyPr wrap="square" lIns="90000">
              <a:spAutoFit/>
            </a:bodyPr>
            <a:lstStyle/>
            <a:p>
              <a:r>
                <a:rPr lang="ko-Kore-KR" altLang="en-US" sz="2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heapq.heappush(heap, 4)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12EC65-83CB-D775-08C1-06D77CE06420}"/>
                </a:ext>
              </a:extLst>
            </p:cNvPr>
            <p:cNvSpPr txBox="1"/>
            <p:nvPr/>
          </p:nvSpPr>
          <p:spPr>
            <a:xfrm>
              <a:off x="830317" y="2832603"/>
              <a:ext cx="3097353" cy="523220"/>
            </a:xfrm>
            <a:prstGeom prst="rect">
              <a:avLst/>
            </a:prstGeom>
            <a:noFill/>
          </p:spPr>
          <p:txBody>
            <a:bodyPr wrap="square" lIns="90000">
              <a:spAutoFit/>
            </a:bodyPr>
            <a:lstStyle/>
            <a:p>
              <a:r>
                <a:rPr lang="ko-Kore-KR" altLang="en-US" sz="2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heapq.heappush(heap, 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B8C276-A90E-6293-5B32-5CCEDCA50361}"/>
                </a:ext>
              </a:extLst>
            </p:cNvPr>
            <p:cNvSpPr txBox="1"/>
            <p:nvPr/>
          </p:nvSpPr>
          <p:spPr>
            <a:xfrm>
              <a:off x="830317" y="3612427"/>
              <a:ext cx="3304898" cy="523220"/>
            </a:xfrm>
            <a:prstGeom prst="rect">
              <a:avLst/>
            </a:prstGeom>
            <a:noFill/>
          </p:spPr>
          <p:txBody>
            <a:bodyPr wrap="square" lIns="90000">
              <a:spAutoFit/>
            </a:bodyPr>
            <a:lstStyle/>
            <a:p>
              <a:r>
                <a:rPr lang="ko-Kore-KR" altLang="en-US" sz="2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heapq.heappush(heap, 7)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AA0C10-F77C-D61F-95DD-AA168FB75F5C}"/>
                </a:ext>
              </a:extLst>
            </p:cNvPr>
            <p:cNvSpPr txBox="1"/>
            <p:nvPr/>
          </p:nvSpPr>
          <p:spPr>
            <a:xfrm>
              <a:off x="830317" y="4343848"/>
              <a:ext cx="3384331" cy="523220"/>
            </a:xfrm>
            <a:prstGeom prst="rect">
              <a:avLst/>
            </a:prstGeom>
            <a:noFill/>
          </p:spPr>
          <p:txBody>
            <a:bodyPr wrap="square" lIns="90000">
              <a:spAutoFit/>
            </a:bodyPr>
            <a:lstStyle/>
            <a:p>
              <a:r>
                <a:rPr lang="ko-Kore-KR" altLang="en-US" sz="2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heapq.heappush(heap, 3)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EC8C6D-A30C-C877-242B-21340FA27028}"/>
                </a:ext>
              </a:extLst>
            </p:cNvPr>
            <p:cNvSpPr txBox="1"/>
            <p:nvPr/>
          </p:nvSpPr>
          <p:spPr>
            <a:xfrm>
              <a:off x="830317" y="5191374"/>
              <a:ext cx="6096000" cy="584775"/>
            </a:xfrm>
            <a:prstGeom prst="rect">
              <a:avLst/>
            </a:prstGeom>
            <a:noFill/>
          </p:spPr>
          <p:txBody>
            <a:bodyPr wrap="square" lIns="90000">
              <a:spAutoFit/>
            </a:bodyPr>
            <a:lstStyle/>
            <a:p>
              <a:r>
                <a:rPr lang="ko-Kore-KR" altLang="en-US" sz="32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print(heap)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49036E-7F6E-CE3F-91D6-3B011B6A33FD}"/>
              </a:ext>
            </a:extLst>
          </p:cNvPr>
          <p:cNvSpPr txBox="1"/>
          <p:nvPr/>
        </p:nvSpPr>
        <p:spPr>
          <a:xfrm>
            <a:off x="6794716" y="4094073"/>
            <a:ext cx="58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28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</a:t>
            </a:r>
            <a:endParaRPr lang="ko-Kore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37959-929E-6F24-D22B-FFC10DE7988E}"/>
              </a:ext>
            </a:extLst>
          </p:cNvPr>
          <p:cNvSpPr txBox="1"/>
          <p:nvPr/>
        </p:nvSpPr>
        <p:spPr>
          <a:xfrm>
            <a:off x="7303862" y="3167390"/>
            <a:ext cx="58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28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1</a:t>
            </a:r>
            <a:endParaRPr lang="ko-Kore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5E8C1-0CBF-3FB5-F5CE-6629E31051A3}"/>
              </a:ext>
            </a:extLst>
          </p:cNvPr>
          <p:cNvSpPr txBox="1"/>
          <p:nvPr/>
        </p:nvSpPr>
        <p:spPr>
          <a:xfrm>
            <a:off x="7009573" y="3673519"/>
            <a:ext cx="58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28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</a:t>
            </a:r>
            <a:endParaRPr lang="ko-Kore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A937C-8687-D265-FB61-2E8F40BE0744}"/>
              </a:ext>
            </a:extLst>
          </p:cNvPr>
          <p:cNvSpPr txBox="1"/>
          <p:nvPr/>
        </p:nvSpPr>
        <p:spPr>
          <a:xfrm>
            <a:off x="7696001" y="3601161"/>
            <a:ext cx="58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79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5D18F-E621-00BB-7927-29D541CBF926}"/>
              </a:ext>
            </a:extLst>
          </p:cNvPr>
          <p:cNvSpPr txBox="1"/>
          <p:nvPr/>
        </p:nvSpPr>
        <p:spPr>
          <a:xfrm>
            <a:off x="1250730" y="783811"/>
            <a:ext cx="7525407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1.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데이터를 넣을 때마다 </a:t>
            </a:r>
            <a:r>
              <a:rPr lang="ko-KR" altLang="en-US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최댓값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을 </a:t>
            </a:r>
            <a:r>
              <a:rPr lang="ko-KR" altLang="en-US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동적</a:t>
            </a:r>
            <a:r>
              <a:rPr lang="en-US" altLang="ko-KR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실시간</a:t>
            </a:r>
            <a:r>
              <a:rPr lang="en-US" altLang="ko-KR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r>
              <a:rPr lang="ko-KR" altLang="en-US" sz="3200" dirty="0" err="1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으로</a:t>
            </a:r>
            <a:r>
              <a:rPr lang="ko-KR" altLang="en-US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변경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시키며 </a:t>
            </a:r>
            <a:b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2. </a:t>
            </a:r>
            <a:r>
              <a:rPr lang="ko-KR" altLang="en-US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최댓값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을 바로 꺼낼 수 있는 </a:t>
            </a:r>
            <a:r>
              <a:rPr lang="en" altLang="ko-Kore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Heap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구조를 사용하면 된다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  <a:endParaRPr lang="ko-Kore-KR" altLang="en-US" sz="32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EA5B6-3BB1-DC1E-2B22-157837D5E990}"/>
              </a:ext>
            </a:extLst>
          </p:cNvPr>
          <p:cNvSpPr txBox="1"/>
          <p:nvPr/>
        </p:nvSpPr>
        <p:spPr>
          <a:xfrm>
            <a:off x="1781503" y="2393759"/>
            <a:ext cx="86289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1. 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현재 재고의 상태에 따라 </a:t>
            </a:r>
            <a:r>
              <a:rPr lang="ko-KR" altLang="en-US" sz="28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최댓값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을 받아야 된다</a:t>
            </a: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 </a:t>
            </a:r>
            <a:r>
              <a:rPr lang="en-US" altLang="ko-KR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동적 변경 상황</a:t>
            </a:r>
            <a:r>
              <a:rPr lang="en-US" altLang="ko-KR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 </a:t>
            </a:r>
            <a:b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2. </a:t>
            </a:r>
            <a:r>
              <a:rPr lang="ko-KR" altLang="en-US" sz="28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제일 많은 값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만 가져가면 된다</a:t>
            </a: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  <a:endParaRPr lang="ko-Kore-KR" altLang="en-US" sz="28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5D18F-E621-00BB-7927-29D541CBF926}"/>
              </a:ext>
            </a:extLst>
          </p:cNvPr>
          <p:cNvSpPr txBox="1"/>
          <p:nvPr/>
        </p:nvSpPr>
        <p:spPr>
          <a:xfrm>
            <a:off x="998482" y="605136"/>
            <a:ext cx="7525407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우리의 목표 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: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ko-KR" altLang="en-US" sz="36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현재 재고</a:t>
            </a:r>
            <a:r>
              <a:rPr lang="en-US" altLang="ko-KR" sz="36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(stock)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&gt;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k</a:t>
            </a:r>
            <a:endParaRPr lang="ko-Kore-KR" altLang="en-US" sz="3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24B09-FB35-8587-1F0F-836C36ADDB1F}"/>
              </a:ext>
            </a:extLst>
          </p:cNvPr>
          <p:cNvSpPr txBox="1"/>
          <p:nvPr/>
        </p:nvSpPr>
        <p:spPr>
          <a:xfrm>
            <a:off x="1781503" y="1784159"/>
            <a:ext cx="86289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stock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이 비면 공장이 멈추기 때문에 </a:t>
            </a:r>
            <a:b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stock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이 떨어지기 전까지의 공급량들 중에서 </a:t>
            </a:r>
            <a:r>
              <a:rPr lang="ko-KR" altLang="en-US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가장 큰 값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을 넣어야 한다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33F09-89C2-70E5-8B87-368AB0422236}"/>
              </a:ext>
            </a:extLst>
          </p:cNvPr>
          <p:cNvSpPr txBox="1"/>
          <p:nvPr/>
        </p:nvSpPr>
        <p:spPr>
          <a:xfrm>
            <a:off x="1781503" y="4231649"/>
            <a:ext cx="8628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stock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&gt;=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" altLang="ko-KR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dates[</a:t>
            </a:r>
            <a:r>
              <a:rPr lang="en" altLang="ko-KR" sz="3200" dirty="0" err="1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last_added_date_index</a:t>
            </a:r>
            <a:r>
              <a:rPr lang="en-US" altLang="ko-KR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]</a:t>
            </a:r>
            <a:endParaRPr lang="ko-Kore-KR" altLang="en-US" sz="32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02C46-E378-EB37-CA46-D74152B1780B}"/>
              </a:ext>
            </a:extLst>
          </p:cNvPr>
          <p:cNvSpPr txBox="1"/>
          <p:nvPr/>
        </p:nvSpPr>
        <p:spPr>
          <a:xfrm>
            <a:off x="2049288" y="3033416"/>
            <a:ext cx="8628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➣ </a:t>
            </a: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lang="en-US" altLang="ko-KR" sz="28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Max_heap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에 </a:t>
            </a: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supplies[</a:t>
            </a:r>
            <a:r>
              <a:rPr lang="en-US" altLang="ko-KR" sz="28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last_added_date_index</a:t>
            </a: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] 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넣기</a:t>
            </a:r>
            <a:endParaRPr lang="en-US" altLang="ko-KR" sz="28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63741-55DA-5841-CB3B-3EF7E7AC5ADA}"/>
              </a:ext>
            </a:extLst>
          </p:cNvPr>
          <p:cNvSpPr txBox="1"/>
          <p:nvPr/>
        </p:nvSpPr>
        <p:spPr>
          <a:xfrm>
            <a:off x="2049288" y="4959779"/>
            <a:ext cx="86289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➣ </a:t>
            </a: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lang="en" altLang="ko-KR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dates[</a:t>
            </a:r>
            <a:r>
              <a:rPr lang="en" altLang="ko-KR" sz="2800" dirty="0" err="1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last_added_date_index</a:t>
            </a:r>
            <a:r>
              <a:rPr lang="en-US" altLang="ko-KR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]</a:t>
            </a:r>
            <a:r>
              <a:rPr lang="ko-KR" altLang="en-US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 </a:t>
            </a:r>
            <a:r>
              <a:rPr lang="ko-KR" altLang="en-US" sz="2800" dirty="0">
                <a:solidFill>
                  <a:schemeClr val="accent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현재 </a:t>
            </a:r>
            <a:r>
              <a:rPr lang="en-US" altLang="ko-KR" sz="2800" dirty="0">
                <a:solidFill>
                  <a:schemeClr val="accent1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stock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을 초과하면 </a:t>
            </a:r>
            <a:endParaRPr lang="en-US" altLang="ko-KR" sz="28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lang="ko-KR" altLang="en-US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재고가 바닥난다</a:t>
            </a:r>
            <a:r>
              <a:rPr lang="en-US" altLang="ko-KR" sz="28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21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5D18F-E621-00BB-7927-29D541CBF926}"/>
              </a:ext>
            </a:extLst>
          </p:cNvPr>
          <p:cNvSpPr txBox="1"/>
          <p:nvPr/>
        </p:nvSpPr>
        <p:spPr>
          <a:xfrm>
            <a:off x="998482" y="605136"/>
            <a:ext cx="8900892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우리의 목표 </a:t>
            </a:r>
            <a:r>
              <a:rPr lang="en-US" altLang="ko-KR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:</a:t>
            </a:r>
            <a:r>
              <a:rPr lang="ko-KR" altLang="en-US" sz="36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ko-KR" altLang="en-US" sz="36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로봇 청소기가 청소하는 </a:t>
            </a:r>
            <a:r>
              <a:rPr lang="ko-KR" altLang="en-US" sz="3600" dirty="0">
                <a:solidFill>
                  <a:srgbClr val="0070C0"/>
                </a:solidFill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칸의 개수</a:t>
            </a:r>
            <a:r>
              <a:rPr lang="ko-KR" altLang="en-US" sz="36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를 </a:t>
            </a:r>
            <a:r>
              <a:rPr lang="ko-KR" altLang="en-US" sz="3600" dirty="0" err="1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반환하시오</a:t>
            </a:r>
            <a:r>
              <a:rPr lang="en-US" altLang="ko-KR" sz="36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  <a:endParaRPr lang="ko-Kore-KR" altLang="en-US" sz="3600" dirty="0"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24B09-FB35-8587-1F0F-836C36ADDB1F}"/>
              </a:ext>
            </a:extLst>
          </p:cNvPr>
          <p:cNvSpPr txBox="1"/>
          <p:nvPr/>
        </p:nvSpPr>
        <p:spPr>
          <a:xfrm>
            <a:off x="1635729" y="1742406"/>
            <a:ext cx="86289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r : </a:t>
            </a:r>
            <a:r>
              <a:rPr lang="ko-KR" altLang="en-US" sz="3200" dirty="0">
                <a:solidFill>
                  <a:schemeClr val="accent2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북쪽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으로부터 떨어진 칸의 </a:t>
            </a:r>
            <a:r>
              <a:rPr lang="ko-KR" altLang="en-US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개수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b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c : </a:t>
            </a:r>
            <a:r>
              <a:rPr lang="ko-KR" altLang="en-US" sz="3200" dirty="0">
                <a:solidFill>
                  <a:schemeClr val="accent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서쪽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으로부터 떨어진 칸의 </a:t>
            </a:r>
            <a:r>
              <a:rPr lang="ko-KR" altLang="en-US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개수</a:t>
            </a:r>
            <a:endParaRPr lang="en-US" altLang="ko-KR" sz="3200" dirty="0">
              <a:highlight>
                <a:srgbClr val="FFFF00"/>
              </a:highlight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33F09-89C2-70E5-8B87-368AB0422236}"/>
              </a:ext>
            </a:extLst>
          </p:cNvPr>
          <p:cNvSpPr txBox="1"/>
          <p:nvPr/>
        </p:nvSpPr>
        <p:spPr>
          <a:xfrm>
            <a:off x="1662234" y="3642668"/>
            <a:ext cx="8628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예</a:t>
            </a:r>
            <a:r>
              <a:rPr lang="en-US" altLang="ko-KR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  <a:r>
              <a:rPr lang="ko-KR" altLang="en-US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(2,</a:t>
            </a:r>
            <a:r>
              <a:rPr lang="ko-KR" altLang="en-US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3),</a:t>
            </a:r>
            <a:r>
              <a:rPr lang="ko-KR" altLang="en-US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200" dirty="0">
                <a:solidFill>
                  <a:srgbClr val="0070C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2</a:t>
            </a:r>
            <a:r>
              <a:rPr lang="ko-KR" altLang="en-US" sz="32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endParaRPr lang="en-US" altLang="ko-KR" sz="3200" dirty="0">
              <a:solidFill>
                <a:srgbClr val="0070C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E447A42-E821-6673-EE95-A3C823A3BAB3}"/>
              </a:ext>
            </a:extLst>
          </p:cNvPr>
          <p:cNvCxnSpPr/>
          <p:nvPr/>
        </p:nvCxnSpPr>
        <p:spPr>
          <a:xfrm>
            <a:off x="2279374" y="5062331"/>
            <a:ext cx="34323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6CC1FAD-72B0-7927-B840-3C9FABEDA582}"/>
              </a:ext>
            </a:extLst>
          </p:cNvPr>
          <p:cNvCxnSpPr/>
          <p:nvPr/>
        </p:nvCxnSpPr>
        <p:spPr>
          <a:xfrm>
            <a:off x="2279373" y="5340626"/>
            <a:ext cx="34323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A5B9A77-FA6B-9933-4F36-B09B673505F5}"/>
              </a:ext>
            </a:extLst>
          </p:cNvPr>
          <p:cNvCxnSpPr>
            <a:cxnSpLocks/>
          </p:cNvCxnSpPr>
          <p:nvPr/>
        </p:nvCxnSpPr>
        <p:spPr>
          <a:xfrm flipV="1">
            <a:off x="2584173" y="4625008"/>
            <a:ext cx="0" cy="111318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BCE8D9D-D1E9-9ED1-26A6-689F7C9E8D8D}"/>
              </a:ext>
            </a:extLst>
          </p:cNvPr>
          <p:cNvCxnSpPr>
            <a:cxnSpLocks/>
          </p:cNvCxnSpPr>
          <p:nvPr/>
        </p:nvCxnSpPr>
        <p:spPr>
          <a:xfrm flipV="1">
            <a:off x="2835963" y="4625007"/>
            <a:ext cx="0" cy="111318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12EA2A8-F2FD-42C4-CD25-070CBEB5339E}"/>
              </a:ext>
            </a:extLst>
          </p:cNvPr>
          <p:cNvCxnSpPr>
            <a:cxnSpLocks/>
          </p:cNvCxnSpPr>
          <p:nvPr/>
        </p:nvCxnSpPr>
        <p:spPr>
          <a:xfrm flipV="1">
            <a:off x="3074503" y="4625008"/>
            <a:ext cx="0" cy="111318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C9E4DC-360F-4C01-FCA0-539E642AE400}"/>
              </a:ext>
            </a:extLst>
          </p:cNvPr>
          <p:cNvSpPr txBox="1"/>
          <p:nvPr/>
        </p:nvSpPr>
        <p:spPr>
          <a:xfrm>
            <a:off x="1662234" y="2762823"/>
            <a:ext cx="8628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d :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로봇이 바라보는 </a:t>
            </a:r>
            <a:r>
              <a:rPr lang="ko-KR" altLang="en-US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방향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( 0: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북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1: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동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2: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서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3: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남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13B63042-704B-6EBD-434B-A1172C25AFD9}"/>
              </a:ext>
            </a:extLst>
          </p:cNvPr>
          <p:cNvSpPr/>
          <p:nvPr/>
        </p:nvSpPr>
        <p:spPr>
          <a:xfrm rot="10800000">
            <a:off x="2928729" y="5181601"/>
            <a:ext cx="291548" cy="3180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670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24B09-FB35-8587-1F0F-836C36ADDB1F}"/>
              </a:ext>
            </a:extLst>
          </p:cNvPr>
          <p:cNvSpPr txBox="1"/>
          <p:nvPr/>
        </p:nvSpPr>
        <p:spPr>
          <a:xfrm>
            <a:off x="1399017" y="157335"/>
            <a:ext cx="10209887" cy="654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0	[1, 1, 1, 1, 1, 1, 1, 1, 1,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   	[1, 0, 0, 0, 0, 0, 0, 0,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   	[1, 0, 0, 0, 1, 1, 1, 1,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3   	[1, 0, 0, 1, 1, 0, 0, 0,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4  	[1, 0, 1, 1, 0, 0, 0, 0,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5   	[1, 0, 0,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0, 0, 0,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6   	[1, 0,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0, 1,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7   	[1,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1, 1,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8   	[1,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1, 1,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9   	[1, 0,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en-US" altLang="ko-KR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0, 0, 0, 1],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10   	[1, 1, 1, 1, 1, 1, 1, 1, 1, 1]</a:t>
            </a:r>
            <a:endParaRPr lang="en-US" altLang="ko-KR" sz="3200" dirty="0">
              <a:highlight>
                <a:srgbClr val="FFFF00"/>
              </a:highlight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3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24B09-FB35-8587-1F0F-836C36ADDB1F}"/>
              </a:ext>
            </a:extLst>
          </p:cNvPr>
          <p:cNvSpPr txBox="1"/>
          <p:nvPr/>
        </p:nvSpPr>
        <p:spPr>
          <a:xfrm>
            <a:off x="1200234" y="363915"/>
            <a:ext cx="10209887" cy="595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1. </a:t>
            </a:r>
            <a:r>
              <a:rPr lang="ko-KR" altLang="en-US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현재 위치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를 청소한다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2.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현재 위치에서 현재 방향을 기준으로 </a:t>
            </a:r>
            <a:r>
              <a:rPr lang="ko-KR" altLang="en-US" sz="3200" dirty="0">
                <a:highlight>
                  <a:srgbClr val="FFFF00"/>
                </a:highlight>
                <a:latin typeface="Nanum Pen Script" panose="03040600000000000000" pitchFamily="66" charset="-127"/>
                <a:ea typeface="Nanum Pen Script" panose="03040600000000000000" pitchFamily="66" charset="-127"/>
              </a:rPr>
              <a:t>왼쪽방향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부터 차례대로 탐색을 진행한다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   a. 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왼쪽 방향에 아직 청소하지 않은 공간이 존재한다면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b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그 방향으로 회전한 다음 </a:t>
            </a:r>
            <a:r>
              <a:rPr lang="ko-KR" altLang="en-US" sz="3200" dirty="0">
                <a:solidFill>
                  <a:schemeClr val="accent2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한 칸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을 전진하고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1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번부터 진행한다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   b. 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왼쪽 방향에 청소할 공간이 없다면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그 방향으로 회전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하고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번으로 돌아간다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   c. 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네 방향 모두 청소가 이미 되어있거나 벽인 경우에는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b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바라보는 방향을 유지한 채로 </a:t>
            </a:r>
            <a:r>
              <a:rPr lang="ko-KR" altLang="en-US" sz="3200" dirty="0">
                <a:solidFill>
                  <a:schemeClr val="accent2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한 칸 후진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을 하고 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2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번으로 돌아간다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   d. 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네 방향 모두 청소가 이미 되어있거나 벽이면서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b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뒤쪽 방향이 벽이라 후진도 할 수 없는 경우에는 </a:t>
            </a:r>
            <a:r>
              <a:rPr lang="ko-KR" altLang="en-US" sz="3200" dirty="0">
                <a:solidFill>
                  <a:schemeClr val="accent6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작동을 멈춘다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</a:t>
            </a:r>
            <a:b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</a:b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	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로봇 청소기는 이미 </a:t>
            </a:r>
            <a:r>
              <a:rPr lang="ko-KR" altLang="en-US" sz="3200" dirty="0" err="1">
                <a:latin typeface="Nanum Pen Script" panose="03040600000000000000" pitchFamily="66" charset="-127"/>
                <a:ea typeface="Nanum Pen Script" panose="03040600000000000000" pitchFamily="66" charset="-127"/>
              </a:rPr>
              <a:t>청소되어있는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 칸을 또 청소하지 않으며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, </a:t>
            </a:r>
            <a:r>
              <a:rPr lang="ko-KR" altLang="en-US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벽을 통과할 수 없다</a:t>
            </a:r>
            <a:r>
              <a:rPr lang="en-US" altLang="ko-KR" sz="3200" dirty="0"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  <a:endParaRPr lang="en-US" altLang="ko-KR" sz="3200" dirty="0">
              <a:highlight>
                <a:srgbClr val="FFFF00"/>
              </a:highlight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91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734</Words>
  <Application>Microsoft Macintosh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Brush Script</vt:lpstr>
      <vt:lpstr>Nanum Pen Script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진우</dc:creator>
  <cp:lastModifiedBy>노 진우</cp:lastModifiedBy>
  <cp:revision>1</cp:revision>
  <dcterms:created xsi:type="dcterms:W3CDTF">2022-09-17T10:07:38Z</dcterms:created>
  <dcterms:modified xsi:type="dcterms:W3CDTF">2022-09-17T11:43:22Z</dcterms:modified>
</cp:coreProperties>
</file>