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10287000" cx="18288000"/>
  <p:notesSz cx="6858000" cy="9144000"/>
  <p:embeddedFontLst>
    <p:embeddedFont>
      <p:font typeface="League Spartan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rpz7AJu6nLBhkVe0lIAWtQ8rc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eagueSpartan-bold.fntdata"/><Relationship Id="rId14" Type="http://schemas.openxmlformats.org/officeDocument/2006/relationships/slide" Target="slides/slide9.xml"/><Relationship Id="rId36" Type="http://schemas.openxmlformats.org/officeDocument/2006/relationships/font" Target="fonts/LeagueSpartan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sell the vision, engage the crowd,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Future of School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here uses some sort of calendar </a:t>
            </a:r>
            <a:r>
              <a:rPr lang="en-US"/>
              <a:t>software </a:t>
            </a:r>
            <a:r>
              <a:rPr lang="en-US"/>
              <a:t> to </a:t>
            </a:r>
            <a:r>
              <a:rPr lang="en-US"/>
              <a:t>schedule their school tasks and events?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you ever been frustrated with how much time is wasted just managing your class assignments? What if there was a software that did this automatically?</a:t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1" name="Google Shape;371;p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2" name="Google Shape;372;p1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Planner uses AWS amplify to optimize the delivery of frontend assets that is sourced from the frontend Github repository.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amplify sources the code from the Open Planner front-end Github repository to display the frontend assets on the Open Planner domain, open-planner.com.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users enter the open-planner.com domain, AWS cloud front is used to redirect users to the AWS amplify app to display the contents of the Open Planner front-end assets.</a:t>
            </a:r>
            <a:endParaRPr/>
          </a:p>
        </p:txBody>
      </p:sp>
      <p:sp>
        <p:nvSpPr>
          <p:cNvPr id="374" name="Google Shape;374;p1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5" name="Google Shape;375;p1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2" name="Google Shape;392;p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93" name="Google Shape;393;p2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Planner uses a variety of AWS resources to deploy the back-end contents.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Elastic Beanstalk is one of the many resources that is used to deploy the back-end contents. Elastic Beanstalk creates an EC2 instance, which runs on Linux with Python version 3.8.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EC2 instance is connected to a relational database, RDS, which has the engine of PostgreSQL.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the resources that Elastic Beanstalk creates is auto scaling, which will increase the EC2 instances or RDS instances as needed as more users are using the application.</a:t>
            </a:r>
            <a:endParaRPr/>
          </a:p>
        </p:txBody>
      </p:sp>
      <p:sp>
        <p:nvSpPr>
          <p:cNvPr id="395" name="Google Shape;395;p2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6" name="Google Shape;396;p2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2177f65868_1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2177f65868_1_7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8" name="Google Shape;148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our roles to the presentation</a:t>
            </a:r>
            <a:endParaRPr/>
          </a:p>
        </p:txBody>
      </p:sp>
      <p:sp>
        <p:nvSpPr>
          <p:cNvPr id="150" name="Google Shape;150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1" name="Google Shape;171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clients were neeley students with a vision to change the way student's manage their class assignments</a:t>
            </a:r>
            <a:endParaRPr/>
          </a:p>
        </p:txBody>
      </p:sp>
      <p:sp>
        <p:nvSpPr>
          <p:cNvPr id="173" name="Google Shape;173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</a:t>
            </a:r>
            <a:r>
              <a:rPr lang="en-US"/>
              <a:t>technologies are already out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integrate with any current technologies?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can we approve to make our product more competitive,</a:t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5" Type="http://schemas.openxmlformats.org/officeDocument/2006/relationships/hyperlink" Target="http://www.youtube.com/watch?v=ns-bmsvFXU0" TargetMode="External"/><Relationship Id="rId6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5.jpg"/><Relationship Id="rId7" Type="http://schemas.openxmlformats.org/officeDocument/2006/relationships/image" Target="../media/image3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8556216" y="3580415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6168544" y="4758468"/>
            <a:ext cx="5743182" cy="11361088"/>
            <a:chOff x="0" y="0"/>
            <a:chExt cx="2620010" cy="5182870"/>
          </a:xfrm>
        </p:grpSpPr>
        <p:sp>
          <p:nvSpPr>
            <p:cNvPr id="95" name="Google Shape;95;p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7811" l="-31006" r="-276010" t="-70013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"/>
          <p:cNvSpPr/>
          <p:nvPr/>
        </p:nvSpPr>
        <p:spPr>
          <a:xfrm>
            <a:off x="8319424" y="610710"/>
            <a:ext cx="1649151" cy="1649145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410" l="-4731" r="-9464" t="-3785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924835" y="2225259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98A0D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028700" y="2225259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4819304" y="4106958"/>
            <a:ext cx="864939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Future of School Plannning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1028700" y="8977630"/>
            <a:ext cx="4321082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2023. All rights reserved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028700" y="8618220"/>
            <a:ext cx="4321082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 Planner inc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2938218" y="8977630"/>
            <a:ext cx="4321082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 Worth, TX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2938218" y="8618220"/>
            <a:ext cx="4321082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5/04/2023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10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65" name="Google Shape;26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295" y="5592244"/>
            <a:ext cx="3542485" cy="212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5724" y="5319114"/>
            <a:ext cx="2666436" cy="266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6">
            <a:alphaModFix/>
          </a:blip>
          <a:srcRect b="0" l="23332" r="27287" t="0"/>
          <a:stretch/>
        </p:blipFill>
        <p:spPr>
          <a:xfrm>
            <a:off x="6357455" y="5465112"/>
            <a:ext cx="3380596" cy="237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60836" y="5528678"/>
            <a:ext cx="2247309" cy="224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 Stack</a:t>
            </a:r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1979856" y="4957518"/>
            <a:ext cx="5632542" cy="4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Amazon Web Services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274" name="Google Shape;274;p10"/>
          <p:cNvSpPr txBox="1"/>
          <p:nvPr/>
        </p:nvSpPr>
        <p:spPr>
          <a:xfrm>
            <a:off x="14066235" y="4957518"/>
            <a:ext cx="2241909" cy="4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PostgreSQL</a:t>
            </a:r>
            <a:endParaRPr/>
          </a:p>
        </p:txBody>
      </p:sp>
      <p:sp>
        <p:nvSpPr>
          <p:cNvPr id="275" name="Google Shape;275;p10"/>
          <p:cNvSpPr txBox="1"/>
          <p:nvPr/>
        </p:nvSpPr>
        <p:spPr>
          <a:xfrm>
            <a:off x="11086530" y="4957518"/>
            <a:ext cx="1624824" cy="4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React.JS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6764799" y="4957518"/>
            <a:ext cx="2565908" cy="427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Python/Django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1028700" y="3528183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Use-Cases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4819304" y="5329432"/>
            <a:ext cx="8649392" cy="1073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our vision and development plan down into different units</a:t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/>
          <p:nvPr/>
        </p:nvSpPr>
        <p:spPr>
          <a:xfrm>
            <a:off x="485556" y="473659"/>
            <a:ext cx="17316887" cy="961264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3"/>
          <p:cNvGrpSpPr/>
          <p:nvPr/>
        </p:nvGrpSpPr>
        <p:grpSpPr>
          <a:xfrm>
            <a:off x="17125273" y="9258300"/>
            <a:ext cx="268055" cy="350711"/>
            <a:chOff x="0" y="1"/>
            <a:chExt cx="357406" cy="467614"/>
          </a:xfrm>
        </p:grpSpPr>
        <p:pic>
          <p:nvPicPr>
            <p:cNvPr id="291" name="Google Shape;29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13"/>
          <p:cNvSpPr/>
          <p:nvPr/>
        </p:nvSpPr>
        <p:spPr>
          <a:xfrm>
            <a:off x="1623537" y="1358796"/>
            <a:ext cx="15040942" cy="8461375"/>
          </a:xfrm>
          <a:custGeom>
            <a:rect b="b" l="l" r="r" t="t"/>
            <a:pathLst>
              <a:path extrusionOk="0" h="6350000" w="11287761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1" y="0"/>
                  <a:pt x="11287761" y="234950"/>
                  <a:pt x="11287761" y="525780"/>
                </a:cubicBezTo>
                <a:lnTo>
                  <a:pt x="11287761" y="5822950"/>
                </a:lnTo>
                <a:cubicBezTo>
                  <a:pt x="11287761" y="6113780"/>
                  <a:pt x="11052811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ubicBezTo>
                  <a:pt x="0" y="5824220"/>
                  <a:pt x="0" y="582422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433" l="-1547" r="-704" t="-519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4714137" y="-445523"/>
            <a:ext cx="86439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3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User-Side Overview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8700" y="748030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27250" y="506725"/>
            <a:ext cx="17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3" title="Screen Recording 2023 05 04 at 2 31 43 P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50" y="473650"/>
            <a:ext cx="17089155" cy="96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14779528" y="3755705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4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305" name="Google Shape;30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14"/>
          <p:cNvSpPr/>
          <p:nvPr/>
        </p:nvSpPr>
        <p:spPr>
          <a:xfrm>
            <a:off x="1025767" y="1011103"/>
            <a:ext cx="6368580" cy="4114722"/>
          </a:xfrm>
          <a:custGeom>
            <a:rect b="b" l="l" r="r" t="t"/>
            <a:pathLst>
              <a:path extrusionOk="0" h="3563620" w="5515610">
                <a:moveTo>
                  <a:pt x="4991100" y="1559560"/>
                </a:moveTo>
                <a:cubicBezTo>
                  <a:pt x="5048250" y="1537970"/>
                  <a:pt x="5124450" y="1548130"/>
                  <a:pt x="5189220" y="1526540"/>
                </a:cubicBezTo>
                <a:cubicBezTo>
                  <a:pt x="5326380" y="1479550"/>
                  <a:pt x="5435600" y="1404620"/>
                  <a:pt x="5515610" y="1319530"/>
                </a:cubicBezTo>
                <a:cubicBezTo>
                  <a:pt x="5499100" y="1231900"/>
                  <a:pt x="5494020" y="1183640"/>
                  <a:pt x="5505450" y="1109980"/>
                </a:cubicBezTo>
                <a:cubicBezTo>
                  <a:pt x="5495290" y="1104900"/>
                  <a:pt x="5473700" y="1118870"/>
                  <a:pt x="5472430" y="1098550"/>
                </a:cubicBezTo>
                <a:cubicBezTo>
                  <a:pt x="5469890" y="1040130"/>
                  <a:pt x="5441950" y="1018540"/>
                  <a:pt x="5415280" y="969010"/>
                </a:cubicBezTo>
                <a:cubicBezTo>
                  <a:pt x="5210810" y="998220"/>
                  <a:pt x="4838700" y="1158240"/>
                  <a:pt x="4617720" y="1144270"/>
                </a:cubicBezTo>
                <a:cubicBezTo>
                  <a:pt x="4753610" y="1047750"/>
                  <a:pt x="4851400" y="939800"/>
                  <a:pt x="4853940" y="797560"/>
                </a:cubicBezTo>
                <a:cubicBezTo>
                  <a:pt x="4842510" y="786130"/>
                  <a:pt x="4777740" y="778510"/>
                  <a:pt x="4762500" y="783590"/>
                </a:cubicBezTo>
                <a:cubicBezTo>
                  <a:pt x="4710430" y="773430"/>
                  <a:pt x="4657090" y="726440"/>
                  <a:pt x="4634230" y="697230"/>
                </a:cubicBezTo>
                <a:cubicBezTo>
                  <a:pt x="4612640" y="711200"/>
                  <a:pt x="4608830" y="695960"/>
                  <a:pt x="4589780" y="706120"/>
                </a:cubicBezTo>
                <a:cubicBezTo>
                  <a:pt x="4508500" y="643890"/>
                  <a:pt x="4337050" y="737870"/>
                  <a:pt x="4254500" y="679450"/>
                </a:cubicBezTo>
                <a:cubicBezTo>
                  <a:pt x="4292600" y="579120"/>
                  <a:pt x="4215130" y="556260"/>
                  <a:pt x="4163060" y="508000"/>
                </a:cubicBezTo>
                <a:cubicBezTo>
                  <a:pt x="4182110" y="429260"/>
                  <a:pt x="4135120" y="387350"/>
                  <a:pt x="4091940" y="313690"/>
                </a:cubicBezTo>
                <a:cubicBezTo>
                  <a:pt x="4038600" y="339090"/>
                  <a:pt x="4042410" y="299720"/>
                  <a:pt x="4048760" y="274320"/>
                </a:cubicBezTo>
                <a:cubicBezTo>
                  <a:pt x="4009390" y="285750"/>
                  <a:pt x="3985260" y="270510"/>
                  <a:pt x="3963670" y="250190"/>
                </a:cubicBezTo>
                <a:cubicBezTo>
                  <a:pt x="3887470" y="279400"/>
                  <a:pt x="3817620" y="280670"/>
                  <a:pt x="3756660" y="287020"/>
                </a:cubicBezTo>
                <a:cubicBezTo>
                  <a:pt x="3445510" y="320040"/>
                  <a:pt x="3059430" y="403860"/>
                  <a:pt x="2780030" y="417830"/>
                </a:cubicBezTo>
                <a:cubicBezTo>
                  <a:pt x="3036570" y="308610"/>
                  <a:pt x="3333750" y="238760"/>
                  <a:pt x="3522980" y="144780"/>
                </a:cubicBezTo>
                <a:cubicBezTo>
                  <a:pt x="3529330" y="91440"/>
                  <a:pt x="3528060" y="67310"/>
                  <a:pt x="3524250" y="17780"/>
                </a:cubicBezTo>
                <a:cubicBezTo>
                  <a:pt x="3319780" y="0"/>
                  <a:pt x="3006090" y="97790"/>
                  <a:pt x="2715260" y="189230"/>
                </a:cubicBezTo>
                <a:cubicBezTo>
                  <a:pt x="2040890" y="401320"/>
                  <a:pt x="1228090" y="642620"/>
                  <a:pt x="845820" y="1018540"/>
                </a:cubicBezTo>
                <a:cubicBezTo>
                  <a:pt x="855980" y="1074420"/>
                  <a:pt x="839470" y="1146810"/>
                  <a:pt x="881380" y="1195070"/>
                </a:cubicBezTo>
                <a:cubicBezTo>
                  <a:pt x="741680" y="1271270"/>
                  <a:pt x="581660" y="1339850"/>
                  <a:pt x="445770" y="1418590"/>
                </a:cubicBezTo>
                <a:cubicBezTo>
                  <a:pt x="450850" y="1484630"/>
                  <a:pt x="485140" y="1553210"/>
                  <a:pt x="499110" y="1564640"/>
                </a:cubicBezTo>
                <a:cubicBezTo>
                  <a:pt x="454660" y="1588770"/>
                  <a:pt x="523240" y="1570990"/>
                  <a:pt x="520700" y="1596390"/>
                </a:cubicBezTo>
                <a:cubicBezTo>
                  <a:pt x="501650" y="1605280"/>
                  <a:pt x="514350" y="1626870"/>
                  <a:pt x="486410" y="1633220"/>
                </a:cubicBezTo>
                <a:cubicBezTo>
                  <a:pt x="383540" y="1616710"/>
                  <a:pt x="269240" y="1696720"/>
                  <a:pt x="163830" y="1720850"/>
                </a:cubicBezTo>
                <a:cubicBezTo>
                  <a:pt x="160020" y="1737360"/>
                  <a:pt x="198120" y="1734820"/>
                  <a:pt x="173990" y="1748790"/>
                </a:cubicBezTo>
                <a:cubicBezTo>
                  <a:pt x="104140" y="1765300"/>
                  <a:pt x="96520" y="1802130"/>
                  <a:pt x="26670" y="1818640"/>
                </a:cubicBezTo>
                <a:cubicBezTo>
                  <a:pt x="24130" y="1833880"/>
                  <a:pt x="21590" y="1849120"/>
                  <a:pt x="25400" y="1866900"/>
                </a:cubicBezTo>
                <a:cubicBezTo>
                  <a:pt x="35560" y="1879600"/>
                  <a:pt x="96520" y="1864360"/>
                  <a:pt x="80010" y="1885950"/>
                </a:cubicBezTo>
                <a:cubicBezTo>
                  <a:pt x="43180" y="1898650"/>
                  <a:pt x="0" y="1894840"/>
                  <a:pt x="1270" y="1930400"/>
                </a:cubicBezTo>
                <a:cubicBezTo>
                  <a:pt x="21590" y="1953260"/>
                  <a:pt x="63500" y="1938020"/>
                  <a:pt x="74930" y="1974850"/>
                </a:cubicBezTo>
                <a:cubicBezTo>
                  <a:pt x="66040" y="1992630"/>
                  <a:pt x="38100" y="2002790"/>
                  <a:pt x="45720" y="2025650"/>
                </a:cubicBezTo>
                <a:cubicBezTo>
                  <a:pt x="105410" y="2024380"/>
                  <a:pt x="158750" y="2035810"/>
                  <a:pt x="220980" y="2032000"/>
                </a:cubicBezTo>
                <a:cubicBezTo>
                  <a:pt x="201930" y="2042160"/>
                  <a:pt x="236220" y="2065020"/>
                  <a:pt x="287020" y="2054860"/>
                </a:cubicBezTo>
                <a:cubicBezTo>
                  <a:pt x="284480" y="2072640"/>
                  <a:pt x="240030" y="2075180"/>
                  <a:pt x="243840" y="2094230"/>
                </a:cubicBezTo>
                <a:cubicBezTo>
                  <a:pt x="317500" y="2080260"/>
                  <a:pt x="337820" y="2052320"/>
                  <a:pt x="406400" y="2042160"/>
                </a:cubicBezTo>
                <a:cubicBezTo>
                  <a:pt x="360680" y="2078990"/>
                  <a:pt x="302260" y="2136140"/>
                  <a:pt x="245110" y="2148840"/>
                </a:cubicBezTo>
                <a:cubicBezTo>
                  <a:pt x="228600" y="2171700"/>
                  <a:pt x="234950" y="2202180"/>
                  <a:pt x="226060" y="2226310"/>
                </a:cubicBezTo>
                <a:cubicBezTo>
                  <a:pt x="210820" y="2221230"/>
                  <a:pt x="212090" y="2301240"/>
                  <a:pt x="251460" y="2320290"/>
                </a:cubicBezTo>
                <a:cubicBezTo>
                  <a:pt x="300990" y="2307590"/>
                  <a:pt x="412750" y="2313940"/>
                  <a:pt x="485140" y="2329180"/>
                </a:cubicBezTo>
                <a:cubicBezTo>
                  <a:pt x="480060" y="2343150"/>
                  <a:pt x="463550" y="2353310"/>
                  <a:pt x="472440" y="2373630"/>
                </a:cubicBezTo>
                <a:cubicBezTo>
                  <a:pt x="496570" y="2382520"/>
                  <a:pt x="554990" y="2331720"/>
                  <a:pt x="579120" y="2350770"/>
                </a:cubicBezTo>
                <a:cubicBezTo>
                  <a:pt x="614680" y="2363470"/>
                  <a:pt x="551180" y="2376170"/>
                  <a:pt x="568960" y="2401570"/>
                </a:cubicBezTo>
                <a:cubicBezTo>
                  <a:pt x="805180" y="2283460"/>
                  <a:pt x="994410" y="2261870"/>
                  <a:pt x="1234440" y="2204720"/>
                </a:cubicBezTo>
                <a:cubicBezTo>
                  <a:pt x="966470" y="2321560"/>
                  <a:pt x="604520" y="2636520"/>
                  <a:pt x="598170" y="2739390"/>
                </a:cubicBezTo>
                <a:cubicBezTo>
                  <a:pt x="631190" y="2739390"/>
                  <a:pt x="659130" y="2747010"/>
                  <a:pt x="689610" y="2753360"/>
                </a:cubicBezTo>
                <a:cubicBezTo>
                  <a:pt x="679450" y="2780030"/>
                  <a:pt x="664210" y="2805430"/>
                  <a:pt x="661670" y="2834640"/>
                </a:cubicBezTo>
                <a:cubicBezTo>
                  <a:pt x="678180" y="2805430"/>
                  <a:pt x="736600" y="2791460"/>
                  <a:pt x="741680" y="2844800"/>
                </a:cubicBezTo>
                <a:cubicBezTo>
                  <a:pt x="701040" y="2848610"/>
                  <a:pt x="701040" y="2861310"/>
                  <a:pt x="701040" y="2891790"/>
                </a:cubicBezTo>
                <a:cubicBezTo>
                  <a:pt x="742950" y="2896870"/>
                  <a:pt x="807720" y="2860040"/>
                  <a:pt x="828040" y="2899410"/>
                </a:cubicBezTo>
                <a:cubicBezTo>
                  <a:pt x="801370" y="2915920"/>
                  <a:pt x="791210" y="2900680"/>
                  <a:pt x="765810" y="2914650"/>
                </a:cubicBezTo>
                <a:cubicBezTo>
                  <a:pt x="767080" y="2940050"/>
                  <a:pt x="792480" y="2921000"/>
                  <a:pt x="801370" y="2933700"/>
                </a:cubicBezTo>
                <a:cubicBezTo>
                  <a:pt x="727710" y="2964180"/>
                  <a:pt x="731520" y="2975610"/>
                  <a:pt x="707390" y="3016250"/>
                </a:cubicBezTo>
                <a:cubicBezTo>
                  <a:pt x="687070" y="2983230"/>
                  <a:pt x="633730" y="3195320"/>
                  <a:pt x="676910" y="3192780"/>
                </a:cubicBezTo>
                <a:cubicBezTo>
                  <a:pt x="641350" y="3229610"/>
                  <a:pt x="709930" y="3208020"/>
                  <a:pt x="726440" y="3221990"/>
                </a:cubicBezTo>
                <a:cubicBezTo>
                  <a:pt x="711200" y="3248660"/>
                  <a:pt x="745490" y="3256280"/>
                  <a:pt x="749300" y="3284220"/>
                </a:cubicBezTo>
                <a:cubicBezTo>
                  <a:pt x="768350" y="3289300"/>
                  <a:pt x="805180" y="3262630"/>
                  <a:pt x="803910" y="3303270"/>
                </a:cubicBezTo>
                <a:cubicBezTo>
                  <a:pt x="767080" y="3307080"/>
                  <a:pt x="778510" y="3296920"/>
                  <a:pt x="753110" y="3322320"/>
                </a:cubicBezTo>
                <a:cubicBezTo>
                  <a:pt x="744220" y="3313430"/>
                  <a:pt x="725170" y="3304540"/>
                  <a:pt x="706120" y="3323590"/>
                </a:cubicBezTo>
                <a:cubicBezTo>
                  <a:pt x="720090" y="3350260"/>
                  <a:pt x="715010" y="3370580"/>
                  <a:pt x="712470" y="3392170"/>
                </a:cubicBezTo>
                <a:cubicBezTo>
                  <a:pt x="779780" y="3380740"/>
                  <a:pt x="732790" y="3403600"/>
                  <a:pt x="795020" y="3408680"/>
                </a:cubicBezTo>
                <a:cubicBezTo>
                  <a:pt x="814070" y="3431540"/>
                  <a:pt x="786130" y="3437890"/>
                  <a:pt x="782320" y="3453130"/>
                </a:cubicBezTo>
                <a:cubicBezTo>
                  <a:pt x="904240" y="3456940"/>
                  <a:pt x="967740" y="3507740"/>
                  <a:pt x="1071880" y="3531870"/>
                </a:cubicBezTo>
                <a:cubicBezTo>
                  <a:pt x="1071880" y="3554730"/>
                  <a:pt x="1090930" y="3545840"/>
                  <a:pt x="1093470" y="3563620"/>
                </a:cubicBezTo>
                <a:cubicBezTo>
                  <a:pt x="1291590" y="3540760"/>
                  <a:pt x="1422400" y="3562350"/>
                  <a:pt x="1651000" y="3492500"/>
                </a:cubicBezTo>
                <a:cubicBezTo>
                  <a:pt x="1623060" y="3467100"/>
                  <a:pt x="1544320" y="3487420"/>
                  <a:pt x="1529080" y="3474720"/>
                </a:cubicBezTo>
                <a:cubicBezTo>
                  <a:pt x="1684020" y="3409950"/>
                  <a:pt x="1873250" y="3387090"/>
                  <a:pt x="2058670" y="3350260"/>
                </a:cubicBezTo>
                <a:cubicBezTo>
                  <a:pt x="2236470" y="3315970"/>
                  <a:pt x="2411730" y="3327400"/>
                  <a:pt x="2586990" y="3249930"/>
                </a:cubicBezTo>
                <a:cubicBezTo>
                  <a:pt x="2628900" y="3266440"/>
                  <a:pt x="2661920" y="3234690"/>
                  <a:pt x="2701290" y="3223260"/>
                </a:cubicBezTo>
                <a:cubicBezTo>
                  <a:pt x="2907030" y="3161030"/>
                  <a:pt x="3168650" y="3111500"/>
                  <a:pt x="3371850" y="3094990"/>
                </a:cubicBezTo>
                <a:cubicBezTo>
                  <a:pt x="3407410" y="3092450"/>
                  <a:pt x="3448050" y="3072130"/>
                  <a:pt x="3464560" y="3060700"/>
                </a:cubicBezTo>
                <a:cubicBezTo>
                  <a:pt x="3530600" y="3070860"/>
                  <a:pt x="3644900" y="3027680"/>
                  <a:pt x="3704590" y="3011170"/>
                </a:cubicBezTo>
                <a:cubicBezTo>
                  <a:pt x="3702050" y="2999740"/>
                  <a:pt x="3691890" y="2987040"/>
                  <a:pt x="3703320" y="2980690"/>
                </a:cubicBezTo>
                <a:cubicBezTo>
                  <a:pt x="3785870" y="2961640"/>
                  <a:pt x="3902710" y="2941320"/>
                  <a:pt x="3978910" y="2895600"/>
                </a:cubicBezTo>
                <a:cubicBezTo>
                  <a:pt x="3968750" y="2890520"/>
                  <a:pt x="3947160" y="2904490"/>
                  <a:pt x="3945890" y="2884170"/>
                </a:cubicBezTo>
                <a:cubicBezTo>
                  <a:pt x="4018280" y="2866390"/>
                  <a:pt x="4107180" y="2858770"/>
                  <a:pt x="4175760" y="2830830"/>
                </a:cubicBezTo>
                <a:cubicBezTo>
                  <a:pt x="4161790" y="2828290"/>
                  <a:pt x="4146550" y="2828290"/>
                  <a:pt x="4133850" y="2821940"/>
                </a:cubicBezTo>
                <a:cubicBezTo>
                  <a:pt x="4218940" y="2757170"/>
                  <a:pt x="4254500" y="2725420"/>
                  <a:pt x="4371340" y="2711450"/>
                </a:cubicBezTo>
                <a:cubicBezTo>
                  <a:pt x="4362450" y="2673350"/>
                  <a:pt x="4389120" y="2649221"/>
                  <a:pt x="4448810" y="2635250"/>
                </a:cubicBezTo>
                <a:cubicBezTo>
                  <a:pt x="4465320" y="2612390"/>
                  <a:pt x="4414520" y="2621280"/>
                  <a:pt x="4433570" y="2593340"/>
                </a:cubicBezTo>
                <a:cubicBezTo>
                  <a:pt x="4645660" y="2565400"/>
                  <a:pt x="4704080" y="2374900"/>
                  <a:pt x="4801870" y="2268220"/>
                </a:cubicBezTo>
                <a:cubicBezTo>
                  <a:pt x="4805680" y="2264410"/>
                  <a:pt x="4822190" y="2254250"/>
                  <a:pt x="4824730" y="2251710"/>
                </a:cubicBezTo>
                <a:cubicBezTo>
                  <a:pt x="4959350" y="2170430"/>
                  <a:pt x="5125720" y="2159000"/>
                  <a:pt x="5228590" y="2047240"/>
                </a:cubicBezTo>
                <a:cubicBezTo>
                  <a:pt x="5267960" y="1962150"/>
                  <a:pt x="5372100" y="1854200"/>
                  <a:pt x="5256530" y="1784350"/>
                </a:cubicBezTo>
                <a:cubicBezTo>
                  <a:pt x="5269230" y="1766570"/>
                  <a:pt x="5262880" y="1742440"/>
                  <a:pt x="5250180" y="1715770"/>
                </a:cubicBezTo>
                <a:cubicBezTo>
                  <a:pt x="5198110" y="1729740"/>
                  <a:pt x="4958080" y="1682750"/>
                  <a:pt x="4904740" y="1661160"/>
                </a:cubicBezTo>
                <a:cubicBezTo>
                  <a:pt x="4916170" y="1634490"/>
                  <a:pt x="4892040" y="1607820"/>
                  <a:pt x="4898390" y="1592580"/>
                </a:cubicBezTo>
                <a:cubicBezTo>
                  <a:pt x="4947920" y="1590040"/>
                  <a:pt x="4961890" y="1570990"/>
                  <a:pt x="4991100" y="155956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6788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"/>
          <p:cNvSpPr txBox="1"/>
          <p:nvPr/>
        </p:nvSpPr>
        <p:spPr>
          <a:xfrm>
            <a:off x="1228384" y="1976912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 Panel </a:t>
            </a:r>
            <a:endParaRPr/>
          </a:p>
        </p:txBody>
      </p:sp>
      <p:sp>
        <p:nvSpPr>
          <p:cNvPr id="309" name="Google Shape;309;p14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grpSp>
        <p:nvGrpSpPr>
          <p:cNvPr id="310" name="Google Shape;310;p14"/>
          <p:cNvGrpSpPr/>
          <p:nvPr/>
        </p:nvGrpSpPr>
        <p:grpSpPr>
          <a:xfrm>
            <a:off x="1028700" y="7703601"/>
            <a:ext cx="6467495" cy="1668278"/>
            <a:chOff x="0" y="-57150"/>
            <a:chExt cx="8623327" cy="2224370"/>
          </a:xfrm>
        </p:grpSpPr>
        <p:sp>
          <p:nvSpPr>
            <p:cNvPr id="311" name="Google Shape;311;p14"/>
            <p:cNvSpPr txBox="1"/>
            <p:nvPr/>
          </p:nvSpPr>
          <p:spPr>
            <a:xfrm>
              <a:off x="0" y="829450"/>
              <a:ext cx="8623327" cy="1337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95621" lvl="1" marL="591243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38"/>
                <a:buFont typeface="Arial"/>
                <a:buChar char="•"/>
              </a:pPr>
              <a:r>
                <a:rPr b="0" i="0" lang="en-US" sz="2738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Update PDF-Associated Events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 txBox="1"/>
            <p:nvPr/>
          </p:nvSpPr>
          <p:spPr>
            <a:xfrm>
              <a:off x="0" y="-57150"/>
              <a:ext cx="8623327" cy="639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68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Event Management</a:t>
              </a:r>
              <a:endParaRPr/>
            </a:p>
          </p:txBody>
        </p:sp>
      </p:grpSp>
      <p:grpSp>
        <p:nvGrpSpPr>
          <p:cNvPr id="313" name="Google Shape;313;p14"/>
          <p:cNvGrpSpPr/>
          <p:nvPr/>
        </p:nvGrpSpPr>
        <p:grpSpPr>
          <a:xfrm>
            <a:off x="7496195" y="5703765"/>
            <a:ext cx="6467495" cy="1668278"/>
            <a:chOff x="0" y="-57150"/>
            <a:chExt cx="8623327" cy="2224370"/>
          </a:xfrm>
        </p:grpSpPr>
        <p:sp>
          <p:nvSpPr>
            <p:cNvPr id="314" name="Google Shape;314;p14"/>
            <p:cNvSpPr txBox="1"/>
            <p:nvPr/>
          </p:nvSpPr>
          <p:spPr>
            <a:xfrm>
              <a:off x="0" y="829450"/>
              <a:ext cx="8623327" cy="1337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95621" lvl="1" marL="591243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38"/>
                <a:buFont typeface="Arial"/>
                <a:buChar char="•"/>
              </a:pPr>
              <a:r>
                <a:rPr b="0" i="0" lang="en-US" sz="2738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Admin User</a:t>
              </a:r>
              <a:endParaRPr/>
            </a:p>
            <a:p>
              <a:pPr indent="-295621" lvl="1" marL="591243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38"/>
                <a:buFont typeface="Arial"/>
                <a:buChar char="•"/>
              </a:pPr>
              <a:r>
                <a:rPr b="0" i="0" lang="en-US" sz="2738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Delete Admin User</a:t>
              </a:r>
              <a:endParaRPr/>
            </a:p>
          </p:txBody>
        </p:sp>
        <p:sp>
          <p:nvSpPr>
            <p:cNvPr id="315" name="Google Shape;315;p14"/>
            <p:cNvSpPr txBox="1"/>
            <p:nvPr/>
          </p:nvSpPr>
          <p:spPr>
            <a:xfrm>
              <a:off x="0" y="-57150"/>
              <a:ext cx="8623327" cy="639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68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User Management</a:t>
              </a:r>
              <a:endParaRPr/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1028700" y="5703764"/>
            <a:ext cx="6467495" cy="1146592"/>
            <a:chOff x="0" y="-57150"/>
            <a:chExt cx="8623327" cy="1528789"/>
          </a:xfrm>
        </p:grpSpPr>
        <p:sp>
          <p:nvSpPr>
            <p:cNvPr id="317" name="Google Shape;317;p14"/>
            <p:cNvSpPr txBox="1"/>
            <p:nvPr/>
          </p:nvSpPr>
          <p:spPr>
            <a:xfrm>
              <a:off x="0" y="829450"/>
              <a:ext cx="8623327" cy="642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95621" lvl="1" marL="591243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38"/>
                <a:buFont typeface="Arial"/>
                <a:buChar char="•"/>
              </a:pPr>
              <a:r>
                <a:rPr b="0" i="0" lang="en-US" sz="2738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Resolving User-Led Feedback</a:t>
              </a:r>
              <a:endParaRPr/>
            </a:p>
          </p:txBody>
        </p:sp>
        <p:sp>
          <p:nvSpPr>
            <p:cNvPr id="318" name="Google Shape;318;p14"/>
            <p:cNvSpPr txBox="1"/>
            <p:nvPr/>
          </p:nvSpPr>
          <p:spPr>
            <a:xfrm>
              <a:off x="0" y="-57150"/>
              <a:ext cx="8623327" cy="639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68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Admin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1028700" y="9391503"/>
            <a:ext cx="268055" cy="350711"/>
            <a:chOff x="0" y="1"/>
            <a:chExt cx="357406" cy="467614"/>
          </a:xfrm>
        </p:grpSpPr>
        <p:pic>
          <p:nvPicPr>
            <p:cNvPr id="325" name="Google Shape;32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15"/>
          <p:cNvGrpSpPr/>
          <p:nvPr/>
        </p:nvGrpSpPr>
        <p:grpSpPr>
          <a:xfrm>
            <a:off x="2807401" y="1392645"/>
            <a:ext cx="12673199" cy="8174213"/>
            <a:chOff x="0" y="0"/>
            <a:chExt cx="6350000" cy="4095750"/>
          </a:xfrm>
        </p:grpSpPr>
        <p:sp>
          <p:nvSpPr>
            <p:cNvPr id="328" name="Google Shape;328;p15"/>
            <p:cNvSpPr/>
            <p:nvPr/>
          </p:nvSpPr>
          <p:spPr>
            <a:xfrm>
              <a:off x="101600" y="521970"/>
              <a:ext cx="6146800" cy="3472180"/>
            </a:xfrm>
            <a:custGeom>
              <a:rect b="b" l="l" r="r" t="t"/>
              <a:pathLst>
                <a:path extrusionOk="0"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7116" l="0" r="-20598" t="-8526"/>
              </a:stretch>
            </a:blipFill>
            <a:ln>
              <a:noFill/>
            </a:ln>
          </p:spPr>
        </p:sp>
        <p:sp>
          <p:nvSpPr>
            <p:cNvPr id="329" name="Google Shape;329;p15"/>
            <p:cNvSpPr/>
            <p:nvPr/>
          </p:nvSpPr>
          <p:spPr>
            <a:xfrm>
              <a:off x="95250" y="110490"/>
              <a:ext cx="1186180" cy="311150"/>
            </a:xfrm>
            <a:custGeom>
              <a:rect b="b" l="l" r="r" t="t"/>
              <a:pathLst>
                <a:path extrusionOk="0"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  <a:ln>
              <a:noFill/>
            </a:ln>
          </p:spPr>
        </p:sp>
        <p:sp>
          <p:nvSpPr>
            <p:cNvPr id="330" name="Google Shape;330;p15"/>
            <p:cNvSpPr/>
            <p:nvPr/>
          </p:nvSpPr>
          <p:spPr>
            <a:xfrm>
              <a:off x="0" y="0"/>
              <a:ext cx="6350000" cy="4095750"/>
            </a:xfrm>
            <a:custGeom>
              <a:rect b="b" l="l" r="r" t="t"/>
              <a:pathLst>
                <a:path extrusionOk="0"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  <a:ln>
              <a:noFill/>
            </a:ln>
          </p:spPr>
        </p:sp>
      </p:grpSp>
      <p:sp>
        <p:nvSpPr>
          <p:cNvPr id="331" name="Google Shape;331;p15"/>
          <p:cNvSpPr txBox="1"/>
          <p:nvPr/>
        </p:nvSpPr>
        <p:spPr>
          <a:xfrm>
            <a:off x="4685049" y="487242"/>
            <a:ext cx="8335945" cy="7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3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  Panel Overview</a:t>
            </a:r>
            <a:endParaRPr/>
          </a:p>
        </p:txBody>
      </p:sp>
      <p:sp>
        <p:nvSpPr>
          <p:cNvPr id="332" name="Google Shape;332;p15"/>
          <p:cNvSpPr txBox="1"/>
          <p:nvPr/>
        </p:nvSpPr>
        <p:spPr>
          <a:xfrm>
            <a:off x="1028700" y="748030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6"/>
          <p:cNvGrpSpPr/>
          <p:nvPr/>
        </p:nvGrpSpPr>
        <p:grpSpPr>
          <a:xfrm>
            <a:off x="1028700" y="9391503"/>
            <a:ext cx="268055" cy="350711"/>
            <a:chOff x="0" y="1"/>
            <a:chExt cx="357406" cy="467614"/>
          </a:xfrm>
        </p:grpSpPr>
        <p:pic>
          <p:nvPicPr>
            <p:cNvPr id="339" name="Google Shape;33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16"/>
          <p:cNvGrpSpPr/>
          <p:nvPr/>
        </p:nvGrpSpPr>
        <p:grpSpPr>
          <a:xfrm>
            <a:off x="2612431" y="1359210"/>
            <a:ext cx="13063139" cy="8425725"/>
            <a:chOff x="0" y="0"/>
            <a:chExt cx="6350000" cy="4095750"/>
          </a:xfrm>
        </p:grpSpPr>
        <p:sp>
          <p:nvSpPr>
            <p:cNvPr id="342" name="Google Shape;342;p16"/>
            <p:cNvSpPr/>
            <p:nvPr/>
          </p:nvSpPr>
          <p:spPr>
            <a:xfrm>
              <a:off x="101600" y="521970"/>
              <a:ext cx="6146800" cy="3472180"/>
            </a:xfrm>
            <a:custGeom>
              <a:rect b="b" l="l" r="r" t="t"/>
              <a:pathLst>
                <a:path extrusionOk="0"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7080" l="-535" r="-31680" t="-9702"/>
              </a:stretch>
            </a:blipFill>
            <a:ln>
              <a:noFill/>
            </a:ln>
          </p:spPr>
        </p:sp>
        <p:sp>
          <p:nvSpPr>
            <p:cNvPr id="343" name="Google Shape;343;p16"/>
            <p:cNvSpPr/>
            <p:nvPr/>
          </p:nvSpPr>
          <p:spPr>
            <a:xfrm>
              <a:off x="95250" y="110490"/>
              <a:ext cx="1186180" cy="311150"/>
            </a:xfrm>
            <a:custGeom>
              <a:rect b="b" l="l" r="r" t="t"/>
              <a:pathLst>
                <a:path extrusionOk="0"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  <a:ln>
              <a:noFill/>
            </a:ln>
          </p:spPr>
        </p:sp>
        <p:sp>
          <p:nvSpPr>
            <p:cNvPr id="344" name="Google Shape;344;p16"/>
            <p:cNvSpPr/>
            <p:nvPr/>
          </p:nvSpPr>
          <p:spPr>
            <a:xfrm>
              <a:off x="0" y="0"/>
              <a:ext cx="6350000" cy="4095750"/>
            </a:xfrm>
            <a:custGeom>
              <a:rect b="b" l="l" r="r" t="t"/>
              <a:pathLst>
                <a:path extrusionOk="0"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  <a:ln>
              <a:noFill/>
            </a:ln>
          </p:spPr>
        </p:sp>
      </p:grpSp>
      <p:sp>
        <p:nvSpPr>
          <p:cNvPr id="345" name="Google Shape;345;p16"/>
          <p:cNvSpPr txBox="1"/>
          <p:nvPr/>
        </p:nvSpPr>
        <p:spPr>
          <a:xfrm>
            <a:off x="5235637" y="612465"/>
            <a:ext cx="7816726" cy="74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3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 Panel Overview</a:t>
            </a:r>
            <a:endParaRPr/>
          </a:p>
        </p:txBody>
      </p:sp>
      <p:sp>
        <p:nvSpPr>
          <p:cNvPr id="346" name="Google Shape;346;p16"/>
          <p:cNvSpPr txBox="1"/>
          <p:nvPr/>
        </p:nvSpPr>
        <p:spPr>
          <a:xfrm>
            <a:off x="1028700" y="748030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7"/>
          <p:cNvGrpSpPr/>
          <p:nvPr/>
        </p:nvGrpSpPr>
        <p:grpSpPr>
          <a:xfrm>
            <a:off x="1028700" y="9391503"/>
            <a:ext cx="268055" cy="350711"/>
            <a:chOff x="0" y="1"/>
            <a:chExt cx="357406" cy="467614"/>
          </a:xfrm>
        </p:grpSpPr>
        <p:pic>
          <p:nvPicPr>
            <p:cNvPr id="353" name="Google Shape;35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p17"/>
          <p:cNvGrpSpPr/>
          <p:nvPr/>
        </p:nvGrpSpPr>
        <p:grpSpPr>
          <a:xfrm>
            <a:off x="2743251" y="1309893"/>
            <a:ext cx="12801497" cy="8256966"/>
            <a:chOff x="0" y="0"/>
            <a:chExt cx="6350000" cy="4095750"/>
          </a:xfrm>
        </p:grpSpPr>
        <p:sp>
          <p:nvSpPr>
            <p:cNvPr id="356" name="Google Shape;356;p17"/>
            <p:cNvSpPr/>
            <p:nvPr/>
          </p:nvSpPr>
          <p:spPr>
            <a:xfrm>
              <a:off x="101600" y="521970"/>
              <a:ext cx="6146800" cy="3472180"/>
            </a:xfrm>
            <a:custGeom>
              <a:rect b="b" l="l" r="r" t="t"/>
              <a:pathLst>
                <a:path extrusionOk="0"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58" l="0" r="-14906" t="-8526"/>
              </a:stretch>
            </a:blipFill>
            <a:ln>
              <a:noFill/>
            </a:ln>
          </p:spPr>
        </p:sp>
        <p:sp>
          <p:nvSpPr>
            <p:cNvPr id="357" name="Google Shape;357;p17"/>
            <p:cNvSpPr/>
            <p:nvPr/>
          </p:nvSpPr>
          <p:spPr>
            <a:xfrm>
              <a:off x="95250" y="110490"/>
              <a:ext cx="1186180" cy="311150"/>
            </a:xfrm>
            <a:custGeom>
              <a:rect b="b" l="l" r="r" t="t"/>
              <a:pathLst>
                <a:path extrusionOk="0"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  <a:ln>
              <a:noFill/>
            </a:ln>
          </p:spPr>
        </p:sp>
        <p:sp>
          <p:nvSpPr>
            <p:cNvPr id="358" name="Google Shape;358;p17"/>
            <p:cNvSpPr/>
            <p:nvPr/>
          </p:nvSpPr>
          <p:spPr>
            <a:xfrm>
              <a:off x="0" y="0"/>
              <a:ext cx="6350000" cy="4095750"/>
            </a:xfrm>
            <a:custGeom>
              <a:rect b="b" l="l" r="r" t="t"/>
              <a:pathLst>
                <a:path extrusionOk="0"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  <a:ln>
              <a:noFill/>
            </a:ln>
          </p:spPr>
        </p:sp>
      </p:grpSp>
      <p:sp>
        <p:nvSpPr>
          <p:cNvPr id="359" name="Google Shape;359;p17"/>
          <p:cNvSpPr txBox="1"/>
          <p:nvPr/>
        </p:nvSpPr>
        <p:spPr>
          <a:xfrm>
            <a:off x="5365442" y="486418"/>
            <a:ext cx="7557117" cy="74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3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 Panel Overview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1028700" y="748030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1028700" y="3528183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</a:t>
            </a:r>
            <a:endParaRPr/>
          </a:p>
        </p:txBody>
      </p:sp>
      <p:sp>
        <p:nvSpPr>
          <p:cNvPr id="367" name="Google Shape;367;p18"/>
          <p:cNvSpPr txBox="1"/>
          <p:nvPr/>
        </p:nvSpPr>
        <p:spPr>
          <a:xfrm>
            <a:off x="4819304" y="5600894"/>
            <a:ext cx="8649392" cy="53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Down Workflows</a:t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>
            <a:off x="1028700" y="9391503"/>
            <a:ext cx="268055" cy="350711"/>
            <a:chOff x="0" y="1"/>
            <a:chExt cx="357406" cy="467614"/>
          </a:xfrm>
        </p:grpSpPr>
        <p:pic>
          <p:nvPicPr>
            <p:cNvPr id="379" name="Google Shape;37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1" name="Google Shape;381;p19"/>
          <p:cNvGrpSpPr/>
          <p:nvPr/>
        </p:nvGrpSpPr>
        <p:grpSpPr>
          <a:xfrm>
            <a:off x="1853300" y="440998"/>
            <a:ext cx="14581401" cy="9405003"/>
            <a:chOff x="0" y="0"/>
            <a:chExt cx="6350000" cy="4095750"/>
          </a:xfrm>
        </p:grpSpPr>
        <p:sp>
          <p:nvSpPr>
            <p:cNvPr id="382" name="Google Shape;382;p19"/>
            <p:cNvSpPr/>
            <p:nvPr/>
          </p:nvSpPr>
          <p:spPr>
            <a:xfrm>
              <a:off x="101600" y="521970"/>
              <a:ext cx="6146800" cy="3472180"/>
            </a:xfrm>
            <a:custGeom>
              <a:rect b="b" l="l" r="r" t="t"/>
              <a:pathLst>
                <a:path extrusionOk="0"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3" name="Google Shape;383;p19"/>
            <p:cNvSpPr/>
            <p:nvPr/>
          </p:nvSpPr>
          <p:spPr>
            <a:xfrm>
              <a:off x="95250" y="110490"/>
              <a:ext cx="1186180" cy="311150"/>
            </a:xfrm>
            <a:custGeom>
              <a:rect b="b" l="l" r="r" t="t"/>
              <a:pathLst>
                <a:path extrusionOk="0"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  <a:ln>
              <a:noFill/>
            </a:ln>
          </p:spPr>
        </p:sp>
        <p:sp>
          <p:nvSpPr>
            <p:cNvPr id="384" name="Google Shape;384;p19"/>
            <p:cNvSpPr/>
            <p:nvPr/>
          </p:nvSpPr>
          <p:spPr>
            <a:xfrm>
              <a:off x="0" y="0"/>
              <a:ext cx="6350000" cy="4095750"/>
            </a:xfrm>
            <a:custGeom>
              <a:rect b="b" l="l" r="r" t="t"/>
              <a:pathLst>
                <a:path extrusionOk="0"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  <a:ln>
              <a:noFill/>
            </a:ln>
          </p:spPr>
        </p:sp>
      </p:grpSp>
      <p:grpSp>
        <p:nvGrpSpPr>
          <p:cNvPr id="385" name="Google Shape;385;p19"/>
          <p:cNvGrpSpPr/>
          <p:nvPr/>
        </p:nvGrpSpPr>
        <p:grpSpPr>
          <a:xfrm>
            <a:off x="2106002" y="1411487"/>
            <a:ext cx="14123876" cy="8195459"/>
            <a:chOff x="0" y="-47625"/>
            <a:chExt cx="3060381" cy="1775804"/>
          </a:xfrm>
        </p:grpSpPr>
        <p:sp>
          <p:nvSpPr>
            <p:cNvPr id="386" name="Google Shape;386;p19"/>
            <p:cNvSpPr/>
            <p:nvPr/>
          </p:nvSpPr>
          <p:spPr>
            <a:xfrm>
              <a:off x="0" y="0"/>
              <a:ext cx="3060381" cy="1728179"/>
            </a:xfrm>
            <a:custGeom>
              <a:rect b="b" l="l" r="r" t="t"/>
              <a:pathLst>
                <a:path extrusionOk="0" h="1728179" w="3060381">
                  <a:moveTo>
                    <a:pt x="0" y="0"/>
                  </a:moveTo>
                  <a:lnTo>
                    <a:pt x="3060381" y="0"/>
                  </a:lnTo>
                  <a:lnTo>
                    <a:pt x="3060381" y="1728179"/>
                  </a:lnTo>
                  <a:lnTo>
                    <a:pt x="0" y="1728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87" name="Google Shape;387;p1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8" name="Google Shape;3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5148" y="3951481"/>
            <a:ext cx="14314730" cy="363403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9"/>
          <p:cNvSpPr txBox="1"/>
          <p:nvPr/>
        </p:nvSpPr>
        <p:spPr>
          <a:xfrm>
            <a:off x="5311735" y="612465"/>
            <a:ext cx="9763795" cy="74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3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Front-End Pipeline Overview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/>
          <p:nvPr/>
        </p:nvSpPr>
        <p:spPr>
          <a:xfrm>
            <a:off x="485556" y="349143"/>
            <a:ext cx="17316887" cy="958871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16991245" y="9404933"/>
            <a:ext cx="268055" cy="350711"/>
            <a:chOff x="0" y="1"/>
            <a:chExt cx="357406" cy="467614"/>
          </a:xfrm>
        </p:grpSpPr>
        <p:pic>
          <p:nvPicPr>
            <p:cNvPr id="400" name="Google Shape;40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20"/>
          <p:cNvGrpSpPr/>
          <p:nvPr/>
        </p:nvGrpSpPr>
        <p:grpSpPr>
          <a:xfrm>
            <a:off x="1841775" y="433565"/>
            <a:ext cx="14604450" cy="9419870"/>
            <a:chOff x="0" y="0"/>
            <a:chExt cx="6350000" cy="4095750"/>
          </a:xfrm>
        </p:grpSpPr>
        <p:sp>
          <p:nvSpPr>
            <p:cNvPr id="403" name="Google Shape;403;p20"/>
            <p:cNvSpPr/>
            <p:nvPr/>
          </p:nvSpPr>
          <p:spPr>
            <a:xfrm>
              <a:off x="101600" y="521970"/>
              <a:ext cx="6146800" cy="3472180"/>
            </a:xfrm>
            <a:custGeom>
              <a:rect b="b" l="l" r="r" t="t"/>
              <a:pathLst>
                <a:path extrusionOk="0"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113" l="0" r="0" t="-1113"/>
              </a:stretch>
            </a:blipFill>
            <a:ln>
              <a:noFill/>
            </a:ln>
          </p:spPr>
        </p:sp>
        <p:sp>
          <p:nvSpPr>
            <p:cNvPr id="404" name="Google Shape;404;p20"/>
            <p:cNvSpPr/>
            <p:nvPr/>
          </p:nvSpPr>
          <p:spPr>
            <a:xfrm>
              <a:off x="95250" y="110490"/>
              <a:ext cx="1186180" cy="311150"/>
            </a:xfrm>
            <a:custGeom>
              <a:rect b="b" l="l" r="r" t="t"/>
              <a:pathLst>
                <a:path extrusionOk="0"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  <a:ln>
              <a:noFill/>
            </a:ln>
          </p:spPr>
        </p:sp>
        <p:sp>
          <p:nvSpPr>
            <p:cNvPr id="405" name="Google Shape;405;p20"/>
            <p:cNvSpPr/>
            <p:nvPr/>
          </p:nvSpPr>
          <p:spPr>
            <a:xfrm>
              <a:off x="0" y="0"/>
              <a:ext cx="6350000" cy="4095750"/>
            </a:xfrm>
            <a:custGeom>
              <a:rect b="b" l="l" r="r" t="t"/>
              <a:pathLst>
                <a:path extrusionOk="0"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  <a:ln>
              <a:noFill/>
            </a:ln>
          </p:spPr>
        </p:sp>
      </p:grpSp>
      <p:sp>
        <p:nvSpPr>
          <p:cNvPr id="406" name="Google Shape;406;p20"/>
          <p:cNvSpPr txBox="1"/>
          <p:nvPr/>
        </p:nvSpPr>
        <p:spPr>
          <a:xfrm>
            <a:off x="4829998" y="582537"/>
            <a:ext cx="10895653" cy="806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7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Back-End Architecture Overview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028700" y="1945418"/>
            <a:ext cx="69497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Executive Summary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8332806" y="1996521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243951" y="2034621"/>
            <a:ext cx="639365" cy="52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5137" lvl="1" marL="678875" marR="0" rtl="0" algn="r">
              <a:lnSpc>
                <a:spcPct val="244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028700" y="4451551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8332806" y="2903988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Overview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8332806" y="4012584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Use-Cases in Depth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7243951" y="2942088"/>
            <a:ext cx="639365" cy="5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378" lvl="1" marL="649358" marR="0" rtl="0" algn="r">
              <a:lnSpc>
                <a:spcPct val="23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243951" y="4074558"/>
            <a:ext cx="639365" cy="5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378" lvl="1" marL="649358" marR="0" rtl="0" algn="r">
              <a:lnSpc>
                <a:spcPct val="23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26" name="Google Shape;12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2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8332806" y="5119010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and API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7243951" y="5180984"/>
            <a:ext cx="639365" cy="5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378" lvl="1" marL="649358" marR="0" rtl="0" algn="r">
              <a:lnSpc>
                <a:spcPct val="23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7243951" y="6331250"/>
            <a:ext cx="639365" cy="5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378" lvl="1" marL="649358" marR="0" rtl="0" algn="r">
              <a:lnSpc>
                <a:spcPct val="23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8332806" y="6251480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Problems, Troubleshooting, Lessons Learned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7243951" y="7486292"/>
            <a:ext cx="639365" cy="5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378" lvl="1" marL="649358" marR="0" rtl="0" algn="r">
              <a:lnSpc>
                <a:spcPct val="23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8332806" y="7401747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and Client Feedback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7243951" y="8659129"/>
            <a:ext cx="639365" cy="5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378" lvl="1" marL="649358" marR="0" rtl="0" algn="r">
              <a:lnSpc>
                <a:spcPct val="23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8332806" y="8556788"/>
            <a:ext cx="10645156" cy="5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Acknowledgements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1028700" y="2032758"/>
            <a:ext cx="162306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Problems, Troubleshooting, Lessons Learned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99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4819304" y="5600894"/>
            <a:ext cx="8649392" cy="53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overcame our challenges</a:t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/>
          <p:nvPr/>
        </p:nvSpPr>
        <p:spPr>
          <a:xfrm>
            <a:off x="370936" y="637416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22"/>
          <p:cNvGrpSpPr/>
          <p:nvPr/>
        </p:nvGrpSpPr>
        <p:grpSpPr>
          <a:xfrm>
            <a:off x="1028700" y="8907589"/>
            <a:ext cx="268055" cy="350711"/>
            <a:chOff x="0" y="1"/>
            <a:chExt cx="357406" cy="467614"/>
          </a:xfrm>
        </p:grpSpPr>
        <p:pic>
          <p:nvPicPr>
            <p:cNvPr id="421" name="Google Shape;42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3" name="Google Shape;4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2412" y="3343493"/>
            <a:ext cx="6635273" cy="497718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2"/>
          <p:cNvSpPr txBox="1"/>
          <p:nvPr/>
        </p:nvSpPr>
        <p:spPr>
          <a:xfrm>
            <a:off x="7512272" y="1586236"/>
            <a:ext cx="10175551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Ambition and Scope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590354" y="2944784"/>
            <a:ext cx="4683423" cy="537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Intense workload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1572824" y="4465945"/>
            <a:ext cx="4566505" cy="537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constraints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1563176" y="6567299"/>
            <a:ext cx="4449587" cy="1099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the core functionality first.</a:t>
            </a:r>
            <a:endParaRPr/>
          </a:p>
        </p:txBody>
      </p:sp>
      <p:sp>
        <p:nvSpPr>
          <p:cNvPr id="428" name="Google Shape;428;p22"/>
          <p:cNvSpPr txBox="1"/>
          <p:nvPr/>
        </p:nvSpPr>
        <p:spPr>
          <a:xfrm>
            <a:off x="1028700" y="4593877"/>
            <a:ext cx="561654" cy="40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4986" lvl="1" marL="518574" marR="0" rtl="0" algn="r">
              <a:lnSpc>
                <a:spcPct val="186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1028700" y="6788449"/>
            <a:ext cx="561654" cy="40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4986" lvl="1" marL="518574" marR="0" rtl="0" algn="r">
              <a:lnSpc>
                <a:spcPct val="186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1028700" y="3008331"/>
            <a:ext cx="561654" cy="40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4986" lvl="1" marL="518574" marR="0" rtl="0" algn="r">
              <a:lnSpc>
                <a:spcPct val="186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1545923" y="8248096"/>
            <a:ext cx="4772285" cy="537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Defer other features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1028700" y="8316824"/>
            <a:ext cx="561654" cy="40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4986" lvl="1" marL="518574" marR="0" rtl="0" algn="r">
              <a:lnSpc>
                <a:spcPct val="186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1572824" y="1586236"/>
            <a:ext cx="2327960" cy="674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435" name="Google Shape;435;p22"/>
          <p:cNvSpPr txBox="1"/>
          <p:nvPr/>
        </p:nvSpPr>
        <p:spPr>
          <a:xfrm>
            <a:off x="1563176" y="5456951"/>
            <a:ext cx="2310430" cy="674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23"/>
          <p:cNvGrpSpPr/>
          <p:nvPr/>
        </p:nvGrpSpPr>
        <p:grpSpPr>
          <a:xfrm>
            <a:off x="1028700" y="8907589"/>
            <a:ext cx="268055" cy="350711"/>
            <a:chOff x="0" y="1"/>
            <a:chExt cx="357406" cy="467614"/>
          </a:xfrm>
        </p:grpSpPr>
        <p:pic>
          <p:nvPicPr>
            <p:cNvPr id="442" name="Google Shape;44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5945362" y="707620"/>
            <a:ext cx="6398992" cy="8868328"/>
            <a:chOff x="0" y="-2540"/>
            <a:chExt cx="4735830" cy="6563361"/>
          </a:xfrm>
        </p:grpSpPr>
        <p:sp>
          <p:nvSpPr>
            <p:cNvPr id="445" name="Google Shape;445;p23"/>
            <p:cNvSpPr/>
            <p:nvPr/>
          </p:nvSpPr>
          <p:spPr>
            <a:xfrm>
              <a:off x="36830" y="50800"/>
              <a:ext cx="4645660" cy="6473190"/>
            </a:xfrm>
            <a:custGeom>
              <a:rect b="b" l="l" r="r" t="t"/>
              <a:pathLst>
                <a:path extrusionOk="0"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0" y="16511"/>
              <a:ext cx="4716780" cy="6544310"/>
            </a:xfrm>
            <a:custGeom>
              <a:rect b="b" l="l" r="r" t="t"/>
              <a:pathLst>
                <a:path extrusionOk="0"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56540" y="265430"/>
              <a:ext cx="4207510" cy="6043930"/>
            </a:xfrm>
            <a:custGeom>
              <a:rect b="b" l="l" r="r" t="t"/>
              <a:pathLst>
                <a:path extrusionOk="0"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75972" l="-252686" r="-4533" t="-2714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951378" y="120589"/>
              <a:ext cx="79963" cy="76322"/>
            </a:xfrm>
            <a:custGeom>
              <a:rect b="b" l="l" r="r" t="t"/>
              <a:pathLst>
                <a:path extrusionOk="0"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119473" y="104052"/>
              <a:ext cx="114614" cy="109395"/>
            </a:xfrm>
            <a:custGeom>
              <a:rect b="b" l="l" r="r" t="t"/>
              <a:pathLst>
                <a:path extrusionOk="0"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328944" y="128221"/>
              <a:ext cx="63971" cy="61058"/>
            </a:xfrm>
            <a:custGeom>
              <a:rect b="b" l="l" r="r" t="t"/>
              <a:pathLst>
                <a:path extrusionOk="0"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346270" y="144758"/>
              <a:ext cx="29320" cy="27985"/>
            </a:xfrm>
            <a:custGeom>
              <a:rect b="b" l="l" r="r" t="t"/>
              <a:pathLst>
                <a:path extrusionOk="0"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344044" y="144768"/>
              <a:ext cx="15993" cy="15264"/>
            </a:xfrm>
            <a:custGeom>
              <a:rect b="b" l="l" r="r" t="t"/>
              <a:pathLst>
                <a:path extrusionOk="0"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716780" y="53467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716780" y="86106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064000" y="-2540"/>
              <a:ext cx="320040" cy="19050"/>
            </a:xfrm>
            <a:custGeom>
              <a:rect b="b" l="l" r="r" t="t"/>
              <a:pathLst>
                <a:path extrusionOk="0"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3"/>
          <p:cNvSpPr txBox="1"/>
          <p:nvPr/>
        </p:nvSpPr>
        <p:spPr>
          <a:xfrm>
            <a:off x="1028700" y="3569018"/>
            <a:ext cx="3988719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API Connection</a:t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752865" y="5076825"/>
            <a:ext cx="4540389" cy="1536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front-end and back-end... who knew it would be so hard?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13501183" y="1992409"/>
            <a:ext cx="4089540" cy="8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CORS errors and various bugs in responses.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13501183" y="3940830"/>
            <a:ext cx="4089540" cy="1356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Expanding client needs required more API functionality. 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13501183" y="6715198"/>
            <a:ext cx="4089540" cy="8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testing and development.</a:t>
            </a:r>
            <a:endParaRPr/>
          </a:p>
        </p:txBody>
      </p:sp>
      <p:sp>
        <p:nvSpPr>
          <p:cNvPr id="461" name="Google Shape;461;p23"/>
          <p:cNvSpPr txBox="1"/>
          <p:nvPr/>
        </p:nvSpPr>
        <p:spPr>
          <a:xfrm>
            <a:off x="12511985" y="3956268"/>
            <a:ext cx="612822" cy="44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608" lvl="1" marL="565818" marR="0" rtl="0" algn="r">
              <a:lnSpc>
                <a:spcPct val="203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12511985" y="2007847"/>
            <a:ext cx="612822" cy="44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608" lvl="1" marL="565818" marR="0" rtl="0" algn="r">
              <a:lnSpc>
                <a:spcPct val="203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12511985" y="6730635"/>
            <a:ext cx="612822" cy="44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608" lvl="1" marL="565818" marR="0" rtl="0" algn="r">
              <a:lnSpc>
                <a:spcPct val="203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465" name="Google Shape;465;p23"/>
          <p:cNvSpPr txBox="1"/>
          <p:nvPr/>
        </p:nvSpPr>
        <p:spPr>
          <a:xfrm>
            <a:off x="14275932" y="952500"/>
            <a:ext cx="2540043" cy="728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466" name="Google Shape;466;p23"/>
          <p:cNvSpPr txBox="1"/>
          <p:nvPr/>
        </p:nvSpPr>
        <p:spPr>
          <a:xfrm>
            <a:off x="14015274" y="5673151"/>
            <a:ext cx="2520916" cy="728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</p:txBody>
      </p:sp>
      <p:sp>
        <p:nvSpPr>
          <p:cNvPr id="467" name="Google Shape;467;p23"/>
          <p:cNvSpPr txBox="1"/>
          <p:nvPr/>
        </p:nvSpPr>
        <p:spPr>
          <a:xfrm>
            <a:off x="13501183" y="8363152"/>
            <a:ext cx="4089540" cy="8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with backend developers.</a:t>
            </a:r>
            <a:endParaRPr/>
          </a:p>
        </p:txBody>
      </p:sp>
      <p:sp>
        <p:nvSpPr>
          <p:cNvPr id="468" name="Google Shape;468;p23"/>
          <p:cNvSpPr txBox="1"/>
          <p:nvPr/>
        </p:nvSpPr>
        <p:spPr>
          <a:xfrm>
            <a:off x="12511985" y="8378589"/>
            <a:ext cx="612822" cy="44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608" lvl="1" marL="565818" marR="0" rtl="0" algn="r">
              <a:lnSpc>
                <a:spcPct val="203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1028700" y="8907589"/>
            <a:ext cx="268055" cy="350711"/>
            <a:chOff x="0" y="1"/>
            <a:chExt cx="357406" cy="467614"/>
          </a:xfrm>
        </p:grpSpPr>
        <p:pic>
          <p:nvPicPr>
            <p:cNvPr id="475" name="Google Shape;47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7" name="Google Shape;477;p24"/>
          <p:cNvSpPr/>
          <p:nvPr/>
        </p:nvSpPr>
        <p:spPr>
          <a:xfrm>
            <a:off x="7573563" y="3385279"/>
            <a:ext cx="9902898" cy="5570937"/>
          </a:xfrm>
          <a:custGeom>
            <a:rect b="b" l="l" r="r" t="t"/>
            <a:pathLst>
              <a:path extrusionOk="0" h="6350000" w="11287761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1" y="0"/>
                  <a:pt x="11287761" y="234950"/>
                  <a:pt x="11287761" y="525780"/>
                </a:cubicBezTo>
                <a:lnTo>
                  <a:pt x="11287761" y="5822950"/>
                </a:lnTo>
                <a:cubicBezTo>
                  <a:pt x="11287761" y="6113780"/>
                  <a:pt x="11052811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ubicBezTo>
                  <a:pt x="0" y="5824220"/>
                  <a:pt x="0" y="582422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9345" r="-934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 txBox="1"/>
          <p:nvPr/>
        </p:nvSpPr>
        <p:spPr>
          <a:xfrm>
            <a:off x="9144000" y="2064702"/>
            <a:ext cx="8111099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our code to a domain for all to see</a:t>
            </a:r>
            <a:endParaRPr/>
          </a:p>
        </p:txBody>
      </p:sp>
      <p:sp>
        <p:nvSpPr>
          <p:cNvPr id="479" name="Google Shape;479;p24"/>
          <p:cNvSpPr txBox="1"/>
          <p:nvPr/>
        </p:nvSpPr>
        <p:spPr>
          <a:xfrm>
            <a:off x="1957665" y="3161070"/>
            <a:ext cx="3840526" cy="8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6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 management (tensor flow) </a:t>
            </a:r>
            <a:endParaRPr/>
          </a:p>
        </p:txBody>
      </p:sp>
      <p:sp>
        <p:nvSpPr>
          <p:cNvPr id="480" name="Google Shape;480;p24"/>
          <p:cNvSpPr txBox="1"/>
          <p:nvPr/>
        </p:nvSpPr>
        <p:spPr>
          <a:xfrm>
            <a:off x="1957665" y="4540275"/>
            <a:ext cx="3840526" cy="418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6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setup </a:t>
            </a:r>
            <a:endParaRPr/>
          </a:p>
        </p:txBody>
      </p:sp>
      <p:sp>
        <p:nvSpPr>
          <p:cNvPr id="481" name="Google Shape;481;p24"/>
          <p:cNvSpPr txBox="1"/>
          <p:nvPr/>
        </p:nvSpPr>
        <p:spPr>
          <a:xfrm>
            <a:off x="1957665" y="6605105"/>
            <a:ext cx="4419566" cy="8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6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Switching to AWS for more storage to use tensor flow </a:t>
            </a:r>
            <a:endParaRPr/>
          </a:p>
        </p:txBody>
      </p:sp>
      <p:sp>
        <p:nvSpPr>
          <p:cNvPr id="482" name="Google Shape;482;p24"/>
          <p:cNvSpPr txBox="1"/>
          <p:nvPr/>
        </p:nvSpPr>
        <p:spPr>
          <a:xfrm>
            <a:off x="1028700" y="4568390"/>
            <a:ext cx="575507" cy="418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1383" lvl="1" marL="531365" marR="0" rtl="0" algn="r">
              <a:lnSpc>
                <a:spcPct val="1913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1028700" y="6725230"/>
            <a:ext cx="575507" cy="418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1383" lvl="1" marL="531365" marR="0" rtl="0" algn="r">
              <a:lnSpc>
                <a:spcPct val="1913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1028700" y="3152067"/>
            <a:ext cx="575507" cy="418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1383" lvl="1" marL="531365" marR="0" rtl="0" algn="r">
              <a:lnSpc>
                <a:spcPct val="1913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1957665" y="8230457"/>
            <a:ext cx="4958673" cy="8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6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at tutorials and reading the documentation on AWS</a:t>
            </a:r>
            <a:endParaRPr/>
          </a:p>
        </p:txBody>
      </p:sp>
      <p:sp>
        <p:nvSpPr>
          <p:cNvPr id="486" name="Google Shape;486;p24"/>
          <p:cNvSpPr txBox="1"/>
          <p:nvPr/>
        </p:nvSpPr>
        <p:spPr>
          <a:xfrm>
            <a:off x="1070810" y="8413132"/>
            <a:ext cx="575507" cy="418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1383" lvl="1" marL="531365" marR="0" rtl="0" algn="r">
              <a:lnSpc>
                <a:spcPct val="1913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7083749" y="1371046"/>
            <a:ext cx="10175551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</a:t>
            </a:r>
            <a:endParaRPr/>
          </a:p>
        </p:txBody>
      </p:sp>
      <p:sp>
        <p:nvSpPr>
          <p:cNvPr id="488" name="Google Shape;488;p24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1604207" y="1861584"/>
            <a:ext cx="2385378" cy="698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490" name="Google Shape;490;p24"/>
          <p:cNvSpPr txBox="1"/>
          <p:nvPr/>
        </p:nvSpPr>
        <p:spPr>
          <a:xfrm>
            <a:off x="1604207" y="5488453"/>
            <a:ext cx="2367416" cy="698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 txBox="1"/>
          <p:nvPr/>
        </p:nvSpPr>
        <p:spPr>
          <a:xfrm>
            <a:off x="1028700" y="3528183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and Feedback</a:t>
            </a:r>
            <a:endParaRPr/>
          </a:p>
        </p:txBody>
      </p:sp>
      <p:sp>
        <p:nvSpPr>
          <p:cNvPr id="497" name="Google Shape;497;p25"/>
          <p:cNvSpPr txBox="1"/>
          <p:nvPr/>
        </p:nvSpPr>
        <p:spPr>
          <a:xfrm>
            <a:off x="4819304" y="5600894"/>
            <a:ext cx="8649392" cy="53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made good on our promises</a:t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/>
          <p:nvPr/>
        </p:nvSpPr>
        <p:spPr>
          <a:xfrm>
            <a:off x="485556" y="454609"/>
            <a:ext cx="17316900" cy="937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Product, Open-Planner.com, is not </a:t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only fully functional software that works as</a:t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intended</a:t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 has been pitched at various</a:t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startup and pitch events, often with a </a:t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68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great audience response!</a:t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1028700" y="3429009"/>
            <a:ext cx="1175700" cy="13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 txBox="1"/>
          <p:nvPr/>
        </p:nvSpPr>
        <p:spPr>
          <a:xfrm>
            <a:off x="1028700" y="2071677"/>
            <a:ext cx="1472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Result</a:t>
            </a:r>
            <a:endParaRPr/>
          </a:p>
        </p:txBody>
      </p:sp>
      <p:sp>
        <p:nvSpPr>
          <p:cNvPr id="506" name="Google Shape;506;p26"/>
          <p:cNvSpPr txBox="1"/>
          <p:nvPr/>
        </p:nvSpPr>
        <p:spPr>
          <a:xfrm>
            <a:off x="1028700" y="1000125"/>
            <a:ext cx="59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pic>
        <p:nvPicPr>
          <p:cNvPr id="507" name="Google Shape;5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098" y="2183850"/>
            <a:ext cx="5919300" cy="5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485556" y="454609"/>
            <a:ext cx="17316900" cy="937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7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515" name="Google Shape;51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p27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Feedback</a:t>
            </a:r>
            <a:endParaRPr/>
          </a:p>
        </p:txBody>
      </p:sp>
      <p:grpSp>
        <p:nvGrpSpPr>
          <p:cNvPr id="518" name="Google Shape;518;p27"/>
          <p:cNvGrpSpPr/>
          <p:nvPr/>
        </p:nvGrpSpPr>
        <p:grpSpPr>
          <a:xfrm>
            <a:off x="1028750" y="4421769"/>
            <a:ext cx="4959449" cy="2170121"/>
            <a:chOff x="67" y="-1025808"/>
            <a:chExt cx="6612600" cy="2893494"/>
          </a:xfrm>
        </p:grpSpPr>
        <p:sp>
          <p:nvSpPr>
            <p:cNvPr id="519" name="Google Shape;519;p27"/>
            <p:cNvSpPr txBox="1"/>
            <p:nvPr/>
          </p:nvSpPr>
          <p:spPr>
            <a:xfrm>
              <a:off x="67" y="-266814"/>
              <a:ext cx="6612600" cy="21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"The Open-Planner development team went above and beyond to build our dream software."</a:t>
              </a:r>
              <a:endParaRPr sz="1900"/>
            </a:p>
          </p:txBody>
        </p:sp>
        <p:sp>
          <p:nvSpPr>
            <p:cNvPr id="520" name="Google Shape;520;p27"/>
            <p:cNvSpPr txBox="1"/>
            <p:nvPr/>
          </p:nvSpPr>
          <p:spPr>
            <a:xfrm>
              <a:off x="67" y="-1025808"/>
              <a:ext cx="661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From Client</a:t>
              </a:r>
              <a:endParaRPr sz="2200"/>
            </a:p>
          </p:txBody>
        </p:sp>
      </p:grpSp>
      <p:sp>
        <p:nvSpPr>
          <p:cNvPr id="521" name="Google Shape;521;p27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1028700" y="7720774"/>
            <a:ext cx="4959543" cy="38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611229" y="2402755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12634379" y="2402755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10438306" y="5971842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7"/>
          <p:cNvGrpSpPr/>
          <p:nvPr/>
        </p:nvGrpSpPr>
        <p:grpSpPr>
          <a:xfrm>
            <a:off x="1028750" y="7088169"/>
            <a:ext cx="4959450" cy="1569821"/>
            <a:chOff x="67" y="-1025808"/>
            <a:chExt cx="6612600" cy="2093094"/>
          </a:xfrm>
        </p:grpSpPr>
        <p:sp>
          <p:nvSpPr>
            <p:cNvPr id="527" name="Google Shape;527;p27"/>
            <p:cNvSpPr txBox="1"/>
            <p:nvPr/>
          </p:nvSpPr>
          <p:spPr>
            <a:xfrm>
              <a:off x="67" y="-266814"/>
              <a:ext cx="6612600" cy="13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/>
                <a:t>“Finally a software that caters exactly to my busy life!”</a:t>
              </a:r>
              <a:endParaRPr sz="1900"/>
            </a:p>
          </p:txBody>
        </p:sp>
        <p:sp>
          <p:nvSpPr>
            <p:cNvPr id="528" name="Google Shape;528;p27"/>
            <p:cNvSpPr txBox="1"/>
            <p:nvPr/>
          </p:nvSpPr>
          <p:spPr>
            <a:xfrm>
              <a:off x="67" y="-1025808"/>
              <a:ext cx="661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From </a:t>
              </a:r>
              <a:r>
                <a:rPr lang="en-US" sz="3000">
                  <a:latin typeface="League Spartan"/>
                  <a:ea typeface="League Spartan"/>
                  <a:cs typeface="League Spartan"/>
                  <a:sym typeface="League Spartan"/>
                </a:rPr>
                <a:t>Audience</a:t>
              </a:r>
              <a:endParaRPr sz="2200"/>
            </a:p>
          </p:txBody>
        </p:sp>
      </p:grp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2177f65868_1_7"/>
          <p:cNvSpPr/>
          <p:nvPr/>
        </p:nvSpPr>
        <p:spPr>
          <a:xfrm>
            <a:off x="485556" y="454609"/>
            <a:ext cx="17316900" cy="937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2177f65868_1_7"/>
          <p:cNvSpPr txBox="1"/>
          <p:nvPr/>
        </p:nvSpPr>
        <p:spPr>
          <a:xfrm>
            <a:off x="1369450" y="3544408"/>
            <a:ext cx="16230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eague Spartan"/>
                <a:ea typeface="League Spartan"/>
                <a:cs typeface="League Spartan"/>
                <a:sym typeface="League Spartan"/>
              </a:rPr>
              <a:t>Sold yet?</a:t>
            </a:r>
            <a:endParaRPr/>
          </a:p>
        </p:txBody>
      </p:sp>
      <p:sp>
        <p:nvSpPr>
          <p:cNvPr id="535" name="Google Shape;535;g22177f65868_1_7"/>
          <p:cNvSpPr txBox="1"/>
          <p:nvPr/>
        </p:nvSpPr>
        <p:spPr>
          <a:xfrm>
            <a:off x="1423379" y="5649569"/>
            <a:ext cx="864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9"/>
              <a:t>Sign Up For Free today!</a:t>
            </a:r>
            <a:endParaRPr/>
          </a:p>
        </p:txBody>
      </p:sp>
      <p:pic>
        <p:nvPicPr>
          <p:cNvPr id="536" name="Google Shape;536;g22177f6586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097" y="1620309"/>
            <a:ext cx="7046276" cy="70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"/>
          <p:cNvSpPr txBox="1"/>
          <p:nvPr/>
        </p:nvSpPr>
        <p:spPr>
          <a:xfrm>
            <a:off x="1028700" y="3528183"/>
            <a:ext cx="162306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eague Spartan"/>
                <a:ea typeface="League Spartan"/>
                <a:cs typeface="League Spartan"/>
                <a:sym typeface="League Spartan"/>
              </a:rPr>
              <a:t>Acknowledgements</a:t>
            </a:r>
            <a:endParaRPr/>
          </a:p>
        </p:txBody>
      </p:sp>
      <p:sp>
        <p:nvSpPr>
          <p:cNvPr id="543" name="Google Shape;543;p28"/>
          <p:cNvSpPr txBox="1"/>
          <p:nvPr/>
        </p:nvSpPr>
        <p:spPr>
          <a:xfrm>
            <a:off x="4819304" y="5574859"/>
            <a:ext cx="8649392" cy="573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credit where credit is due</a:t>
            </a: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 txBox="1"/>
          <p:nvPr/>
        </p:nvSpPr>
        <p:spPr>
          <a:xfrm>
            <a:off x="7453839" y="3706257"/>
            <a:ext cx="864939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we are and why we're here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2207448" y="2805207"/>
            <a:ext cx="5246391" cy="524636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5177" y="2103601"/>
            <a:ext cx="8626712" cy="664958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9"/>
          <p:cNvSpPr txBox="1"/>
          <p:nvPr/>
        </p:nvSpPr>
        <p:spPr>
          <a:xfrm>
            <a:off x="3651895" y="2293382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TCU</a:t>
            </a:r>
            <a:endParaRPr/>
          </a:p>
        </p:txBody>
      </p:sp>
      <p:sp>
        <p:nvSpPr>
          <p:cNvPr id="555" name="Google Shape;555;p29"/>
          <p:cNvSpPr txBox="1"/>
          <p:nvPr/>
        </p:nvSpPr>
        <p:spPr>
          <a:xfrm>
            <a:off x="10270906" y="3687207"/>
            <a:ext cx="3015258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University</a:t>
            </a: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8067826" y="4588929"/>
            <a:ext cx="77232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grateful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guidance, opportunities, and assistance in the development of this project. Thank you to all the professors and faculty who helped us build the future of school planning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9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9"/>
          <p:cNvSpPr txBox="1"/>
          <p:nvPr/>
        </p:nvSpPr>
        <p:spPr>
          <a:xfrm>
            <a:off x="869211" y="933450"/>
            <a:ext cx="792286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OP Dev Team...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1028700" y="3528183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4819304" y="5600894"/>
            <a:ext cx="8649392" cy="53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we are and why we're here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 txBox="1"/>
          <p:nvPr/>
        </p:nvSpPr>
        <p:spPr>
          <a:xfrm>
            <a:off x="1028700" y="3518921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Questions?</a:t>
            </a:r>
            <a:endParaRPr/>
          </a:p>
        </p:txBody>
      </p:sp>
      <p:sp>
        <p:nvSpPr>
          <p:cNvPr id="564" name="Google Shape;564;p30"/>
          <p:cNvSpPr/>
          <p:nvPr/>
        </p:nvSpPr>
        <p:spPr>
          <a:xfrm>
            <a:off x="8556216" y="5055621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0"/>
          <p:cNvSpPr txBox="1"/>
          <p:nvPr/>
        </p:nvSpPr>
        <p:spPr>
          <a:xfrm>
            <a:off x="5716492" y="5920989"/>
            <a:ext cx="6855017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56" name="Google Shape;15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4"/>
          <p:cNvSpPr/>
          <p:nvPr/>
        </p:nvSpPr>
        <p:spPr>
          <a:xfrm>
            <a:off x="1279719" y="4121653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Team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5302869" y="4121653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0497" l="-9929" r="0" t="-473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9328498" y="4121653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13354127" y="4121653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65517" l="-18204" r="-16792" t="-3840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849124" y="7994867"/>
            <a:ext cx="2515344" cy="41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Tanmay Kejriwal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6020655" y="7994867"/>
            <a:ext cx="2218581" cy="41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Thoung Hoang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10095993" y="7994867"/>
            <a:ext cx="2119164" cy="41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Shawn Fahimi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14521300" y="7994867"/>
            <a:ext cx="1319808" cy="41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 Roa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5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79" name="Google Shape;17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5"/>
          <p:cNvSpPr/>
          <p:nvPr/>
        </p:nvSpPr>
        <p:spPr>
          <a:xfrm>
            <a:off x="3292533" y="4199704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Clients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7315683" y="4199704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11341312" y="4199704"/>
            <a:ext cx="3654154" cy="36541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3901452" y="8053868"/>
            <a:ext cx="2436316" cy="45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Moore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7737302" y="8053868"/>
            <a:ext cx="2810917" cy="45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Trevor Matthews</a:t>
            </a:r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12042579" y="8053868"/>
            <a:ext cx="2251621" cy="45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Dylan Servais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11807803" y="8691077"/>
            <a:ext cx="2721173" cy="372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Finance/Real Estate</a:t>
            </a:r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8033247" y="8691077"/>
            <a:ext cx="2219027" cy="372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Marketing/Sales</a:t>
            </a:r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4010097" y="8691077"/>
            <a:ext cx="2219027" cy="372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Marketing/Sales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/>
          <p:nvPr/>
        </p:nvSpPr>
        <p:spPr>
          <a:xfrm>
            <a:off x="485556" y="454609"/>
            <a:ext cx="17316900" cy="937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6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99" name="Google Shape;19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6"/>
          <p:cNvSpPr/>
          <p:nvPr/>
        </p:nvSpPr>
        <p:spPr>
          <a:xfrm>
            <a:off x="9401775" y="3388801"/>
            <a:ext cx="8154969" cy="5268903"/>
          </a:xfrm>
          <a:custGeom>
            <a:rect b="b" l="l" r="r" t="t"/>
            <a:pathLst>
              <a:path extrusionOk="0" h="3563620" w="5515610">
                <a:moveTo>
                  <a:pt x="4991100" y="1559560"/>
                </a:moveTo>
                <a:cubicBezTo>
                  <a:pt x="5048250" y="1537970"/>
                  <a:pt x="5124450" y="1548130"/>
                  <a:pt x="5189220" y="1526540"/>
                </a:cubicBezTo>
                <a:cubicBezTo>
                  <a:pt x="5326380" y="1479550"/>
                  <a:pt x="5435600" y="1404620"/>
                  <a:pt x="5515610" y="1319530"/>
                </a:cubicBezTo>
                <a:cubicBezTo>
                  <a:pt x="5499100" y="1231900"/>
                  <a:pt x="5494020" y="1183640"/>
                  <a:pt x="5505450" y="1109980"/>
                </a:cubicBezTo>
                <a:cubicBezTo>
                  <a:pt x="5495290" y="1104900"/>
                  <a:pt x="5473700" y="1118870"/>
                  <a:pt x="5472430" y="1098550"/>
                </a:cubicBezTo>
                <a:cubicBezTo>
                  <a:pt x="5469890" y="1040130"/>
                  <a:pt x="5441950" y="1018540"/>
                  <a:pt x="5415280" y="969010"/>
                </a:cubicBezTo>
                <a:cubicBezTo>
                  <a:pt x="5210810" y="998220"/>
                  <a:pt x="4838700" y="1158240"/>
                  <a:pt x="4617720" y="1144270"/>
                </a:cubicBezTo>
                <a:cubicBezTo>
                  <a:pt x="4753610" y="1047750"/>
                  <a:pt x="4851400" y="939800"/>
                  <a:pt x="4853940" y="797560"/>
                </a:cubicBezTo>
                <a:cubicBezTo>
                  <a:pt x="4842510" y="786130"/>
                  <a:pt x="4777740" y="778510"/>
                  <a:pt x="4762500" y="783590"/>
                </a:cubicBezTo>
                <a:cubicBezTo>
                  <a:pt x="4710430" y="773430"/>
                  <a:pt x="4657090" y="726440"/>
                  <a:pt x="4634230" y="697230"/>
                </a:cubicBezTo>
                <a:cubicBezTo>
                  <a:pt x="4612640" y="711200"/>
                  <a:pt x="4608830" y="695960"/>
                  <a:pt x="4589780" y="706120"/>
                </a:cubicBezTo>
                <a:cubicBezTo>
                  <a:pt x="4508500" y="643890"/>
                  <a:pt x="4337050" y="737870"/>
                  <a:pt x="4254500" y="679450"/>
                </a:cubicBezTo>
                <a:cubicBezTo>
                  <a:pt x="4292600" y="579120"/>
                  <a:pt x="4215130" y="556260"/>
                  <a:pt x="4163060" y="508000"/>
                </a:cubicBezTo>
                <a:cubicBezTo>
                  <a:pt x="4182110" y="429260"/>
                  <a:pt x="4135120" y="387350"/>
                  <a:pt x="4091940" y="313690"/>
                </a:cubicBezTo>
                <a:cubicBezTo>
                  <a:pt x="4038600" y="339090"/>
                  <a:pt x="4042410" y="299720"/>
                  <a:pt x="4048760" y="274320"/>
                </a:cubicBezTo>
                <a:cubicBezTo>
                  <a:pt x="4009390" y="285750"/>
                  <a:pt x="3985260" y="270510"/>
                  <a:pt x="3963670" y="250190"/>
                </a:cubicBezTo>
                <a:cubicBezTo>
                  <a:pt x="3887470" y="279400"/>
                  <a:pt x="3817620" y="280670"/>
                  <a:pt x="3756660" y="287020"/>
                </a:cubicBezTo>
                <a:cubicBezTo>
                  <a:pt x="3445510" y="320040"/>
                  <a:pt x="3059430" y="403860"/>
                  <a:pt x="2780030" y="417830"/>
                </a:cubicBezTo>
                <a:cubicBezTo>
                  <a:pt x="3036570" y="308610"/>
                  <a:pt x="3333750" y="238760"/>
                  <a:pt x="3522980" y="144780"/>
                </a:cubicBezTo>
                <a:cubicBezTo>
                  <a:pt x="3529330" y="91440"/>
                  <a:pt x="3528060" y="67310"/>
                  <a:pt x="3524250" y="17780"/>
                </a:cubicBezTo>
                <a:cubicBezTo>
                  <a:pt x="3319780" y="0"/>
                  <a:pt x="3006090" y="97790"/>
                  <a:pt x="2715260" y="189230"/>
                </a:cubicBezTo>
                <a:cubicBezTo>
                  <a:pt x="2040890" y="401320"/>
                  <a:pt x="1228090" y="642620"/>
                  <a:pt x="845820" y="1018540"/>
                </a:cubicBezTo>
                <a:cubicBezTo>
                  <a:pt x="855980" y="1074420"/>
                  <a:pt x="839470" y="1146810"/>
                  <a:pt x="881380" y="1195070"/>
                </a:cubicBezTo>
                <a:cubicBezTo>
                  <a:pt x="741680" y="1271270"/>
                  <a:pt x="581660" y="1339850"/>
                  <a:pt x="445770" y="1418590"/>
                </a:cubicBezTo>
                <a:cubicBezTo>
                  <a:pt x="450850" y="1484630"/>
                  <a:pt x="485140" y="1553210"/>
                  <a:pt x="499110" y="1564640"/>
                </a:cubicBezTo>
                <a:cubicBezTo>
                  <a:pt x="454660" y="1588770"/>
                  <a:pt x="523240" y="1570990"/>
                  <a:pt x="520700" y="1596390"/>
                </a:cubicBezTo>
                <a:cubicBezTo>
                  <a:pt x="501650" y="1605280"/>
                  <a:pt x="514350" y="1626870"/>
                  <a:pt x="486410" y="1633220"/>
                </a:cubicBezTo>
                <a:cubicBezTo>
                  <a:pt x="383540" y="1616710"/>
                  <a:pt x="269240" y="1696720"/>
                  <a:pt x="163830" y="1720850"/>
                </a:cubicBezTo>
                <a:cubicBezTo>
                  <a:pt x="160020" y="1737360"/>
                  <a:pt x="198120" y="1734820"/>
                  <a:pt x="173990" y="1748790"/>
                </a:cubicBezTo>
                <a:cubicBezTo>
                  <a:pt x="104140" y="1765300"/>
                  <a:pt x="96520" y="1802130"/>
                  <a:pt x="26670" y="1818640"/>
                </a:cubicBezTo>
                <a:cubicBezTo>
                  <a:pt x="24130" y="1833880"/>
                  <a:pt x="21590" y="1849120"/>
                  <a:pt x="25400" y="1866900"/>
                </a:cubicBezTo>
                <a:cubicBezTo>
                  <a:pt x="35560" y="1879600"/>
                  <a:pt x="96520" y="1864360"/>
                  <a:pt x="80010" y="1885950"/>
                </a:cubicBezTo>
                <a:cubicBezTo>
                  <a:pt x="43180" y="1898650"/>
                  <a:pt x="0" y="1894840"/>
                  <a:pt x="1270" y="1930400"/>
                </a:cubicBezTo>
                <a:cubicBezTo>
                  <a:pt x="21590" y="1953260"/>
                  <a:pt x="63500" y="1938020"/>
                  <a:pt x="74930" y="1974850"/>
                </a:cubicBezTo>
                <a:cubicBezTo>
                  <a:pt x="66040" y="1992630"/>
                  <a:pt x="38100" y="2002790"/>
                  <a:pt x="45720" y="2025650"/>
                </a:cubicBezTo>
                <a:cubicBezTo>
                  <a:pt x="105410" y="2024380"/>
                  <a:pt x="158750" y="2035810"/>
                  <a:pt x="220980" y="2032000"/>
                </a:cubicBezTo>
                <a:cubicBezTo>
                  <a:pt x="201930" y="2042160"/>
                  <a:pt x="236220" y="2065020"/>
                  <a:pt x="287020" y="2054860"/>
                </a:cubicBezTo>
                <a:cubicBezTo>
                  <a:pt x="284480" y="2072640"/>
                  <a:pt x="240030" y="2075180"/>
                  <a:pt x="243840" y="2094230"/>
                </a:cubicBezTo>
                <a:cubicBezTo>
                  <a:pt x="317500" y="2080260"/>
                  <a:pt x="337820" y="2052320"/>
                  <a:pt x="406400" y="2042160"/>
                </a:cubicBezTo>
                <a:cubicBezTo>
                  <a:pt x="360680" y="2078990"/>
                  <a:pt x="302260" y="2136140"/>
                  <a:pt x="245110" y="2148840"/>
                </a:cubicBezTo>
                <a:cubicBezTo>
                  <a:pt x="228600" y="2171700"/>
                  <a:pt x="234950" y="2202180"/>
                  <a:pt x="226060" y="2226310"/>
                </a:cubicBezTo>
                <a:cubicBezTo>
                  <a:pt x="210820" y="2221230"/>
                  <a:pt x="212090" y="2301240"/>
                  <a:pt x="251460" y="2320290"/>
                </a:cubicBezTo>
                <a:cubicBezTo>
                  <a:pt x="300990" y="2307590"/>
                  <a:pt x="412750" y="2313940"/>
                  <a:pt x="485140" y="2329180"/>
                </a:cubicBezTo>
                <a:cubicBezTo>
                  <a:pt x="480060" y="2343150"/>
                  <a:pt x="463550" y="2353310"/>
                  <a:pt x="472440" y="2373630"/>
                </a:cubicBezTo>
                <a:cubicBezTo>
                  <a:pt x="496570" y="2382520"/>
                  <a:pt x="554990" y="2331720"/>
                  <a:pt x="579120" y="2350770"/>
                </a:cubicBezTo>
                <a:cubicBezTo>
                  <a:pt x="614680" y="2363470"/>
                  <a:pt x="551180" y="2376170"/>
                  <a:pt x="568960" y="2401570"/>
                </a:cubicBezTo>
                <a:cubicBezTo>
                  <a:pt x="805180" y="2283460"/>
                  <a:pt x="994410" y="2261870"/>
                  <a:pt x="1234440" y="2204720"/>
                </a:cubicBezTo>
                <a:cubicBezTo>
                  <a:pt x="966470" y="2321560"/>
                  <a:pt x="604520" y="2636520"/>
                  <a:pt x="598170" y="2739390"/>
                </a:cubicBezTo>
                <a:cubicBezTo>
                  <a:pt x="631190" y="2739390"/>
                  <a:pt x="659130" y="2747010"/>
                  <a:pt x="689610" y="2753360"/>
                </a:cubicBezTo>
                <a:cubicBezTo>
                  <a:pt x="679450" y="2780030"/>
                  <a:pt x="664210" y="2805430"/>
                  <a:pt x="661670" y="2834640"/>
                </a:cubicBezTo>
                <a:cubicBezTo>
                  <a:pt x="678180" y="2805430"/>
                  <a:pt x="736600" y="2791460"/>
                  <a:pt x="741680" y="2844800"/>
                </a:cubicBezTo>
                <a:cubicBezTo>
                  <a:pt x="701040" y="2848610"/>
                  <a:pt x="701040" y="2861310"/>
                  <a:pt x="701040" y="2891790"/>
                </a:cubicBezTo>
                <a:cubicBezTo>
                  <a:pt x="742950" y="2896870"/>
                  <a:pt x="807720" y="2860040"/>
                  <a:pt x="828040" y="2899410"/>
                </a:cubicBezTo>
                <a:cubicBezTo>
                  <a:pt x="801370" y="2915920"/>
                  <a:pt x="791210" y="2900680"/>
                  <a:pt x="765810" y="2914650"/>
                </a:cubicBezTo>
                <a:cubicBezTo>
                  <a:pt x="767080" y="2940050"/>
                  <a:pt x="792480" y="2921000"/>
                  <a:pt x="801370" y="2933700"/>
                </a:cubicBezTo>
                <a:cubicBezTo>
                  <a:pt x="727710" y="2964180"/>
                  <a:pt x="731520" y="2975610"/>
                  <a:pt x="707390" y="3016250"/>
                </a:cubicBezTo>
                <a:cubicBezTo>
                  <a:pt x="687070" y="2983230"/>
                  <a:pt x="633730" y="3195320"/>
                  <a:pt x="676910" y="3192780"/>
                </a:cubicBezTo>
                <a:cubicBezTo>
                  <a:pt x="641350" y="3229610"/>
                  <a:pt x="709930" y="3208020"/>
                  <a:pt x="726440" y="3221990"/>
                </a:cubicBezTo>
                <a:cubicBezTo>
                  <a:pt x="711200" y="3248660"/>
                  <a:pt x="745490" y="3256280"/>
                  <a:pt x="749300" y="3284220"/>
                </a:cubicBezTo>
                <a:cubicBezTo>
                  <a:pt x="768350" y="3289300"/>
                  <a:pt x="805180" y="3262630"/>
                  <a:pt x="803910" y="3303270"/>
                </a:cubicBezTo>
                <a:cubicBezTo>
                  <a:pt x="767080" y="3307080"/>
                  <a:pt x="778510" y="3296920"/>
                  <a:pt x="753110" y="3322320"/>
                </a:cubicBezTo>
                <a:cubicBezTo>
                  <a:pt x="744220" y="3313430"/>
                  <a:pt x="725170" y="3304540"/>
                  <a:pt x="706120" y="3323590"/>
                </a:cubicBezTo>
                <a:cubicBezTo>
                  <a:pt x="720090" y="3350260"/>
                  <a:pt x="715010" y="3370580"/>
                  <a:pt x="712470" y="3392170"/>
                </a:cubicBezTo>
                <a:cubicBezTo>
                  <a:pt x="779780" y="3380740"/>
                  <a:pt x="732790" y="3403600"/>
                  <a:pt x="795020" y="3408680"/>
                </a:cubicBezTo>
                <a:cubicBezTo>
                  <a:pt x="814070" y="3431540"/>
                  <a:pt x="786130" y="3437890"/>
                  <a:pt x="782320" y="3453130"/>
                </a:cubicBezTo>
                <a:cubicBezTo>
                  <a:pt x="904240" y="3456940"/>
                  <a:pt x="967740" y="3507740"/>
                  <a:pt x="1071880" y="3531870"/>
                </a:cubicBezTo>
                <a:cubicBezTo>
                  <a:pt x="1071880" y="3554730"/>
                  <a:pt x="1090930" y="3545840"/>
                  <a:pt x="1093470" y="3563620"/>
                </a:cubicBezTo>
                <a:cubicBezTo>
                  <a:pt x="1291590" y="3540760"/>
                  <a:pt x="1422400" y="3562350"/>
                  <a:pt x="1651000" y="3492500"/>
                </a:cubicBezTo>
                <a:cubicBezTo>
                  <a:pt x="1623060" y="3467100"/>
                  <a:pt x="1544320" y="3487420"/>
                  <a:pt x="1529080" y="3474720"/>
                </a:cubicBezTo>
                <a:cubicBezTo>
                  <a:pt x="1684020" y="3409950"/>
                  <a:pt x="1873250" y="3387090"/>
                  <a:pt x="2058670" y="3350260"/>
                </a:cubicBezTo>
                <a:cubicBezTo>
                  <a:pt x="2236470" y="3315970"/>
                  <a:pt x="2411730" y="3327400"/>
                  <a:pt x="2586990" y="3249930"/>
                </a:cubicBezTo>
                <a:cubicBezTo>
                  <a:pt x="2628900" y="3266440"/>
                  <a:pt x="2661920" y="3234690"/>
                  <a:pt x="2701290" y="3223260"/>
                </a:cubicBezTo>
                <a:cubicBezTo>
                  <a:pt x="2907030" y="3161030"/>
                  <a:pt x="3168650" y="3111500"/>
                  <a:pt x="3371850" y="3094990"/>
                </a:cubicBezTo>
                <a:cubicBezTo>
                  <a:pt x="3407410" y="3092450"/>
                  <a:pt x="3448050" y="3072130"/>
                  <a:pt x="3464560" y="3060700"/>
                </a:cubicBezTo>
                <a:cubicBezTo>
                  <a:pt x="3530600" y="3070860"/>
                  <a:pt x="3644900" y="3027680"/>
                  <a:pt x="3704590" y="3011170"/>
                </a:cubicBezTo>
                <a:cubicBezTo>
                  <a:pt x="3702050" y="2999740"/>
                  <a:pt x="3691890" y="2987040"/>
                  <a:pt x="3703320" y="2980690"/>
                </a:cubicBezTo>
                <a:cubicBezTo>
                  <a:pt x="3785870" y="2961640"/>
                  <a:pt x="3902710" y="2941320"/>
                  <a:pt x="3978910" y="2895600"/>
                </a:cubicBezTo>
                <a:cubicBezTo>
                  <a:pt x="3968750" y="2890520"/>
                  <a:pt x="3947160" y="2904490"/>
                  <a:pt x="3945890" y="2884170"/>
                </a:cubicBezTo>
                <a:cubicBezTo>
                  <a:pt x="4018280" y="2866390"/>
                  <a:pt x="4107180" y="2858770"/>
                  <a:pt x="4175760" y="2830830"/>
                </a:cubicBezTo>
                <a:cubicBezTo>
                  <a:pt x="4161790" y="2828290"/>
                  <a:pt x="4146550" y="2828290"/>
                  <a:pt x="4133850" y="2821940"/>
                </a:cubicBezTo>
                <a:cubicBezTo>
                  <a:pt x="4218940" y="2757170"/>
                  <a:pt x="4254500" y="2725420"/>
                  <a:pt x="4371340" y="2711450"/>
                </a:cubicBezTo>
                <a:cubicBezTo>
                  <a:pt x="4362450" y="2673350"/>
                  <a:pt x="4389120" y="2649221"/>
                  <a:pt x="4448810" y="2635250"/>
                </a:cubicBezTo>
                <a:cubicBezTo>
                  <a:pt x="4465320" y="2612390"/>
                  <a:pt x="4414520" y="2621280"/>
                  <a:pt x="4433570" y="2593340"/>
                </a:cubicBezTo>
                <a:cubicBezTo>
                  <a:pt x="4645660" y="2565400"/>
                  <a:pt x="4704080" y="2374900"/>
                  <a:pt x="4801870" y="2268220"/>
                </a:cubicBezTo>
                <a:cubicBezTo>
                  <a:pt x="4805680" y="2264410"/>
                  <a:pt x="4822190" y="2254250"/>
                  <a:pt x="4824730" y="2251710"/>
                </a:cubicBezTo>
                <a:cubicBezTo>
                  <a:pt x="4959350" y="2170430"/>
                  <a:pt x="5125720" y="2159000"/>
                  <a:pt x="5228590" y="2047240"/>
                </a:cubicBezTo>
                <a:cubicBezTo>
                  <a:pt x="5267960" y="1962150"/>
                  <a:pt x="5372100" y="1854200"/>
                  <a:pt x="5256530" y="1784350"/>
                </a:cubicBezTo>
                <a:cubicBezTo>
                  <a:pt x="5269230" y="1766570"/>
                  <a:pt x="5262880" y="1742440"/>
                  <a:pt x="5250180" y="1715770"/>
                </a:cubicBezTo>
                <a:cubicBezTo>
                  <a:pt x="5198110" y="1729740"/>
                  <a:pt x="4958080" y="1682750"/>
                  <a:pt x="4904740" y="1661160"/>
                </a:cubicBezTo>
                <a:cubicBezTo>
                  <a:pt x="4916170" y="1634490"/>
                  <a:pt x="4892040" y="1607820"/>
                  <a:pt x="4898390" y="1592580"/>
                </a:cubicBezTo>
                <a:cubicBezTo>
                  <a:pt x="4947920" y="1590040"/>
                  <a:pt x="4961890" y="1570990"/>
                  <a:pt x="4991100" y="155956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7709" l="0" r="0" t="-27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Client's Vision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1169550" y="4845359"/>
            <a:ext cx="6804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18">
                <a:latin typeface="League Spartan"/>
                <a:ea typeface="League Spartan"/>
                <a:cs typeface="League Spartan"/>
                <a:sym typeface="League Spartan"/>
              </a:rPr>
              <a:t>2-Click </a:t>
            </a:r>
            <a:r>
              <a:rPr lang="en-US" sz="3018">
                <a:latin typeface="League Spartan"/>
                <a:ea typeface="League Spartan"/>
                <a:cs typeface="League Spartan"/>
                <a:sym typeface="League Spartan"/>
              </a:rPr>
              <a:t>Solution</a:t>
            </a:r>
            <a:r>
              <a:rPr lang="en-US" sz="3018">
                <a:latin typeface="League Spartan"/>
                <a:ea typeface="League Spartan"/>
                <a:cs typeface="League Spartan"/>
                <a:sym typeface="League Spartan"/>
              </a:rPr>
              <a:t> for all your calendar needs</a:t>
            </a:r>
            <a:endParaRPr sz="3018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18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18">
                <a:latin typeface="League Spartan"/>
                <a:ea typeface="League Spartan"/>
                <a:cs typeface="League Spartan"/>
                <a:sym typeface="League Spartan"/>
              </a:rPr>
              <a:t>Automate the event setting process from any given PDF in seconds</a:t>
            </a:r>
            <a:endParaRPr sz="3018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1028700" y="3528183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Overview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4819304" y="5329432"/>
            <a:ext cx="8649392" cy="1073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create the optimal product to our client's vision?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556216" y="5071233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Positioning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22" name="Google Shape;2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8"/>
          <p:cNvGrpSpPr/>
          <p:nvPr/>
        </p:nvGrpSpPr>
        <p:grpSpPr>
          <a:xfrm>
            <a:off x="3167783" y="4123224"/>
            <a:ext cx="4837192" cy="4858874"/>
            <a:chOff x="1813" y="0"/>
            <a:chExt cx="809173" cy="812800"/>
          </a:xfrm>
        </p:grpSpPr>
        <p:sp>
          <p:nvSpPr>
            <p:cNvPr id="225" name="Google Shape;225;p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8"/>
          <p:cNvSpPr txBox="1"/>
          <p:nvPr/>
        </p:nvSpPr>
        <p:spPr>
          <a:xfrm>
            <a:off x="4086064" y="5574443"/>
            <a:ext cx="30006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What's the </a:t>
            </a:r>
            <a:r>
              <a:rPr b="1" lang="en-US" sz="3599">
                <a:latin typeface="League Spartan"/>
                <a:ea typeface="League Spartan"/>
                <a:cs typeface="League Spartan"/>
                <a:sym typeface="League Spartan"/>
              </a:rPr>
              <a:t>current</a:t>
            </a:r>
            <a:r>
              <a:rPr b="1" i="0" lang="en-US" sz="35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b="1" lang="en-US" sz="3599">
                <a:latin typeface="League Spartan"/>
                <a:ea typeface="League Spartan"/>
                <a:cs typeface="League Spartan"/>
                <a:sym typeface="League Spartan"/>
              </a:rPr>
              <a:t>solution</a:t>
            </a:r>
            <a:r>
              <a:rPr b="1" i="0" lang="en-US" sz="35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b="1"/>
          </a:p>
        </p:txBody>
      </p:sp>
      <p:grpSp>
        <p:nvGrpSpPr>
          <p:cNvPr id="228" name="Google Shape;228;p8"/>
          <p:cNvGrpSpPr/>
          <p:nvPr/>
        </p:nvGrpSpPr>
        <p:grpSpPr>
          <a:xfrm>
            <a:off x="8779132" y="4224070"/>
            <a:ext cx="4837192" cy="4858874"/>
            <a:chOff x="1813" y="0"/>
            <a:chExt cx="809173" cy="812800"/>
          </a:xfrm>
        </p:grpSpPr>
        <p:sp>
          <p:nvSpPr>
            <p:cNvPr id="229" name="Google Shape;229;p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8"/>
          <p:cNvSpPr txBox="1"/>
          <p:nvPr/>
        </p:nvSpPr>
        <p:spPr>
          <a:xfrm>
            <a:off x="9617347" y="5994377"/>
            <a:ext cx="3160800" cy="1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</a:t>
            </a:r>
            <a:r>
              <a:rPr b="1" lang="en-US" sz="3599">
                <a:latin typeface="League Spartan"/>
                <a:ea typeface="League Spartan"/>
                <a:cs typeface="League Spartan"/>
                <a:sym typeface="League Spartan"/>
              </a:rPr>
              <a:t>can we improve</a:t>
            </a:r>
            <a:r>
              <a:rPr b="1" i="0" lang="en-US" sz="35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b="1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9"/>
          <p:cNvGrpSpPr/>
          <p:nvPr/>
        </p:nvGrpSpPr>
        <p:grpSpPr>
          <a:xfrm>
            <a:off x="1028700" y="8907589"/>
            <a:ext cx="268055" cy="350711"/>
            <a:chOff x="0" y="1"/>
            <a:chExt cx="357406" cy="467614"/>
          </a:xfrm>
        </p:grpSpPr>
        <p:pic>
          <p:nvPicPr>
            <p:cNvPr id="238" name="Google Shape;23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9"/>
          <p:cNvGrpSpPr/>
          <p:nvPr/>
        </p:nvGrpSpPr>
        <p:grpSpPr>
          <a:xfrm>
            <a:off x="1039538" y="3172341"/>
            <a:ext cx="4837192" cy="4858874"/>
            <a:chOff x="1813" y="0"/>
            <a:chExt cx="809173" cy="812800"/>
          </a:xfrm>
        </p:grpSpPr>
        <p:sp>
          <p:nvSpPr>
            <p:cNvPr id="241" name="Google Shape;241;p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9"/>
          <p:cNvSpPr txBox="1"/>
          <p:nvPr/>
        </p:nvSpPr>
        <p:spPr>
          <a:xfrm>
            <a:off x="5746743" y="1341913"/>
            <a:ext cx="6794515" cy="7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3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Overview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1605284" y="4414642"/>
            <a:ext cx="3705707" cy="2307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Create/Manage user calendars to fit different schedules</a:t>
            </a:r>
            <a:endParaRPr/>
          </a:p>
        </p:txBody>
      </p:sp>
      <p:grpSp>
        <p:nvGrpSpPr>
          <p:cNvPr id="245" name="Google Shape;245;p9"/>
          <p:cNvGrpSpPr/>
          <p:nvPr/>
        </p:nvGrpSpPr>
        <p:grpSpPr>
          <a:xfrm>
            <a:off x="6640541" y="3252931"/>
            <a:ext cx="4837192" cy="4858874"/>
            <a:chOff x="1813" y="0"/>
            <a:chExt cx="809173" cy="812800"/>
          </a:xfrm>
        </p:grpSpPr>
        <p:sp>
          <p:nvSpPr>
            <p:cNvPr id="246" name="Google Shape;246;p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9"/>
          <p:cNvSpPr txBox="1"/>
          <p:nvPr/>
        </p:nvSpPr>
        <p:spPr>
          <a:xfrm>
            <a:off x="7206287" y="4345054"/>
            <a:ext cx="3705707" cy="28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Upload/Parse syllabi to automate event setting for the whole semester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8643133" y="3352115"/>
            <a:ext cx="831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/>
          </a:p>
        </p:txBody>
      </p:sp>
      <p:sp>
        <p:nvSpPr>
          <p:cNvPr id="250" name="Google Shape;250;p9"/>
          <p:cNvSpPr txBox="1"/>
          <p:nvPr/>
        </p:nvSpPr>
        <p:spPr>
          <a:xfrm>
            <a:off x="3054223" y="3352115"/>
            <a:ext cx="807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/>
          </a:p>
        </p:txBody>
      </p:sp>
      <p:grpSp>
        <p:nvGrpSpPr>
          <p:cNvPr id="251" name="Google Shape;251;p9"/>
          <p:cNvGrpSpPr/>
          <p:nvPr/>
        </p:nvGrpSpPr>
        <p:grpSpPr>
          <a:xfrm>
            <a:off x="12368184" y="3252931"/>
            <a:ext cx="4837192" cy="4858874"/>
            <a:chOff x="1813" y="0"/>
            <a:chExt cx="809173" cy="812800"/>
          </a:xfrm>
        </p:grpSpPr>
        <p:sp>
          <p:nvSpPr>
            <p:cNvPr id="252" name="Google Shape;252;p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9"/>
          <p:cNvSpPr txBox="1"/>
          <p:nvPr/>
        </p:nvSpPr>
        <p:spPr>
          <a:xfrm>
            <a:off x="14420418" y="3352115"/>
            <a:ext cx="732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/>
          </a:p>
        </p:txBody>
      </p:sp>
      <p:sp>
        <p:nvSpPr>
          <p:cNvPr id="255" name="Google Shape;255;p9"/>
          <p:cNvSpPr txBox="1"/>
          <p:nvPr/>
        </p:nvSpPr>
        <p:spPr>
          <a:xfrm>
            <a:off x="12933930" y="4040254"/>
            <a:ext cx="3705707" cy="3469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Full-Service Admin portal for managing user database and PDF-event information</a:t>
            </a:r>
            <a:endParaRPr/>
          </a:p>
        </p:txBody>
      </p:sp>
      <p:sp>
        <p:nvSpPr>
          <p:cNvPr id="256" name="Google Shape;256;p9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Open-Planner.com</a:t>
            </a: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6835304" y="2144984"/>
            <a:ext cx="4617393" cy="713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67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Priority Features</a:t>
            </a:r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