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4" r:id="rId4"/>
    <p:sldId id="258" r:id="rId5"/>
    <p:sldId id="271" r:id="rId6"/>
    <p:sldId id="267" r:id="rId7"/>
    <p:sldId id="268" r:id="rId8"/>
    <p:sldId id="263" r:id="rId9"/>
    <p:sldId id="260" r:id="rId10"/>
    <p:sldId id="259" r:id="rId11"/>
    <p:sldId id="265" r:id="rId12"/>
    <p:sldId id="261" r:id="rId13"/>
    <p:sldId id="262"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550" autoAdjust="0"/>
  </p:normalViewPr>
  <p:slideViewPr>
    <p:cSldViewPr>
      <p:cViewPr varScale="1">
        <p:scale>
          <a:sx n="65" d="100"/>
          <a:sy n="65" d="100"/>
        </p:scale>
        <p:origin x="-116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A8184-CCB7-4F84-B2C2-2C55614A6393}" type="datetimeFigureOut">
              <a:rPr lang="zh-CN" altLang="en-US" smtClean="0"/>
              <a:pPr/>
              <a:t>2017/5/10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64F674-C5E7-488D-9BE0-031D2D7901A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ea typeface="宋体" charset="-122"/>
              </a:rPr>
              <a:t>Nowadays, an increasing number of systems are concerned with concurrency. </a:t>
            </a:r>
          </a:p>
          <a:p>
            <a:r>
              <a:rPr lang="en-US" altLang="zh-CN" sz="1200" dirty="0" smtClean="0">
                <a:ea typeface="宋体" charset="-122"/>
              </a:rPr>
              <a:t>For example, a memory unit is accessed by two processes: one is reading the data from it, and the other one is writing a new data into it. At this time, the former possibly obtains an error data.</a:t>
            </a:r>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2">
                    <a:lumMod val="25000"/>
                  </a:schemeClr>
                </a:solidFill>
                <a:ea typeface="宋体" charset="-122"/>
              </a:rPr>
              <a:t>10 tasks</a:t>
            </a:r>
            <a:r>
              <a:rPr lang="zh-CN" altLang="en-US" sz="1200" b="1" baseline="0" dirty="0" smtClean="0">
                <a:solidFill>
                  <a:schemeClr val="bg2">
                    <a:lumMod val="25000"/>
                  </a:schemeClr>
                </a:solidFill>
                <a:ea typeface="宋体" charset="-122"/>
              </a:rPr>
              <a:t>    </a:t>
            </a:r>
            <a:r>
              <a:rPr lang="en-US" altLang="zh-CN" sz="1200" b="1" dirty="0" smtClean="0">
                <a:solidFill>
                  <a:schemeClr val="bg2">
                    <a:lumMod val="25000"/>
                  </a:schemeClr>
                </a:solidFill>
                <a:ea typeface="宋体" charset="-122"/>
              </a:rPr>
              <a:t>240 states</a:t>
            </a:r>
            <a:endParaRPr lang="zh-CN" altLang="en-US" sz="1200" dirty="0" smtClean="0">
              <a:solidFill>
                <a:schemeClr val="bg2">
                  <a:lumMod val="25000"/>
                </a:schemeClr>
              </a:solidFill>
            </a:endParaRPr>
          </a:p>
          <a:p>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ea typeface="宋体" charset="-122"/>
              </a:rPr>
              <a:t>In general,</a:t>
            </a:r>
          </a:p>
          <a:p>
            <a:endParaRPr lang="en-US" altLang="zh-CN" sz="1200" dirty="0" smtClean="0">
              <a:ea typeface="宋体" charset="-122"/>
            </a:endParaRPr>
          </a:p>
          <a:p>
            <a:r>
              <a:rPr lang="en-US" altLang="zh-CN" sz="1200" dirty="0" smtClean="0">
                <a:ea typeface="宋体" charset="-122"/>
              </a:rPr>
              <a:t>It </a:t>
            </a:r>
            <a:r>
              <a:rPr lang="en-US" altLang="zh-CN" sz="1200" dirty="0" smtClean="0"/>
              <a:t>records all running information of a Petri  net.</a:t>
            </a:r>
          </a:p>
          <a:p>
            <a:endParaRPr lang="en-US" altLang="zh-CN" sz="1200" dirty="0" smtClean="0">
              <a:ea typeface="宋体" charset="-122"/>
            </a:endParaRPr>
          </a:p>
          <a:p>
            <a:r>
              <a:rPr lang="en-US" altLang="zh-CN" sz="1200" dirty="0" smtClean="0">
                <a:ea typeface="宋体" charset="-122"/>
              </a:rPr>
              <a:t>use </a:t>
            </a:r>
            <a:r>
              <a:rPr lang="en-US" altLang="zh-CN" sz="1200" b="1" dirty="0" smtClean="0">
                <a:ea typeface="宋体" charset="-122"/>
              </a:rPr>
              <a:t>an acyclic net </a:t>
            </a:r>
            <a:r>
              <a:rPr lang="en-US" altLang="zh-CN" sz="1200" dirty="0" smtClean="0">
                <a:ea typeface="宋体" charset="-122"/>
              </a:rPr>
              <a:t>to represent the run</a:t>
            </a:r>
            <a:r>
              <a:rPr lang="en-US" altLang="zh-CN" sz="1200" baseline="0" dirty="0" smtClean="0">
                <a:ea typeface="宋体" charset="-122"/>
              </a:rPr>
              <a:t> of a Petri net.</a:t>
            </a:r>
          </a:p>
          <a:p>
            <a:endParaRPr lang="en-US" altLang="zh-CN" sz="1200" dirty="0" smtClean="0">
              <a:ea typeface="宋体" charset="-122"/>
            </a:endParaRPr>
          </a:p>
          <a:p>
            <a:endParaRPr lang="en-US" altLang="zh-CN" sz="1200" dirty="0" smtClean="0">
              <a:ea typeface="宋体" charset="-122"/>
            </a:endParaRPr>
          </a:p>
          <a:p>
            <a:r>
              <a:rPr lang="en-US" altLang="zh-CN" sz="1200" dirty="0" smtClean="0">
                <a:ea typeface="宋体" charset="-122"/>
              </a:rPr>
              <a:t>A mapping</a:t>
            </a:r>
          </a:p>
          <a:p>
            <a:r>
              <a:rPr lang="en-US" altLang="zh-CN" sz="1200" dirty="0" smtClean="0">
                <a:ea typeface="宋体" charset="-122"/>
              </a:rPr>
              <a:t>It was firstly proposed by McMillan, and then Esparza et al. proposed an improved algorithm. Subsequently, many related unfolding methods are proposed to check deadlock, soundness, and reachability, etc. Nevertheless, </a:t>
            </a:r>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Since PD-nets are a kind of Petri nets with label functions, their unfoldings are similar with the unfoldings of Petri nets. Their difference is that each event of the unfolding of a PD-net is labeled with a function of data operations.</a:t>
            </a:r>
            <a:endParaRPr lang="zh-CN" altLang="en-US" dirty="0" smtClean="0"/>
          </a:p>
          <a:p>
            <a:endParaRPr lang="en-US" altLang="zh-CN" dirty="0" smtClean="0"/>
          </a:p>
          <a:p>
            <a:r>
              <a:rPr lang="en-US" altLang="zh-CN" dirty="0" smtClean="0"/>
              <a:t>Basic</a:t>
            </a:r>
            <a:r>
              <a:rPr lang="en-US" altLang="zh-CN" baseline="0" dirty="0" smtClean="0"/>
              <a:t> process</a:t>
            </a:r>
          </a:p>
          <a:p>
            <a:endParaRPr lang="en-US" altLang="zh-CN" dirty="0" smtClean="0"/>
          </a:p>
          <a:p>
            <a:pPr algn="just"/>
            <a:r>
              <a:rPr lang="en-US" altLang="zh-CN" dirty="0" smtClean="0">
                <a:solidFill>
                  <a:schemeClr val="tx1">
                    <a:lumMod val="95000"/>
                    <a:lumOff val="5000"/>
                  </a:schemeClr>
                </a:solidFill>
              </a:rPr>
              <a:t> (1) For an initialized unfolding, continuously add possible extensions (i.e., enabled transitions);</a:t>
            </a:r>
          </a:p>
          <a:p>
            <a:pPr algn="just"/>
            <a:r>
              <a:rPr lang="en-US" altLang="zh-CN" dirty="0" smtClean="0">
                <a:solidFill>
                  <a:schemeClr val="tx1">
                    <a:lumMod val="95000"/>
                    <a:lumOff val="5000"/>
                  </a:schemeClr>
                </a:solidFill>
              </a:rPr>
              <a:t> (2) Cut off some infinite possible extensions;</a:t>
            </a:r>
          </a:p>
          <a:p>
            <a:pPr algn="just"/>
            <a:r>
              <a:rPr lang="en-US" altLang="zh-CN" dirty="0" smtClean="0">
                <a:solidFill>
                  <a:schemeClr val="tx1">
                    <a:lumMod val="95000"/>
                    <a:lumOff val="5000"/>
                  </a:schemeClr>
                </a:solidFill>
              </a:rPr>
              <a:t>(3) Terminate until all possible extensions are cut-off events or there is no possible extension.  </a:t>
            </a:r>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64F674-C5E7-488D-9BE0-031D2D7901AD}"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50004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pic>
        <p:nvPicPr>
          <p:cNvPr id="3" name="Picture 5"/>
          <p:cNvPicPr>
            <a:picLocks noChangeAspect="1" noChangeArrowheads="1"/>
          </p:cNvPicPr>
          <p:nvPr/>
        </p:nvPicPr>
        <p:blipFill>
          <a:blip r:embed="rId3" cstate="print"/>
          <a:srcRect/>
          <a:stretch>
            <a:fillRect/>
          </a:stretch>
        </p:blipFill>
        <p:spPr bwMode="auto">
          <a:xfrm>
            <a:off x="500034" y="1140307"/>
            <a:ext cx="8072494" cy="74115"/>
          </a:xfrm>
          <a:prstGeom prst="rect">
            <a:avLst/>
          </a:prstGeom>
          <a:noFill/>
          <a:ln w="9525">
            <a:noFill/>
            <a:miter lim="800000"/>
            <a:headEnd/>
            <a:tailEnd/>
          </a:ln>
          <a:effectLst/>
        </p:spPr>
      </p:pic>
      <p:sp>
        <p:nvSpPr>
          <p:cNvPr id="8" name="Rectangle 8"/>
          <p:cNvSpPr>
            <a:spLocks noChangeArrowheads="1"/>
          </p:cNvSpPr>
          <p:nvPr/>
        </p:nvSpPr>
        <p:spPr bwMode="auto">
          <a:xfrm>
            <a:off x="142844" y="53541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377863" y="53541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4" name="矩形 13"/>
          <p:cNvSpPr/>
          <p:nvPr/>
        </p:nvSpPr>
        <p:spPr>
          <a:xfrm>
            <a:off x="6072198" y="64291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5" name="副标题 2"/>
          <p:cNvSpPr txBox="1">
            <a:spLocks/>
          </p:cNvSpPr>
          <p:nvPr/>
        </p:nvSpPr>
        <p:spPr>
          <a:xfrm>
            <a:off x="428596" y="1357298"/>
            <a:ext cx="8286808" cy="2286016"/>
          </a:xfrm>
          <a:prstGeom prst="rect">
            <a:avLst/>
          </a:prstGeom>
        </p:spPr>
        <p:txBody>
          <a:bodyPr vert="horz" lIns="91440" tIns="45720" rIns="91440" bIns="45720" rtlCol="0">
            <a:noAutofit/>
          </a:bodyPr>
          <a:lstStyle/>
          <a:p>
            <a:pPr lvl="0" algn="ctr">
              <a:spcBef>
                <a:spcPct val="20000"/>
              </a:spcBef>
              <a:defRPr/>
            </a:pPr>
            <a:r>
              <a:rPr lang="en-US" altLang="zh-CN" sz="3600" b="1" dirty="0" smtClean="0">
                <a:latin typeface="+mj-lt"/>
                <a:ea typeface="黑体" pitchFamily="49" charset="-122"/>
              </a:rPr>
              <a:t>Checking Data Inconsistency Based on The Unfolding Technique of Petri Net</a:t>
            </a:r>
            <a:endParaRPr kumimoji="0" lang="zh-CN" altLang="en-US" sz="3600" b="1" i="0" u="none" strike="noStrike" kern="1200" cap="none" spc="0" normalizeH="0" baseline="0" noProof="0" dirty="0">
              <a:ln>
                <a:noFill/>
              </a:ln>
              <a:solidFill>
                <a:schemeClr val="tx1"/>
              </a:solidFill>
              <a:effectLst/>
              <a:uLnTx/>
              <a:uFillTx/>
              <a:latin typeface="+mj-lt"/>
              <a:ea typeface="黑体" pitchFamily="49" charset="-122"/>
              <a:cs typeface="+mn-cs"/>
            </a:endParaRPr>
          </a:p>
        </p:txBody>
      </p:sp>
      <p:cxnSp>
        <p:nvCxnSpPr>
          <p:cNvPr id="33" name="直接箭头连接符 1"/>
          <p:cNvCxnSpPr>
            <a:cxnSpLocks noChangeShapeType="1"/>
          </p:cNvCxnSpPr>
          <p:nvPr/>
        </p:nvCxnSpPr>
        <p:spPr bwMode="auto">
          <a:xfrm>
            <a:off x="785786" y="2641594"/>
            <a:ext cx="7500990" cy="1588"/>
          </a:xfrm>
          <a:prstGeom prst="straightConnector1">
            <a:avLst/>
          </a:prstGeom>
          <a:noFill/>
          <a:ln w="50800">
            <a:solidFill>
              <a:schemeClr val="bg2">
                <a:lumMod val="25000"/>
              </a:schemeClr>
            </a:solidFill>
            <a:round/>
            <a:headEnd/>
            <a:tailEnd/>
          </a:ln>
          <a:extLst>
            <a:ext uri="{909E8E84-426E-40DD-AFC4-6F175D3DCCD1}">
              <a14:hiddenFill xmlns:a14="http://schemas.microsoft.com/office/drawing/2010/main" xmlns="">
                <a:noFill/>
              </a14:hiddenFill>
            </a:ext>
          </a:extLst>
        </p:spPr>
      </p:cxnSp>
      <p:pic>
        <p:nvPicPr>
          <p:cNvPr id="19" name="Picture 2" descr="d:\program files\360se6\User Data\temp\concurcloud.png"/>
          <p:cNvPicPr>
            <a:picLocks noChangeAspect="1" noChangeArrowheads="1"/>
          </p:cNvPicPr>
          <p:nvPr/>
        </p:nvPicPr>
        <p:blipFill>
          <a:blip r:embed="rId4"/>
          <a:srcRect/>
          <a:stretch>
            <a:fillRect/>
          </a:stretch>
        </p:blipFill>
        <p:spPr bwMode="auto">
          <a:xfrm>
            <a:off x="964381" y="3571876"/>
            <a:ext cx="3308736" cy="1857388"/>
          </a:xfrm>
          <a:prstGeom prst="rect">
            <a:avLst/>
          </a:prstGeom>
          <a:ln>
            <a:noFill/>
          </a:ln>
          <a:effectLst>
            <a:softEdge rad="112500"/>
          </a:effectLst>
        </p:spPr>
      </p:pic>
      <p:pic>
        <p:nvPicPr>
          <p:cNvPr id="4114" name="Picture 18" descr="d:\program files\360se6\User Data\temp\u=2096422266,850915884&amp;fm=214&amp;gp=0.jpg"/>
          <p:cNvPicPr>
            <a:picLocks noChangeAspect="1" noChangeArrowheads="1"/>
          </p:cNvPicPr>
          <p:nvPr/>
        </p:nvPicPr>
        <p:blipFill>
          <a:blip r:embed="rId5">
            <a:lum bright="-34000"/>
          </a:blip>
          <a:srcRect/>
          <a:stretch>
            <a:fillRect/>
          </a:stretch>
        </p:blipFill>
        <p:spPr bwMode="auto">
          <a:xfrm>
            <a:off x="4536281" y="3143249"/>
            <a:ext cx="3571900" cy="2571768"/>
          </a:xfrm>
          <a:prstGeom prst="rect">
            <a:avLst/>
          </a:prstGeom>
          <a:noFill/>
        </p:spPr>
      </p:pic>
      <p:sp>
        <p:nvSpPr>
          <p:cNvPr id="32" name="标题 1"/>
          <p:cNvSpPr txBox="1">
            <a:spLocks/>
          </p:cNvSpPr>
          <p:nvPr/>
        </p:nvSpPr>
        <p:spPr>
          <a:xfrm>
            <a:off x="4679157" y="3500438"/>
            <a:ext cx="3321867" cy="1714512"/>
          </a:xfrm>
          <a:prstGeom prst="rect">
            <a:avLst/>
          </a:prstGeom>
        </p:spPr>
        <p:txBody>
          <a:bodyPr vert="horz" lIns="107693" tIns="53847" rIns="107693" bIns="53847"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5000"/>
              </a:lnSpc>
              <a:spcAft>
                <a:spcPts val="600"/>
              </a:spcAft>
            </a:pPr>
            <a:r>
              <a:rPr lang="en-US" altLang="zh-CN" sz="3000" b="1" dirty="0" smtClean="0">
                <a:solidFill>
                  <a:schemeClr val="bg2">
                    <a:lumMod val="10000"/>
                  </a:schemeClr>
                </a:solidFill>
                <a:latin typeface="+mn-lt"/>
                <a:ea typeface="Arial Unicode MS" pitchFamily="34" charset="-122"/>
                <a:cs typeface="Arial Unicode MS" pitchFamily="34" charset="-122"/>
              </a:rPr>
              <a:t>Dongming  Xiang</a:t>
            </a:r>
          </a:p>
          <a:p>
            <a:pPr>
              <a:lnSpc>
                <a:spcPct val="125000"/>
              </a:lnSpc>
            </a:pPr>
            <a:r>
              <a:rPr lang="en-US" altLang="zh-CN" sz="2400" b="1" dirty="0" smtClean="0">
                <a:solidFill>
                  <a:schemeClr val="bg2">
                    <a:lumMod val="10000"/>
                  </a:schemeClr>
                </a:solidFill>
                <a:latin typeface="+mn-lt"/>
                <a:ea typeface="Arial Unicode MS" pitchFamily="34" charset="-122"/>
                <a:cs typeface="Arial Unicode MS" pitchFamily="34" charset="-122"/>
              </a:rPr>
              <a:t>Tongji University Shanghai, China</a:t>
            </a:r>
            <a:endParaRPr lang="en-US" altLang="zh-CN" sz="2400" b="1" dirty="0">
              <a:latin typeface="+mn-lt"/>
              <a:ea typeface="Arial Unicode MS" pitchFamily="34" charset="-122"/>
              <a:cs typeface="Arial Unicode MS" pitchFamily="34" charset="-122"/>
            </a:endParaRPr>
          </a:p>
        </p:txBody>
      </p:sp>
      <p:pic>
        <p:nvPicPr>
          <p:cNvPr id="35" name="Picture 18" descr="d:\program files\360se6\User Data\temp\u=2096422266,850915884&amp;fm=214&amp;gp=0.jpg"/>
          <p:cNvPicPr>
            <a:picLocks noChangeAspect="1" noChangeArrowheads="1"/>
          </p:cNvPicPr>
          <p:nvPr/>
        </p:nvPicPr>
        <p:blipFill>
          <a:blip r:embed="rId5">
            <a:lum bright="-34000"/>
          </a:blip>
          <a:srcRect/>
          <a:stretch>
            <a:fillRect/>
          </a:stretch>
        </p:blipFill>
        <p:spPr bwMode="auto">
          <a:xfrm>
            <a:off x="964381" y="3143248"/>
            <a:ext cx="3500462" cy="2571768"/>
          </a:xfrm>
          <a:prstGeom prst="rect">
            <a:avLst/>
          </a:prstGeom>
          <a:noFill/>
        </p:spPr>
      </p:pic>
      <p:sp>
        <p:nvSpPr>
          <p:cNvPr id="38" name="横卷形 37"/>
          <p:cNvSpPr/>
          <p:nvPr/>
        </p:nvSpPr>
        <p:spPr>
          <a:xfrm>
            <a:off x="4393405" y="3214686"/>
            <a:ext cx="142876" cy="2428892"/>
          </a:xfrm>
          <a:prstGeom prst="horizontalScroll">
            <a:avLst/>
          </a:prstGeom>
          <a:solidFill>
            <a:schemeClr val="bg2">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9" name="流程图: 联系 38"/>
          <p:cNvSpPr/>
          <p:nvPr/>
        </p:nvSpPr>
        <p:spPr>
          <a:xfrm>
            <a:off x="4321967" y="3286124"/>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0" name="流程图: 联系 39"/>
          <p:cNvSpPr/>
          <p:nvPr/>
        </p:nvSpPr>
        <p:spPr>
          <a:xfrm>
            <a:off x="4321967" y="3429000"/>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1" name="流程图: 联系 40"/>
          <p:cNvSpPr/>
          <p:nvPr/>
        </p:nvSpPr>
        <p:spPr>
          <a:xfrm>
            <a:off x="4321967" y="3571876"/>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2" name="流程图: 联系 41"/>
          <p:cNvSpPr/>
          <p:nvPr/>
        </p:nvSpPr>
        <p:spPr>
          <a:xfrm>
            <a:off x="4321967" y="3714752"/>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3" name="流程图: 联系 42"/>
          <p:cNvSpPr/>
          <p:nvPr/>
        </p:nvSpPr>
        <p:spPr>
          <a:xfrm>
            <a:off x="4321967" y="3857628"/>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4" name="流程图: 联系 43"/>
          <p:cNvSpPr/>
          <p:nvPr/>
        </p:nvSpPr>
        <p:spPr>
          <a:xfrm>
            <a:off x="4321967" y="4000504"/>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5" name="流程图: 联系 44"/>
          <p:cNvSpPr/>
          <p:nvPr/>
        </p:nvSpPr>
        <p:spPr>
          <a:xfrm>
            <a:off x="4321967" y="4143380"/>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6" name="流程图: 联系 45"/>
          <p:cNvSpPr/>
          <p:nvPr/>
        </p:nvSpPr>
        <p:spPr>
          <a:xfrm>
            <a:off x="4321967" y="4286256"/>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7" name="流程图: 联系 46"/>
          <p:cNvSpPr/>
          <p:nvPr/>
        </p:nvSpPr>
        <p:spPr>
          <a:xfrm>
            <a:off x="4321967" y="4429132"/>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8" name="流程图: 联系 47"/>
          <p:cNvSpPr/>
          <p:nvPr/>
        </p:nvSpPr>
        <p:spPr>
          <a:xfrm>
            <a:off x="4321967" y="4572008"/>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9" name="流程图: 联系 48"/>
          <p:cNvSpPr/>
          <p:nvPr/>
        </p:nvSpPr>
        <p:spPr>
          <a:xfrm>
            <a:off x="4321967" y="4714884"/>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0" name="流程图: 联系 49"/>
          <p:cNvSpPr/>
          <p:nvPr/>
        </p:nvSpPr>
        <p:spPr>
          <a:xfrm>
            <a:off x="4321967" y="4857760"/>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1" name="流程图: 联系 50"/>
          <p:cNvSpPr/>
          <p:nvPr/>
        </p:nvSpPr>
        <p:spPr>
          <a:xfrm>
            <a:off x="4321967" y="5000636"/>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2" name="流程图: 联系 51"/>
          <p:cNvSpPr/>
          <p:nvPr/>
        </p:nvSpPr>
        <p:spPr>
          <a:xfrm>
            <a:off x="4321967" y="5143512"/>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流程图: 联系 52"/>
          <p:cNvSpPr/>
          <p:nvPr/>
        </p:nvSpPr>
        <p:spPr>
          <a:xfrm>
            <a:off x="4321967" y="5286388"/>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流程图: 联系 53"/>
          <p:cNvSpPr/>
          <p:nvPr/>
        </p:nvSpPr>
        <p:spPr>
          <a:xfrm>
            <a:off x="4321967" y="5429264"/>
            <a:ext cx="285752" cy="214314"/>
          </a:xfrm>
          <a:prstGeom prst="flowChartConnector">
            <a:avLst/>
          </a:prstGeom>
          <a:noFill/>
          <a:ln>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428596" y="1714488"/>
            <a:ext cx="3786214" cy="4069783"/>
          </a:xfrm>
          <a:prstGeom prst="rect">
            <a:avLst/>
          </a:prstGeom>
          <a:noFill/>
          <a:ln w="9525">
            <a:noFill/>
            <a:miter lim="800000"/>
            <a:headEnd/>
            <a:tailEnd/>
          </a:ln>
          <a:effectLst/>
        </p:spPr>
      </p:pic>
      <p:pic>
        <p:nvPicPr>
          <p:cNvPr id="10" name="Picture 5"/>
          <p:cNvPicPr>
            <a:picLocks noChangeAspect="1" noChangeArrowheads="1"/>
          </p:cNvPicPr>
          <p:nvPr/>
        </p:nvPicPr>
        <p:blipFill>
          <a:blip r:embed="rId3" cstate="print"/>
          <a:srcRect/>
          <a:stretch>
            <a:fillRect/>
          </a:stretch>
        </p:blipFill>
        <p:spPr bwMode="auto">
          <a:xfrm>
            <a:off x="500034" y="783117"/>
            <a:ext cx="8072494" cy="74115"/>
          </a:xfrm>
          <a:prstGeom prst="rect">
            <a:avLst/>
          </a:prstGeom>
          <a:noFill/>
          <a:ln w="9525">
            <a:noFill/>
            <a:miter lim="800000"/>
            <a:headEnd/>
            <a:tailEnd/>
          </a:ln>
          <a:effectLst/>
        </p:spPr>
      </p:pic>
      <p:sp>
        <p:nvSpPr>
          <p:cNvPr id="11"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3" name="矩形 12"/>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4" name="矩形 13"/>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20" name="圆角矩形 19"/>
          <p:cNvSpPr/>
          <p:nvPr/>
        </p:nvSpPr>
        <p:spPr>
          <a:xfrm>
            <a:off x="4286248" y="1714488"/>
            <a:ext cx="4429156" cy="2286016"/>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endParaRPr lang="zh-CN" altLang="en-US" sz="2000" dirty="0">
              <a:solidFill>
                <a:schemeClr val="bg2">
                  <a:lumMod val="10000"/>
                </a:schemeClr>
              </a:solidFill>
            </a:endParaRPr>
          </a:p>
        </p:txBody>
      </p:sp>
      <p:sp>
        <p:nvSpPr>
          <p:cNvPr id="21" name="矩形 20"/>
          <p:cNvSpPr/>
          <p:nvPr/>
        </p:nvSpPr>
        <p:spPr>
          <a:xfrm>
            <a:off x="357158" y="928670"/>
            <a:ext cx="4762842"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Framework &amp; Java classes</a:t>
            </a:r>
          </a:p>
        </p:txBody>
      </p:sp>
      <p:pic>
        <p:nvPicPr>
          <p:cNvPr id="23" name="Picture 5"/>
          <p:cNvPicPr>
            <a:picLocks noChangeAspect="1" noChangeArrowheads="1"/>
          </p:cNvPicPr>
          <p:nvPr/>
        </p:nvPicPr>
        <p:blipFill>
          <a:blip r:embed="rId4"/>
          <a:srcRect/>
          <a:stretch>
            <a:fillRect/>
          </a:stretch>
        </p:blipFill>
        <p:spPr bwMode="auto">
          <a:xfrm>
            <a:off x="4429124" y="1801996"/>
            <a:ext cx="4143404" cy="2127070"/>
          </a:xfrm>
          <a:prstGeom prst="rect">
            <a:avLst/>
          </a:prstGeom>
          <a:noFill/>
          <a:ln w="9525">
            <a:noFill/>
            <a:miter lim="800000"/>
            <a:headEnd/>
            <a:tailEnd/>
          </a:ln>
          <a:effectLst/>
        </p:spPr>
      </p:pic>
      <p:sp>
        <p:nvSpPr>
          <p:cNvPr id="24" name="圆角矩形 23"/>
          <p:cNvSpPr/>
          <p:nvPr/>
        </p:nvSpPr>
        <p:spPr>
          <a:xfrm>
            <a:off x="4286248" y="4071942"/>
            <a:ext cx="4429156" cy="1643074"/>
          </a:xfrm>
          <a:prstGeom prst="roundRect">
            <a:avLst/>
          </a:prstGeom>
          <a:solidFill>
            <a:schemeClr val="accent3">
              <a:lumMod val="40000"/>
              <a:lumOff val="6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endParaRPr lang="zh-CN" altLang="en-US" sz="2000" dirty="0">
              <a:solidFill>
                <a:schemeClr val="bg2">
                  <a:lumMod val="10000"/>
                </a:schemeClr>
              </a:solidFill>
            </a:endParaRPr>
          </a:p>
        </p:txBody>
      </p:sp>
      <p:sp>
        <p:nvSpPr>
          <p:cNvPr id="25" name="矩形 24"/>
          <p:cNvSpPr/>
          <p:nvPr/>
        </p:nvSpPr>
        <p:spPr>
          <a:xfrm>
            <a:off x="4357686" y="4143380"/>
            <a:ext cx="4214842" cy="1600438"/>
          </a:xfrm>
          <a:prstGeom prst="rect">
            <a:avLst/>
          </a:prstGeom>
        </p:spPr>
        <p:txBody>
          <a:bodyPr wrap="square">
            <a:spAutoFit/>
          </a:bodyPr>
          <a:lstStyle/>
          <a:p>
            <a:r>
              <a:rPr lang="en-US" altLang="zh-CN" sz="1400" b="1" dirty="0" smtClean="0"/>
              <a:t>1:  DataLayer data = sourceFilePanel. getDataLayer();</a:t>
            </a:r>
          </a:p>
          <a:p>
            <a:r>
              <a:rPr lang="en-US" altLang="zh-CN" sz="1400" b="1" dirty="0" smtClean="0"/>
              <a:t>2:  Unfolding unf = new Unfolding(data);</a:t>
            </a:r>
          </a:p>
          <a:p>
            <a:r>
              <a:rPr lang="en-US" altLang="zh-CN" sz="1400" b="1" dirty="0" smtClean="0"/>
              <a:t>3:  unf.unfolding_PDNet(visual, ”ERV”, null);</a:t>
            </a:r>
          </a:p>
          <a:p>
            <a:r>
              <a:rPr lang="en-US" altLang="zh-CN" sz="1400" b="1" dirty="0" smtClean="0"/>
              <a:t>4:  DataLayer newdata = unf. getNewData();</a:t>
            </a:r>
          </a:p>
          <a:p>
            <a:r>
              <a:rPr lang="en-US" altLang="zh-CN" sz="1400" b="1" dirty="0" smtClean="0"/>
              <a:t>5:  InconsistentData detectISData = new    </a:t>
            </a:r>
          </a:p>
          <a:p>
            <a:r>
              <a:rPr lang="en-US" altLang="zh-CN" sz="1400" b="1" dirty="0" smtClean="0"/>
              <a:t>     InconsistentData(newdata);</a:t>
            </a:r>
          </a:p>
          <a:p>
            <a:r>
              <a:rPr lang="en-US" altLang="zh-CN" sz="1400" b="1" dirty="0" smtClean="0"/>
              <a:t>6: detectISData. detectISData();</a:t>
            </a:r>
            <a:endParaRPr lang="zh-CN" altLang="en-US" sz="1400" b="1" dirty="0"/>
          </a:p>
        </p:txBody>
      </p:sp>
      <p:sp>
        <p:nvSpPr>
          <p:cNvPr id="26" name="矩形 25"/>
          <p:cNvSpPr/>
          <p:nvPr/>
        </p:nvSpPr>
        <p:spPr>
          <a:xfrm>
            <a:off x="1581757" y="5786454"/>
            <a:ext cx="1479892" cy="369332"/>
          </a:xfrm>
          <a:prstGeom prst="rect">
            <a:avLst/>
          </a:prstGeom>
        </p:spPr>
        <p:txBody>
          <a:bodyPr wrap="none">
            <a:spAutoFit/>
          </a:bodyPr>
          <a:lstStyle/>
          <a:p>
            <a:r>
              <a:rPr lang="en-US" altLang="zh-CN" b="1" dirty="0" smtClean="0">
                <a:solidFill>
                  <a:schemeClr val="bg2">
                    <a:lumMod val="25000"/>
                  </a:schemeClr>
                </a:solidFill>
                <a:latin typeface="Arial" charset="0"/>
                <a:ea typeface="宋体" charset="-122"/>
              </a:rPr>
              <a:t>Framework </a:t>
            </a:r>
            <a:endParaRPr lang="zh-CN" altLang="en-US" dirty="0">
              <a:solidFill>
                <a:schemeClr val="bg2">
                  <a:lumMod val="25000"/>
                </a:schemeClr>
              </a:solidFill>
            </a:endParaRPr>
          </a:p>
        </p:txBody>
      </p:sp>
      <p:sp>
        <p:nvSpPr>
          <p:cNvPr id="28" name="矩形 27"/>
          <p:cNvSpPr/>
          <p:nvPr/>
        </p:nvSpPr>
        <p:spPr>
          <a:xfrm>
            <a:off x="5703172" y="5786454"/>
            <a:ext cx="1595309" cy="369332"/>
          </a:xfrm>
          <a:prstGeom prst="rect">
            <a:avLst/>
          </a:prstGeom>
        </p:spPr>
        <p:txBody>
          <a:bodyPr wrap="none">
            <a:spAutoFit/>
          </a:bodyPr>
          <a:lstStyle/>
          <a:p>
            <a:r>
              <a:rPr lang="en-US" altLang="zh-CN" b="1" dirty="0" smtClean="0">
                <a:solidFill>
                  <a:schemeClr val="bg2">
                    <a:lumMod val="25000"/>
                  </a:schemeClr>
                </a:solidFill>
                <a:latin typeface="Arial" charset="0"/>
                <a:ea typeface="宋体" charset="-122"/>
              </a:rPr>
              <a:t>Java classes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srcRect/>
          <a:stretch>
            <a:fillRect/>
          </a:stretch>
        </p:blipFill>
        <p:spPr bwMode="auto">
          <a:xfrm>
            <a:off x="500034" y="783117"/>
            <a:ext cx="8072494" cy="74115"/>
          </a:xfrm>
          <a:prstGeom prst="rect">
            <a:avLst/>
          </a:prstGeom>
          <a:noFill/>
          <a:ln w="9525">
            <a:noFill/>
            <a:miter lim="800000"/>
            <a:headEnd/>
            <a:tailEnd/>
          </a:ln>
          <a:effectLst/>
        </p:spPr>
      </p:pic>
      <p:sp>
        <p:nvSpPr>
          <p:cNvPr id="5"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6"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7" name="矩形 6"/>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8" name="矩形 7"/>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2" name="矩形 11"/>
          <p:cNvSpPr/>
          <p:nvPr/>
        </p:nvSpPr>
        <p:spPr>
          <a:xfrm>
            <a:off x="4572000" y="1410379"/>
            <a:ext cx="4572000" cy="5447645"/>
          </a:xfrm>
          <a:prstGeom prst="rect">
            <a:avLst/>
          </a:prstGeom>
        </p:spPr>
        <p:txBody>
          <a:bodyPr>
            <a:spAutoFit/>
          </a:bodyPr>
          <a:lstStyle/>
          <a:p>
            <a:r>
              <a:rPr lang="en-US" sz="1200" b="1" dirty="0" smtClean="0"/>
              <a:t>28  </a:t>
            </a:r>
            <a:r>
              <a:rPr lang="en-US" sz="1200" b="1" dirty="0" err="1" smtClean="0"/>
              <a:t>int</a:t>
            </a:r>
            <a:r>
              <a:rPr lang="en-US" sz="1200" b="1" dirty="0" smtClean="0"/>
              <a:t> main(</a:t>
            </a:r>
            <a:r>
              <a:rPr lang="en-US" sz="1200" b="1" dirty="0" err="1" smtClean="0"/>
              <a:t>int</a:t>
            </a:r>
            <a:r>
              <a:rPr lang="en-US" sz="1200" b="1" dirty="0" smtClean="0"/>
              <a:t> </a:t>
            </a:r>
            <a:r>
              <a:rPr lang="en-US" sz="1200" b="1" dirty="0" err="1" smtClean="0"/>
              <a:t>argn</a:t>
            </a:r>
            <a:r>
              <a:rPr lang="en-US" sz="1200" b="1" dirty="0" smtClean="0"/>
              <a:t>, char **</a:t>
            </a:r>
            <a:r>
              <a:rPr lang="en-US" sz="1200" b="1" dirty="0" err="1" smtClean="0"/>
              <a:t>argv</a:t>
            </a:r>
            <a:r>
              <a:rPr lang="en-US" sz="1200" b="1" dirty="0" smtClean="0"/>
              <a:t>)</a:t>
            </a:r>
            <a:endParaRPr lang="zh-CN" altLang="en-US" sz="1200" b="1" dirty="0" smtClean="0"/>
          </a:p>
          <a:p>
            <a:r>
              <a:rPr lang="en-US" sz="1200" b="1" dirty="0" smtClean="0"/>
              <a:t>29  {</a:t>
            </a:r>
            <a:endParaRPr lang="zh-CN" altLang="en-US" sz="1200" b="1" dirty="0" smtClean="0"/>
          </a:p>
          <a:p>
            <a:r>
              <a:rPr lang="en-US" sz="1200" b="1" dirty="0" smtClean="0"/>
              <a:t>30      </a:t>
            </a:r>
            <a:r>
              <a:rPr lang="en-US" sz="1200" b="1" dirty="0" err="1" smtClean="0"/>
              <a:t>int</a:t>
            </a:r>
            <a:r>
              <a:rPr lang="en-US" sz="1200" b="1" dirty="0" smtClean="0"/>
              <a:t> </a:t>
            </a:r>
            <a:r>
              <a:rPr lang="en-US" sz="1200" b="1" dirty="0" err="1" smtClean="0"/>
              <a:t>i</a:t>
            </a:r>
            <a:r>
              <a:rPr lang="en-US" sz="1200" b="1" dirty="0" smtClean="0"/>
              <a:t>;</a:t>
            </a:r>
            <a:endParaRPr lang="zh-CN" altLang="en-US" sz="1200" b="1" dirty="0" smtClean="0"/>
          </a:p>
          <a:p>
            <a:r>
              <a:rPr lang="en-US" sz="1200" b="1" dirty="0" smtClean="0"/>
              <a:t>31      </a:t>
            </a:r>
            <a:r>
              <a:rPr lang="en-US" sz="1200" b="1" dirty="0" err="1" smtClean="0"/>
              <a:t>int</a:t>
            </a:r>
            <a:r>
              <a:rPr lang="en-US" sz="1200" b="1" dirty="0" smtClean="0"/>
              <a:t> total = 0;</a:t>
            </a:r>
            <a:endParaRPr lang="zh-CN" altLang="en-US" sz="1200" b="1" dirty="0" smtClean="0"/>
          </a:p>
          <a:p>
            <a:r>
              <a:rPr lang="en-US" sz="1200" b="1" dirty="0" smtClean="0"/>
              <a:t>32</a:t>
            </a:r>
            <a:endParaRPr lang="zh-CN" altLang="en-US" sz="1200" b="1" dirty="0" smtClean="0"/>
          </a:p>
          <a:p>
            <a:r>
              <a:rPr lang="en-US" sz="1200" b="1" dirty="0" smtClean="0"/>
              <a:t>33  #</a:t>
            </a:r>
            <a:r>
              <a:rPr lang="en-US" sz="1200" b="1" dirty="0" err="1" smtClean="0"/>
              <a:t>ifdef</a:t>
            </a:r>
            <a:r>
              <a:rPr lang="en-US" sz="1200" b="1" dirty="0" smtClean="0"/>
              <a:t> _OPENMP</a:t>
            </a:r>
            <a:endParaRPr lang="zh-CN" altLang="en-US" sz="1200" b="1" dirty="0" smtClean="0"/>
          </a:p>
          <a:p>
            <a:r>
              <a:rPr lang="en-US" sz="1200" b="1" dirty="0" smtClean="0"/>
              <a:t>34      </a:t>
            </a:r>
            <a:r>
              <a:rPr lang="en-US" sz="1200" b="1" dirty="0" err="1" smtClean="0"/>
              <a:t>omp_set_num_threads</a:t>
            </a:r>
            <a:r>
              <a:rPr lang="en-US" sz="1200" b="1" dirty="0" smtClean="0"/>
              <a:t>(THREADS);</a:t>
            </a:r>
            <a:endParaRPr lang="zh-CN" altLang="en-US" sz="1200" b="1" dirty="0" smtClean="0"/>
          </a:p>
          <a:p>
            <a:r>
              <a:rPr lang="en-US" sz="1200" b="1" dirty="0" smtClean="0"/>
              <a:t>35      </a:t>
            </a:r>
            <a:r>
              <a:rPr lang="en-US" sz="1200" b="1" dirty="0" err="1" smtClean="0"/>
              <a:t>omp_set_dynamic</a:t>
            </a:r>
            <a:r>
              <a:rPr lang="en-US" sz="1200" b="1" dirty="0" smtClean="0"/>
              <a:t>(0);</a:t>
            </a:r>
            <a:endParaRPr lang="zh-CN" altLang="en-US" sz="1200" b="1" dirty="0" smtClean="0"/>
          </a:p>
          <a:p>
            <a:r>
              <a:rPr lang="en-US" sz="1200" b="1" dirty="0" smtClean="0"/>
              <a:t>36  #</a:t>
            </a:r>
            <a:r>
              <a:rPr lang="en-US" sz="1200" b="1" dirty="0" err="1" smtClean="0"/>
              <a:t>endif</a:t>
            </a:r>
            <a:endParaRPr lang="zh-CN" altLang="en-US" sz="1200" b="1" dirty="0" smtClean="0"/>
          </a:p>
          <a:p>
            <a:r>
              <a:rPr lang="en-US" sz="1200" b="1" dirty="0" smtClean="0"/>
              <a:t>37</a:t>
            </a:r>
            <a:endParaRPr lang="zh-CN" altLang="en-US" sz="1200" b="1" dirty="0" smtClean="0"/>
          </a:p>
          <a:p>
            <a:r>
              <a:rPr lang="en-US" sz="1200" b="1" dirty="0" smtClean="0"/>
              <a:t>38      for (</a:t>
            </a:r>
            <a:r>
              <a:rPr lang="en-US" sz="1200" b="1" dirty="0" err="1" smtClean="0"/>
              <a:t>i</a:t>
            </a:r>
            <a:r>
              <a:rPr lang="en-US" sz="1200" b="1" dirty="0" smtClean="0"/>
              <a:t> = 0; </a:t>
            </a:r>
            <a:r>
              <a:rPr lang="en-US" sz="1200" b="1" dirty="0" err="1" smtClean="0"/>
              <a:t>i</a:t>
            </a:r>
            <a:r>
              <a:rPr lang="en-US" sz="1200" b="1" dirty="0" smtClean="0"/>
              <a:t> &lt; N; </a:t>
            </a:r>
            <a:r>
              <a:rPr lang="en-US" sz="1200" b="1" dirty="0" err="1" smtClean="0"/>
              <a:t>i</a:t>
            </a:r>
            <a:r>
              <a:rPr lang="en-US" sz="1200" b="1" dirty="0" smtClean="0"/>
              <a:t>++) {</a:t>
            </a:r>
            <a:endParaRPr lang="zh-CN" altLang="en-US" sz="1200" b="1" dirty="0" smtClean="0"/>
          </a:p>
          <a:p>
            <a:r>
              <a:rPr lang="en-US" sz="1200" b="1" dirty="0" smtClean="0"/>
              <a:t>39          </a:t>
            </a:r>
            <a:r>
              <a:rPr lang="en-US" sz="1200" b="1" dirty="0" err="1" smtClean="0"/>
              <a:t>pflag</a:t>
            </a:r>
            <a:r>
              <a:rPr lang="en-US" sz="1200" b="1" dirty="0" smtClean="0"/>
              <a:t>[</a:t>
            </a:r>
            <a:r>
              <a:rPr lang="en-US" sz="1200" b="1" dirty="0" err="1" smtClean="0"/>
              <a:t>i</a:t>
            </a:r>
            <a:r>
              <a:rPr lang="en-US" sz="1200" b="1" dirty="0" smtClean="0"/>
              <a:t>] = 1; </a:t>
            </a:r>
            <a:endParaRPr lang="zh-CN" altLang="en-US" sz="1200" b="1" dirty="0" smtClean="0"/>
          </a:p>
          <a:p>
            <a:r>
              <a:rPr lang="en-US" sz="1200" b="1" dirty="0" smtClean="0"/>
              <a:t>40      }</a:t>
            </a:r>
            <a:endParaRPr lang="zh-CN" altLang="en-US" sz="1200" b="1" dirty="0" smtClean="0"/>
          </a:p>
          <a:p>
            <a:r>
              <a:rPr lang="en-US" sz="1200" b="1" dirty="0" smtClean="0"/>
              <a:t>41      </a:t>
            </a:r>
            <a:endParaRPr lang="zh-CN" altLang="en-US" sz="1200" b="1" dirty="0" smtClean="0"/>
          </a:p>
          <a:p>
            <a:r>
              <a:rPr lang="en-US" sz="1200" b="1" dirty="0" smtClean="0"/>
              <a:t>42      #</a:t>
            </a:r>
            <a:r>
              <a:rPr lang="en-US" sz="1200" b="1" dirty="0" err="1" smtClean="0"/>
              <a:t>pragma</a:t>
            </a:r>
            <a:r>
              <a:rPr lang="en-US" sz="1200" b="1" dirty="0" smtClean="0"/>
              <a:t> </a:t>
            </a:r>
            <a:r>
              <a:rPr lang="en-US" sz="1200" b="1" dirty="0" err="1" smtClean="0"/>
              <a:t>omp</a:t>
            </a:r>
            <a:r>
              <a:rPr lang="en-US" sz="1200" b="1" dirty="0" smtClean="0"/>
              <a:t> parallel for</a:t>
            </a:r>
            <a:endParaRPr lang="zh-CN" altLang="en-US" sz="1200" b="1" dirty="0" smtClean="0"/>
          </a:p>
          <a:p>
            <a:r>
              <a:rPr lang="en-US" sz="1200" b="1" dirty="0" smtClean="0"/>
              <a:t>43      for (</a:t>
            </a:r>
            <a:r>
              <a:rPr lang="en-US" sz="1200" b="1" dirty="0" err="1" smtClean="0"/>
              <a:t>i</a:t>
            </a:r>
            <a:r>
              <a:rPr lang="en-US" sz="1200" b="1" dirty="0" smtClean="0"/>
              <a:t> = 2; </a:t>
            </a:r>
            <a:r>
              <a:rPr lang="en-US" sz="1200" b="1" dirty="0" err="1" smtClean="0"/>
              <a:t>i</a:t>
            </a:r>
            <a:r>
              <a:rPr lang="en-US" sz="1200" b="1" dirty="0" smtClean="0"/>
              <a:t> &lt; N; </a:t>
            </a:r>
            <a:r>
              <a:rPr lang="en-US" sz="1200" b="1" dirty="0" err="1" smtClean="0"/>
              <a:t>i</a:t>
            </a:r>
            <a:r>
              <a:rPr lang="en-US" sz="1200" b="1" dirty="0" smtClean="0"/>
              <a:t>++) {</a:t>
            </a:r>
            <a:endParaRPr lang="zh-CN" altLang="en-US" sz="1200" b="1" dirty="0" smtClean="0"/>
          </a:p>
          <a:p>
            <a:r>
              <a:rPr lang="en-US" sz="1200" b="1" dirty="0" smtClean="0"/>
              <a:t>44          if ( </a:t>
            </a:r>
            <a:r>
              <a:rPr lang="en-US" sz="1200" b="1" dirty="0" err="1" smtClean="0"/>
              <a:t>is_prime</a:t>
            </a:r>
            <a:r>
              <a:rPr lang="en-US" sz="1200" b="1" dirty="0" smtClean="0"/>
              <a:t>(</a:t>
            </a:r>
            <a:r>
              <a:rPr lang="en-US" sz="1200" b="1" dirty="0" err="1" smtClean="0"/>
              <a:t>i</a:t>
            </a:r>
            <a:r>
              <a:rPr lang="en-US" sz="1200" b="1" dirty="0" smtClean="0"/>
              <a:t>) ) {</a:t>
            </a:r>
            <a:endParaRPr lang="zh-CN" altLang="en-US" sz="1200" b="1" dirty="0" smtClean="0"/>
          </a:p>
          <a:p>
            <a:r>
              <a:rPr lang="en-US" sz="1200" b="1" dirty="0" smtClean="0"/>
              <a:t>45              primes[total] = </a:t>
            </a:r>
            <a:r>
              <a:rPr lang="en-US" sz="1200" b="1" dirty="0" err="1" smtClean="0"/>
              <a:t>i</a:t>
            </a:r>
            <a:r>
              <a:rPr lang="en-US" sz="1200" b="1" dirty="0" smtClean="0"/>
              <a:t>;</a:t>
            </a:r>
            <a:endParaRPr lang="zh-CN" altLang="en-US" sz="1200" b="1" dirty="0" smtClean="0"/>
          </a:p>
          <a:p>
            <a:r>
              <a:rPr lang="en-US" sz="1200" b="1" dirty="0" smtClean="0"/>
              <a:t>46              total++;</a:t>
            </a:r>
            <a:endParaRPr lang="zh-CN" altLang="en-US" sz="1200" b="1" dirty="0" smtClean="0"/>
          </a:p>
          <a:p>
            <a:r>
              <a:rPr lang="en-US" sz="1200" b="1" dirty="0" smtClean="0"/>
              <a:t>47          }</a:t>
            </a:r>
            <a:endParaRPr lang="zh-CN" altLang="en-US" sz="1200" b="1" dirty="0" smtClean="0"/>
          </a:p>
          <a:p>
            <a:r>
              <a:rPr lang="en-US" sz="1200" b="1" dirty="0" smtClean="0"/>
              <a:t>48      }</a:t>
            </a:r>
            <a:endParaRPr lang="zh-CN" altLang="en-US" sz="1200" b="1" dirty="0" smtClean="0"/>
          </a:p>
          <a:p>
            <a:r>
              <a:rPr lang="en-US" sz="1200" b="1" dirty="0" smtClean="0"/>
              <a:t>49      </a:t>
            </a:r>
            <a:r>
              <a:rPr lang="en-US" sz="1200" b="1" dirty="0" err="1" smtClean="0"/>
              <a:t>printf</a:t>
            </a:r>
            <a:r>
              <a:rPr lang="en-US" sz="1200" b="1" dirty="0" smtClean="0"/>
              <a:t>("Number of prime numbers between 2 and %d: %d\n",</a:t>
            </a:r>
            <a:endParaRPr lang="zh-CN" altLang="en-US" sz="1200" b="1" dirty="0" smtClean="0"/>
          </a:p>
          <a:p>
            <a:r>
              <a:rPr lang="en-US" sz="1200" b="1" dirty="0" smtClean="0"/>
              <a:t>50             N, total);</a:t>
            </a:r>
            <a:endParaRPr lang="zh-CN" altLang="en-US" sz="1200" b="1" dirty="0" smtClean="0"/>
          </a:p>
          <a:p>
            <a:r>
              <a:rPr lang="en-US" sz="1200" b="1" dirty="0" smtClean="0"/>
              <a:t>51      for (</a:t>
            </a:r>
            <a:r>
              <a:rPr lang="en-US" sz="1200" b="1" dirty="0" err="1" smtClean="0"/>
              <a:t>i</a:t>
            </a:r>
            <a:r>
              <a:rPr lang="en-US" sz="1200" b="1" dirty="0" smtClean="0"/>
              <a:t> = 0; </a:t>
            </a:r>
            <a:r>
              <a:rPr lang="en-US" sz="1200" b="1" dirty="0" err="1" smtClean="0"/>
              <a:t>i</a:t>
            </a:r>
            <a:r>
              <a:rPr lang="en-US" sz="1200" b="1" dirty="0" smtClean="0"/>
              <a:t> &lt; total; </a:t>
            </a:r>
            <a:r>
              <a:rPr lang="en-US" sz="1200" b="1" dirty="0" err="1" smtClean="0"/>
              <a:t>i</a:t>
            </a:r>
            <a:r>
              <a:rPr lang="en-US" sz="1200" b="1" dirty="0" smtClean="0"/>
              <a:t>++) {</a:t>
            </a:r>
            <a:endParaRPr lang="zh-CN" altLang="en-US" sz="1200" b="1" dirty="0" smtClean="0"/>
          </a:p>
          <a:p>
            <a:r>
              <a:rPr lang="en-US" sz="1200" b="1" dirty="0" smtClean="0"/>
              <a:t>52          </a:t>
            </a:r>
            <a:r>
              <a:rPr lang="en-US" sz="1200" b="1" dirty="0" err="1" smtClean="0"/>
              <a:t>printf</a:t>
            </a:r>
            <a:r>
              <a:rPr lang="en-US" sz="1200" b="1" dirty="0" smtClean="0"/>
              <a:t>("%d\n", primes[</a:t>
            </a:r>
            <a:r>
              <a:rPr lang="en-US" sz="1200" b="1" dirty="0" err="1" smtClean="0"/>
              <a:t>i</a:t>
            </a:r>
            <a:r>
              <a:rPr lang="en-US" sz="1200" b="1" dirty="0" smtClean="0"/>
              <a:t>]);</a:t>
            </a:r>
            <a:endParaRPr lang="zh-CN" altLang="en-US" sz="1200" b="1" dirty="0" smtClean="0"/>
          </a:p>
          <a:p>
            <a:r>
              <a:rPr lang="en-US" sz="1200" b="1" dirty="0" smtClean="0"/>
              <a:t>53      }</a:t>
            </a:r>
            <a:endParaRPr lang="zh-CN" altLang="en-US" sz="1200" b="1" dirty="0" smtClean="0"/>
          </a:p>
          <a:p>
            <a:r>
              <a:rPr lang="en-US" sz="1200" b="1" dirty="0" smtClean="0"/>
              <a:t>54  return 0;</a:t>
            </a:r>
            <a:endParaRPr lang="zh-CN" altLang="en-US" sz="1200" b="1" dirty="0" smtClean="0"/>
          </a:p>
          <a:p>
            <a:r>
              <a:rPr lang="en-US" sz="1200" b="1" dirty="0" smtClean="0"/>
              <a:t>55  }</a:t>
            </a:r>
            <a:endParaRPr lang="zh-CN" altLang="en-US" sz="1200" b="1" dirty="0"/>
          </a:p>
        </p:txBody>
      </p:sp>
      <p:sp>
        <p:nvSpPr>
          <p:cNvPr id="13" name="矩形 12"/>
          <p:cNvSpPr/>
          <p:nvPr/>
        </p:nvSpPr>
        <p:spPr>
          <a:xfrm>
            <a:off x="857224" y="1422521"/>
            <a:ext cx="4572000" cy="5078313"/>
          </a:xfrm>
          <a:prstGeom prst="rect">
            <a:avLst/>
          </a:prstGeom>
        </p:spPr>
        <p:txBody>
          <a:bodyPr>
            <a:spAutoFit/>
          </a:bodyPr>
          <a:lstStyle/>
          <a:p>
            <a:r>
              <a:rPr lang="en-US" sz="1200" b="1" dirty="0" smtClean="0"/>
              <a:t>#include &lt;</a:t>
            </a:r>
            <a:r>
              <a:rPr lang="en-US" sz="1200" b="1" dirty="0" err="1" smtClean="0"/>
              <a:t>stdio.h</a:t>
            </a:r>
            <a:r>
              <a:rPr lang="en-US" sz="1200" b="1" dirty="0" smtClean="0"/>
              <a:t>&gt;</a:t>
            </a:r>
            <a:endParaRPr lang="zh-CN" altLang="en-US" sz="1200" b="1" dirty="0" smtClean="0"/>
          </a:p>
          <a:p>
            <a:r>
              <a:rPr lang="en-US" sz="1200" b="1" dirty="0" smtClean="0"/>
              <a:t>2   #include &lt;</a:t>
            </a:r>
            <a:r>
              <a:rPr lang="en-US" sz="1200" b="1" dirty="0" err="1" smtClean="0"/>
              <a:t>math.h</a:t>
            </a:r>
            <a:r>
              <a:rPr lang="en-US" sz="1200" b="1" dirty="0" smtClean="0"/>
              <a:t>&gt;</a:t>
            </a:r>
            <a:endParaRPr lang="zh-CN" altLang="en-US" sz="1200" b="1" dirty="0" smtClean="0"/>
          </a:p>
          <a:p>
            <a:r>
              <a:rPr lang="en-US" sz="1200" b="1" dirty="0" smtClean="0"/>
              <a:t>3   #include &lt;</a:t>
            </a:r>
            <a:r>
              <a:rPr lang="en-US" sz="1200" b="1" dirty="0" err="1" smtClean="0"/>
              <a:t>omp.h</a:t>
            </a:r>
            <a:r>
              <a:rPr lang="en-US" sz="1200" b="1" dirty="0" smtClean="0"/>
              <a:t>&gt;</a:t>
            </a:r>
            <a:endParaRPr lang="zh-CN" altLang="en-US" sz="1200" b="1" dirty="0" smtClean="0"/>
          </a:p>
          <a:p>
            <a:r>
              <a:rPr lang="en-US" sz="1200" b="1" dirty="0" smtClean="0"/>
              <a:t>4</a:t>
            </a:r>
            <a:endParaRPr lang="zh-CN" altLang="en-US" sz="1200" b="1" dirty="0" smtClean="0"/>
          </a:p>
          <a:p>
            <a:r>
              <a:rPr lang="en-US" sz="1200" b="1" dirty="0" smtClean="0"/>
              <a:t>5   #define THREADS 2</a:t>
            </a:r>
            <a:endParaRPr lang="zh-CN" altLang="en-US" sz="1200" b="1" dirty="0" smtClean="0"/>
          </a:p>
          <a:p>
            <a:r>
              <a:rPr lang="en-US" sz="1200" b="1" dirty="0" smtClean="0"/>
              <a:t>6   #define N 3000</a:t>
            </a:r>
            <a:endParaRPr lang="zh-CN" altLang="en-US" sz="1200" b="1" dirty="0" smtClean="0"/>
          </a:p>
          <a:p>
            <a:r>
              <a:rPr lang="en-US" sz="1200" b="1" dirty="0" smtClean="0"/>
              <a:t>7</a:t>
            </a:r>
            <a:endParaRPr lang="zh-CN" altLang="en-US" sz="1200" b="1" dirty="0" smtClean="0"/>
          </a:p>
          <a:p>
            <a:r>
              <a:rPr lang="en-US" sz="1200" b="1" dirty="0" smtClean="0"/>
              <a:t>8   </a:t>
            </a:r>
            <a:r>
              <a:rPr lang="en-US" sz="1200" b="1" dirty="0" err="1" smtClean="0"/>
              <a:t>int</a:t>
            </a:r>
            <a:r>
              <a:rPr lang="en-US" sz="1200" b="1" dirty="0" smtClean="0"/>
              <a:t> primes[N];</a:t>
            </a:r>
            <a:endParaRPr lang="zh-CN" altLang="en-US" sz="1200" b="1" dirty="0" smtClean="0"/>
          </a:p>
          <a:p>
            <a:r>
              <a:rPr lang="en-US" sz="1200" b="1" dirty="0" smtClean="0"/>
              <a:t>9   </a:t>
            </a:r>
            <a:r>
              <a:rPr lang="en-US" sz="1200" b="1" dirty="0" err="1" smtClean="0"/>
              <a:t>int</a:t>
            </a:r>
            <a:r>
              <a:rPr lang="en-US" sz="1200" b="1" dirty="0" smtClean="0"/>
              <a:t> </a:t>
            </a:r>
            <a:r>
              <a:rPr lang="en-US" sz="1200" b="1" dirty="0" err="1" smtClean="0"/>
              <a:t>pflag</a:t>
            </a:r>
            <a:r>
              <a:rPr lang="en-US" sz="1200" b="1" dirty="0" smtClean="0"/>
              <a:t>[N];</a:t>
            </a:r>
            <a:endParaRPr lang="zh-CN" altLang="en-US" sz="1200" b="1" dirty="0" smtClean="0"/>
          </a:p>
          <a:p>
            <a:r>
              <a:rPr lang="en-US" sz="1200" b="1" dirty="0" smtClean="0"/>
              <a:t>10</a:t>
            </a:r>
            <a:endParaRPr lang="zh-CN" altLang="en-US" sz="1200" b="1" dirty="0" smtClean="0"/>
          </a:p>
          <a:p>
            <a:r>
              <a:rPr lang="en-US" sz="1200" b="1" dirty="0" smtClean="0"/>
              <a:t>11  </a:t>
            </a:r>
            <a:r>
              <a:rPr lang="en-US" sz="1200" b="1" dirty="0" err="1" smtClean="0"/>
              <a:t>int</a:t>
            </a:r>
            <a:r>
              <a:rPr lang="en-US" sz="1200" b="1" dirty="0" smtClean="0"/>
              <a:t> </a:t>
            </a:r>
            <a:r>
              <a:rPr lang="en-US" sz="1200" b="1" dirty="0" err="1" smtClean="0"/>
              <a:t>is_prime</a:t>
            </a:r>
            <a:r>
              <a:rPr lang="en-US" sz="1200" b="1" dirty="0" smtClean="0"/>
              <a:t>(</a:t>
            </a:r>
            <a:r>
              <a:rPr lang="en-US" sz="1200" b="1" dirty="0" err="1" smtClean="0"/>
              <a:t>int</a:t>
            </a:r>
            <a:r>
              <a:rPr lang="en-US" sz="1200" b="1" dirty="0" smtClean="0"/>
              <a:t> v)</a:t>
            </a:r>
            <a:endParaRPr lang="zh-CN" altLang="en-US" sz="1200" b="1" dirty="0" smtClean="0"/>
          </a:p>
          <a:p>
            <a:r>
              <a:rPr lang="en-US" sz="1200" b="1" dirty="0" smtClean="0"/>
              <a:t>12  {</a:t>
            </a:r>
            <a:endParaRPr lang="zh-CN" altLang="en-US" sz="1200" b="1" dirty="0" smtClean="0"/>
          </a:p>
          <a:p>
            <a:r>
              <a:rPr lang="en-US" sz="1200" b="1" dirty="0" smtClean="0"/>
              <a:t>13      </a:t>
            </a:r>
            <a:r>
              <a:rPr lang="en-US" sz="1200" b="1" dirty="0" err="1" smtClean="0"/>
              <a:t>int</a:t>
            </a:r>
            <a:r>
              <a:rPr lang="en-US" sz="1200" b="1" dirty="0" smtClean="0"/>
              <a:t> </a:t>
            </a:r>
            <a:r>
              <a:rPr lang="en-US" sz="1200" b="1" dirty="0" err="1" smtClean="0"/>
              <a:t>i</a:t>
            </a:r>
            <a:r>
              <a:rPr lang="en-US" sz="1200" b="1" dirty="0" smtClean="0"/>
              <a:t>;</a:t>
            </a:r>
            <a:endParaRPr lang="zh-CN" altLang="en-US" sz="1200" b="1" dirty="0" smtClean="0"/>
          </a:p>
          <a:p>
            <a:r>
              <a:rPr lang="en-US" sz="1200" b="1" dirty="0" smtClean="0"/>
              <a:t>14      </a:t>
            </a:r>
            <a:r>
              <a:rPr lang="en-US" sz="1200" b="1" dirty="0" err="1" smtClean="0"/>
              <a:t>int</a:t>
            </a:r>
            <a:r>
              <a:rPr lang="en-US" sz="1200" b="1" dirty="0" smtClean="0"/>
              <a:t> bound = floor(</a:t>
            </a:r>
            <a:r>
              <a:rPr lang="en-US" sz="1200" b="1" dirty="0" err="1" smtClean="0"/>
              <a:t>sqrt</a:t>
            </a:r>
            <a:r>
              <a:rPr lang="en-US" sz="1200" b="1" dirty="0" smtClean="0"/>
              <a:t> ((double)v)) + 1;</a:t>
            </a:r>
            <a:endParaRPr lang="zh-CN" altLang="en-US" sz="1200" b="1" dirty="0" smtClean="0"/>
          </a:p>
          <a:p>
            <a:r>
              <a:rPr lang="en-US" sz="1200" b="1" dirty="0" smtClean="0"/>
              <a:t>15      </a:t>
            </a:r>
            <a:endParaRPr lang="zh-CN" altLang="en-US" sz="1200" b="1" dirty="0" smtClean="0"/>
          </a:p>
          <a:p>
            <a:r>
              <a:rPr lang="en-US" sz="1200" b="1" dirty="0" smtClean="0"/>
              <a:t>16      for (</a:t>
            </a:r>
            <a:r>
              <a:rPr lang="en-US" sz="1200" b="1" dirty="0" err="1" smtClean="0"/>
              <a:t>i</a:t>
            </a:r>
            <a:r>
              <a:rPr lang="en-US" sz="1200" b="1" dirty="0" smtClean="0"/>
              <a:t> = 2; </a:t>
            </a:r>
            <a:r>
              <a:rPr lang="en-US" sz="1200" b="1" dirty="0" err="1" smtClean="0"/>
              <a:t>i</a:t>
            </a:r>
            <a:r>
              <a:rPr lang="en-US" sz="1200" b="1" dirty="0" smtClean="0"/>
              <a:t> &lt; bound; </a:t>
            </a:r>
            <a:r>
              <a:rPr lang="en-US" sz="1200" b="1" dirty="0" err="1" smtClean="0"/>
              <a:t>i</a:t>
            </a:r>
            <a:r>
              <a:rPr lang="en-US" sz="1200" b="1" dirty="0" smtClean="0"/>
              <a:t>++) {</a:t>
            </a:r>
            <a:endParaRPr lang="zh-CN" altLang="en-US" sz="1200" b="1" dirty="0" smtClean="0"/>
          </a:p>
          <a:p>
            <a:r>
              <a:rPr lang="en-US" sz="1200" b="1" dirty="0" smtClean="0"/>
              <a:t>17          /* No need to check against known composites */ </a:t>
            </a:r>
            <a:endParaRPr lang="zh-CN" altLang="en-US" sz="1200" b="1" dirty="0" smtClean="0"/>
          </a:p>
          <a:p>
            <a:r>
              <a:rPr lang="en-US" sz="1200" b="1" dirty="0" smtClean="0"/>
              <a:t>18          if (!</a:t>
            </a:r>
            <a:r>
              <a:rPr lang="en-US" sz="1200" b="1" dirty="0" err="1" smtClean="0"/>
              <a:t>pflag</a:t>
            </a:r>
            <a:r>
              <a:rPr lang="en-US" sz="1200" b="1" dirty="0" smtClean="0"/>
              <a:t>[</a:t>
            </a:r>
            <a:r>
              <a:rPr lang="en-US" sz="1200" b="1" dirty="0" err="1" smtClean="0"/>
              <a:t>i</a:t>
            </a:r>
            <a:r>
              <a:rPr lang="en-US" sz="1200" b="1" dirty="0" smtClean="0"/>
              <a:t>]) </a:t>
            </a:r>
            <a:endParaRPr lang="zh-CN" altLang="en-US" sz="1200" b="1" dirty="0" smtClean="0"/>
          </a:p>
          <a:p>
            <a:r>
              <a:rPr lang="en-US" sz="1200" b="1" dirty="0" smtClean="0"/>
              <a:t>19              continue;</a:t>
            </a:r>
            <a:endParaRPr lang="zh-CN" altLang="en-US" sz="1200" b="1" dirty="0" smtClean="0"/>
          </a:p>
          <a:p>
            <a:r>
              <a:rPr lang="en-US" sz="1200" b="1" dirty="0" smtClean="0"/>
              <a:t>20          if (v % </a:t>
            </a:r>
            <a:r>
              <a:rPr lang="en-US" sz="1200" b="1" dirty="0" err="1" smtClean="0"/>
              <a:t>i</a:t>
            </a:r>
            <a:r>
              <a:rPr lang="en-US" sz="1200" b="1" dirty="0" smtClean="0"/>
              <a:t> == 0) { </a:t>
            </a:r>
            <a:endParaRPr lang="zh-CN" altLang="en-US" sz="1200" b="1" dirty="0" smtClean="0"/>
          </a:p>
          <a:p>
            <a:r>
              <a:rPr lang="en-US" sz="1200" b="1" dirty="0" smtClean="0"/>
              <a:t>21              </a:t>
            </a:r>
            <a:r>
              <a:rPr lang="en-US" sz="1200" b="1" dirty="0" err="1" smtClean="0"/>
              <a:t>pflag</a:t>
            </a:r>
            <a:r>
              <a:rPr lang="en-US" sz="1200" b="1" dirty="0" smtClean="0"/>
              <a:t>[v] = 0;</a:t>
            </a:r>
            <a:endParaRPr lang="zh-CN" altLang="en-US" sz="1200" b="1" dirty="0" smtClean="0"/>
          </a:p>
          <a:p>
            <a:r>
              <a:rPr lang="en-US" sz="1200" b="1" dirty="0" smtClean="0"/>
              <a:t>22              return 0;</a:t>
            </a:r>
            <a:endParaRPr lang="zh-CN" altLang="en-US" sz="1200" b="1" dirty="0" smtClean="0"/>
          </a:p>
          <a:p>
            <a:r>
              <a:rPr lang="en-US" sz="1200" b="1" dirty="0" smtClean="0"/>
              <a:t>23          }</a:t>
            </a:r>
            <a:endParaRPr lang="zh-CN" altLang="en-US" sz="1200" b="1" dirty="0" smtClean="0"/>
          </a:p>
          <a:p>
            <a:r>
              <a:rPr lang="en-US" sz="1200" b="1" dirty="0" smtClean="0"/>
              <a:t>24      }</a:t>
            </a:r>
            <a:endParaRPr lang="zh-CN" altLang="en-US" sz="1200" b="1" dirty="0" smtClean="0"/>
          </a:p>
          <a:p>
            <a:r>
              <a:rPr lang="en-US" sz="1200" b="1" dirty="0" smtClean="0"/>
              <a:t>25      return (v &gt; 1); </a:t>
            </a:r>
            <a:endParaRPr lang="zh-CN" altLang="en-US" sz="1200" b="1" dirty="0" smtClean="0"/>
          </a:p>
          <a:p>
            <a:r>
              <a:rPr lang="en-US" sz="1200" b="1" dirty="0" smtClean="0"/>
              <a:t>26  }</a:t>
            </a:r>
            <a:endParaRPr lang="zh-CN" altLang="en-US" sz="1200" b="1" dirty="0" smtClean="0"/>
          </a:p>
          <a:p>
            <a:r>
              <a:rPr lang="en-US" sz="1200" b="1" dirty="0" smtClean="0"/>
              <a:t>27</a:t>
            </a:r>
            <a:endParaRPr lang="zh-CN" altLang="en-US" sz="1200" b="1" dirty="0" smtClean="0"/>
          </a:p>
        </p:txBody>
      </p:sp>
      <p:pic>
        <p:nvPicPr>
          <p:cNvPr id="14" name="Picture 2"/>
          <p:cNvPicPr>
            <a:picLocks noChangeAspect="1" noChangeArrowheads="1"/>
          </p:cNvPicPr>
          <p:nvPr/>
        </p:nvPicPr>
        <p:blipFill>
          <a:blip r:embed="rId4"/>
          <a:srcRect/>
          <a:stretch>
            <a:fillRect/>
          </a:stretch>
        </p:blipFill>
        <p:spPr bwMode="auto">
          <a:xfrm>
            <a:off x="1271001" y="1857364"/>
            <a:ext cx="6515709" cy="3857652"/>
          </a:xfrm>
          <a:prstGeom prst="rect">
            <a:avLst/>
          </a:prstGeom>
          <a:noFill/>
          <a:ln w="9525">
            <a:noFill/>
            <a:miter lim="800000"/>
            <a:headEnd/>
            <a:tailEnd/>
          </a:ln>
          <a:effectLst>
            <a:outerShdw blurRad="50800" dist="38100" algn="l" rotWithShape="0">
              <a:prstClr val="black">
                <a:alpha val="40000"/>
              </a:prstClr>
            </a:outerShdw>
          </a:effectLst>
        </p:spPr>
      </p:pic>
      <p:sp>
        <p:nvSpPr>
          <p:cNvPr id="15" name="矩形 14"/>
          <p:cNvSpPr/>
          <p:nvPr/>
        </p:nvSpPr>
        <p:spPr>
          <a:xfrm>
            <a:off x="423734" y="928670"/>
            <a:ext cx="4618572"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Experiments (Find_prime)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srcRect/>
          <a:stretch>
            <a:fillRect/>
          </a:stretch>
        </p:blipFill>
        <p:spPr bwMode="auto">
          <a:xfrm>
            <a:off x="1357290" y="1624069"/>
            <a:ext cx="6357982" cy="3805195"/>
          </a:xfrm>
          <a:prstGeom prst="rect">
            <a:avLst/>
          </a:prstGeom>
          <a:noFill/>
          <a:ln w="9525">
            <a:noFill/>
            <a:miter lim="800000"/>
            <a:headEnd/>
            <a:tailEnd/>
          </a:ln>
          <a:effectLst>
            <a:outerShdw blurRad="50800" dist="38100" algn="l" rotWithShape="0">
              <a:prstClr val="black">
                <a:alpha val="40000"/>
              </a:prstClr>
            </a:outerShdw>
          </a:effectLst>
        </p:spPr>
      </p:pic>
      <p:pic>
        <p:nvPicPr>
          <p:cNvPr id="5" name="Picture 5"/>
          <p:cNvPicPr>
            <a:picLocks noChangeAspect="1" noChangeArrowheads="1"/>
          </p:cNvPicPr>
          <p:nvPr/>
        </p:nvPicPr>
        <p:blipFill>
          <a:blip r:embed="rId3" cstate="print"/>
          <a:srcRect/>
          <a:stretch>
            <a:fillRect/>
          </a:stretch>
        </p:blipFill>
        <p:spPr bwMode="auto">
          <a:xfrm>
            <a:off x="500034" y="783117"/>
            <a:ext cx="8072494" cy="74115"/>
          </a:xfrm>
          <a:prstGeom prst="rect">
            <a:avLst/>
          </a:prstGeom>
          <a:noFill/>
          <a:ln w="9525">
            <a:noFill/>
            <a:miter lim="800000"/>
            <a:headEnd/>
            <a:tailEnd/>
          </a:ln>
          <a:effectLst/>
        </p:spPr>
      </p:pic>
      <p:sp>
        <p:nvSpPr>
          <p:cNvPr id="6"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8" name="矩形 7"/>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9" name="矩形 8"/>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1" name="矩形 10"/>
          <p:cNvSpPr/>
          <p:nvPr/>
        </p:nvSpPr>
        <p:spPr>
          <a:xfrm>
            <a:off x="423734" y="928670"/>
            <a:ext cx="4618572"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Experiments (Find_prime)</a:t>
            </a:r>
          </a:p>
        </p:txBody>
      </p:sp>
      <p:sp>
        <p:nvSpPr>
          <p:cNvPr id="10" name="矩形 9"/>
          <p:cNvSpPr/>
          <p:nvPr/>
        </p:nvSpPr>
        <p:spPr>
          <a:xfrm>
            <a:off x="3923453" y="5417122"/>
            <a:ext cx="1225657" cy="369332"/>
          </a:xfrm>
          <a:prstGeom prst="rect">
            <a:avLst/>
          </a:prstGeom>
        </p:spPr>
        <p:txBody>
          <a:bodyPr wrap="none">
            <a:spAutoFit/>
          </a:bodyPr>
          <a:lstStyle/>
          <a:p>
            <a:pPr algn="ctr"/>
            <a:r>
              <a:rPr lang="en-US" altLang="zh-CN" b="1" dirty="0" smtClean="0">
                <a:solidFill>
                  <a:schemeClr val="accent3">
                    <a:lumMod val="50000"/>
                  </a:schemeClr>
                </a:solidFill>
              </a:rPr>
              <a:t>(2 threads)</a:t>
            </a:r>
            <a:endParaRPr lang="zh-CN" altLang="en-US" b="1" dirty="0">
              <a:solidFill>
                <a:schemeClr val="accent3">
                  <a:lumMod val="50000"/>
                </a:schemeClr>
              </a:solidFill>
            </a:endParaRPr>
          </a:p>
        </p:txBody>
      </p:sp>
      <p:pic>
        <p:nvPicPr>
          <p:cNvPr id="13" name="Picture 4"/>
          <p:cNvPicPr>
            <a:picLocks noChangeAspect="1" noChangeArrowheads="1"/>
          </p:cNvPicPr>
          <p:nvPr/>
        </p:nvPicPr>
        <p:blipFill>
          <a:blip r:embed="rId4"/>
          <a:srcRect/>
          <a:stretch>
            <a:fillRect/>
          </a:stretch>
        </p:blipFill>
        <p:spPr bwMode="auto">
          <a:xfrm>
            <a:off x="1714480" y="1928802"/>
            <a:ext cx="6286544" cy="4010382"/>
          </a:xfrm>
          <a:prstGeom prst="rect">
            <a:avLst/>
          </a:prstGeom>
          <a:noFill/>
          <a:ln w="9525">
            <a:noFill/>
            <a:miter lim="800000"/>
            <a:headEnd/>
            <a:tailEnd/>
          </a:ln>
          <a:effectLst>
            <a:outerShdw blurRad="50800" dist="38100" algn="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3"/>
          <a:srcRect/>
          <a:stretch>
            <a:fillRect/>
          </a:stretch>
        </p:blipFill>
        <p:spPr bwMode="auto">
          <a:xfrm>
            <a:off x="198874" y="4214818"/>
            <a:ext cx="2180008" cy="1813500"/>
          </a:xfrm>
          <a:prstGeom prst="rect">
            <a:avLst/>
          </a:prstGeom>
          <a:noFill/>
          <a:ln w="9525">
            <a:noFill/>
            <a:miter lim="800000"/>
            <a:headEnd/>
            <a:tailEnd/>
          </a:ln>
          <a:effectLst>
            <a:outerShdw blurRad="50800" dist="38100" algn="l" rotWithShape="0">
              <a:prstClr val="black">
                <a:alpha val="40000"/>
              </a:prstClr>
            </a:outerShdw>
          </a:effectLst>
        </p:spPr>
      </p:pic>
      <p:pic>
        <p:nvPicPr>
          <p:cNvPr id="19460" name="Picture 4"/>
          <p:cNvPicPr>
            <a:picLocks noChangeAspect="1" noChangeArrowheads="1"/>
          </p:cNvPicPr>
          <p:nvPr/>
        </p:nvPicPr>
        <p:blipFill>
          <a:blip r:embed="rId4"/>
          <a:srcRect/>
          <a:stretch>
            <a:fillRect/>
          </a:stretch>
        </p:blipFill>
        <p:spPr bwMode="auto">
          <a:xfrm>
            <a:off x="2392236" y="4214818"/>
            <a:ext cx="2161452" cy="1813532"/>
          </a:xfrm>
          <a:prstGeom prst="rect">
            <a:avLst/>
          </a:prstGeom>
          <a:noFill/>
          <a:ln w="9525">
            <a:noFill/>
            <a:miter lim="800000"/>
            <a:headEnd/>
            <a:tailEnd/>
          </a:ln>
          <a:effectLst>
            <a:outerShdw blurRad="50800" dist="38100" algn="l" rotWithShape="0">
              <a:prstClr val="black">
                <a:alpha val="40000"/>
              </a:prstClr>
            </a:outerShdw>
          </a:effectLst>
        </p:spPr>
      </p:pic>
      <p:pic>
        <p:nvPicPr>
          <p:cNvPr id="19461" name="Picture 5"/>
          <p:cNvPicPr>
            <a:picLocks noChangeAspect="1" noChangeArrowheads="1"/>
          </p:cNvPicPr>
          <p:nvPr/>
        </p:nvPicPr>
        <p:blipFill>
          <a:blip r:embed="rId5"/>
          <a:srcRect/>
          <a:stretch>
            <a:fillRect/>
          </a:stretch>
        </p:blipFill>
        <p:spPr bwMode="auto">
          <a:xfrm>
            <a:off x="4580252" y="4214818"/>
            <a:ext cx="2161451" cy="1804927"/>
          </a:xfrm>
          <a:prstGeom prst="rect">
            <a:avLst/>
          </a:prstGeom>
          <a:noFill/>
          <a:ln w="9525">
            <a:noFill/>
            <a:miter lim="800000"/>
            <a:headEnd/>
            <a:tailEnd/>
          </a:ln>
          <a:effectLst>
            <a:outerShdw blurRad="50800" dist="38100" algn="l" rotWithShape="0">
              <a:prstClr val="black">
                <a:alpha val="40000"/>
              </a:prstClr>
            </a:outerShdw>
          </a:effectLst>
        </p:spPr>
      </p:pic>
      <p:pic>
        <p:nvPicPr>
          <p:cNvPr id="19462" name="Picture 6"/>
          <p:cNvPicPr>
            <a:picLocks noChangeAspect="1" noChangeArrowheads="1"/>
          </p:cNvPicPr>
          <p:nvPr/>
        </p:nvPicPr>
        <p:blipFill>
          <a:blip r:embed="rId6"/>
          <a:srcRect/>
          <a:stretch>
            <a:fillRect/>
          </a:stretch>
        </p:blipFill>
        <p:spPr bwMode="auto">
          <a:xfrm>
            <a:off x="6768266" y="4214818"/>
            <a:ext cx="2161452" cy="1782495"/>
          </a:xfrm>
          <a:prstGeom prst="rect">
            <a:avLst/>
          </a:prstGeom>
          <a:noFill/>
          <a:ln w="9525">
            <a:noFill/>
            <a:miter lim="800000"/>
            <a:headEnd/>
            <a:tailEnd/>
          </a:ln>
          <a:effectLst>
            <a:outerShdw blurRad="50800" dist="38100" algn="l" rotWithShape="0">
              <a:prstClr val="black">
                <a:alpha val="40000"/>
              </a:prstClr>
            </a:outerShdw>
          </a:effectLst>
        </p:spPr>
      </p:pic>
      <p:pic>
        <p:nvPicPr>
          <p:cNvPr id="7" name="Picture 5"/>
          <p:cNvPicPr>
            <a:picLocks noChangeAspect="1" noChangeArrowheads="1"/>
          </p:cNvPicPr>
          <p:nvPr/>
        </p:nvPicPr>
        <p:blipFill>
          <a:blip r:embed="rId7" cstate="print"/>
          <a:srcRect/>
          <a:stretch>
            <a:fillRect/>
          </a:stretch>
        </p:blipFill>
        <p:spPr bwMode="auto">
          <a:xfrm>
            <a:off x="500034" y="783117"/>
            <a:ext cx="8072494" cy="74115"/>
          </a:xfrm>
          <a:prstGeom prst="rect">
            <a:avLst/>
          </a:prstGeom>
          <a:noFill/>
          <a:ln w="9525">
            <a:noFill/>
            <a:miter lim="800000"/>
            <a:headEnd/>
            <a:tailEnd/>
          </a:ln>
          <a:effectLst/>
        </p:spPr>
      </p:pic>
      <p:sp>
        <p:nvSpPr>
          <p:cNvPr id="8"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9"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0" name="矩形 9"/>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1" name="矩形 10"/>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3" name="矩形 12"/>
          <p:cNvSpPr/>
          <p:nvPr/>
        </p:nvSpPr>
        <p:spPr>
          <a:xfrm>
            <a:off x="423734" y="928670"/>
            <a:ext cx="4618572"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Experiments (Find_prime)</a:t>
            </a:r>
          </a:p>
        </p:txBody>
      </p:sp>
      <p:sp>
        <p:nvSpPr>
          <p:cNvPr id="15" name="圆角矩形 14"/>
          <p:cNvSpPr/>
          <p:nvPr/>
        </p:nvSpPr>
        <p:spPr>
          <a:xfrm>
            <a:off x="428596" y="1643050"/>
            <a:ext cx="8286808" cy="1000132"/>
          </a:xfrm>
          <a:prstGeom prst="roundRect">
            <a:avLst/>
          </a:prstGeom>
          <a:solidFill>
            <a:schemeClr val="accent3">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矩形 15"/>
          <p:cNvSpPr/>
          <p:nvPr/>
        </p:nvSpPr>
        <p:spPr>
          <a:xfrm>
            <a:off x="464315" y="1789173"/>
            <a:ext cx="8215370" cy="707886"/>
          </a:xfrm>
          <a:prstGeom prst="rect">
            <a:avLst/>
          </a:prstGeom>
        </p:spPr>
        <p:txBody>
          <a:bodyPr wrap="square">
            <a:spAutoFit/>
          </a:bodyPr>
          <a:lstStyle/>
          <a:p>
            <a:pPr algn="just"/>
            <a:r>
              <a:rPr lang="en-US" altLang="zh-CN" sz="2000" dirty="0" smtClean="0"/>
              <a:t>    In </a:t>
            </a:r>
            <a:r>
              <a:rPr lang="en-US" altLang="zh-CN" sz="2000" dirty="0" smtClean="0"/>
              <a:t>this experiment</a:t>
            </a:r>
            <a:r>
              <a:rPr lang="en-US" altLang="zh-CN" sz="2000" dirty="0" smtClean="0"/>
              <a:t>, the number of threads is set from 1 to 8. Every experiment is tested 10 times and our results are their averages.</a:t>
            </a:r>
            <a:endParaRPr lang="zh-CN" altLang="en-US" sz="2000" dirty="0"/>
          </a:p>
        </p:txBody>
      </p:sp>
      <p:sp>
        <p:nvSpPr>
          <p:cNvPr id="19" name="圆角矩形 18"/>
          <p:cNvSpPr/>
          <p:nvPr/>
        </p:nvSpPr>
        <p:spPr>
          <a:xfrm>
            <a:off x="428596" y="2786058"/>
            <a:ext cx="8286808" cy="1214446"/>
          </a:xfrm>
          <a:prstGeom prst="roundRect">
            <a:avLst/>
          </a:prstGeom>
          <a:solidFill>
            <a:schemeClr val="accent1">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endParaRPr lang="zh-CN" altLang="en-US" sz="2000" dirty="0">
              <a:solidFill>
                <a:schemeClr val="bg2">
                  <a:lumMod val="10000"/>
                </a:schemeClr>
              </a:solidFill>
            </a:endParaRPr>
          </a:p>
        </p:txBody>
      </p:sp>
      <p:sp>
        <p:nvSpPr>
          <p:cNvPr id="20" name="矩形 19"/>
          <p:cNvSpPr/>
          <p:nvPr/>
        </p:nvSpPr>
        <p:spPr>
          <a:xfrm>
            <a:off x="446456" y="2885450"/>
            <a:ext cx="8251089" cy="1015663"/>
          </a:xfrm>
          <a:prstGeom prst="rect">
            <a:avLst/>
          </a:prstGeom>
        </p:spPr>
        <p:txBody>
          <a:bodyPr wrap="square">
            <a:spAutoFit/>
          </a:bodyPr>
          <a:lstStyle/>
          <a:p>
            <a:pPr algn="just"/>
            <a:r>
              <a:rPr lang="en-US" altLang="zh-CN" sz="2000" dirty="0" smtClean="0"/>
              <a:t>    From the following figures, we can see that the unfolding uses much smaller space than reachability graph.  Our detection method takes very little time.</a:t>
            </a:r>
            <a:endParaRPr lang="zh-CN" altLang="en-US" sz="2000" dirty="0"/>
          </a:p>
        </p:txBody>
      </p:sp>
      <p:sp>
        <p:nvSpPr>
          <p:cNvPr id="21" name="矩形 20"/>
          <p:cNvSpPr/>
          <p:nvPr/>
        </p:nvSpPr>
        <p:spPr>
          <a:xfrm>
            <a:off x="308482" y="6028350"/>
            <a:ext cx="1960793" cy="276999"/>
          </a:xfrm>
          <a:prstGeom prst="rect">
            <a:avLst/>
          </a:prstGeom>
        </p:spPr>
        <p:txBody>
          <a:bodyPr wrap="none">
            <a:spAutoFit/>
          </a:bodyPr>
          <a:lstStyle/>
          <a:p>
            <a:pPr algn="ctr"/>
            <a:r>
              <a:rPr lang="en-US" altLang="zh-CN" sz="1200" b="1" dirty="0" smtClean="0">
                <a:solidFill>
                  <a:schemeClr val="bg2">
                    <a:lumMod val="25000"/>
                  </a:schemeClr>
                </a:solidFill>
                <a:latin typeface="Arial" charset="0"/>
                <a:ea typeface="宋体" charset="-122"/>
              </a:rPr>
              <a:t>(a) The size of unfolding</a:t>
            </a:r>
            <a:endParaRPr lang="zh-CN" altLang="en-US" sz="1200" dirty="0">
              <a:solidFill>
                <a:schemeClr val="bg2">
                  <a:lumMod val="25000"/>
                </a:schemeClr>
              </a:solidFill>
            </a:endParaRPr>
          </a:p>
        </p:txBody>
      </p:sp>
      <p:sp>
        <p:nvSpPr>
          <p:cNvPr id="22" name="矩形 21"/>
          <p:cNvSpPr/>
          <p:nvPr/>
        </p:nvSpPr>
        <p:spPr>
          <a:xfrm>
            <a:off x="2357422" y="6028350"/>
            <a:ext cx="2214578" cy="461665"/>
          </a:xfrm>
          <a:prstGeom prst="rect">
            <a:avLst/>
          </a:prstGeom>
        </p:spPr>
        <p:txBody>
          <a:bodyPr wrap="square">
            <a:spAutoFit/>
          </a:bodyPr>
          <a:lstStyle/>
          <a:p>
            <a:pPr algn="ctr"/>
            <a:r>
              <a:rPr lang="en-US" altLang="zh-CN" sz="1200" b="1" dirty="0" smtClean="0">
                <a:solidFill>
                  <a:schemeClr val="bg2">
                    <a:lumMod val="25000"/>
                  </a:schemeClr>
                </a:solidFill>
                <a:latin typeface="Arial" charset="0"/>
                <a:ea typeface="宋体" charset="-122"/>
              </a:rPr>
              <a:t>(b) The size of</a:t>
            </a:r>
          </a:p>
          <a:p>
            <a:pPr algn="ctr"/>
            <a:r>
              <a:rPr lang="en-US" altLang="zh-CN" sz="1200" b="1" dirty="0" smtClean="0">
                <a:solidFill>
                  <a:schemeClr val="bg2">
                    <a:lumMod val="25000"/>
                  </a:schemeClr>
                </a:solidFill>
                <a:latin typeface="Arial" charset="0"/>
                <a:ea typeface="宋体" charset="-122"/>
              </a:rPr>
              <a:t> Reachability graph (RG)</a:t>
            </a:r>
            <a:endParaRPr lang="zh-CN" altLang="en-US" sz="1200" dirty="0">
              <a:solidFill>
                <a:schemeClr val="bg2">
                  <a:lumMod val="25000"/>
                </a:schemeClr>
              </a:solidFill>
            </a:endParaRPr>
          </a:p>
        </p:txBody>
      </p:sp>
      <p:sp>
        <p:nvSpPr>
          <p:cNvPr id="23" name="矩形 22"/>
          <p:cNvSpPr/>
          <p:nvPr/>
        </p:nvSpPr>
        <p:spPr>
          <a:xfrm>
            <a:off x="4848895" y="6028350"/>
            <a:ext cx="1624164" cy="276999"/>
          </a:xfrm>
          <a:prstGeom prst="rect">
            <a:avLst/>
          </a:prstGeom>
        </p:spPr>
        <p:txBody>
          <a:bodyPr wrap="none">
            <a:spAutoFit/>
          </a:bodyPr>
          <a:lstStyle/>
          <a:p>
            <a:pPr algn="ctr"/>
            <a:r>
              <a:rPr lang="en-US" altLang="zh-CN" sz="1200" b="1" dirty="0" smtClean="0">
                <a:solidFill>
                  <a:schemeClr val="bg2">
                    <a:lumMod val="25000"/>
                  </a:schemeClr>
                </a:solidFill>
                <a:latin typeface="Arial" charset="0"/>
                <a:ea typeface="宋体" charset="-122"/>
              </a:rPr>
              <a:t>(c) Unfolding </a:t>
            </a:r>
            <a:r>
              <a:rPr lang="en-US" altLang="zh-CN" sz="1200" b="1" dirty="0" err="1" smtClean="0">
                <a:solidFill>
                  <a:schemeClr val="bg2">
                    <a:lumMod val="25000"/>
                  </a:schemeClr>
                </a:solidFill>
                <a:latin typeface="Arial" charset="0"/>
                <a:ea typeface="宋体" charset="-122"/>
              </a:rPr>
              <a:t>vs</a:t>
            </a:r>
            <a:r>
              <a:rPr lang="en-US" altLang="zh-CN" sz="1200" b="1" dirty="0" smtClean="0">
                <a:solidFill>
                  <a:schemeClr val="bg2">
                    <a:lumMod val="25000"/>
                  </a:schemeClr>
                </a:solidFill>
                <a:latin typeface="Arial" charset="0"/>
                <a:ea typeface="宋体" charset="-122"/>
              </a:rPr>
              <a:t> RG</a:t>
            </a:r>
            <a:endParaRPr lang="zh-CN" altLang="en-US" sz="1200" dirty="0">
              <a:solidFill>
                <a:schemeClr val="bg2">
                  <a:lumMod val="25000"/>
                </a:schemeClr>
              </a:solidFill>
            </a:endParaRPr>
          </a:p>
        </p:txBody>
      </p:sp>
      <p:sp>
        <p:nvSpPr>
          <p:cNvPr id="24" name="矩形 23"/>
          <p:cNvSpPr/>
          <p:nvPr/>
        </p:nvSpPr>
        <p:spPr>
          <a:xfrm>
            <a:off x="7125456" y="6028350"/>
            <a:ext cx="1484702" cy="276999"/>
          </a:xfrm>
          <a:prstGeom prst="rect">
            <a:avLst/>
          </a:prstGeom>
        </p:spPr>
        <p:txBody>
          <a:bodyPr wrap="none">
            <a:spAutoFit/>
          </a:bodyPr>
          <a:lstStyle/>
          <a:p>
            <a:pPr algn="ctr"/>
            <a:r>
              <a:rPr lang="en-US" altLang="zh-CN" sz="1200" b="1" dirty="0" smtClean="0">
                <a:solidFill>
                  <a:schemeClr val="bg2">
                    <a:lumMod val="25000"/>
                  </a:schemeClr>
                </a:solidFill>
                <a:latin typeface="Arial" charset="0"/>
                <a:ea typeface="宋体" charset="-122"/>
              </a:rPr>
              <a:t>(d) Detection time</a:t>
            </a:r>
            <a:endParaRPr lang="zh-CN" alt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cstate="print"/>
          <a:srcRect/>
          <a:stretch>
            <a:fillRect/>
          </a:stretch>
        </p:blipFill>
        <p:spPr bwMode="auto">
          <a:xfrm>
            <a:off x="500034" y="783117"/>
            <a:ext cx="8072494" cy="74115"/>
          </a:xfrm>
          <a:prstGeom prst="rect">
            <a:avLst/>
          </a:prstGeom>
          <a:noFill/>
          <a:ln w="9525">
            <a:noFill/>
            <a:miter lim="800000"/>
            <a:headEnd/>
            <a:tailEnd/>
          </a:ln>
          <a:effectLst/>
        </p:spPr>
      </p:pic>
      <p:sp>
        <p:nvSpPr>
          <p:cNvPr id="4"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5"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6" name="矩形 5"/>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7" name="矩形 6"/>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8" name="矩形 7"/>
          <p:cNvSpPr/>
          <p:nvPr/>
        </p:nvSpPr>
        <p:spPr>
          <a:xfrm>
            <a:off x="423734" y="928670"/>
            <a:ext cx="2141933"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Conclusion</a:t>
            </a:r>
          </a:p>
        </p:txBody>
      </p:sp>
      <p:sp>
        <p:nvSpPr>
          <p:cNvPr id="9" name="圆角矩形 8"/>
          <p:cNvSpPr/>
          <p:nvPr/>
        </p:nvSpPr>
        <p:spPr>
          <a:xfrm>
            <a:off x="500034" y="1785926"/>
            <a:ext cx="8072494" cy="3000396"/>
          </a:xfrm>
          <a:prstGeom prst="roundRect">
            <a:avLst/>
          </a:prstGeom>
          <a:noFill/>
          <a:ln w="19050">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矩形 9"/>
          <p:cNvSpPr/>
          <p:nvPr/>
        </p:nvSpPr>
        <p:spPr>
          <a:xfrm>
            <a:off x="571472" y="1946025"/>
            <a:ext cx="7929618" cy="2631490"/>
          </a:xfrm>
          <a:prstGeom prst="rect">
            <a:avLst/>
          </a:prstGeom>
        </p:spPr>
        <p:txBody>
          <a:bodyPr wrap="square">
            <a:spAutoFit/>
          </a:bodyPr>
          <a:lstStyle/>
          <a:p>
            <a:pPr algn="just"/>
            <a:r>
              <a:rPr lang="en-US" altLang="zh-CN" sz="2000" dirty="0" smtClean="0">
                <a:ea typeface="宋体" charset="-122"/>
              </a:rPr>
              <a:t>    In the design of concurrent systems, concurrent data operations can lead to some errors of data inconsistency. Although many methods based on model checking are proposed to detect these errors, they easily suffer from the state space explosion problem. To alleviate this problem, we use the unfolding technique of Petri nets to check the error of data inconsistency.</a:t>
            </a:r>
          </a:p>
          <a:p>
            <a:pPr algn="just">
              <a:spcBef>
                <a:spcPts val="600"/>
              </a:spcBef>
            </a:pPr>
            <a:r>
              <a:rPr lang="en-US" altLang="zh-CN" sz="2000" dirty="0" smtClean="0">
                <a:ea typeface="宋体" charset="-122"/>
              </a:rPr>
              <a:t>   In the future work, we intend to utilize the unfolding technique to check other data-flow errors such as missing data, lost data and redundant data</a:t>
            </a:r>
            <a:r>
              <a:rPr lang="en-US" altLang="zh-CN" sz="2000" b="1" dirty="0" smtClean="0">
                <a:ea typeface="宋体" charset="-122"/>
              </a:rPr>
              <a:t>.  </a:t>
            </a:r>
            <a:endParaRPr lang="en-US" altLang="zh-CN" sz="2000" b="1" dirty="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500034" y="783117"/>
            <a:ext cx="8072494" cy="74115"/>
          </a:xfrm>
          <a:prstGeom prst="rect">
            <a:avLst/>
          </a:prstGeom>
          <a:noFill/>
          <a:ln w="9525">
            <a:noFill/>
            <a:miter lim="800000"/>
            <a:headEnd/>
            <a:tailEnd/>
          </a:ln>
          <a:effectLst/>
        </p:spPr>
      </p:pic>
      <p:sp>
        <p:nvSpPr>
          <p:cNvPr id="3"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4"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5" name="矩形 4"/>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6" name="矩形 5"/>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7" name="WordArt 5"/>
          <p:cNvSpPr>
            <a:spLocks noChangeArrowheads="1" noChangeShapeType="1" noTextEdit="1"/>
          </p:cNvSpPr>
          <p:nvPr/>
        </p:nvSpPr>
        <p:spPr bwMode="gray">
          <a:xfrm>
            <a:off x="2071670" y="2714620"/>
            <a:ext cx="5184576" cy="906016"/>
          </a:xfrm>
          <a:prstGeom prst="rect">
            <a:avLst/>
          </a:prstGeom>
        </p:spPr>
        <p:txBody>
          <a:bodyPr wrap="none" fromWordArt="1">
            <a:prstTxWarp prst="textDeflate">
              <a:avLst>
                <a:gd name="adj" fmla="val 0"/>
              </a:avLst>
            </a:prstTxWarp>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600" b="1" kern="10" cap="all" dirty="0">
                <a:solidFill>
                  <a:schemeClr val="accent3">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微软雅黑" panose="020B0503020204020204" pitchFamily="34" charset="-122"/>
                <a:ea typeface="微软雅黑" panose="020B0503020204020204" pitchFamily="34" charset="-122"/>
                <a:cs typeface="Segoe UI" panose="020B0502040204020203" pitchFamily="34" charset="0"/>
              </a:rPr>
              <a:t>Thank You !</a:t>
            </a:r>
            <a:endParaRPr lang="zh-CN" altLang="en-US" sz="3600" b="1" kern="10" cap="all" dirty="0">
              <a:solidFill>
                <a:schemeClr val="accent3">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微软雅黑" panose="020B0503020204020204" pitchFamily="34" charset="-122"/>
              <a:ea typeface="微软雅黑" panose="020B0503020204020204" pitchFamily="34" charset="-122"/>
              <a:cs typeface="Segoe UI" panose="020B0502040204020203" pitchFamily="34" charset="0"/>
            </a:endParaRPr>
          </a:p>
        </p:txBody>
      </p:sp>
      <p:pic>
        <p:nvPicPr>
          <p:cNvPr id="8" name="Picture 3"/>
          <p:cNvPicPr>
            <a:picLocks noChangeAspect="1" noChangeArrowheads="1"/>
          </p:cNvPicPr>
          <p:nvPr/>
        </p:nvPicPr>
        <p:blipFill>
          <a:blip r:embed="rId3"/>
          <a:srcRect/>
          <a:stretch>
            <a:fillRect/>
          </a:stretch>
        </p:blipFill>
        <p:spPr bwMode="auto">
          <a:xfrm>
            <a:off x="7415725" y="6000744"/>
            <a:ext cx="1442555" cy="857256"/>
          </a:xfrm>
          <a:prstGeom prst="rect">
            <a:avLst/>
          </a:prstGeom>
          <a:noFill/>
          <a:ln w="9525">
            <a:noFill/>
            <a:miter lim="800000"/>
            <a:headEnd/>
            <a:tailEnd/>
          </a:ln>
          <a:effectLst/>
        </p:spPr>
      </p:pic>
      <p:pic>
        <p:nvPicPr>
          <p:cNvPr id="9" name="Picture 4"/>
          <p:cNvPicPr>
            <a:picLocks noChangeAspect="1" noChangeArrowheads="1"/>
          </p:cNvPicPr>
          <p:nvPr/>
        </p:nvPicPr>
        <p:blipFill>
          <a:blip r:embed="rId4">
            <a:lum bright="16000"/>
          </a:blip>
          <a:srcRect/>
          <a:stretch>
            <a:fillRect/>
          </a:stretch>
        </p:blipFill>
        <p:spPr bwMode="auto">
          <a:xfrm>
            <a:off x="8111" y="5714992"/>
            <a:ext cx="3849509"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500562" y="1285860"/>
            <a:ext cx="4071966" cy="2714644"/>
            <a:chOff x="4578914" y="3087341"/>
            <a:chExt cx="4203320" cy="2714644"/>
          </a:xfrm>
        </p:grpSpPr>
        <p:grpSp>
          <p:nvGrpSpPr>
            <p:cNvPr id="15" name="组合 26"/>
            <p:cNvGrpSpPr/>
            <p:nvPr/>
          </p:nvGrpSpPr>
          <p:grpSpPr>
            <a:xfrm>
              <a:off x="6468656" y="3622755"/>
              <a:ext cx="1960995" cy="1891218"/>
              <a:chOff x="6431504" y="4225210"/>
              <a:chExt cx="2580139" cy="2369965"/>
            </a:xfrm>
          </p:grpSpPr>
          <p:pic>
            <p:nvPicPr>
              <p:cNvPr id="18" name="Picture 9" descr="d:\program files\360se6\User Data\temp\false_sharing.png"/>
              <p:cNvPicPr>
                <a:picLocks noChangeAspect="1" noChangeArrowheads="1"/>
              </p:cNvPicPr>
              <p:nvPr/>
            </p:nvPicPr>
            <p:blipFill>
              <a:blip r:embed="rId3"/>
              <a:srcRect/>
              <a:stretch>
                <a:fillRect/>
              </a:stretch>
            </p:blipFill>
            <p:spPr bwMode="auto">
              <a:xfrm>
                <a:off x="6807475" y="4225210"/>
                <a:ext cx="1891867" cy="1740663"/>
              </a:xfrm>
              <a:prstGeom prst="rect">
                <a:avLst/>
              </a:prstGeom>
              <a:noFill/>
            </p:spPr>
          </p:pic>
          <p:sp>
            <p:nvSpPr>
              <p:cNvPr id="19" name="矩形 18"/>
              <p:cNvSpPr/>
              <p:nvPr/>
            </p:nvSpPr>
            <p:spPr>
              <a:xfrm>
                <a:off x="6431504" y="5862369"/>
                <a:ext cx="2580139" cy="732806"/>
              </a:xfrm>
              <a:prstGeom prst="rect">
                <a:avLst/>
              </a:prstGeom>
            </p:spPr>
            <p:txBody>
              <a:bodyPr wrap="square">
                <a:spAutoFit/>
              </a:bodyPr>
              <a:lstStyle/>
              <a:p>
                <a:pPr algn="ctr"/>
                <a:r>
                  <a:rPr lang="en-US" altLang="zh-CN" sz="1600" dirty="0" smtClean="0"/>
                  <a:t>Shared memory and Multi-thread</a:t>
                </a:r>
                <a:endParaRPr lang="zh-CN" altLang="en-US" sz="1600" dirty="0"/>
              </a:p>
            </p:txBody>
          </p:sp>
        </p:grpSp>
        <p:sp>
          <p:nvSpPr>
            <p:cNvPr id="16" name="椭圆 15"/>
            <p:cNvSpPr/>
            <p:nvPr/>
          </p:nvSpPr>
          <p:spPr>
            <a:xfrm>
              <a:off x="4578914" y="3087341"/>
              <a:ext cx="4203320" cy="2714644"/>
            </a:xfrm>
            <a:prstGeom prst="ellips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14942" y="3214686"/>
              <a:ext cx="2857520" cy="40011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2000" b="1" dirty="0" smtClean="0">
                  <a:ln w="0"/>
                  <a:solidFill>
                    <a:schemeClr val="bg2">
                      <a:lumMod val="25000"/>
                    </a:schemeClr>
                  </a:solidFill>
                  <a:effectLst>
                    <a:reflection blurRad="12700" stA="50000" endPos="50000" dist="5000" dir="5400000" sy="-100000" rotWithShape="0"/>
                  </a:effectLst>
                  <a:ea typeface="华文行楷" panose="02010800040101010101" pitchFamily="2" charset="-122"/>
                </a:rPr>
                <a:t>Data Inconsistency </a:t>
              </a:r>
              <a:endParaRPr lang="en-US" altLang="zh-CN" sz="2000" b="1"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grpSp>
      <p:sp>
        <p:nvSpPr>
          <p:cNvPr id="22" name="矩形 21"/>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pic>
        <p:nvPicPr>
          <p:cNvPr id="23" name="Picture 5"/>
          <p:cNvPicPr>
            <a:picLocks noChangeAspect="1" noChangeArrowheads="1"/>
          </p:cNvPicPr>
          <p:nvPr/>
        </p:nvPicPr>
        <p:blipFill>
          <a:blip r:embed="rId4" cstate="print"/>
          <a:srcRect/>
          <a:stretch>
            <a:fillRect/>
          </a:stretch>
        </p:blipFill>
        <p:spPr bwMode="auto">
          <a:xfrm>
            <a:off x="500034" y="783117"/>
            <a:ext cx="8072494" cy="74115"/>
          </a:xfrm>
          <a:prstGeom prst="rect">
            <a:avLst/>
          </a:prstGeom>
          <a:noFill/>
          <a:ln w="9525">
            <a:noFill/>
            <a:miter lim="800000"/>
            <a:headEnd/>
            <a:tailEnd/>
          </a:ln>
          <a:effectLst/>
        </p:spPr>
      </p:pic>
      <p:sp>
        <p:nvSpPr>
          <p:cNvPr id="25"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27"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28" name="矩形 27"/>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31" name="圆角矩形 30"/>
          <p:cNvSpPr/>
          <p:nvPr/>
        </p:nvSpPr>
        <p:spPr>
          <a:xfrm>
            <a:off x="500034" y="1357298"/>
            <a:ext cx="3857652" cy="2500330"/>
          </a:xfrm>
          <a:prstGeom prst="roundRect">
            <a:avLst/>
          </a:prstGeom>
          <a:no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00034" y="4214818"/>
            <a:ext cx="8072494" cy="1428760"/>
          </a:xfrm>
          <a:prstGeom prst="roundRect">
            <a:avLst/>
          </a:prstGeom>
          <a:solidFill>
            <a:schemeClr val="accent3">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3" name="矩形 32"/>
          <p:cNvSpPr/>
          <p:nvPr/>
        </p:nvSpPr>
        <p:spPr>
          <a:xfrm>
            <a:off x="500034" y="4413601"/>
            <a:ext cx="8072494" cy="1015663"/>
          </a:xfrm>
          <a:prstGeom prst="rect">
            <a:avLst/>
          </a:prstGeom>
        </p:spPr>
        <p:txBody>
          <a:bodyPr wrap="square">
            <a:spAutoFit/>
          </a:bodyPr>
          <a:lstStyle/>
          <a:p>
            <a:pPr algn="just"/>
            <a:r>
              <a:rPr lang="en-US" altLang="zh-CN" sz="2000" b="1" dirty="0" smtClean="0">
                <a:solidFill>
                  <a:schemeClr val="tx1">
                    <a:lumMod val="95000"/>
                    <a:lumOff val="5000"/>
                  </a:schemeClr>
                </a:solidFill>
                <a:ea typeface="宋体" charset="-122"/>
              </a:rPr>
              <a:t>    Model checking is widely used to check these errors. It is usually based on a state transition graph. However, this method easily suffers from the following problems.</a:t>
            </a:r>
            <a:endParaRPr lang="zh-CN" altLang="en-US" sz="2000" b="1" dirty="0">
              <a:solidFill>
                <a:schemeClr val="tx1">
                  <a:lumMod val="95000"/>
                  <a:lumOff val="5000"/>
                </a:schemeClr>
              </a:solidFill>
            </a:endParaRPr>
          </a:p>
        </p:txBody>
      </p:sp>
      <p:sp>
        <p:nvSpPr>
          <p:cNvPr id="34" name="矩形 33"/>
          <p:cNvSpPr/>
          <p:nvPr/>
        </p:nvSpPr>
        <p:spPr>
          <a:xfrm>
            <a:off x="500034" y="1683285"/>
            <a:ext cx="3786214" cy="2015936"/>
          </a:xfrm>
          <a:prstGeom prst="rect">
            <a:avLst/>
          </a:prstGeom>
        </p:spPr>
        <p:txBody>
          <a:bodyPr wrap="square">
            <a:spAutoFit/>
          </a:bodyPr>
          <a:lstStyle/>
          <a:p>
            <a:pPr algn="just">
              <a:spcAft>
                <a:spcPts val="600"/>
              </a:spcAft>
            </a:pPr>
            <a:r>
              <a:rPr lang="en-US" altLang="zh-CN" sz="2000" dirty="0" smtClean="0">
                <a:solidFill>
                  <a:schemeClr val="tx1">
                    <a:lumMod val="95000"/>
                    <a:lumOff val="5000"/>
                  </a:schemeClr>
                </a:solidFill>
                <a:ea typeface="宋体" charset="-122"/>
              </a:rPr>
              <a:t>     Multi - processors / threads are concurrently executed in a system. Some errors of data inconsistency can take place if some operations are conducted  improperly on data.</a:t>
            </a:r>
          </a:p>
          <a:p>
            <a:pPr algn="just">
              <a:spcAft>
                <a:spcPts val="600"/>
              </a:spcAft>
            </a:pPr>
            <a:endParaRPr lang="en-US" altLang="zh-CN" sz="2000" dirty="0" smtClean="0">
              <a:ea typeface="宋体" charset="-122"/>
            </a:endParaRPr>
          </a:p>
        </p:txBody>
      </p:sp>
      <p:pic>
        <p:nvPicPr>
          <p:cNvPr id="35" name="Picture 3" descr="d:\program files\360se6\User Data\temp\9k=.jpg"/>
          <p:cNvPicPr>
            <a:picLocks noChangeAspect="1" noChangeArrowheads="1"/>
          </p:cNvPicPr>
          <p:nvPr/>
        </p:nvPicPr>
        <p:blipFill>
          <a:blip r:embed="rId5"/>
          <a:srcRect/>
          <a:stretch>
            <a:fillRect/>
          </a:stretch>
        </p:blipFill>
        <p:spPr bwMode="auto">
          <a:xfrm>
            <a:off x="4913154" y="1858856"/>
            <a:ext cx="1659110" cy="1284392"/>
          </a:xfrm>
          <a:prstGeom prst="rect">
            <a:avLst/>
          </a:prstGeom>
          <a:noFill/>
        </p:spPr>
      </p:pic>
      <p:sp>
        <p:nvSpPr>
          <p:cNvPr id="36" name="矩形 35"/>
          <p:cNvSpPr/>
          <p:nvPr/>
        </p:nvSpPr>
        <p:spPr>
          <a:xfrm>
            <a:off x="4835019" y="3125620"/>
            <a:ext cx="1612107" cy="368048"/>
          </a:xfrm>
          <a:prstGeom prst="rect">
            <a:avLst/>
          </a:prstGeom>
        </p:spPr>
        <p:txBody>
          <a:bodyPr wrap="none">
            <a:spAutoFit/>
          </a:bodyPr>
          <a:lstStyle/>
          <a:p>
            <a:pPr algn="ctr"/>
            <a:r>
              <a:rPr lang="en-US" altLang="zh-CN" sz="1600" dirty="0" smtClean="0"/>
              <a:t>Database systems</a:t>
            </a:r>
            <a:endParaRPr lang="zh-CN" alt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34"/>
          <p:cNvGraphicFramePr>
            <a:graphicFrameLocks noChangeAspect="1"/>
          </p:cNvGraphicFramePr>
          <p:nvPr/>
        </p:nvGraphicFramePr>
        <p:xfrm>
          <a:off x="294914" y="2071678"/>
          <a:ext cx="3949854" cy="3236407"/>
        </p:xfrm>
        <a:graphic>
          <a:graphicData uri="http://schemas.openxmlformats.org/presentationml/2006/ole">
            <p:oleObj spid="_x0000_s20483" name="Visio" r:id="rId4" imgW="7259760" imgH="5722548" progId="Visio.Drawing.11">
              <p:embed/>
            </p:oleObj>
          </a:graphicData>
        </a:graphic>
      </p:graphicFrame>
      <p:pic>
        <p:nvPicPr>
          <p:cNvPr id="5" name="Picture 136"/>
          <p:cNvPicPr>
            <a:picLocks noChangeAspect="1" noChangeArrowheads="1"/>
          </p:cNvPicPr>
          <p:nvPr/>
        </p:nvPicPr>
        <p:blipFill>
          <a:blip r:embed="rId5"/>
          <a:stretch>
            <a:fillRect/>
          </a:stretch>
        </p:blipFill>
        <p:spPr bwMode="auto">
          <a:xfrm>
            <a:off x="4572000" y="1857364"/>
            <a:ext cx="3935612" cy="3643338"/>
          </a:xfrm>
          <a:prstGeom prst="rect">
            <a:avLst/>
          </a:prstGeom>
          <a:noFill/>
          <a:ln>
            <a:noFill/>
          </a:ln>
        </p:spPr>
      </p:pic>
      <p:pic>
        <p:nvPicPr>
          <p:cNvPr id="7" name="Picture 5"/>
          <p:cNvPicPr>
            <a:picLocks noChangeAspect="1" noChangeArrowheads="1"/>
          </p:cNvPicPr>
          <p:nvPr/>
        </p:nvPicPr>
        <p:blipFill>
          <a:blip r:embed="rId6" cstate="print"/>
          <a:srcRect/>
          <a:stretch>
            <a:fillRect/>
          </a:stretch>
        </p:blipFill>
        <p:spPr bwMode="auto">
          <a:xfrm>
            <a:off x="500034" y="783117"/>
            <a:ext cx="8072494" cy="74115"/>
          </a:xfrm>
          <a:prstGeom prst="rect">
            <a:avLst/>
          </a:prstGeom>
          <a:noFill/>
          <a:ln w="9525">
            <a:noFill/>
            <a:miter lim="800000"/>
            <a:headEnd/>
            <a:tailEnd/>
          </a:ln>
          <a:effectLst/>
        </p:spPr>
      </p:pic>
      <p:sp>
        <p:nvSpPr>
          <p:cNvPr id="8"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9"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0" name="矩形 9"/>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1" name="矩形 10"/>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4" name="矩形 13"/>
          <p:cNvSpPr/>
          <p:nvPr/>
        </p:nvSpPr>
        <p:spPr>
          <a:xfrm>
            <a:off x="529992" y="1857364"/>
            <a:ext cx="3827694" cy="3643338"/>
          </a:xfrm>
          <a:prstGeom prst="rect">
            <a:avLst/>
          </a:prstGeom>
          <a:no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500562" y="1857364"/>
            <a:ext cx="4000528" cy="3643338"/>
          </a:xfrm>
          <a:prstGeom prst="rect">
            <a:avLst/>
          </a:prstGeom>
          <a:no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86248" y="3464719"/>
            <a:ext cx="285752" cy="428628"/>
          </a:xfrm>
          <a:prstGeom prst="rightArrow">
            <a:avLst/>
          </a:prstGeom>
          <a:ln>
            <a:solidFill>
              <a:schemeClr val="bg2">
                <a:lumMod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4" name="矩形 23"/>
          <p:cNvSpPr/>
          <p:nvPr/>
        </p:nvSpPr>
        <p:spPr>
          <a:xfrm>
            <a:off x="482531" y="1071546"/>
            <a:ext cx="3946593" cy="461665"/>
          </a:xfrm>
          <a:prstGeom prst="rect">
            <a:avLst/>
          </a:prstGeom>
        </p:spPr>
        <p:txBody>
          <a:bodyPr wrap="none">
            <a:spAutoFit/>
          </a:bodyPr>
          <a:lstStyle/>
          <a:p>
            <a:r>
              <a:rPr lang="en-US" altLang="zh-CN" sz="2400" b="1" dirty="0" smtClean="0">
                <a:solidFill>
                  <a:schemeClr val="bg2">
                    <a:lumMod val="25000"/>
                  </a:schemeClr>
                </a:solidFill>
                <a:ea typeface="宋体" charset="-122"/>
              </a:rPr>
              <a:t>(1) The state space explosion.</a:t>
            </a:r>
            <a:endParaRPr lang="zh-CN" altLang="en-US" sz="24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srcRect/>
          <a:stretch>
            <a:fillRect/>
          </a:stretch>
        </p:blipFill>
        <p:spPr bwMode="auto">
          <a:xfrm>
            <a:off x="500034" y="783117"/>
            <a:ext cx="8072494" cy="74115"/>
          </a:xfrm>
          <a:prstGeom prst="rect">
            <a:avLst/>
          </a:prstGeom>
          <a:noFill/>
          <a:ln w="9525">
            <a:noFill/>
            <a:miter lim="800000"/>
            <a:headEnd/>
            <a:tailEnd/>
          </a:ln>
          <a:effectLst/>
        </p:spPr>
      </p:pic>
      <p:sp>
        <p:nvSpPr>
          <p:cNvPr id="5"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6"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7" name="矩形 6"/>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8" name="矩形 7"/>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grpSp>
        <p:nvGrpSpPr>
          <p:cNvPr id="12" name="组合 11"/>
          <p:cNvGrpSpPr/>
          <p:nvPr/>
        </p:nvGrpSpPr>
        <p:grpSpPr>
          <a:xfrm>
            <a:off x="2018092" y="1928802"/>
            <a:ext cx="4964941" cy="3214710"/>
            <a:chOff x="1928794" y="1928802"/>
            <a:chExt cx="4964941" cy="3214710"/>
          </a:xfrm>
        </p:grpSpPr>
        <p:graphicFrame>
          <p:nvGraphicFramePr>
            <p:cNvPr id="2049" name="Object 67"/>
            <p:cNvGraphicFramePr>
              <a:graphicFrameLocks noChangeAspect="1"/>
            </p:cNvGraphicFramePr>
            <p:nvPr/>
          </p:nvGraphicFramePr>
          <p:xfrm>
            <a:off x="2112569" y="2000240"/>
            <a:ext cx="4638290" cy="3071834"/>
          </p:xfrm>
          <a:graphic>
            <a:graphicData uri="http://schemas.openxmlformats.org/presentationml/2006/ole">
              <p:oleObj spid="_x0000_s2049" name="Visio" r:id="rId4" imgW="8530920" imgH="5693973" progId="Visio.Drawing.11">
                <p:embed/>
              </p:oleObj>
            </a:graphicData>
          </a:graphic>
        </p:graphicFrame>
        <p:sp>
          <p:nvSpPr>
            <p:cNvPr id="11" name="矩形 10"/>
            <p:cNvSpPr/>
            <p:nvPr/>
          </p:nvSpPr>
          <p:spPr>
            <a:xfrm>
              <a:off x="1928794" y="1928802"/>
              <a:ext cx="4964941" cy="3214710"/>
            </a:xfrm>
            <a:prstGeom prst="rect">
              <a:avLst/>
            </a:prstGeom>
            <a:no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464315" y="1026367"/>
            <a:ext cx="8072494" cy="830997"/>
          </a:xfrm>
          <a:prstGeom prst="rect">
            <a:avLst/>
          </a:prstGeom>
        </p:spPr>
        <p:txBody>
          <a:bodyPr wrap="square">
            <a:spAutoFit/>
          </a:bodyPr>
          <a:lstStyle/>
          <a:p>
            <a:pPr algn="just"/>
            <a:r>
              <a:rPr lang="en-US" altLang="zh-CN" sz="2400" b="1" dirty="0" smtClean="0">
                <a:solidFill>
                  <a:schemeClr val="bg2">
                    <a:lumMod val="25000"/>
                  </a:schemeClr>
                </a:solidFill>
                <a:ea typeface="宋体" charset="-122"/>
              </a:rPr>
              <a:t>(2) It is not easy to decide concurrency and  conflict based on    </a:t>
            </a:r>
          </a:p>
          <a:p>
            <a:pPr algn="just"/>
            <a:r>
              <a:rPr lang="en-US" altLang="zh-CN" sz="2400" b="1" dirty="0" smtClean="0">
                <a:solidFill>
                  <a:schemeClr val="bg2">
                    <a:lumMod val="25000"/>
                  </a:schemeClr>
                </a:solidFill>
                <a:ea typeface="宋体" charset="-122"/>
              </a:rPr>
              <a:t>       interleaving semantics.</a:t>
            </a:r>
          </a:p>
        </p:txBody>
      </p:sp>
      <p:grpSp>
        <p:nvGrpSpPr>
          <p:cNvPr id="17" name="组合 16"/>
          <p:cNvGrpSpPr/>
          <p:nvPr/>
        </p:nvGrpSpPr>
        <p:grpSpPr>
          <a:xfrm>
            <a:off x="428596" y="5286388"/>
            <a:ext cx="8215370" cy="928694"/>
            <a:chOff x="428596" y="5214950"/>
            <a:chExt cx="8215370" cy="928694"/>
          </a:xfrm>
        </p:grpSpPr>
        <p:sp>
          <p:nvSpPr>
            <p:cNvPr id="15" name="圆角矩形 14"/>
            <p:cNvSpPr/>
            <p:nvPr/>
          </p:nvSpPr>
          <p:spPr>
            <a:xfrm>
              <a:off x="428596" y="5214950"/>
              <a:ext cx="8215370" cy="928694"/>
            </a:xfrm>
            <a:prstGeom prst="roundRect">
              <a:avLst/>
            </a:prstGeom>
            <a:solidFill>
              <a:schemeClr val="accent6">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矩形 15"/>
            <p:cNvSpPr/>
            <p:nvPr/>
          </p:nvSpPr>
          <p:spPr>
            <a:xfrm>
              <a:off x="428596" y="5286388"/>
              <a:ext cx="8143932" cy="830997"/>
            </a:xfrm>
            <a:prstGeom prst="rect">
              <a:avLst/>
            </a:prstGeom>
          </p:spPr>
          <p:txBody>
            <a:bodyPr wrap="square">
              <a:spAutoFit/>
            </a:bodyPr>
            <a:lstStyle/>
            <a:p>
              <a:pPr algn="just"/>
              <a:r>
                <a:rPr lang="en-US" altLang="zh-CN" sz="2400" b="1" dirty="0" smtClean="0">
                  <a:solidFill>
                    <a:schemeClr val="tx1">
                      <a:lumMod val="95000"/>
                      <a:lumOff val="5000"/>
                    </a:schemeClr>
                  </a:solidFill>
                  <a:ea typeface="宋体" charset="-122"/>
                  <a:cs typeface="Arial" charset="0"/>
                </a:rPr>
                <a:t>   The unfolding technique of Petri nets can effectively alleviate these problems since it is based on concurrency semantics.</a:t>
              </a:r>
              <a:endParaRPr lang="zh-CN" altLang="en-US" sz="2400" b="1" dirty="0">
                <a:solidFill>
                  <a:schemeClr val="tx1">
                    <a:lumMod val="95000"/>
                    <a:lumOff val="5000"/>
                  </a:schemeClr>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p:cNvPicPr>
            <a:picLocks noChangeAspect="1" noChangeArrowheads="1"/>
          </p:cNvPicPr>
          <p:nvPr/>
        </p:nvPicPr>
        <p:blipFill>
          <a:blip r:embed="rId2" cstate="print"/>
          <a:srcRect/>
          <a:stretch>
            <a:fillRect/>
          </a:stretch>
        </p:blipFill>
        <p:spPr bwMode="auto">
          <a:xfrm>
            <a:off x="500034" y="783117"/>
            <a:ext cx="8072494" cy="74115"/>
          </a:xfrm>
          <a:prstGeom prst="rect">
            <a:avLst/>
          </a:prstGeom>
          <a:noFill/>
          <a:ln w="9525">
            <a:noFill/>
            <a:miter lim="800000"/>
            <a:headEnd/>
            <a:tailEnd/>
          </a:ln>
          <a:effectLst/>
        </p:spPr>
      </p:pic>
      <p:sp>
        <p:nvSpPr>
          <p:cNvPr id="13"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5" name="矩形 14"/>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6" name="矩形 15"/>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8" name="矩形 7"/>
          <p:cNvSpPr/>
          <p:nvPr/>
        </p:nvSpPr>
        <p:spPr>
          <a:xfrm>
            <a:off x="423734" y="1000108"/>
            <a:ext cx="1343638"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PD-net</a:t>
            </a:r>
            <a:endParaRPr lang="en-US" altLang="zh-CN" sz="2800" dirty="0">
              <a:ea typeface="宋体" charset="-122"/>
            </a:endParaRPr>
          </a:p>
        </p:txBody>
      </p:sp>
      <p:sp>
        <p:nvSpPr>
          <p:cNvPr id="25" name="圆角矩形 24"/>
          <p:cNvSpPr/>
          <p:nvPr/>
        </p:nvSpPr>
        <p:spPr>
          <a:xfrm>
            <a:off x="428596" y="2357430"/>
            <a:ext cx="5143536" cy="3571900"/>
          </a:xfrm>
          <a:prstGeom prst="roundRect">
            <a:avLst/>
          </a:prstGeom>
          <a:solidFill>
            <a:schemeClr val="accent3">
              <a:lumMod val="40000"/>
              <a:lumOff val="60000"/>
            </a:schemeClr>
          </a:solidFill>
          <a:ln w="222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5715008" y="1643050"/>
            <a:ext cx="3000396" cy="4286280"/>
          </a:xfrm>
          <a:prstGeom prst="round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00034" y="1571612"/>
            <a:ext cx="4929222" cy="707886"/>
          </a:xfrm>
          <a:prstGeom prst="rect">
            <a:avLst/>
          </a:prstGeom>
        </p:spPr>
        <p:txBody>
          <a:bodyPr wrap="square">
            <a:spAutoFit/>
          </a:bodyPr>
          <a:lstStyle/>
          <a:p>
            <a:pPr algn="just"/>
            <a:r>
              <a:rPr lang="en-US" altLang="zh-CN" sz="2000" b="1" dirty="0" smtClean="0">
                <a:solidFill>
                  <a:schemeClr val="bg2">
                    <a:lumMod val="25000"/>
                  </a:schemeClr>
                </a:solidFill>
              </a:rPr>
              <a:t>    We define PD-net (Petri net with data) to model concurrent systems.</a:t>
            </a:r>
            <a:endParaRPr lang="zh-CN" altLang="en-US" sz="2000" b="1" dirty="0">
              <a:solidFill>
                <a:schemeClr val="bg2">
                  <a:lumMod val="25000"/>
                </a:schemeClr>
              </a:solidFill>
            </a:endParaRPr>
          </a:p>
        </p:txBody>
      </p:sp>
      <p:pic>
        <p:nvPicPr>
          <p:cNvPr id="28" name="Picture 4"/>
          <p:cNvPicPr>
            <a:picLocks noChangeAspect="1" noChangeArrowheads="1"/>
          </p:cNvPicPr>
          <p:nvPr/>
        </p:nvPicPr>
        <p:blipFill>
          <a:blip r:embed="rId3"/>
          <a:srcRect/>
          <a:stretch>
            <a:fillRect/>
          </a:stretch>
        </p:blipFill>
        <p:spPr bwMode="auto">
          <a:xfrm>
            <a:off x="5857884" y="1941233"/>
            <a:ext cx="2643206" cy="3845221"/>
          </a:xfrm>
          <a:prstGeom prst="rect">
            <a:avLst/>
          </a:prstGeom>
          <a:noFill/>
          <a:ln w="9525">
            <a:noFill/>
            <a:miter lim="800000"/>
            <a:headEnd/>
            <a:tailEnd/>
          </a:ln>
          <a:effectLst/>
        </p:spPr>
      </p:pic>
      <p:sp>
        <p:nvSpPr>
          <p:cNvPr id="29" name="矩形 28"/>
          <p:cNvSpPr/>
          <p:nvPr/>
        </p:nvSpPr>
        <p:spPr>
          <a:xfrm>
            <a:off x="428596" y="2428868"/>
            <a:ext cx="5000660" cy="3416320"/>
          </a:xfrm>
          <a:prstGeom prst="rect">
            <a:avLst/>
          </a:prstGeom>
        </p:spPr>
        <p:txBody>
          <a:bodyPr wrap="square">
            <a:spAutoFit/>
          </a:bodyPr>
          <a:lstStyle/>
          <a:p>
            <a:pPr algn="just"/>
            <a:r>
              <a:rPr lang="en-US" altLang="zh-CN" dirty="0" smtClean="0"/>
              <a:t>    A 8-tuple </a:t>
            </a:r>
            <a:r>
              <a:rPr lang="en-US" altLang="zh-CN" dirty="0" smtClean="0">
                <a:sym typeface="Symbol"/>
              </a:rPr>
              <a:t></a:t>
            </a:r>
            <a:r>
              <a:rPr lang="en-US" altLang="zh-CN" dirty="0" smtClean="0"/>
              <a:t> = (P, T, F, M,D, Read, Write, Delete) is a Petri net with data (PD-net), if </a:t>
            </a:r>
          </a:p>
          <a:p>
            <a:pPr algn="just"/>
            <a:r>
              <a:rPr lang="en-US" altLang="zh-CN" dirty="0" smtClean="0"/>
              <a:t>   (1) (P; T; F) is a net, where places set </a:t>
            </a:r>
            <a:r>
              <a:rPr lang="en-US" altLang="zh-CN" i="1" dirty="0" smtClean="0"/>
              <a:t>P</a:t>
            </a:r>
            <a:r>
              <a:rPr lang="en-US" altLang="zh-CN" dirty="0" smtClean="0"/>
              <a:t> and transitions set </a:t>
            </a:r>
            <a:r>
              <a:rPr lang="en-US" altLang="zh-CN" i="1" dirty="0" smtClean="0"/>
              <a:t>T</a:t>
            </a:r>
            <a:r>
              <a:rPr lang="en-US" altLang="zh-CN" dirty="0" smtClean="0"/>
              <a:t> are disjoint, and </a:t>
            </a:r>
            <a:r>
              <a:rPr lang="en-US" altLang="zh-CN" i="1" dirty="0" smtClean="0"/>
              <a:t>F</a:t>
            </a:r>
            <a:r>
              <a:rPr lang="en-US" altLang="zh-CN" dirty="0" smtClean="0"/>
              <a:t> </a:t>
            </a:r>
            <a:r>
              <a:rPr lang="en-US" altLang="zh-CN" dirty="0" smtClean="0">
                <a:sym typeface="Symbol"/>
              </a:rPr>
              <a:t></a:t>
            </a:r>
            <a:r>
              <a:rPr lang="en-US" altLang="zh-CN" dirty="0" smtClean="0"/>
              <a:t> (P </a:t>
            </a:r>
            <a:r>
              <a:rPr lang="en-US" altLang="zh-CN" dirty="0" smtClean="0">
                <a:sym typeface="Symbol"/>
              </a:rPr>
              <a:t></a:t>
            </a:r>
            <a:r>
              <a:rPr lang="en-US" altLang="zh-CN" dirty="0" smtClean="0"/>
              <a:t> T) </a:t>
            </a:r>
            <a:r>
              <a:rPr lang="en-US" altLang="zh-CN" dirty="0" smtClean="0">
                <a:sym typeface="Symbol"/>
              </a:rPr>
              <a:t> </a:t>
            </a:r>
            <a:r>
              <a:rPr lang="en-US" altLang="zh-CN" dirty="0" smtClean="0"/>
              <a:t>(T </a:t>
            </a:r>
            <a:r>
              <a:rPr lang="en-US" altLang="zh-CN" dirty="0" smtClean="0">
                <a:sym typeface="Symbol"/>
              </a:rPr>
              <a:t> </a:t>
            </a:r>
            <a:r>
              <a:rPr lang="en-US" altLang="zh-CN" dirty="0" smtClean="0"/>
              <a:t>P) is an arc set.</a:t>
            </a:r>
          </a:p>
          <a:p>
            <a:pPr algn="just"/>
            <a:r>
              <a:rPr lang="en-US" altLang="zh-CN" dirty="0" smtClean="0"/>
              <a:t>   (2) D is a finite set of data elements;</a:t>
            </a:r>
          </a:p>
          <a:p>
            <a:pPr algn="just"/>
            <a:r>
              <a:rPr lang="en-US" altLang="zh-CN" dirty="0" smtClean="0"/>
              <a:t>   (3) Read: T</a:t>
            </a:r>
            <a:r>
              <a:rPr lang="en-US" altLang="zh-CN" dirty="0" smtClean="0">
                <a:sym typeface="Symbol"/>
              </a:rPr>
              <a:t></a:t>
            </a:r>
            <a:r>
              <a:rPr lang="en-US" altLang="zh-CN" dirty="0" smtClean="0"/>
              <a:t>2</a:t>
            </a:r>
            <a:r>
              <a:rPr lang="en-US" altLang="zh-CN" baseline="30000" dirty="0" smtClean="0"/>
              <a:t>D</a:t>
            </a:r>
            <a:r>
              <a:rPr lang="en-US" altLang="zh-CN" dirty="0" smtClean="0"/>
              <a:t> is a label function of reading data;</a:t>
            </a:r>
          </a:p>
          <a:p>
            <a:pPr algn="just"/>
            <a:r>
              <a:rPr lang="en-US" altLang="zh-CN" dirty="0" smtClean="0"/>
              <a:t>   (4) Write: T </a:t>
            </a:r>
            <a:r>
              <a:rPr lang="en-US" altLang="zh-CN" dirty="0" smtClean="0">
                <a:sym typeface="Symbol"/>
              </a:rPr>
              <a:t> </a:t>
            </a:r>
            <a:r>
              <a:rPr lang="en-US" altLang="zh-CN" dirty="0" smtClean="0"/>
              <a:t>2</a:t>
            </a:r>
            <a:r>
              <a:rPr lang="en-US" altLang="zh-CN" baseline="30000" dirty="0" smtClean="0"/>
              <a:t>D</a:t>
            </a:r>
            <a:r>
              <a:rPr lang="en-US" altLang="zh-CN" dirty="0" smtClean="0"/>
              <a:t> is a label function of writing data; and</a:t>
            </a:r>
          </a:p>
          <a:p>
            <a:pPr algn="just"/>
            <a:r>
              <a:rPr lang="en-US" altLang="zh-CN" dirty="0" smtClean="0"/>
              <a:t>   (5) Delete: T</a:t>
            </a:r>
            <a:r>
              <a:rPr lang="en-US" altLang="zh-CN" dirty="0" smtClean="0">
                <a:sym typeface="Symbol"/>
              </a:rPr>
              <a:t> </a:t>
            </a:r>
            <a:r>
              <a:rPr lang="en-US" altLang="zh-CN" dirty="0" smtClean="0"/>
              <a:t> 2</a:t>
            </a:r>
            <a:r>
              <a:rPr lang="en-US" altLang="zh-CN" baseline="30000" dirty="0" smtClean="0"/>
              <a:t>D</a:t>
            </a:r>
            <a:r>
              <a:rPr lang="en-US" altLang="zh-CN" dirty="0" smtClean="0"/>
              <a:t> is a label function of deleting data</a:t>
            </a:r>
          </a:p>
          <a:p>
            <a:pPr algn="just"/>
            <a:r>
              <a:rPr lang="en-US" altLang="zh-CN" dirty="0" smtClean="0"/>
              <a:t>    (6)  M: P</a:t>
            </a:r>
            <a:r>
              <a:rPr lang="en-US" altLang="zh-CN" dirty="0" smtClean="0">
                <a:sym typeface="Symbol"/>
              </a:rPr>
              <a:t>  {0,1,2…}.</a:t>
            </a:r>
            <a:endParaRPr lang="zh-CN" altLang="en-US" dirty="0"/>
          </a:p>
        </p:txBody>
      </p:sp>
      <p:sp>
        <p:nvSpPr>
          <p:cNvPr id="30" name="圆角矩形 29"/>
          <p:cNvSpPr/>
          <p:nvPr/>
        </p:nvSpPr>
        <p:spPr>
          <a:xfrm>
            <a:off x="5786446" y="3429000"/>
            <a:ext cx="1714512" cy="500066"/>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4" cstate="print"/>
          <a:srcRect/>
          <a:stretch>
            <a:fillRect/>
          </a:stretch>
        </p:blipFill>
        <p:spPr bwMode="auto">
          <a:xfrm>
            <a:off x="500034" y="783117"/>
            <a:ext cx="8072494" cy="74115"/>
          </a:xfrm>
          <a:prstGeom prst="rect">
            <a:avLst/>
          </a:prstGeom>
          <a:noFill/>
          <a:ln w="9525">
            <a:noFill/>
            <a:miter lim="800000"/>
            <a:headEnd/>
            <a:tailEnd/>
          </a:ln>
          <a:effectLst/>
        </p:spPr>
      </p:pic>
      <p:sp>
        <p:nvSpPr>
          <p:cNvPr id="4"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5"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6" name="矩形 5"/>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7" name="矩形 6"/>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8" name="矩形 7"/>
          <p:cNvSpPr/>
          <p:nvPr/>
        </p:nvSpPr>
        <p:spPr>
          <a:xfrm>
            <a:off x="423734" y="976954"/>
            <a:ext cx="4597734"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The Unfolding of Petri net</a:t>
            </a:r>
            <a:endParaRPr lang="en-US" altLang="zh-CN" sz="2800" dirty="0">
              <a:ea typeface="宋体" charset="-122"/>
            </a:endParaRPr>
          </a:p>
        </p:txBody>
      </p:sp>
      <p:sp>
        <p:nvSpPr>
          <p:cNvPr id="14" name="圆角矩形 13"/>
          <p:cNvSpPr/>
          <p:nvPr/>
        </p:nvSpPr>
        <p:spPr>
          <a:xfrm>
            <a:off x="500034" y="1643050"/>
            <a:ext cx="8072494" cy="1143008"/>
          </a:xfrm>
          <a:prstGeom prst="roundRect">
            <a:avLst/>
          </a:prstGeom>
          <a:solidFill>
            <a:schemeClr val="accent1">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矩形 14"/>
          <p:cNvSpPr/>
          <p:nvPr/>
        </p:nvSpPr>
        <p:spPr>
          <a:xfrm>
            <a:off x="500034" y="1714488"/>
            <a:ext cx="8001056" cy="1015663"/>
          </a:xfrm>
          <a:prstGeom prst="rect">
            <a:avLst/>
          </a:prstGeom>
        </p:spPr>
        <p:txBody>
          <a:bodyPr wrap="square">
            <a:spAutoFit/>
          </a:bodyPr>
          <a:lstStyle/>
          <a:p>
            <a:pPr algn="just"/>
            <a:r>
              <a:rPr lang="en-US" altLang="zh-CN" sz="2000" dirty="0" smtClean="0">
                <a:ea typeface="宋体" charset="-122"/>
              </a:rPr>
              <a:t>   The Unfolding of Petri net relies on the view of partial order of concurrent computation, using </a:t>
            </a:r>
            <a:r>
              <a:rPr lang="en-US" altLang="zh-CN" sz="2000" b="1" dirty="0" smtClean="0">
                <a:ea typeface="宋体" charset="-122"/>
              </a:rPr>
              <a:t>an acyclic net </a:t>
            </a:r>
            <a:r>
              <a:rPr lang="en-US" altLang="zh-CN" sz="2000" dirty="0" smtClean="0">
                <a:ea typeface="宋体" charset="-122"/>
              </a:rPr>
              <a:t>to represent all states as well as their transition relation.  </a:t>
            </a:r>
            <a:endParaRPr lang="zh-CN" altLang="en-US" sz="2000" dirty="0"/>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 name="组合 29"/>
          <p:cNvGrpSpPr/>
          <p:nvPr/>
        </p:nvGrpSpPr>
        <p:grpSpPr>
          <a:xfrm>
            <a:off x="571472" y="3071810"/>
            <a:ext cx="8001056" cy="2857520"/>
            <a:chOff x="571472" y="3071810"/>
            <a:chExt cx="8001056" cy="2857520"/>
          </a:xfrm>
        </p:grpSpPr>
        <p:sp>
          <p:nvSpPr>
            <p:cNvPr id="18" name="矩形 17"/>
            <p:cNvSpPr/>
            <p:nvPr/>
          </p:nvSpPr>
          <p:spPr>
            <a:xfrm>
              <a:off x="714348" y="5221444"/>
              <a:ext cx="7786742" cy="707886"/>
            </a:xfrm>
            <a:prstGeom prst="rect">
              <a:avLst/>
            </a:prstGeom>
          </p:spPr>
          <p:txBody>
            <a:bodyPr wrap="square">
              <a:spAutoFit/>
            </a:bodyPr>
            <a:lstStyle/>
            <a:p>
              <a:pPr algn="just"/>
              <a:r>
                <a:rPr lang="en-US" altLang="zh-CN" sz="2000" dirty="0" smtClean="0">
                  <a:ea typeface="宋体" charset="-122"/>
                </a:rPr>
                <a:t>    </a:t>
              </a:r>
              <a:r>
                <a:rPr lang="en-US" altLang="zh-CN" sz="2000" b="1" dirty="0" smtClean="0">
                  <a:solidFill>
                    <a:schemeClr val="accent3">
                      <a:lumMod val="50000"/>
                    </a:schemeClr>
                  </a:solidFill>
                  <a:ea typeface="宋体" charset="-122"/>
                </a:rPr>
                <a:t>A mapping/</a:t>
              </a:r>
              <a:r>
                <a:rPr lang="en-US" altLang="zh-CN" sz="2000" b="1" dirty="0" smtClean="0">
                  <a:solidFill>
                    <a:schemeClr val="accent3">
                      <a:lumMod val="50000"/>
                    </a:schemeClr>
                  </a:solidFill>
                </a:rPr>
                <a:t>homomorphism</a:t>
              </a:r>
              <a:r>
                <a:rPr lang="en-US" altLang="zh-CN" sz="2000" b="1" dirty="0" smtClean="0">
                  <a:solidFill>
                    <a:schemeClr val="accent3">
                      <a:lumMod val="50000"/>
                    </a:schemeClr>
                  </a:solidFill>
                  <a:ea typeface="宋体" charset="-122"/>
                </a:rPr>
                <a:t> is constructed from the unfolding (b)  into the  Petri net  (a).</a:t>
              </a:r>
              <a:endParaRPr lang="zh-CN" altLang="en-US" sz="2000" b="1" dirty="0">
                <a:solidFill>
                  <a:schemeClr val="accent3">
                    <a:lumMod val="50000"/>
                  </a:schemeClr>
                </a:solidFill>
              </a:endParaRPr>
            </a:p>
          </p:txBody>
        </p:sp>
        <p:sp>
          <p:nvSpPr>
            <p:cNvPr id="24" name="圆角矩形 23"/>
            <p:cNvSpPr/>
            <p:nvPr/>
          </p:nvSpPr>
          <p:spPr>
            <a:xfrm>
              <a:off x="571472" y="3071810"/>
              <a:ext cx="8001056" cy="2857520"/>
            </a:xfrm>
            <a:prstGeom prst="roundRect">
              <a:avLst/>
            </a:prstGeom>
            <a:noFill/>
            <a:ln w="222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4429124" y="3929066"/>
              <a:ext cx="357190" cy="500066"/>
            </a:xfrm>
            <a:prstGeom prst="rightArrow">
              <a:avLst/>
            </a:prstGeom>
            <a:solidFill>
              <a:schemeClr val="tx2">
                <a:lumMod val="40000"/>
                <a:lumOff val="60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nvGrpSpPr>
            <p:cNvPr id="29" name="组合 28"/>
            <p:cNvGrpSpPr/>
            <p:nvPr/>
          </p:nvGrpSpPr>
          <p:grpSpPr>
            <a:xfrm>
              <a:off x="642910" y="3174123"/>
              <a:ext cx="3571900" cy="2043184"/>
              <a:chOff x="642910" y="3000372"/>
              <a:chExt cx="3571900" cy="2043184"/>
            </a:xfrm>
          </p:grpSpPr>
          <p:graphicFrame>
            <p:nvGraphicFramePr>
              <p:cNvPr id="32771" name="Object 3"/>
              <p:cNvGraphicFramePr>
                <a:graphicFrameLocks noChangeAspect="1"/>
              </p:cNvGraphicFramePr>
              <p:nvPr/>
            </p:nvGraphicFramePr>
            <p:xfrm>
              <a:off x="642910" y="3000372"/>
              <a:ext cx="3571900" cy="1795638"/>
            </p:xfrm>
            <a:graphic>
              <a:graphicData uri="http://schemas.openxmlformats.org/presentationml/2006/ole">
                <p:oleObj spid="_x0000_s32771" name="Visio" r:id="rId5" imgW="6547230" imgH="3291517" progId="Visio.Drawing.11">
                  <p:embed/>
                </p:oleObj>
              </a:graphicData>
            </a:graphic>
          </p:graphicFrame>
          <p:sp>
            <p:nvSpPr>
              <p:cNvPr id="26" name="矩形 25"/>
              <p:cNvSpPr/>
              <p:nvPr/>
            </p:nvSpPr>
            <p:spPr>
              <a:xfrm>
                <a:off x="1357290" y="4643446"/>
                <a:ext cx="2143140" cy="400110"/>
              </a:xfrm>
              <a:prstGeom prst="rect">
                <a:avLst/>
              </a:prstGeom>
            </p:spPr>
            <p:txBody>
              <a:bodyPr wrap="square">
                <a:spAutoFit/>
              </a:bodyPr>
              <a:lstStyle/>
              <a:p>
                <a:pPr algn="ctr"/>
                <a:r>
                  <a:rPr lang="en-US" altLang="zh-CN" sz="2000" dirty="0" smtClean="0">
                    <a:ea typeface="宋体" charset="-122"/>
                  </a:rPr>
                  <a:t>(a) Petri net </a:t>
                </a:r>
                <a:endParaRPr lang="zh-CN" altLang="en-US" sz="2000" dirty="0"/>
              </a:p>
            </p:txBody>
          </p:sp>
        </p:grpSp>
        <p:grpSp>
          <p:nvGrpSpPr>
            <p:cNvPr id="28" name="组合 27"/>
            <p:cNvGrpSpPr/>
            <p:nvPr/>
          </p:nvGrpSpPr>
          <p:grpSpPr>
            <a:xfrm>
              <a:off x="4857752" y="3133560"/>
              <a:ext cx="3571900" cy="2124310"/>
              <a:chOff x="4857752" y="2919246"/>
              <a:chExt cx="3571900" cy="2124310"/>
            </a:xfrm>
          </p:grpSpPr>
          <p:graphicFrame>
            <p:nvGraphicFramePr>
              <p:cNvPr id="23" name="Object 3"/>
              <p:cNvGraphicFramePr>
                <a:graphicFrameLocks noChangeAspect="1"/>
              </p:cNvGraphicFramePr>
              <p:nvPr/>
            </p:nvGraphicFramePr>
            <p:xfrm>
              <a:off x="4857752" y="2919246"/>
              <a:ext cx="3571900" cy="1795638"/>
            </p:xfrm>
            <a:graphic>
              <a:graphicData uri="http://schemas.openxmlformats.org/presentationml/2006/ole">
                <p:oleObj spid="_x0000_s32775" name="Visio" r:id="rId6" imgW="6547230" imgH="3291517" progId="Visio.Drawing.11">
                  <p:embed/>
                </p:oleObj>
              </a:graphicData>
            </a:graphic>
          </p:graphicFrame>
          <p:sp>
            <p:nvSpPr>
              <p:cNvPr id="27" name="矩形 26"/>
              <p:cNvSpPr/>
              <p:nvPr/>
            </p:nvSpPr>
            <p:spPr>
              <a:xfrm>
                <a:off x="5572132" y="4643446"/>
                <a:ext cx="2143140" cy="400110"/>
              </a:xfrm>
              <a:prstGeom prst="rect">
                <a:avLst/>
              </a:prstGeom>
            </p:spPr>
            <p:txBody>
              <a:bodyPr wrap="square">
                <a:spAutoFit/>
              </a:bodyPr>
              <a:lstStyle/>
              <a:p>
                <a:pPr algn="ctr"/>
                <a:r>
                  <a:rPr lang="en-US" altLang="zh-CN" sz="2000" dirty="0" smtClean="0">
                    <a:ea typeface="宋体" charset="-122"/>
                  </a:rPr>
                  <a:t>(b) the unfolding </a:t>
                </a:r>
                <a:endParaRPr lang="zh-CN" altLang="en-US" sz="2000" dirty="0"/>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4" cstate="print"/>
          <a:srcRect/>
          <a:stretch>
            <a:fillRect/>
          </a:stretch>
        </p:blipFill>
        <p:spPr bwMode="auto">
          <a:xfrm>
            <a:off x="500034" y="783117"/>
            <a:ext cx="8072494" cy="74115"/>
          </a:xfrm>
          <a:prstGeom prst="rect">
            <a:avLst/>
          </a:prstGeom>
          <a:noFill/>
          <a:ln w="9525">
            <a:noFill/>
            <a:miter lim="800000"/>
            <a:headEnd/>
            <a:tailEnd/>
          </a:ln>
          <a:effectLst/>
        </p:spPr>
      </p:pic>
      <p:sp>
        <p:nvSpPr>
          <p:cNvPr id="3"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4"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5" name="矩形 4"/>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6" name="矩形 5"/>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1" name="矩形 10"/>
          <p:cNvSpPr/>
          <p:nvPr/>
        </p:nvSpPr>
        <p:spPr>
          <a:xfrm>
            <a:off x="423734" y="976954"/>
            <a:ext cx="4297971"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The Unfolding of PD-net</a:t>
            </a:r>
            <a:endParaRPr lang="en-US" altLang="zh-CN" sz="2800" dirty="0">
              <a:ea typeface="宋体" charset="-122"/>
            </a:endParaRPr>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圆角矩形 14"/>
          <p:cNvSpPr/>
          <p:nvPr/>
        </p:nvSpPr>
        <p:spPr>
          <a:xfrm>
            <a:off x="4071934" y="2643182"/>
            <a:ext cx="4500594" cy="3643338"/>
          </a:xfrm>
          <a:prstGeom prst="roundRect">
            <a:avLst/>
          </a:prstGeom>
          <a:noFill/>
          <a:ln w="222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00034" y="1571612"/>
            <a:ext cx="8072494" cy="857256"/>
          </a:xfrm>
          <a:prstGeom prst="roundRect">
            <a:avLst/>
          </a:prstGeom>
          <a:solidFill>
            <a:schemeClr val="accent3">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矩形 17"/>
          <p:cNvSpPr/>
          <p:nvPr/>
        </p:nvSpPr>
        <p:spPr>
          <a:xfrm>
            <a:off x="500034" y="1643050"/>
            <a:ext cx="7929618" cy="707886"/>
          </a:xfrm>
          <a:prstGeom prst="rect">
            <a:avLst/>
          </a:prstGeom>
        </p:spPr>
        <p:txBody>
          <a:bodyPr wrap="square">
            <a:spAutoFit/>
          </a:bodyPr>
          <a:lstStyle/>
          <a:p>
            <a:pPr algn="just"/>
            <a:r>
              <a:rPr lang="en-US" altLang="zh-CN" sz="2000" dirty="0" smtClean="0"/>
              <a:t>    Since PD-net is a kind of Petri net with label functions, its unfolding is similar with the unfolding of Petri net. </a:t>
            </a:r>
            <a:endParaRPr lang="zh-CN" altLang="en-US" sz="2000" dirty="0"/>
          </a:p>
        </p:txBody>
      </p:sp>
      <p:sp>
        <p:nvSpPr>
          <p:cNvPr id="19" name="圆角矩形 18"/>
          <p:cNvSpPr/>
          <p:nvPr/>
        </p:nvSpPr>
        <p:spPr>
          <a:xfrm>
            <a:off x="500034" y="2643182"/>
            <a:ext cx="3429024" cy="3643338"/>
          </a:xfrm>
          <a:prstGeom prst="roundRect">
            <a:avLst/>
          </a:prstGeom>
          <a:noFill/>
          <a:ln w="222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1747" name="Object 3"/>
          <p:cNvGraphicFramePr>
            <a:graphicFrameLocks noChangeAspect="1"/>
          </p:cNvGraphicFramePr>
          <p:nvPr/>
        </p:nvGraphicFramePr>
        <p:xfrm>
          <a:off x="4000500" y="2786058"/>
          <a:ext cx="4500563" cy="3476644"/>
        </p:xfrm>
        <a:graphic>
          <a:graphicData uri="http://schemas.openxmlformats.org/presentationml/2006/ole">
            <p:oleObj spid="_x0000_s31747" name="Visio" r:id="rId5" imgW="8388630" imgH="6605408" progId="Visio.Drawing.11">
              <p:embed/>
            </p:oleObj>
          </a:graphicData>
        </a:graphic>
      </p:graphicFrame>
      <p:sp>
        <p:nvSpPr>
          <p:cNvPr id="22" name="矩形 21"/>
          <p:cNvSpPr/>
          <p:nvPr/>
        </p:nvSpPr>
        <p:spPr>
          <a:xfrm>
            <a:off x="785786" y="2714620"/>
            <a:ext cx="2857520" cy="400110"/>
          </a:xfrm>
          <a:prstGeom prst="rect">
            <a:avLst/>
          </a:prstGeom>
        </p:spPr>
        <p:txBody>
          <a:bodyPr wrap="square">
            <a:spAutoFit/>
          </a:bodyPr>
          <a:lstStyle/>
          <a:p>
            <a:pPr algn="ctr"/>
            <a:r>
              <a:rPr lang="en-US" altLang="zh-CN" sz="2000" dirty="0" smtClean="0">
                <a:solidFill>
                  <a:schemeClr val="bg2">
                    <a:lumMod val="10000"/>
                  </a:schemeClr>
                </a:solidFill>
              </a:rPr>
              <a:t> </a:t>
            </a:r>
            <a:r>
              <a:rPr lang="en-US" altLang="zh-CN" sz="2000" b="1" dirty="0" smtClean="0">
                <a:solidFill>
                  <a:schemeClr val="bg2">
                    <a:lumMod val="10000"/>
                  </a:schemeClr>
                </a:solidFill>
              </a:rPr>
              <a:t>ERV method</a:t>
            </a:r>
          </a:p>
        </p:txBody>
      </p:sp>
      <p:sp>
        <p:nvSpPr>
          <p:cNvPr id="40" name="圆角矩形 39"/>
          <p:cNvSpPr/>
          <p:nvPr/>
        </p:nvSpPr>
        <p:spPr>
          <a:xfrm>
            <a:off x="785786" y="3143248"/>
            <a:ext cx="2857520" cy="57150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An initialized unfolding</a:t>
            </a:r>
            <a:endParaRPr lang="zh-CN" altLang="en-US" b="1" dirty="0">
              <a:solidFill>
                <a:schemeClr val="bg2">
                  <a:lumMod val="10000"/>
                </a:schemeClr>
              </a:solidFill>
            </a:endParaRPr>
          </a:p>
        </p:txBody>
      </p:sp>
      <p:sp>
        <p:nvSpPr>
          <p:cNvPr id="41" name="圆角矩形 40"/>
          <p:cNvSpPr/>
          <p:nvPr/>
        </p:nvSpPr>
        <p:spPr>
          <a:xfrm>
            <a:off x="747911" y="3929066"/>
            <a:ext cx="2857520" cy="57150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Add possible extensions</a:t>
            </a:r>
          </a:p>
          <a:p>
            <a:pPr algn="ctr"/>
            <a:r>
              <a:rPr lang="en-US" altLang="zh-CN" b="1" dirty="0" smtClean="0">
                <a:solidFill>
                  <a:schemeClr val="bg2">
                    <a:lumMod val="10000"/>
                  </a:schemeClr>
                </a:solidFill>
              </a:rPr>
              <a:t>(i.e., enabled transitions)</a:t>
            </a:r>
            <a:endParaRPr lang="zh-CN" altLang="en-US" b="1" dirty="0">
              <a:solidFill>
                <a:schemeClr val="bg2">
                  <a:lumMod val="10000"/>
                </a:schemeClr>
              </a:solidFill>
            </a:endParaRPr>
          </a:p>
        </p:txBody>
      </p:sp>
      <p:sp>
        <p:nvSpPr>
          <p:cNvPr id="42" name="圆角矩形 41"/>
          <p:cNvSpPr/>
          <p:nvPr/>
        </p:nvSpPr>
        <p:spPr>
          <a:xfrm>
            <a:off x="747911" y="4714884"/>
            <a:ext cx="2857520" cy="57150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Cut off some infinite possible extensions</a:t>
            </a:r>
            <a:endParaRPr lang="zh-CN" altLang="en-US" dirty="0"/>
          </a:p>
        </p:txBody>
      </p:sp>
      <p:sp>
        <p:nvSpPr>
          <p:cNvPr id="43" name="圆角矩形 42"/>
          <p:cNvSpPr/>
          <p:nvPr/>
        </p:nvSpPr>
        <p:spPr>
          <a:xfrm>
            <a:off x="747911" y="5500702"/>
            <a:ext cx="2857520" cy="571504"/>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Terminate</a:t>
            </a:r>
            <a:endParaRPr lang="zh-CN" altLang="en-US" dirty="0"/>
          </a:p>
        </p:txBody>
      </p:sp>
      <p:sp>
        <p:nvSpPr>
          <p:cNvPr id="44" name="下箭头 43"/>
          <p:cNvSpPr/>
          <p:nvPr/>
        </p:nvSpPr>
        <p:spPr>
          <a:xfrm>
            <a:off x="1857356" y="4500570"/>
            <a:ext cx="642942" cy="214314"/>
          </a:xfrm>
          <a:prstGeom prst="downArrow">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 name="下箭头 44"/>
          <p:cNvSpPr/>
          <p:nvPr/>
        </p:nvSpPr>
        <p:spPr>
          <a:xfrm>
            <a:off x="1857356" y="5286388"/>
            <a:ext cx="642942" cy="214314"/>
          </a:xfrm>
          <a:prstGeom prst="downArrow">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6" name="下箭头 45"/>
          <p:cNvSpPr/>
          <p:nvPr/>
        </p:nvSpPr>
        <p:spPr>
          <a:xfrm>
            <a:off x="1857356" y="3714752"/>
            <a:ext cx="642942" cy="214314"/>
          </a:xfrm>
          <a:prstGeom prst="downArrow">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7" name="下箭头 46"/>
          <p:cNvSpPr/>
          <p:nvPr/>
        </p:nvSpPr>
        <p:spPr>
          <a:xfrm rot="10800000">
            <a:off x="1071538" y="4500570"/>
            <a:ext cx="642942" cy="214314"/>
          </a:xfrm>
          <a:prstGeom prst="downArrow">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p:cNvPicPr>
            <a:picLocks noChangeAspect="1" noChangeArrowheads="1"/>
          </p:cNvPicPr>
          <p:nvPr/>
        </p:nvPicPr>
        <p:blipFill>
          <a:blip r:embed="rId2" cstate="print"/>
          <a:srcRect/>
          <a:stretch>
            <a:fillRect/>
          </a:stretch>
        </p:blipFill>
        <p:spPr bwMode="auto">
          <a:xfrm>
            <a:off x="500034" y="783117"/>
            <a:ext cx="8072494" cy="74115"/>
          </a:xfrm>
          <a:prstGeom prst="rect">
            <a:avLst/>
          </a:prstGeom>
          <a:noFill/>
          <a:ln w="9525">
            <a:noFill/>
            <a:miter lim="800000"/>
            <a:headEnd/>
            <a:tailEnd/>
          </a:ln>
          <a:effectLst/>
        </p:spPr>
      </p:pic>
      <p:sp>
        <p:nvSpPr>
          <p:cNvPr id="13"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15" name="矩形 14"/>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6" name="矩形 15"/>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9" name="矩形 18"/>
          <p:cNvSpPr/>
          <p:nvPr/>
        </p:nvSpPr>
        <p:spPr>
          <a:xfrm>
            <a:off x="423734" y="976954"/>
            <a:ext cx="5142755"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Checking data inconsistency</a:t>
            </a:r>
            <a:endParaRPr lang="en-US" altLang="zh-CN" sz="2800" dirty="0">
              <a:ea typeface="宋体" charset="-122"/>
            </a:endParaRPr>
          </a:p>
        </p:txBody>
      </p:sp>
      <p:sp>
        <p:nvSpPr>
          <p:cNvPr id="46" name="圆角矩形 45"/>
          <p:cNvSpPr/>
          <p:nvPr/>
        </p:nvSpPr>
        <p:spPr>
          <a:xfrm>
            <a:off x="500034" y="1571612"/>
            <a:ext cx="8072494" cy="857256"/>
          </a:xfrm>
          <a:prstGeom prst="roundRect">
            <a:avLst/>
          </a:prstGeom>
          <a:solidFill>
            <a:schemeClr val="accent6">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7" name="矩形 46"/>
          <p:cNvSpPr/>
          <p:nvPr/>
        </p:nvSpPr>
        <p:spPr>
          <a:xfrm>
            <a:off x="500034" y="1643050"/>
            <a:ext cx="8143932" cy="707886"/>
          </a:xfrm>
          <a:prstGeom prst="rect">
            <a:avLst/>
          </a:prstGeom>
        </p:spPr>
        <p:txBody>
          <a:bodyPr wrap="square">
            <a:spAutoFit/>
          </a:bodyPr>
          <a:lstStyle/>
          <a:p>
            <a:r>
              <a:rPr lang="en-US" altLang="zh-CN" sz="2000" dirty="0" smtClean="0"/>
              <a:t>    Since the unfolding has all running information of a PD-net, we can detect the error of data inconsistency based on the unfolding.</a:t>
            </a:r>
            <a:endParaRPr lang="zh-CN" altLang="en-US" sz="2000" dirty="0"/>
          </a:p>
        </p:txBody>
      </p:sp>
      <p:grpSp>
        <p:nvGrpSpPr>
          <p:cNvPr id="49" name="组合 71"/>
          <p:cNvGrpSpPr>
            <a:grpSpLocks/>
          </p:cNvGrpSpPr>
          <p:nvPr/>
        </p:nvGrpSpPr>
        <p:grpSpPr bwMode="auto">
          <a:xfrm>
            <a:off x="4143372" y="2643182"/>
            <a:ext cx="4357718" cy="3714776"/>
            <a:chOff x="12258660" y="21615934"/>
            <a:chExt cx="4643471" cy="4773112"/>
          </a:xfrm>
        </p:grpSpPr>
        <p:pic>
          <p:nvPicPr>
            <p:cNvPr id="50" name="Picture 17"/>
            <p:cNvPicPr>
              <a:picLocks noChangeAspect="1" noChangeArrowheads="1"/>
            </p:cNvPicPr>
            <p:nvPr/>
          </p:nvPicPr>
          <p:blipFill>
            <a:blip r:embed="rId3"/>
            <a:srcRect/>
            <a:stretch>
              <a:fillRect/>
            </a:stretch>
          </p:blipFill>
          <p:spPr bwMode="auto">
            <a:xfrm>
              <a:off x="12258660" y="21615934"/>
              <a:ext cx="4643471" cy="4773112"/>
            </a:xfrm>
            <a:prstGeom prst="rect">
              <a:avLst/>
            </a:prstGeom>
            <a:noFill/>
            <a:ln w="3175">
              <a:solidFill>
                <a:schemeClr val="tx1"/>
              </a:solidFill>
              <a:miter lim="800000"/>
              <a:headEnd/>
              <a:tailEnd/>
            </a:ln>
          </p:spPr>
        </p:pic>
        <p:sp>
          <p:nvSpPr>
            <p:cNvPr id="51" name="圆角矩形 69"/>
            <p:cNvSpPr>
              <a:spLocks noChangeArrowheads="1"/>
            </p:cNvSpPr>
            <p:nvPr/>
          </p:nvSpPr>
          <p:spPr bwMode="auto">
            <a:xfrm>
              <a:off x="13187354" y="21674138"/>
              <a:ext cx="142876" cy="214314"/>
            </a:xfrm>
            <a:prstGeom prst="roundRect">
              <a:avLst>
                <a:gd name="adj" fmla="val 16667"/>
              </a:avLst>
            </a:prstGeom>
            <a:solidFill>
              <a:schemeClr val="bg1"/>
            </a:solidFill>
            <a:ln w="9525" algn="ctr">
              <a:noFill/>
              <a:round/>
              <a:headEnd/>
              <a:tailEnd/>
            </a:ln>
          </p:spPr>
          <p:txBody>
            <a:bodyPr/>
            <a:lstStyle/>
            <a:p>
              <a:endParaRPr lang="zh-CN" altLang="en-US">
                <a:ea typeface="宋体" charset="-122"/>
              </a:endParaRPr>
            </a:p>
          </p:txBody>
        </p:sp>
      </p:grpSp>
      <p:sp>
        <p:nvSpPr>
          <p:cNvPr id="60" name="矩形 59"/>
          <p:cNvSpPr/>
          <p:nvPr/>
        </p:nvSpPr>
        <p:spPr>
          <a:xfrm>
            <a:off x="857224" y="2786058"/>
            <a:ext cx="2786082" cy="57150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Warshall Algorithm</a:t>
            </a:r>
          </a:p>
          <a:p>
            <a:pPr algn="ctr"/>
            <a:r>
              <a:rPr lang="en-US" altLang="zh-CN" b="1" dirty="0" smtClean="0">
                <a:solidFill>
                  <a:schemeClr val="bg2">
                    <a:lumMod val="10000"/>
                  </a:schemeClr>
                </a:solidFill>
              </a:rPr>
              <a:t>(Causality relation)</a:t>
            </a:r>
            <a:endParaRPr lang="zh-CN" altLang="en-US" b="1" dirty="0">
              <a:solidFill>
                <a:schemeClr val="bg2">
                  <a:lumMod val="10000"/>
                </a:schemeClr>
              </a:solidFill>
            </a:endParaRPr>
          </a:p>
        </p:txBody>
      </p:sp>
      <p:sp>
        <p:nvSpPr>
          <p:cNvPr id="61" name="矩形 60"/>
          <p:cNvSpPr/>
          <p:nvPr/>
        </p:nvSpPr>
        <p:spPr>
          <a:xfrm>
            <a:off x="857224" y="3714752"/>
            <a:ext cx="2786082" cy="57150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Exclude conflict relation</a:t>
            </a:r>
          </a:p>
        </p:txBody>
      </p:sp>
      <p:sp>
        <p:nvSpPr>
          <p:cNvPr id="62" name="矩形 61"/>
          <p:cNvSpPr/>
          <p:nvPr/>
        </p:nvSpPr>
        <p:spPr>
          <a:xfrm>
            <a:off x="857224" y="4643446"/>
            <a:ext cx="2786082" cy="5715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Obtain concurrent relation</a:t>
            </a:r>
            <a:endParaRPr lang="zh-CN" altLang="en-US" dirty="0"/>
          </a:p>
        </p:txBody>
      </p:sp>
      <p:sp>
        <p:nvSpPr>
          <p:cNvPr id="63" name="矩形 62"/>
          <p:cNvSpPr/>
          <p:nvPr/>
        </p:nvSpPr>
        <p:spPr>
          <a:xfrm>
            <a:off x="857224" y="5572140"/>
            <a:ext cx="2786082" cy="57150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2">
                    <a:lumMod val="10000"/>
                  </a:schemeClr>
                </a:solidFill>
              </a:rPr>
              <a:t>Check data inconsistency</a:t>
            </a:r>
            <a:endParaRPr lang="zh-CN" altLang="en-US" dirty="0"/>
          </a:p>
        </p:txBody>
      </p:sp>
      <p:sp>
        <p:nvSpPr>
          <p:cNvPr id="64" name="下箭头 63"/>
          <p:cNvSpPr/>
          <p:nvPr/>
        </p:nvSpPr>
        <p:spPr>
          <a:xfrm>
            <a:off x="1893075" y="3429000"/>
            <a:ext cx="714380" cy="285752"/>
          </a:xfrm>
          <a:prstGeom prst="downArrow">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5" name="下箭头 64"/>
          <p:cNvSpPr/>
          <p:nvPr/>
        </p:nvSpPr>
        <p:spPr>
          <a:xfrm>
            <a:off x="1893075" y="4357694"/>
            <a:ext cx="714380" cy="285752"/>
          </a:xfrm>
          <a:prstGeom prst="downArrow">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下箭头 65"/>
          <p:cNvSpPr/>
          <p:nvPr/>
        </p:nvSpPr>
        <p:spPr>
          <a:xfrm>
            <a:off x="1893075" y="5286388"/>
            <a:ext cx="714380" cy="285752"/>
          </a:xfrm>
          <a:prstGeom prst="downArrow">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矩形 66"/>
          <p:cNvSpPr/>
          <p:nvPr/>
        </p:nvSpPr>
        <p:spPr>
          <a:xfrm>
            <a:off x="571473" y="2643182"/>
            <a:ext cx="3429023" cy="3714776"/>
          </a:xfrm>
          <a:prstGeom prst="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下箭头 68"/>
          <p:cNvSpPr/>
          <p:nvPr/>
        </p:nvSpPr>
        <p:spPr>
          <a:xfrm rot="16200000">
            <a:off x="3643306" y="5715016"/>
            <a:ext cx="714380" cy="285752"/>
          </a:xfrm>
          <a:prstGeom prst="downArrow">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1" name="矩形 70"/>
          <p:cNvSpPr/>
          <p:nvPr/>
        </p:nvSpPr>
        <p:spPr>
          <a:xfrm>
            <a:off x="4214810" y="4214818"/>
            <a:ext cx="4286280" cy="1357322"/>
          </a:xfrm>
          <a:prstGeom prst="rect">
            <a:avLst/>
          </a:prstGeom>
          <a:noFill/>
          <a:ln w="222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543232" y="2928934"/>
            <a:ext cx="7914660" cy="3719077"/>
          </a:xfrm>
          <a:prstGeom prst="rect">
            <a:avLst/>
          </a:prstGeom>
          <a:noFill/>
          <a:ln w="9525">
            <a:noFill/>
            <a:miter lim="800000"/>
            <a:headEnd/>
            <a:tailEnd/>
          </a:ln>
          <a:effectLst/>
        </p:spPr>
      </p:pic>
      <p:pic>
        <p:nvPicPr>
          <p:cNvPr id="3" name="Picture 5"/>
          <p:cNvPicPr>
            <a:picLocks noChangeAspect="1" noChangeArrowheads="1"/>
          </p:cNvPicPr>
          <p:nvPr/>
        </p:nvPicPr>
        <p:blipFill>
          <a:blip r:embed="rId3" cstate="print"/>
          <a:srcRect/>
          <a:stretch>
            <a:fillRect/>
          </a:stretch>
        </p:blipFill>
        <p:spPr bwMode="auto">
          <a:xfrm>
            <a:off x="500034" y="783117"/>
            <a:ext cx="8072494" cy="74115"/>
          </a:xfrm>
          <a:prstGeom prst="rect">
            <a:avLst/>
          </a:prstGeom>
          <a:noFill/>
          <a:ln w="9525">
            <a:noFill/>
            <a:miter lim="800000"/>
            <a:headEnd/>
            <a:tailEnd/>
          </a:ln>
          <a:effectLst/>
        </p:spPr>
      </p:pic>
      <p:sp>
        <p:nvSpPr>
          <p:cNvPr id="4" name="Rectangle 8"/>
          <p:cNvSpPr>
            <a:spLocks noChangeArrowheads="1"/>
          </p:cNvSpPr>
          <p:nvPr/>
        </p:nvSpPr>
        <p:spPr bwMode="auto">
          <a:xfrm>
            <a:off x="142844"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5" name="Rectangle 8"/>
          <p:cNvSpPr>
            <a:spLocks noChangeArrowheads="1"/>
          </p:cNvSpPr>
          <p:nvPr/>
        </p:nvSpPr>
        <p:spPr bwMode="auto">
          <a:xfrm>
            <a:off x="377863" y="178229"/>
            <a:ext cx="217554" cy="385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7693" tIns="53847" rIns="107693" bIns="53847" numCol="1" anchor="ctr" anchorCtr="0" compatLnSpc="1">
            <a:prstTxWarp prst="textNoShape">
              <a:avLst/>
            </a:prstTxWarp>
            <a:spAutoFit/>
          </a:bodyPr>
          <a:lstStyle/>
          <a:p>
            <a:endParaRPr lang="zh-CN" altLang="en-US"/>
          </a:p>
        </p:txBody>
      </p:sp>
      <p:sp>
        <p:nvSpPr>
          <p:cNvPr id="6" name="矩形 5"/>
          <p:cNvSpPr/>
          <p:nvPr/>
        </p:nvSpPr>
        <p:spPr>
          <a:xfrm>
            <a:off x="6072198" y="285728"/>
            <a:ext cx="2428892" cy="46166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24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May 16-18, Italy</a:t>
            </a:r>
            <a:endParaRPr lang="zh-CN" altLang="en-US" sz="24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7" name="矩形 6"/>
          <p:cNvSpPr/>
          <p:nvPr/>
        </p:nvSpPr>
        <p:spPr>
          <a:xfrm>
            <a:off x="428596" y="142852"/>
            <a:ext cx="235745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3200" b="1" cap="all" dirty="0" smtClean="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rPr>
              <a:t>ICNSC 2017</a:t>
            </a:r>
            <a:endParaRPr lang="zh-CN" altLang="en-US" sz="3200" b="1" cap="all" dirty="0">
              <a:ln w="0"/>
              <a:solidFill>
                <a:schemeClr val="bg2">
                  <a:lumMod val="25000"/>
                </a:schemeClr>
              </a:solidFill>
              <a:effectLst>
                <a:reflection blurRad="12700" stA="50000" endPos="50000" dist="5000" dir="5400000" sy="-100000" rotWithShape="0"/>
              </a:effectLst>
              <a:latin typeface="+mj-lt"/>
              <a:ea typeface="华文行楷" panose="02010800040101010101" pitchFamily="2" charset="-122"/>
            </a:endParaRPr>
          </a:p>
        </p:txBody>
      </p:sp>
      <p:sp>
        <p:nvSpPr>
          <p:cNvPr id="10" name="圆角矩形 9"/>
          <p:cNvSpPr/>
          <p:nvPr/>
        </p:nvSpPr>
        <p:spPr>
          <a:xfrm>
            <a:off x="500034" y="1500174"/>
            <a:ext cx="8072494" cy="1285884"/>
          </a:xfrm>
          <a:prstGeom prst="roundRect">
            <a:avLst/>
          </a:prstGeom>
          <a:solidFill>
            <a:schemeClr val="accent1">
              <a:lumMod val="60000"/>
              <a:lumOff val="4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endParaRPr lang="zh-CN" altLang="en-US" sz="2000" dirty="0">
              <a:solidFill>
                <a:schemeClr val="bg2">
                  <a:lumMod val="10000"/>
                </a:schemeClr>
              </a:solidFill>
            </a:endParaRPr>
          </a:p>
        </p:txBody>
      </p:sp>
      <p:sp>
        <p:nvSpPr>
          <p:cNvPr id="11" name="矩形 10"/>
          <p:cNvSpPr/>
          <p:nvPr/>
        </p:nvSpPr>
        <p:spPr>
          <a:xfrm>
            <a:off x="500034" y="1500174"/>
            <a:ext cx="8001056" cy="1323439"/>
          </a:xfrm>
          <a:prstGeom prst="rect">
            <a:avLst/>
          </a:prstGeom>
        </p:spPr>
        <p:txBody>
          <a:bodyPr wrap="square">
            <a:spAutoFit/>
          </a:bodyPr>
          <a:lstStyle/>
          <a:p>
            <a:pPr algn="just"/>
            <a:r>
              <a:rPr lang="en-US" altLang="zh-CN" sz="2000" dirty="0" smtClean="0">
                <a:solidFill>
                  <a:schemeClr val="bg2">
                    <a:lumMod val="10000"/>
                  </a:schemeClr>
                </a:solidFill>
              </a:rPr>
              <a:t>    </a:t>
            </a:r>
            <a:r>
              <a:rPr lang="en-US" altLang="zh-CN" sz="2000" b="1" dirty="0" smtClean="0">
                <a:solidFill>
                  <a:schemeClr val="bg2">
                    <a:lumMod val="10000"/>
                  </a:schemeClr>
                </a:solidFill>
              </a:rPr>
              <a:t>DICER</a:t>
            </a:r>
            <a:r>
              <a:rPr lang="en-US" altLang="zh-CN" sz="2000" dirty="0" smtClean="0">
                <a:solidFill>
                  <a:schemeClr val="bg2">
                    <a:lumMod val="10000"/>
                  </a:schemeClr>
                </a:solidFill>
              </a:rPr>
              <a:t> is developed based on </a:t>
            </a:r>
            <a:r>
              <a:rPr lang="en-US" altLang="zh-CN" sz="2000" dirty="0" smtClean="0"/>
              <a:t>Java and </a:t>
            </a:r>
            <a:r>
              <a:rPr lang="en-US" altLang="zh-CN" sz="2000" dirty="0" smtClean="0">
                <a:solidFill>
                  <a:schemeClr val="bg2">
                    <a:lumMod val="10000"/>
                  </a:schemeClr>
                </a:solidFill>
              </a:rPr>
              <a:t>PIPE (Platform Independent Petri Net Editor). </a:t>
            </a:r>
            <a:r>
              <a:rPr lang="en-US" altLang="zh-CN" sz="2000" dirty="0" smtClean="0"/>
              <a:t>It can draw, edit, import and export a PD-net. Using DICER, we can unfold not only PD-nets but also general Petri nets. Above all, we can detect the errors of data inconsistency in DICER.</a:t>
            </a:r>
            <a:endParaRPr lang="zh-CN" altLang="en-US" sz="2000" dirty="0">
              <a:solidFill>
                <a:schemeClr val="bg2">
                  <a:lumMod val="10000"/>
                </a:schemeClr>
              </a:solidFill>
            </a:endParaRPr>
          </a:p>
        </p:txBody>
      </p:sp>
      <p:sp>
        <p:nvSpPr>
          <p:cNvPr id="12" name="矩形 11"/>
          <p:cNvSpPr/>
          <p:nvPr/>
        </p:nvSpPr>
        <p:spPr>
          <a:xfrm>
            <a:off x="423734" y="976954"/>
            <a:ext cx="6599884" cy="523220"/>
          </a:xfrm>
          <a:prstGeom prst="rect">
            <a:avLst/>
          </a:prstGeom>
        </p:spPr>
        <p:txBody>
          <a:bodyPr wrap="none">
            <a:spAutoFit/>
          </a:bodyPr>
          <a:lstStyle/>
          <a:p>
            <a:pPr>
              <a:spcBef>
                <a:spcPct val="50000"/>
              </a:spcBef>
              <a:spcAft>
                <a:spcPts val="1200"/>
              </a:spcAft>
            </a:pPr>
            <a:r>
              <a:rPr lang="en-US" altLang="zh-CN" sz="2800" b="1" dirty="0" smtClean="0">
                <a:solidFill>
                  <a:srgbClr val="A50021"/>
                </a:solidFill>
                <a:latin typeface="Arial" charset="0"/>
                <a:ea typeface="宋体" charset="-122"/>
              </a:rPr>
              <a:t>DICER (Data Inconsistency CheckER)</a:t>
            </a:r>
            <a:endParaRPr lang="en-US" altLang="zh-CN" sz="2800" dirty="0">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7154</TotalTime>
  <Words>1374</Words>
  <PresentationFormat>全屏显示(4:3)</PresentationFormat>
  <Paragraphs>179</Paragraphs>
  <Slides>15</Slides>
  <Notes>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18" baseType="lpstr">
      <vt:lpstr>Office 主题</vt:lpstr>
      <vt:lpstr>Visio</vt:lpstr>
      <vt:lpstr>Microsoft Visio Drawing</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XDM</dc:creator>
  <cp:lastModifiedBy>XDM</cp:lastModifiedBy>
  <cp:revision>439</cp:revision>
  <dcterms:created xsi:type="dcterms:W3CDTF">2017-05-06T00:54:55Z</dcterms:created>
  <dcterms:modified xsi:type="dcterms:W3CDTF">2017-05-11T14:29:53Z</dcterms:modified>
</cp:coreProperties>
</file>