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84" r:id="rId7"/>
    <p:sldId id="400" r:id="rId8"/>
    <p:sldId id="277" r:id="rId9"/>
    <p:sldId id="270" r:id="rId10"/>
    <p:sldId id="392" r:id="rId11"/>
    <p:sldId id="394" r:id="rId12"/>
    <p:sldId id="393" r:id="rId13"/>
    <p:sldId id="317" r:id="rId14"/>
    <p:sldId id="396" r:id="rId15"/>
    <p:sldId id="395" r:id="rId16"/>
    <p:sldId id="279" r:id="rId17"/>
    <p:sldId id="398" r:id="rId18"/>
    <p:sldId id="321" r:id="rId19"/>
    <p:sldId id="397" r:id="rId20"/>
    <p:sldId id="391" r:id="rId21"/>
    <p:sldId id="3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ps.probabletrain.com/#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ps.probabletrain.com/#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The Accused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The murder mystery game designed for undergraduate labs with dichotomous keying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69FA7-D04D-A97E-E4FC-5226B360E0E2}"/>
              </a:ext>
            </a:extLst>
          </p:cNvPr>
          <p:cNvSpPr txBox="1"/>
          <p:nvPr/>
        </p:nvSpPr>
        <p:spPr>
          <a:xfrm>
            <a:off x="7841411" y="5624423"/>
            <a:ext cx="301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Shuxiao Zhang</a:t>
            </a:r>
          </a:p>
          <a:p>
            <a:r>
              <a:rPr lang="en-US" dirty="0"/>
              <a:t>Last updated Sep. 10, 2023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957532"/>
            <a:ext cx="5437187" cy="196550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crime has occurred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215137"/>
            <a:ext cx="5437187" cy="2846658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Last week, a sophomore student from Oceanview College (your school) has been reported as missing. Following investigation by the SHPD, the missing student was found deceased in their apartment.  </a:t>
            </a:r>
            <a:r>
              <a:rPr lang="en-US" dirty="0"/>
              <a:t>At the crime scene the police discovered an unusual sample that is suspected to come from the murderer….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You are a student at Oceanview College located in St. Hildegard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A5A04-165F-9700-65B9-666C005677F1}"/>
              </a:ext>
            </a:extLst>
          </p:cNvPr>
          <p:cNvSpPr txBox="1"/>
          <p:nvPr/>
        </p:nvSpPr>
        <p:spPr>
          <a:xfrm>
            <a:off x="7763774" y="1881275"/>
            <a:ext cx="3749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crime scene is located at 371 South Garfield St., Unit C. </a:t>
            </a:r>
          </a:p>
          <a:p>
            <a:endParaRPr lang="en-US" dirty="0"/>
          </a:p>
          <a:p>
            <a:r>
              <a:rPr lang="en-US" dirty="0"/>
              <a:t>The sample traits are described by the SHPD as:</a:t>
            </a:r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[list the traits described in slide #6, for the sample you picked for the murderer]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D1549DA-213B-9014-3693-CBB3E4BB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07" t="8032" r="29549" b="8084"/>
          <a:stretch/>
        </p:blipFill>
        <p:spPr>
          <a:xfrm>
            <a:off x="189781" y="1911151"/>
            <a:ext cx="7246189" cy="4705159"/>
          </a:xfrm>
        </p:spPr>
      </p:pic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13116967-5F84-E8C1-4A16-C3289F53D3A6}"/>
              </a:ext>
            </a:extLst>
          </p:cNvPr>
          <p:cNvSpPr/>
          <p:nvPr/>
        </p:nvSpPr>
        <p:spPr>
          <a:xfrm>
            <a:off x="4572000" y="234638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C5373D85-3AF1-591C-E1AC-75894D70B6DC}"/>
              </a:ext>
            </a:extLst>
          </p:cNvPr>
          <p:cNvSpPr/>
          <p:nvPr/>
        </p:nvSpPr>
        <p:spPr>
          <a:xfrm>
            <a:off x="1739668" y="19111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E2825B00-6F19-4130-B6A7-FD29C03D218F}"/>
              </a:ext>
            </a:extLst>
          </p:cNvPr>
          <p:cNvSpPr/>
          <p:nvPr/>
        </p:nvSpPr>
        <p:spPr>
          <a:xfrm>
            <a:off x="1534782" y="40092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1CEAA423-941A-AD9E-5B90-5612EE62FD26}"/>
              </a:ext>
            </a:extLst>
          </p:cNvPr>
          <p:cNvSpPr/>
          <p:nvPr/>
        </p:nvSpPr>
        <p:spPr>
          <a:xfrm>
            <a:off x="3983965" y="384542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274C6675-2BFB-3AA1-378E-2185A66C1B79}"/>
              </a:ext>
            </a:extLst>
          </p:cNvPr>
          <p:cNvSpPr/>
          <p:nvPr/>
        </p:nvSpPr>
        <p:spPr>
          <a:xfrm>
            <a:off x="5932098" y="591484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EA45222A-5FD4-307A-00B7-EC0065BF2C5A}"/>
              </a:ext>
            </a:extLst>
          </p:cNvPr>
          <p:cNvSpPr/>
          <p:nvPr/>
        </p:nvSpPr>
        <p:spPr>
          <a:xfrm>
            <a:off x="2352144" y="4735901"/>
            <a:ext cx="908641" cy="724619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Scene</a:t>
            </a:r>
          </a:p>
        </p:txBody>
      </p:sp>
    </p:spTree>
    <p:extLst>
      <p:ext uri="{BB962C8B-B14F-4D97-AF65-F5344CB8AC3E}">
        <p14:creationId xmlns:p14="http://schemas.microsoft.com/office/powerpoint/2010/main" val="31374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List of suspects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CAEC0A-3518-FA6F-8AF3-AF8531D6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449093"/>
              </p:ext>
            </p:extLst>
          </p:nvPr>
        </p:nvGraphicFramePr>
        <p:xfrm>
          <a:off x="550863" y="2112963"/>
          <a:ext cx="110902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277">
                  <a:extLst>
                    <a:ext uri="{9D8B030D-6E8A-4147-A177-3AD203B41FA5}">
                      <a16:colId xmlns:a16="http://schemas.microsoft.com/office/drawing/2014/main" val="957835886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2393676677"/>
                    </a:ext>
                  </a:extLst>
                </a:gridCol>
                <a:gridCol w="5248963">
                  <a:extLst>
                    <a:ext uri="{9D8B030D-6E8A-4147-A177-3AD203B41FA5}">
                      <a16:colId xmlns:a16="http://schemas.microsoft.com/office/drawing/2014/main" val="201817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0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442 Garfield St. 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maple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3280 Riverview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3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 Garden Rd. Unit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Sycamore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115 Walnut Ln.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0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673 Leckie St. #16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1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5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3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1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497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6A5A04-165F-9700-65B9-666C005677F1}"/>
              </a:ext>
            </a:extLst>
          </p:cNvPr>
          <p:cNvSpPr txBox="1"/>
          <p:nvPr/>
        </p:nvSpPr>
        <p:spPr>
          <a:xfrm>
            <a:off x="646981" y="1216330"/>
            <a:ext cx="653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police have identified the following list of suspects and potential identify of the sample found at the crime scene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93D1-B416-30C6-F185-154AC9C16A8E}"/>
              </a:ext>
            </a:extLst>
          </p:cNvPr>
          <p:cNvSpPr txBox="1"/>
          <p:nvPr/>
        </p:nvSpPr>
        <p:spPr>
          <a:xfrm>
            <a:off x="646980" y="5937825"/>
            <a:ext cx="10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[If there is excess time / done as out of class assignment / the class size is small, the students can be asked to write up / say a short sentence defending themselves  (i.e. say why they’re innocent)]</a:t>
            </a:r>
          </a:p>
        </p:txBody>
      </p:sp>
    </p:spTree>
    <p:extLst>
      <p:ext uri="{BB962C8B-B14F-4D97-AF65-F5344CB8AC3E}">
        <p14:creationId xmlns:p14="http://schemas.microsoft.com/office/powerpoint/2010/main" val="302975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53" y="409575"/>
            <a:ext cx="5893069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Let the investigation begin: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[paste dichotomous key from slide 6 here]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You are a student at Oceanview College located in St. Hildegard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A5A04-165F-9700-65B9-666C005677F1}"/>
              </a:ext>
            </a:extLst>
          </p:cNvPr>
          <p:cNvSpPr txBox="1"/>
          <p:nvPr/>
        </p:nvSpPr>
        <p:spPr>
          <a:xfrm>
            <a:off x="7763774" y="1881275"/>
            <a:ext cx="3749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your investigation, who do you think is guilty?</a:t>
            </a:r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[can vote by raising hand / setting up a poll]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D1549DA-213B-9014-3693-CBB3E4BB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07" t="8032" r="29549" b="8084"/>
          <a:stretch/>
        </p:blipFill>
        <p:spPr>
          <a:xfrm>
            <a:off x="189781" y="1911151"/>
            <a:ext cx="7246189" cy="4705159"/>
          </a:xfrm>
        </p:spPr>
      </p:pic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13116967-5F84-E8C1-4A16-C3289F53D3A6}"/>
              </a:ext>
            </a:extLst>
          </p:cNvPr>
          <p:cNvSpPr/>
          <p:nvPr/>
        </p:nvSpPr>
        <p:spPr>
          <a:xfrm>
            <a:off x="4572000" y="234638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C5373D85-3AF1-591C-E1AC-75894D70B6DC}"/>
              </a:ext>
            </a:extLst>
          </p:cNvPr>
          <p:cNvSpPr/>
          <p:nvPr/>
        </p:nvSpPr>
        <p:spPr>
          <a:xfrm>
            <a:off x="1739668" y="19111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E2825B00-6F19-4130-B6A7-FD29C03D218F}"/>
              </a:ext>
            </a:extLst>
          </p:cNvPr>
          <p:cNvSpPr/>
          <p:nvPr/>
        </p:nvSpPr>
        <p:spPr>
          <a:xfrm>
            <a:off x="1534782" y="40092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1CEAA423-941A-AD9E-5B90-5612EE62FD26}"/>
              </a:ext>
            </a:extLst>
          </p:cNvPr>
          <p:cNvSpPr/>
          <p:nvPr/>
        </p:nvSpPr>
        <p:spPr>
          <a:xfrm>
            <a:off x="3983965" y="384542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274C6675-2BFB-3AA1-378E-2185A66C1B79}"/>
              </a:ext>
            </a:extLst>
          </p:cNvPr>
          <p:cNvSpPr/>
          <p:nvPr/>
        </p:nvSpPr>
        <p:spPr>
          <a:xfrm>
            <a:off x="5932098" y="591484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EA45222A-5FD4-307A-00B7-EC0065BF2C5A}"/>
              </a:ext>
            </a:extLst>
          </p:cNvPr>
          <p:cNvSpPr/>
          <p:nvPr/>
        </p:nvSpPr>
        <p:spPr>
          <a:xfrm>
            <a:off x="2352144" y="4735901"/>
            <a:ext cx="908641" cy="724619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Scene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3DB980-F436-1B18-B785-949E51DC9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03783"/>
              </p:ext>
            </p:extLst>
          </p:nvPr>
        </p:nvGraphicFramePr>
        <p:xfrm>
          <a:off x="7608498" y="3448891"/>
          <a:ext cx="44857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39">
                  <a:extLst>
                    <a:ext uri="{9D8B030D-6E8A-4147-A177-3AD203B41FA5}">
                      <a16:colId xmlns:a16="http://schemas.microsoft.com/office/drawing/2014/main" val="4228269615"/>
                    </a:ext>
                  </a:extLst>
                </a:gridCol>
                <a:gridCol w="2037296">
                  <a:extLst>
                    <a:ext uri="{9D8B030D-6E8A-4147-A177-3AD203B41FA5}">
                      <a16:colId xmlns:a16="http://schemas.microsoft.com/office/drawing/2014/main" val="212722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0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442 Garfield St. 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3280 Riverview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 Garden Rd. Unit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1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115 Walnut Ln.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673 Leckie St. #16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7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The defense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This is the time to ask if any one of the student want to speak up to accuse / defense anyone / themselves. The student must provide a reason for their defense / accusation.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D9DDD5-8A14-3877-BFA4-1FDA2FEC4F7D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The defendant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Does the defendant have anything to say?</a:t>
            </a:r>
          </a:p>
          <a:p>
            <a:r>
              <a:rPr lang="en-US" dirty="0"/>
              <a:t>Any anyone have anything to say in defense? </a:t>
            </a:r>
          </a:p>
          <a:p>
            <a:r>
              <a:rPr lang="en-US" dirty="0"/>
              <a:t>Does anyone want to add anything to the prosecution side?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3467"/>
            <a:ext cx="5437187" cy="1042475"/>
          </a:xfrm>
        </p:spPr>
        <p:txBody>
          <a:bodyPr/>
          <a:lstStyle/>
          <a:p>
            <a:r>
              <a:rPr lang="en-US" sz="4400" dirty="0"/>
              <a:t>The final verdict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878044"/>
            <a:ext cx="5893069" cy="2265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Have the students vote again. This vote will decide the final verdict.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this opportunity to highlight the applicability / importance of dichotomous keying, the traits covered, and critical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encouragement to students (dichotomous keying requires lots of positive feedback)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Summarize any major discoveries / mistakes the students made when they worked together as a group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z="900" smtClean="0"/>
              <a:pPr/>
              <a:t>17</a:t>
            </a:fld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F6312-3BDE-8E57-DB5B-003F69311053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The final verdict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124654" cy="3415519"/>
          </a:xfrm>
        </p:spPr>
        <p:txBody>
          <a:bodyPr/>
          <a:lstStyle/>
          <a:p>
            <a:r>
              <a:rPr lang="en-US" dirty="0"/>
              <a:t>This slide deck is meant to both served as basic template of the game for the instructor and provide directions for instructor and students.</a:t>
            </a:r>
          </a:p>
          <a:p>
            <a:r>
              <a:rPr lang="en-US" dirty="0"/>
              <a:t>Slides to be deleted by the instructor before presenting to the students are marked with a red bar on top. Text to be replaced / deleted are in [square brackets].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81EEF-34E9-2727-D354-330CF2EF72A9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Class set up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037162"/>
            <a:ext cx="6221412" cy="2035026"/>
          </a:xfrm>
          <a:noFill/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Length of game depends on how long it takes to perform the classroom activities – i.e. if it takes more than one lab to obtain the traits needed for identification / dichotomous keying it will be a multi-lab game</a:t>
            </a:r>
          </a:p>
          <a:p>
            <a:r>
              <a:rPr lang="en-US" dirty="0"/>
              <a:t>Player limit: 5-25 players per game. I.e. If it is a large class please divide into size typically used for a discussion section.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0CD10-B1A8-3E84-C59F-B36FE92EF786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375483" cy="1997855"/>
          </a:xfrm>
        </p:spPr>
        <p:txBody>
          <a:bodyPr/>
          <a:lstStyle/>
          <a:p>
            <a:r>
              <a:rPr lang="en-US" dirty="0"/>
              <a:t>Directions: IF THIS ISN’T A LAB CLASS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28" y="2004446"/>
            <a:ext cx="4865099" cy="4502766"/>
          </a:xfrm>
        </p:spPr>
        <p:txBody>
          <a:bodyPr/>
          <a:lstStyle/>
          <a:p>
            <a:pPr marL="0" indent="0"/>
            <a:r>
              <a:rPr lang="en-US" dirty="0"/>
              <a:t>Divide this game into multiple sessions of 5-10min activity done at the end of class or as homework:</a:t>
            </a:r>
          </a:p>
          <a:p>
            <a:pPr marL="800100" lvl="1" indent="-342900"/>
            <a:r>
              <a:rPr lang="en-US" dirty="0"/>
              <a:t>Day 1: sign up for location (slide 9)</a:t>
            </a:r>
          </a:p>
          <a:p>
            <a:pPr marL="800100" lvl="1" indent="-342900"/>
            <a:r>
              <a:rPr lang="en-US" dirty="0"/>
              <a:t>Day 2: reveal sample is found at crime scene, list of suspects BUT ONLY PROVIDE THE FIRST TRAIT of dichotomous keying</a:t>
            </a:r>
          </a:p>
          <a:p>
            <a:pPr marL="800100" lvl="1" indent="-342900"/>
            <a:r>
              <a:rPr lang="en-US" dirty="0"/>
              <a:t>Day 3+: each day provide 1 more trait needed to ID the sample</a:t>
            </a:r>
          </a:p>
          <a:p>
            <a:pPr marL="800100" lvl="1" indent="-342900"/>
            <a:r>
              <a:rPr lang="en-US" dirty="0"/>
              <a:t>3rd to last day: student vote</a:t>
            </a:r>
          </a:p>
          <a:p>
            <a:pPr marL="800100" lvl="1" indent="-34290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to last day: the defendant speaks</a:t>
            </a:r>
          </a:p>
          <a:p>
            <a:pPr marL="800100" lvl="1" indent="-342900"/>
            <a:r>
              <a:rPr lang="en-US" dirty="0"/>
              <a:t>Last day: final vote + verdict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81EEF-34E9-2727-D354-330CF2EF72A9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EC4EB6FC-D4AA-2BCC-655C-7DD9F6F2A9C6}"/>
              </a:ext>
            </a:extLst>
          </p:cNvPr>
          <p:cNvSpPr/>
          <p:nvPr/>
        </p:nvSpPr>
        <p:spPr>
          <a:xfrm>
            <a:off x="5926346" y="596392"/>
            <a:ext cx="4330462" cy="1499827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i.e. you can still use this game to make students memorize different traits / terms even for a traditional lecture-based class</a:t>
            </a:r>
          </a:p>
        </p:txBody>
      </p:sp>
    </p:spTree>
    <p:extLst>
      <p:ext uri="{BB962C8B-B14F-4D97-AF65-F5344CB8AC3E}">
        <p14:creationId xmlns:p14="http://schemas.microsoft.com/office/powerpoint/2010/main" val="155105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Game set up: start with the answer key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CAEC0A-3518-FA6F-8AF3-AF8531D6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805527"/>
              </p:ext>
            </p:extLst>
          </p:nvPr>
        </p:nvGraphicFramePr>
        <p:xfrm>
          <a:off x="550863" y="1931811"/>
          <a:ext cx="110902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039">
                  <a:extLst>
                    <a:ext uri="{9D8B030D-6E8A-4147-A177-3AD203B41FA5}">
                      <a16:colId xmlns:a16="http://schemas.microsoft.com/office/drawing/2014/main" val="957835886"/>
                    </a:ext>
                  </a:extLst>
                </a:gridCol>
                <a:gridCol w="3942272">
                  <a:extLst>
                    <a:ext uri="{9D8B030D-6E8A-4147-A177-3AD203B41FA5}">
                      <a16:colId xmlns:a16="http://schemas.microsoft.com/office/drawing/2014/main" val="2393676677"/>
                    </a:ext>
                  </a:extLst>
                </a:gridCol>
                <a:gridCol w="5248963">
                  <a:extLst>
                    <a:ext uri="{9D8B030D-6E8A-4147-A177-3AD203B41FA5}">
                      <a16:colId xmlns:a16="http://schemas.microsoft.com/office/drawing/2014/main" val="201817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0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maple wood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3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Sycamore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0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1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5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3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1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497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6A5A04-165F-9700-65B9-666C005677F1}"/>
              </a:ext>
            </a:extLst>
          </p:cNvPr>
          <p:cNvSpPr txBox="1"/>
          <p:nvPr/>
        </p:nvSpPr>
        <p:spPr>
          <a:xfrm>
            <a:off x="646981" y="1216330"/>
            <a:ext cx="10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list of the final number of samples that the students (players) will have to key / identify. </a:t>
            </a:r>
          </a:p>
          <a:p>
            <a:r>
              <a:rPr lang="en-US" dirty="0"/>
              <a:t>Keep this list for yourself, do NOT share with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A69D8-83F1-2572-9A05-CA7CDEDBF508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0CB89-8D4A-0A59-6EE8-98839F2073F1}"/>
              </a:ext>
            </a:extLst>
          </p:cNvPr>
          <p:cNvSpPr/>
          <p:nvPr/>
        </p:nvSpPr>
        <p:spPr>
          <a:xfrm>
            <a:off x="465825" y="5779698"/>
            <a:ext cx="11266099" cy="881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have more students than samples, you may need to add additional “clues” based on the map (slide 7) or personal preference to help narrow down the suspect. If samples &gt; students then each sample number &amp; map location can contain more than 1 samples (e.g. sample number 1 on Garfield St can contain both red maple AND poplar).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Set up the dichotomous key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ESSENTIAL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Randomly pick one of the samples from slide 5 to be the sample discovered at the crime scene</a:t>
            </a:r>
          </a:p>
          <a:p>
            <a:r>
              <a:rPr lang="en-US" dirty="0"/>
              <a:t>Write the key. The dichotomous key WILL be shared with students</a:t>
            </a:r>
          </a:p>
          <a:p>
            <a:r>
              <a:rPr lang="en-US" dirty="0"/>
              <a:t>Write up a list of traits needed to identify the sample in the dichotomous key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Students can vote during the length of the game or vote for the “verdict” at the end of the game as a “jury” depending on if this is a lecture-based class or lab class</a:t>
            </a:r>
          </a:p>
          <a:p>
            <a:r>
              <a:rPr lang="en-US" dirty="0"/>
              <a:t>Adding in additional “hints” for traits that may be associated with the traits of interest as additional “clues” or provide additional storytelling elements can make the class more engaging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867059-C2F4-837C-1027-32BC0BE58399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Game set up: instructor set up the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A5A04-165F-9700-65B9-666C005677F1}"/>
              </a:ext>
            </a:extLst>
          </p:cNvPr>
          <p:cNvSpPr txBox="1"/>
          <p:nvPr/>
        </p:nvSpPr>
        <p:spPr>
          <a:xfrm>
            <a:off x="646981" y="1216330"/>
            <a:ext cx="1031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map / generate your own using the free app: </a:t>
            </a:r>
            <a:r>
              <a:rPr lang="en-US" dirty="0">
                <a:hlinkClick r:id="rId2"/>
              </a:rPr>
              <a:t>https://maps.probabletrain.com/#/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A69D8-83F1-2572-9A05-CA7CDEDBF508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23E96EF-1EF3-93AE-09EA-86BE7F93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025" y="2113199"/>
            <a:ext cx="3860111" cy="3979625"/>
          </a:xfrm>
        </p:spPr>
        <p:txBody>
          <a:bodyPr/>
          <a:lstStyle/>
          <a:p>
            <a:r>
              <a:rPr lang="en-US" dirty="0"/>
              <a:t>Randomly pick sites on map where your samples named in slide 5 are located. The number of samples must match the number of sites, e.g.:</a:t>
            </a:r>
          </a:p>
          <a:p>
            <a:pPr marL="0" indent="0">
              <a:buNone/>
            </a:pPr>
            <a:r>
              <a:rPr lang="en-US" dirty="0"/>
              <a:t>Site 1 = red maple</a:t>
            </a:r>
          </a:p>
          <a:p>
            <a:pPr marL="0" indent="0">
              <a:buNone/>
            </a:pPr>
            <a:r>
              <a:rPr lang="en-US" dirty="0"/>
              <a:t>2 = pine</a:t>
            </a:r>
          </a:p>
          <a:p>
            <a:pPr marL="0" indent="0">
              <a:buNone/>
            </a:pPr>
            <a:r>
              <a:rPr lang="en-US" dirty="0"/>
              <a:t>3 = sycamore</a:t>
            </a:r>
          </a:p>
          <a:p>
            <a:pPr marL="0" indent="0">
              <a:buNone/>
            </a:pPr>
            <a:r>
              <a:rPr lang="en-US" dirty="0"/>
              <a:t>4 = walnut</a:t>
            </a:r>
          </a:p>
          <a:p>
            <a:pPr marL="0" indent="0">
              <a:buNone/>
            </a:pPr>
            <a:r>
              <a:rPr lang="en-US" dirty="0"/>
              <a:t>5 = poplar </a:t>
            </a:r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14065C6C-A411-B738-640D-AF8E27329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7" t="8032" r="29549" b="8084"/>
          <a:stretch/>
        </p:blipFill>
        <p:spPr>
          <a:xfrm>
            <a:off x="189781" y="1911151"/>
            <a:ext cx="7246189" cy="4705159"/>
          </a:xfrm>
          <a:prstGeom prst="rect">
            <a:avLst/>
          </a:prstGeom>
        </p:spPr>
      </p:pic>
      <p:sp>
        <p:nvSpPr>
          <p:cNvPr id="20" name="Callout: Down Arrow 19">
            <a:extLst>
              <a:ext uri="{FF2B5EF4-FFF2-40B4-BE49-F238E27FC236}">
                <a16:creationId xmlns:a16="http://schemas.microsoft.com/office/drawing/2014/main" id="{CD292EFC-BC17-65B5-844A-48FA97639E59}"/>
              </a:ext>
            </a:extLst>
          </p:cNvPr>
          <p:cNvSpPr/>
          <p:nvPr/>
        </p:nvSpPr>
        <p:spPr>
          <a:xfrm>
            <a:off x="4572000" y="234638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Callout: Down Arrow 20">
            <a:extLst>
              <a:ext uri="{FF2B5EF4-FFF2-40B4-BE49-F238E27FC236}">
                <a16:creationId xmlns:a16="http://schemas.microsoft.com/office/drawing/2014/main" id="{9FBBF3DD-B662-672E-8955-35D6FE3D156D}"/>
              </a:ext>
            </a:extLst>
          </p:cNvPr>
          <p:cNvSpPr/>
          <p:nvPr/>
        </p:nvSpPr>
        <p:spPr>
          <a:xfrm>
            <a:off x="1739668" y="19111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Callout: Down Arrow 21">
            <a:extLst>
              <a:ext uri="{FF2B5EF4-FFF2-40B4-BE49-F238E27FC236}">
                <a16:creationId xmlns:a16="http://schemas.microsoft.com/office/drawing/2014/main" id="{BBA09B6D-8260-D439-E0FD-8E3FC03B3A58}"/>
              </a:ext>
            </a:extLst>
          </p:cNvPr>
          <p:cNvSpPr/>
          <p:nvPr/>
        </p:nvSpPr>
        <p:spPr>
          <a:xfrm>
            <a:off x="1534782" y="40092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Callout: Down Arrow 22">
            <a:extLst>
              <a:ext uri="{FF2B5EF4-FFF2-40B4-BE49-F238E27FC236}">
                <a16:creationId xmlns:a16="http://schemas.microsoft.com/office/drawing/2014/main" id="{0928F6B9-5F28-9B88-DB5B-8DACD1A695F1}"/>
              </a:ext>
            </a:extLst>
          </p:cNvPr>
          <p:cNvSpPr/>
          <p:nvPr/>
        </p:nvSpPr>
        <p:spPr>
          <a:xfrm>
            <a:off x="3983965" y="384542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Callout: Down Arrow 23">
            <a:extLst>
              <a:ext uri="{FF2B5EF4-FFF2-40B4-BE49-F238E27FC236}">
                <a16:creationId xmlns:a16="http://schemas.microsoft.com/office/drawing/2014/main" id="{442FD707-7906-7D4D-802E-061D03F9C404}"/>
              </a:ext>
            </a:extLst>
          </p:cNvPr>
          <p:cNvSpPr/>
          <p:nvPr/>
        </p:nvSpPr>
        <p:spPr>
          <a:xfrm>
            <a:off x="5932098" y="591484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324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Game set up: set up the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A5A04-165F-9700-65B9-666C005677F1}"/>
              </a:ext>
            </a:extLst>
          </p:cNvPr>
          <p:cNvSpPr txBox="1"/>
          <p:nvPr/>
        </p:nvSpPr>
        <p:spPr>
          <a:xfrm>
            <a:off x="646981" y="1216330"/>
            <a:ext cx="1031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map / generate your own using the free app: </a:t>
            </a:r>
            <a:r>
              <a:rPr lang="en-US" dirty="0">
                <a:hlinkClick r:id="rId2"/>
              </a:rPr>
              <a:t>https://maps.probabletrain.com/#/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A69D8-83F1-2572-9A05-CA7CDEDBF508}"/>
              </a:ext>
            </a:extLst>
          </p:cNvPr>
          <p:cNvSpPr/>
          <p:nvPr/>
        </p:nvSpPr>
        <p:spPr>
          <a:xfrm>
            <a:off x="0" y="0"/>
            <a:ext cx="12192000" cy="350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23E96EF-1EF3-93AE-09EA-86BE7F93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025" y="2113199"/>
            <a:ext cx="3860111" cy="3979625"/>
          </a:xfrm>
        </p:spPr>
        <p:txBody>
          <a:bodyPr/>
          <a:lstStyle/>
          <a:p>
            <a:r>
              <a:rPr lang="en-US" dirty="0"/>
              <a:t>Randomly pick a location for the crime scene</a:t>
            </a:r>
          </a:p>
          <a:p>
            <a:r>
              <a:rPr lang="en-US" dirty="0"/>
              <a:t>During class have students sign up for the sites (see next slide)</a:t>
            </a:r>
          </a:p>
          <a:p>
            <a:r>
              <a:rPr lang="en-US" dirty="0"/>
              <a:t>Remember to copy and paste the student list also into slide #12 &amp; 14. </a:t>
            </a:r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14065C6C-A411-B738-640D-AF8E27329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7" t="8032" r="29549" b="8084"/>
          <a:stretch/>
        </p:blipFill>
        <p:spPr>
          <a:xfrm>
            <a:off x="189781" y="1911151"/>
            <a:ext cx="7246189" cy="4705159"/>
          </a:xfrm>
          <a:prstGeom prst="rect">
            <a:avLst/>
          </a:prstGeom>
        </p:spPr>
      </p:pic>
      <p:sp>
        <p:nvSpPr>
          <p:cNvPr id="20" name="Callout: Down Arrow 19">
            <a:extLst>
              <a:ext uri="{FF2B5EF4-FFF2-40B4-BE49-F238E27FC236}">
                <a16:creationId xmlns:a16="http://schemas.microsoft.com/office/drawing/2014/main" id="{CD292EFC-BC17-65B5-844A-48FA97639E59}"/>
              </a:ext>
            </a:extLst>
          </p:cNvPr>
          <p:cNvSpPr/>
          <p:nvPr/>
        </p:nvSpPr>
        <p:spPr>
          <a:xfrm>
            <a:off x="4572000" y="234638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Callout: Down Arrow 20">
            <a:extLst>
              <a:ext uri="{FF2B5EF4-FFF2-40B4-BE49-F238E27FC236}">
                <a16:creationId xmlns:a16="http://schemas.microsoft.com/office/drawing/2014/main" id="{9FBBF3DD-B662-672E-8955-35D6FE3D156D}"/>
              </a:ext>
            </a:extLst>
          </p:cNvPr>
          <p:cNvSpPr/>
          <p:nvPr/>
        </p:nvSpPr>
        <p:spPr>
          <a:xfrm>
            <a:off x="1739668" y="19111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Callout: Down Arrow 21">
            <a:extLst>
              <a:ext uri="{FF2B5EF4-FFF2-40B4-BE49-F238E27FC236}">
                <a16:creationId xmlns:a16="http://schemas.microsoft.com/office/drawing/2014/main" id="{BBA09B6D-8260-D439-E0FD-8E3FC03B3A58}"/>
              </a:ext>
            </a:extLst>
          </p:cNvPr>
          <p:cNvSpPr/>
          <p:nvPr/>
        </p:nvSpPr>
        <p:spPr>
          <a:xfrm>
            <a:off x="1534782" y="398047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Callout: Down Arrow 22">
            <a:extLst>
              <a:ext uri="{FF2B5EF4-FFF2-40B4-BE49-F238E27FC236}">
                <a16:creationId xmlns:a16="http://schemas.microsoft.com/office/drawing/2014/main" id="{0928F6B9-5F28-9B88-DB5B-8DACD1A695F1}"/>
              </a:ext>
            </a:extLst>
          </p:cNvPr>
          <p:cNvSpPr/>
          <p:nvPr/>
        </p:nvSpPr>
        <p:spPr>
          <a:xfrm>
            <a:off x="3983965" y="384542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Callout: Down Arrow 23">
            <a:extLst>
              <a:ext uri="{FF2B5EF4-FFF2-40B4-BE49-F238E27FC236}">
                <a16:creationId xmlns:a16="http://schemas.microsoft.com/office/drawing/2014/main" id="{442FD707-7906-7D4D-802E-061D03F9C404}"/>
              </a:ext>
            </a:extLst>
          </p:cNvPr>
          <p:cNvSpPr/>
          <p:nvPr/>
        </p:nvSpPr>
        <p:spPr>
          <a:xfrm>
            <a:off x="5932098" y="591484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E6562AC2-88BF-B5E6-628F-C6100244E7F4}"/>
              </a:ext>
            </a:extLst>
          </p:cNvPr>
          <p:cNvSpPr/>
          <p:nvPr/>
        </p:nvSpPr>
        <p:spPr>
          <a:xfrm>
            <a:off x="2352144" y="4735901"/>
            <a:ext cx="908641" cy="724619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Scene</a:t>
            </a:r>
          </a:p>
        </p:txBody>
      </p:sp>
    </p:spTree>
    <p:extLst>
      <p:ext uri="{BB962C8B-B14F-4D97-AF65-F5344CB8AC3E}">
        <p14:creationId xmlns:p14="http://schemas.microsoft.com/office/powerpoint/2010/main" val="211467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You are a student at Oceanview College located in St. Hildegard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A5A04-165F-9700-65B9-666C005677F1}"/>
              </a:ext>
            </a:extLst>
          </p:cNvPr>
          <p:cNvSpPr txBox="1"/>
          <p:nvPr/>
        </p:nvSpPr>
        <p:spPr>
          <a:xfrm>
            <a:off x="7737895" y="1546376"/>
            <a:ext cx="3749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college is located 3 blocks south of the area shown in the map.</a:t>
            </a:r>
          </a:p>
          <a:p>
            <a:endParaRPr lang="en-US" dirty="0"/>
          </a:p>
          <a:p>
            <a:r>
              <a:rPr lang="en-US" dirty="0"/>
              <a:t>Sign up for one of the apartment locations indicated in the map: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D1549DA-213B-9014-3693-CBB3E4BB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07" t="8032" r="29549" b="8084"/>
          <a:stretch/>
        </p:blipFill>
        <p:spPr>
          <a:xfrm>
            <a:off x="189781" y="1911151"/>
            <a:ext cx="7246189" cy="4705159"/>
          </a:xfr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23B5E8-F2AF-84F4-BCCC-1806BBDFA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12326"/>
              </p:ext>
            </p:extLst>
          </p:nvPr>
        </p:nvGraphicFramePr>
        <p:xfrm>
          <a:off x="7608498" y="3241859"/>
          <a:ext cx="44857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39">
                  <a:extLst>
                    <a:ext uri="{9D8B030D-6E8A-4147-A177-3AD203B41FA5}">
                      <a16:colId xmlns:a16="http://schemas.microsoft.com/office/drawing/2014/main" val="4228269615"/>
                    </a:ext>
                  </a:extLst>
                </a:gridCol>
                <a:gridCol w="2037296">
                  <a:extLst>
                    <a:ext uri="{9D8B030D-6E8A-4147-A177-3AD203B41FA5}">
                      <a16:colId xmlns:a16="http://schemas.microsoft.com/office/drawing/2014/main" val="212722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0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442 Garfield St. 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3280 Riverview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 Garden Rd. Unit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1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115 Walnut Ln.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673 Leckie St. #16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6433"/>
                  </a:ext>
                </a:extLst>
              </a:tr>
            </a:tbl>
          </a:graphicData>
        </a:graphic>
      </p:graphicFrame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13116967-5F84-E8C1-4A16-C3289F53D3A6}"/>
              </a:ext>
            </a:extLst>
          </p:cNvPr>
          <p:cNvSpPr/>
          <p:nvPr/>
        </p:nvSpPr>
        <p:spPr>
          <a:xfrm>
            <a:off x="4572000" y="234638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C5373D85-3AF1-591C-E1AC-75894D70B6DC}"/>
              </a:ext>
            </a:extLst>
          </p:cNvPr>
          <p:cNvSpPr/>
          <p:nvPr/>
        </p:nvSpPr>
        <p:spPr>
          <a:xfrm>
            <a:off x="1739668" y="19111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E2825B00-6F19-4130-B6A7-FD29C03D218F}"/>
              </a:ext>
            </a:extLst>
          </p:cNvPr>
          <p:cNvSpPr/>
          <p:nvPr/>
        </p:nvSpPr>
        <p:spPr>
          <a:xfrm>
            <a:off x="1534782" y="400925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1CEAA423-941A-AD9E-5B90-5612EE62FD26}"/>
              </a:ext>
            </a:extLst>
          </p:cNvPr>
          <p:cNvSpPr/>
          <p:nvPr/>
        </p:nvSpPr>
        <p:spPr>
          <a:xfrm>
            <a:off x="3983965" y="3845421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274C6675-2BFB-3AA1-378E-2185A66C1B79}"/>
              </a:ext>
            </a:extLst>
          </p:cNvPr>
          <p:cNvSpPr/>
          <p:nvPr/>
        </p:nvSpPr>
        <p:spPr>
          <a:xfrm>
            <a:off x="5932098" y="5914846"/>
            <a:ext cx="552091" cy="50895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819456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{7994FBB7-EA45-4CDF-AC4D-5B4207397218}tf33713516_win32</Template>
  <TotalTime>85</TotalTime>
  <Words>1244</Words>
  <Application>Microsoft Office PowerPoint</Application>
  <PresentationFormat>Widescreen</PresentationFormat>
  <Paragraphs>171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Walbaum Display</vt:lpstr>
      <vt:lpstr>3DFloatVTI</vt:lpstr>
      <vt:lpstr>The Accused</vt:lpstr>
      <vt:lpstr>Directions</vt:lpstr>
      <vt:lpstr>Class set up</vt:lpstr>
      <vt:lpstr>Directions: IF THIS ISN’T A LAB CLASS  </vt:lpstr>
      <vt:lpstr>Game set up: start with the answer key</vt:lpstr>
      <vt:lpstr>Set up the dichotomous key</vt:lpstr>
      <vt:lpstr>Game set up: instructor set up the map</vt:lpstr>
      <vt:lpstr>Game set up: set up the map</vt:lpstr>
      <vt:lpstr>You are a student at Oceanview College located in St. Hildegard</vt:lpstr>
      <vt:lpstr>A crime has occurred</vt:lpstr>
      <vt:lpstr>You are a student at Oceanview College located in St. Hildegard</vt:lpstr>
      <vt:lpstr>List of suspects</vt:lpstr>
      <vt:lpstr>Let the investigation begin:</vt:lpstr>
      <vt:lpstr>You are a student at Oceanview College located in St. Hildegard</vt:lpstr>
      <vt:lpstr>The defense</vt:lpstr>
      <vt:lpstr>The defendant</vt:lpstr>
      <vt:lpstr>The final verdict</vt:lpstr>
      <vt:lpstr>The final verdict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Accused</dc:title>
  <dc:creator>Shuxiao Zhang</dc:creator>
  <cp:lastModifiedBy>Shuxiao Zhang</cp:lastModifiedBy>
  <cp:revision>8</cp:revision>
  <dcterms:created xsi:type="dcterms:W3CDTF">2023-09-10T16:13:35Z</dcterms:created>
  <dcterms:modified xsi:type="dcterms:W3CDTF">2023-09-10T18:31:20Z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