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9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20E0-FA15-46FA-9319-F542AC402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8C1B4E-DE3D-4380-9F00-340493067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09E636-DBE2-44B4-9D3B-8ECD63D5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1B7-4087-4012-A0E8-CA40A2D1DB4B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14F6BB-1A9F-4561-BA9C-51C5BD60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C1C6E6-551D-4D86-B7D3-D53B12DF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B90F-5056-464D-A8BF-7011851AD8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7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03C39-94A5-4A09-A978-6A22825E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75A164-F018-47D9-A0A0-40A062654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2D5E2E-E244-4A4A-BEF1-80E62F68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1B7-4087-4012-A0E8-CA40A2D1DB4B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2CDF12-4C9F-41BD-8E5A-5CE5DD41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1745A1-D496-4696-9749-9C8535A0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B90F-5056-464D-A8BF-7011851AD8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B82D44-29F9-48B5-837B-D6D992237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986E2A-268F-4267-BD07-FEE1E1BD4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B3428A-FEEE-4E04-A606-0787EE6F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1B7-4087-4012-A0E8-CA40A2D1DB4B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BD6280-78EE-474E-B322-0DAB8701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6FAB94-7BF3-4DF0-B47E-0539CBFB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B90F-5056-464D-A8BF-7011851AD8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4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30C71-3600-4710-8498-47118252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71746B-42BC-463E-9368-A58A5E2F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CC1EF1-9136-45BB-A213-D7AD3685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1B7-4087-4012-A0E8-CA40A2D1DB4B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3C6B0D-ED7B-4FFA-9FC5-58220256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70C265-19D1-4618-BAE4-9101F9BB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B90F-5056-464D-A8BF-7011851AD8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3A33-8888-4354-AE3C-57B09055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27C172-08B0-4432-BA7B-63E9ECF0B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744A6-8FC7-40A0-95CF-1A6B23FC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1B7-4087-4012-A0E8-CA40A2D1DB4B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F41EF5-003E-4233-BF71-7A2EF74D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D1C9D3-019B-452A-B371-642C3CDF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B90F-5056-464D-A8BF-7011851AD8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17DAE-EAB8-4022-8C53-0171ABB5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8CE28-04A8-429D-ABD8-EA2A0589A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E29C81-8FBB-4C38-944B-2A2E0E2B5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9A02BD-AFBD-407B-9F2F-A4B03324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1B7-4087-4012-A0E8-CA40A2D1DB4B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8F80B6-361A-4A39-B6D5-A51F3246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9ED970-AD71-4694-B5B9-F3DC6E56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B90F-5056-464D-A8BF-7011851AD8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7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C87E4-F03A-45B9-A26E-E806A706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07284C-97C7-49FF-89D5-4D553AECF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99DEA1-183C-4C38-8300-48A7014E8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A201C4-CCD0-4D2E-829A-6D558FE8D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6A2AC9-0A1C-41E9-9F2C-0AB4CD3DF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8A79B1-A480-45AE-854A-C070A9D1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1B7-4087-4012-A0E8-CA40A2D1DB4B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302766-6084-4B50-B079-FA637343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792394-3DF0-4B94-8071-CDAC1BDD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B90F-5056-464D-A8BF-7011851AD8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0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CA908-D7FF-4B72-B850-847079EC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2D08D6-1C7F-49B8-B90B-41D5D1B4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1B7-4087-4012-A0E8-CA40A2D1DB4B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746E3A-7E55-4BDC-A43A-3A7ED8DD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560189-3E31-416B-B47D-0FE44EC4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B90F-5056-464D-A8BF-7011851AD8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8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682501-D86F-4B0F-A8FF-A8F31C9C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1B7-4087-4012-A0E8-CA40A2D1DB4B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13EEE8-D7BC-43B9-B6BA-4651654B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31FF90-9F14-49BD-98C3-C70BB1CF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B90F-5056-464D-A8BF-7011851AD8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5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41E8A-D7D8-4BAD-985C-FBC9D7E9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342ED8-516F-4421-BBF6-8771C67C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ECEACF-9BF0-4713-9EAD-254540C69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6B60CD-A7ED-41D7-9EAC-8AF4392D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1B7-4087-4012-A0E8-CA40A2D1DB4B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B47DDC-A899-4253-99C5-55379A6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16642E-28BE-43BA-A06B-5FF121CF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B90F-5056-464D-A8BF-7011851AD8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9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1629E-143A-4969-BD91-1A30B0E3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77E3F5-9F47-4EC0-97EE-5E65031A2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9E0CCB-ADE0-4437-AAE5-2C2AF7135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DB677A-45BD-4439-BD18-0FBA626A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1B7-4087-4012-A0E8-CA40A2D1DB4B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5BF094-AC9E-4FB8-B058-F41127C6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1BCD32-59AB-475D-9ECB-7C8B9C9F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B90F-5056-464D-A8BF-7011851AD8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0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B00C6D-6C2C-436C-BBDC-4FD0EE75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45D5D5-6222-48EF-AEE2-2A58D31E0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A64665-A69A-49AA-9286-2591F4A29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41B7-4087-4012-A0E8-CA40A2D1DB4B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CA211F-B19E-4985-BB5E-E72D42098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CE3711-B046-40E9-AEE8-393450EFB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8B90F-5056-464D-A8BF-7011851AD8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C287589-CA57-43A6-9CFB-BD609B462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3137" y="2664141"/>
            <a:ext cx="4940590" cy="1529719"/>
          </a:xfrm>
        </p:spPr>
        <p:txBody>
          <a:bodyPr anchor="ctr">
            <a:normAutofit/>
          </a:bodyPr>
          <a:lstStyle/>
          <a:p>
            <a:r>
              <a:rPr lang="es-ES" sz="4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Identificación del problema</a:t>
            </a:r>
            <a:endParaRPr lang="es-CO" sz="4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2A5DEC5-AD2D-41D1-8F3C-D1C9E8CC1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280" y="2977043"/>
            <a:ext cx="4008581" cy="903914"/>
          </a:xfrm>
        </p:spPr>
        <p:txBody>
          <a:bodyPr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s-E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La soledad en la tercera edad como fenómeno de la salud mental</a:t>
            </a:r>
            <a:endParaRPr lang="es-ES" sz="20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EC309EC2-06A7-4125-AE0E-A361E1F89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3" y="6017095"/>
            <a:ext cx="1282894" cy="69104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73CB540-058D-4D98-B8EA-49657A982361}"/>
              </a:ext>
            </a:extLst>
          </p:cNvPr>
          <p:cNvSpPr/>
          <p:nvPr/>
        </p:nvSpPr>
        <p:spPr>
          <a:xfrm>
            <a:off x="6017491" y="996610"/>
            <a:ext cx="157018" cy="4864780"/>
          </a:xfrm>
          <a:prstGeom prst="rect">
            <a:avLst/>
          </a:prstGeom>
          <a:solidFill>
            <a:srgbClr val="E59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9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73CB540-058D-4D98-B8EA-49657A982361}"/>
              </a:ext>
            </a:extLst>
          </p:cNvPr>
          <p:cNvSpPr/>
          <p:nvPr/>
        </p:nvSpPr>
        <p:spPr>
          <a:xfrm rot="5400000">
            <a:off x="9033988" y="1043444"/>
            <a:ext cx="135646" cy="4068044"/>
          </a:xfrm>
          <a:prstGeom prst="rect">
            <a:avLst/>
          </a:prstGeom>
          <a:solidFill>
            <a:srgbClr val="E59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D2CF408D-C21D-4F11-AFEF-020A6692181E}"/>
              </a:ext>
            </a:extLst>
          </p:cNvPr>
          <p:cNvSpPr txBox="1">
            <a:spLocks/>
          </p:cNvSpPr>
          <p:nvPr/>
        </p:nvSpPr>
        <p:spPr>
          <a:xfrm>
            <a:off x="7024244" y="3402873"/>
            <a:ext cx="4111589" cy="8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r>
              <a:rPr lang="es-419" sz="16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Entidades públicas y privadas.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419" sz="16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Personas de tercera edad y demás usuarios.</a:t>
            </a:r>
            <a:endParaRPr lang="en-US" dirty="0"/>
          </a:p>
        </p:txBody>
      </p:sp>
      <p:pic>
        <p:nvPicPr>
          <p:cNvPr id="12" name="Imagen 11" descr="Imagen de la pantalla de un celular con la imagen de una caricatura&#10;&#10;Descripción generada automáticamente con confianza baja">
            <a:extLst>
              <a:ext uri="{FF2B5EF4-FFF2-40B4-BE49-F238E27FC236}">
                <a16:creationId xmlns:a16="http://schemas.microsoft.com/office/drawing/2014/main" id="{D16F8ED3-5AC8-4F39-AEA4-54CF8569E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15" y="1349025"/>
            <a:ext cx="4960442" cy="3968352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31C41260-5B3D-43E7-AC6F-51F6E04F6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1516" y="2320229"/>
            <a:ext cx="4940590" cy="742405"/>
          </a:xfrm>
        </p:spPr>
        <p:txBody>
          <a:bodyPr anchor="ctr">
            <a:normAutofit/>
          </a:bodyPr>
          <a:lstStyle/>
          <a:p>
            <a:r>
              <a:rPr lang="es-ES" sz="4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Clientes y Usuarios</a:t>
            </a:r>
            <a:endParaRPr lang="es-CO" sz="4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2F08CB91-22AE-4902-B215-9B17E97C9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3" y="6017095"/>
            <a:ext cx="1282894" cy="6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9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AFC5F2BD-903C-4A04-977F-9DBF550F7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91" y="1819687"/>
            <a:ext cx="6217219" cy="4246246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ED1C05E0-C289-4215-8616-FEC9CCAAB890}"/>
              </a:ext>
            </a:extLst>
          </p:cNvPr>
          <p:cNvSpPr/>
          <p:nvPr/>
        </p:nvSpPr>
        <p:spPr>
          <a:xfrm rot="5400000">
            <a:off x="6041765" y="-747197"/>
            <a:ext cx="144148" cy="4323022"/>
          </a:xfrm>
          <a:prstGeom prst="rect">
            <a:avLst/>
          </a:prstGeom>
          <a:solidFill>
            <a:srgbClr val="E59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C94CF42-16E2-4E03-BA9D-767FE34AC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7643" y="684148"/>
            <a:ext cx="4776713" cy="742405"/>
          </a:xfrm>
        </p:spPr>
        <p:txBody>
          <a:bodyPr anchor="ctr">
            <a:normAutofit fontScale="90000"/>
          </a:bodyPr>
          <a:lstStyle/>
          <a:p>
            <a:r>
              <a:rPr lang="es-ES" sz="4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Propuesta de solución</a:t>
            </a:r>
            <a:endParaRPr lang="es-CO" sz="4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509997B2-83FA-49E6-A87F-A526D53D6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3" y="6017095"/>
            <a:ext cx="1282894" cy="6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2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>
            <a:extLst>
              <a:ext uri="{FF2B5EF4-FFF2-40B4-BE49-F238E27FC236}">
                <a16:creationId xmlns:a16="http://schemas.microsoft.com/office/drawing/2014/main" id="{8F81E28B-FED6-4A89-853B-1398A4563725}"/>
              </a:ext>
            </a:extLst>
          </p:cNvPr>
          <p:cNvSpPr txBox="1">
            <a:spLocks/>
          </p:cNvSpPr>
          <p:nvPr/>
        </p:nvSpPr>
        <p:spPr>
          <a:xfrm>
            <a:off x="701843" y="2867345"/>
            <a:ext cx="3555472" cy="2192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7150"/>
            <a:r>
              <a:rPr lang="es-419" sz="16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Implementación de aplicación web con: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s-419" sz="16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Registro y manejo de cuentas.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s-419" sz="16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Visualización y control de eventos.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s-419" sz="16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Contacto con Administradores.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s-419" sz="16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Manejo de roles de los usuarios.</a:t>
            </a:r>
          </a:p>
        </p:txBody>
      </p:sp>
      <p:pic>
        <p:nvPicPr>
          <p:cNvPr id="12" name="Marcador de contenido 8">
            <a:extLst>
              <a:ext uri="{FF2B5EF4-FFF2-40B4-BE49-F238E27FC236}">
                <a16:creationId xmlns:a16="http://schemas.microsoft.com/office/drawing/2014/main" id="{5BAF7964-50FE-44C5-A91D-5B37055B7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179" y="1718371"/>
            <a:ext cx="5702101" cy="3421259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C10B7B4F-E903-4169-A63D-449FBB398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720" y="1864853"/>
            <a:ext cx="4776713" cy="742405"/>
          </a:xfrm>
        </p:spPr>
        <p:txBody>
          <a:bodyPr anchor="ctr">
            <a:normAutofit fontScale="90000"/>
          </a:bodyPr>
          <a:lstStyle/>
          <a:p>
            <a:r>
              <a:rPr lang="es-ES" sz="4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Propuesta de solución</a:t>
            </a:r>
            <a:endParaRPr lang="es-CO" sz="4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41F8787-3C21-42E5-BCE9-5B83B1B213EE}"/>
              </a:ext>
            </a:extLst>
          </p:cNvPr>
          <p:cNvSpPr/>
          <p:nvPr/>
        </p:nvSpPr>
        <p:spPr>
          <a:xfrm rot="5400000">
            <a:off x="2868842" y="433508"/>
            <a:ext cx="144148" cy="4323022"/>
          </a:xfrm>
          <a:prstGeom prst="rect">
            <a:avLst/>
          </a:prstGeom>
          <a:solidFill>
            <a:srgbClr val="E59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D0DEE1EA-8C2C-469B-805C-5C15BB67D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3" y="6017095"/>
            <a:ext cx="1282894" cy="6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3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07B229E1-E15B-4ABC-8070-45757ACFD4C8}"/>
              </a:ext>
            </a:extLst>
          </p:cNvPr>
          <p:cNvSpPr txBox="1">
            <a:spLocks/>
          </p:cNvSpPr>
          <p:nvPr/>
        </p:nvSpPr>
        <p:spPr>
          <a:xfrm>
            <a:off x="7242499" y="3115659"/>
            <a:ext cx="3840480" cy="17959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Generar eventos sociales, recreativos y de aprendizaje enfocados a los adultos de la tercera edad en ciudades, municipios y zonas aledañas que cuenten con infraestructura tecnológica.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E22C445F-4FB9-4D11-9620-65D9522147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814" y="1055368"/>
            <a:ext cx="4429804" cy="4429804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A1FC9D85-F341-4888-9F44-CC08728A6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4383" y="2085687"/>
            <a:ext cx="4776713" cy="742405"/>
          </a:xfrm>
        </p:spPr>
        <p:txBody>
          <a:bodyPr anchor="ctr">
            <a:normAutofit/>
          </a:bodyPr>
          <a:lstStyle/>
          <a:p>
            <a:r>
              <a:rPr lang="es-ES" sz="4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Factor innovador</a:t>
            </a:r>
            <a:endParaRPr lang="es-CO" sz="4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79DB76E-9741-41E7-A92B-1B754BCF3B69}"/>
              </a:ext>
            </a:extLst>
          </p:cNvPr>
          <p:cNvSpPr/>
          <p:nvPr/>
        </p:nvSpPr>
        <p:spPr>
          <a:xfrm rot="5400000">
            <a:off x="9129850" y="941277"/>
            <a:ext cx="123151" cy="3693320"/>
          </a:xfrm>
          <a:prstGeom prst="rect">
            <a:avLst/>
          </a:prstGeom>
          <a:solidFill>
            <a:srgbClr val="E59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6AAC5B0E-93B6-4616-A721-E2747DD21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3" y="6017095"/>
            <a:ext cx="1282894" cy="6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8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172A6CE7-051F-4CE0-B667-88C05949E80F}"/>
              </a:ext>
            </a:extLst>
          </p:cNvPr>
          <p:cNvSpPr txBox="1"/>
          <p:nvPr/>
        </p:nvSpPr>
        <p:spPr>
          <a:xfrm>
            <a:off x="1439351" y="4765993"/>
            <a:ext cx="1765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Cristian Hernández</a:t>
            </a:r>
            <a:endParaRPr lang="es-CO" sz="16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B10C89E-30E3-4814-9F59-1EEE26C17941}"/>
              </a:ext>
            </a:extLst>
          </p:cNvPr>
          <p:cNvSpPr txBox="1"/>
          <p:nvPr/>
        </p:nvSpPr>
        <p:spPr>
          <a:xfrm>
            <a:off x="4184209" y="4765993"/>
            <a:ext cx="1307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Cristian Pérez</a:t>
            </a:r>
            <a:endParaRPr lang="es-CO" sz="16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EBC5640-DF58-42DA-9806-F2B3E07AA0CB}"/>
              </a:ext>
            </a:extLst>
          </p:cNvPr>
          <p:cNvSpPr txBox="1"/>
          <p:nvPr/>
        </p:nvSpPr>
        <p:spPr>
          <a:xfrm>
            <a:off x="9171767" y="4765993"/>
            <a:ext cx="1396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Cristian Valdez</a:t>
            </a:r>
            <a:endParaRPr lang="es-CO" sz="16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3A4EF5A-B8F6-4486-A840-56F981F300AC}"/>
              </a:ext>
            </a:extLst>
          </p:cNvPr>
          <p:cNvGrpSpPr/>
          <p:nvPr/>
        </p:nvGrpSpPr>
        <p:grpSpPr>
          <a:xfrm>
            <a:off x="1407533" y="2935087"/>
            <a:ext cx="9376935" cy="1645921"/>
            <a:chOff x="1456184" y="2747075"/>
            <a:chExt cx="9376935" cy="1645921"/>
          </a:xfrm>
        </p:grpSpPr>
        <p:pic>
          <p:nvPicPr>
            <p:cNvPr id="10" name="Imagen 9" descr="Imagen que contiene hombre, joven, niño, cama&#10;&#10;Descripción generada automáticamente">
              <a:extLst>
                <a:ext uri="{FF2B5EF4-FFF2-40B4-BE49-F238E27FC236}">
                  <a16:creationId xmlns:a16="http://schemas.microsoft.com/office/drawing/2014/main" id="{475A318D-17FB-478E-B1F4-EBE7563C6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39" t="21128" r="4050" b="33583"/>
            <a:stretch/>
          </p:blipFill>
          <p:spPr>
            <a:xfrm>
              <a:off x="1456184" y="2747075"/>
              <a:ext cx="1828800" cy="1645921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5D5B1C3-AC93-421A-9893-53217ABDC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2122"/>
            <a:stretch/>
          </p:blipFill>
          <p:spPr>
            <a:xfrm>
              <a:off x="9004319" y="2747076"/>
              <a:ext cx="1828800" cy="1641896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F058F86F-47A4-4163-A5DD-F3FA7B7D5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054"/>
            <a:stretch/>
          </p:blipFill>
          <p:spPr>
            <a:xfrm>
              <a:off x="3972229" y="2747075"/>
              <a:ext cx="1828800" cy="1645921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CC93DC17-3DD3-497E-9DEF-D756D90074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887"/>
            <a:stretch/>
          </p:blipFill>
          <p:spPr>
            <a:xfrm>
              <a:off x="6488274" y="2751101"/>
              <a:ext cx="1828800" cy="1641895"/>
            </a:xfrm>
            <a:prstGeom prst="rect">
              <a:avLst/>
            </a:prstGeom>
          </p:spPr>
        </p:pic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2B2043A-BA5E-4CD0-B184-6337B1519136}"/>
              </a:ext>
            </a:extLst>
          </p:cNvPr>
          <p:cNvSpPr txBox="1"/>
          <p:nvPr/>
        </p:nvSpPr>
        <p:spPr>
          <a:xfrm>
            <a:off x="6661775" y="4765993"/>
            <a:ext cx="1390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Andrés Álvarez</a:t>
            </a:r>
            <a:endParaRPr lang="es-CO" sz="16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77681A0E-A0E7-4D4D-BDCD-18E9A34D4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5705" y="935631"/>
            <a:ext cx="4940590" cy="896790"/>
          </a:xfrm>
        </p:spPr>
        <p:txBody>
          <a:bodyPr anchor="ctr">
            <a:normAutofit/>
          </a:bodyPr>
          <a:lstStyle/>
          <a:p>
            <a:r>
              <a:rPr lang="es-ES" sz="4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Equipo de trabajo</a:t>
            </a:r>
            <a:endParaRPr lang="es-CO" sz="4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5B4448B-B2BA-45AF-9A47-6D86E36D4DC2}"/>
              </a:ext>
            </a:extLst>
          </p:cNvPr>
          <p:cNvSpPr/>
          <p:nvPr/>
        </p:nvSpPr>
        <p:spPr>
          <a:xfrm rot="5400000">
            <a:off x="6034424" y="-526500"/>
            <a:ext cx="123152" cy="4594689"/>
          </a:xfrm>
          <a:prstGeom prst="rect">
            <a:avLst/>
          </a:prstGeom>
          <a:solidFill>
            <a:srgbClr val="E59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12EA18A-DC3A-4090-AA1D-1AE2A7650A2F}"/>
              </a:ext>
            </a:extLst>
          </p:cNvPr>
          <p:cNvSpPr/>
          <p:nvPr/>
        </p:nvSpPr>
        <p:spPr>
          <a:xfrm rot="5400000">
            <a:off x="2303006" y="4295317"/>
            <a:ext cx="45719" cy="1551483"/>
          </a:xfrm>
          <a:prstGeom prst="rect">
            <a:avLst/>
          </a:prstGeom>
          <a:solidFill>
            <a:srgbClr val="E5952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74B1E64-3407-49A8-85E7-35E07A179417}"/>
              </a:ext>
            </a:extLst>
          </p:cNvPr>
          <p:cNvSpPr/>
          <p:nvPr/>
        </p:nvSpPr>
        <p:spPr>
          <a:xfrm rot="5400000">
            <a:off x="4807911" y="4511923"/>
            <a:ext cx="45719" cy="1118270"/>
          </a:xfrm>
          <a:prstGeom prst="rect">
            <a:avLst/>
          </a:prstGeom>
          <a:solidFill>
            <a:srgbClr val="E5952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D1EC338-40E2-46B1-B83D-BCED97BC29D9}"/>
              </a:ext>
            </a:extLst>
          </p:cNvPr>
          <p:cNvSpPr/>
          <p:nvPr/>
        </p:nvSpPr>
        <p:spPr>
          <a:xfrm rot="5400000">
            <a:off x="7324042" y="4475725"/>
            <a:ext cx="45719" cy="1204809"/>
          </a:xfrm>
          <a:prstGeom prst="rect">
            <a:avLst/>
          </a:prstGeom>
          <a:solidFill>
            <a:srgbClr val="E5952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0D79CE5-BD1B-4DE0-A748-B039AF7E6713}"/>
              </a:ext>
            </a:extLst>
          </p:cNvPr>
          <p:cNvSpPr/>
          <p:nvPr/>
        </p:nvSpPr>
        <p:spPr>
          <a:xfrm rot="5400000">
            <a:off x="9848982" y="4478025"/>
            <a:ext cx="45720" cy="1200212"/>
          </a:xfrm>
          <a:prstGeom prst="rect">
            <a:avLst/>
          </a:prstGeom>
          <a:solidFill>
            <a:srgbClr val="E5952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146D90AE-E9F2-49E1-8D63-E67FF96A49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3" y="6017095"/>
            <a:ext cx="1282894" cy="6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1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108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Source Sans Pro Semibold</vt:lpstr>
      <vt:lpstr>Tema de Office</vt:lpstr>
      <vt:lpstr>Identificación del problema</vt:lpstr>
      <vt:lpstr>Clientes y Usuarios</vt:lpstr>
      <vt:lpstr>Propuesta de solución</vt:lpstr>
      <vt:lpstr>Propuesta de solución</vt:lpstr>
      <vt:lpstr>Factor innovador</vt:lpstr>
      <vt:lpstr>Equipo de trabajo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Afar</dc:creator>
  <cp:lastModifiedBy>Afar</cp:lastModifiedBy>
  <cp:revision>3</cp:revision>
  <dcterms:created xsi:type="dcterms:W3CDTF">2021-10-10T17:19:55Z</dcterms:created>
  <dcterms:modified xsi:type="dcterms:W3CDTF">2021-10-10T18:15:27Z</dcterms:modified>
</cp:coreProperties>
</file>