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7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74" r:id="rId11"/>
    <p:sldId id="265" r:id="rId12"/>
    <p:sldId id="275" r:id="rId13"/>
    <p:sldId id="266" r:id="rId14"/>
    <p:sldId id="267" r:id="rId15"/>
    <p:sldId id="268" r:id="rId16"/>
    <p:sldId id="269" r:id="rId17"/>
    <p:sldId id="272" r:id="rId18"/>
    <p:sldId id="270" r:id="rId19"/>
    <p:sldId id="271" r:id="rId20"/>
    <p:sldId id="276" r:id="rId21"/>
    <p:sldId id="277" r:id="rId22"/>
    <p:sldId id="27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C226"/>
    <a:srgbClr val="688E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28/6/2017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095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28/6/2017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285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28/6/2017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9868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28/6/2017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446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28/6/2017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9579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28/6/2017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184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28/6/2017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3794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28/6/2017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980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28/6/2017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69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28/6/2017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311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28/6/2017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2075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28/6/2017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6913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28/6/2017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940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28/6/2017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179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28/6/2017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3864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28/6/2017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473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28/6/2017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764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  <p:sldLayoutId id="2147483849" r:id="rId12"/>
    <p:sldLayoutId id="2147483850" r:id="rId13"/>
    <p:sldLayoutId id="2147483851" r:id="rId14"/>
    <p:sldLayoutId id="2147483852" r:id="rId15"/>
    <p:sldLayoutId id="214748385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3247" y="1817794"/>
            <a:ext cx="7766936" cy="1646302"/>
          </a:xfrm>
        </p:spPr>
        <p:txBody>
          <a:bodyPr/>
          <a:lstStyle/>
          <a:p>
            <a:r>
              <a:rPr lang="en-US" dirty="0" err="1"/>
              <a:t>SChat</a:t>
            </a:r>
            <a:r>
              <a:rPr lang="en-US" dirty="0"/>
              <a:t> – A Secure Chat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By Ezra Block and Shy Tennenbaum</a:t>
            </a:r>
            <a:br>
              <a:rPr lang="en-US" dirty="0"/>
            </a:br>
            <a:r>
              <a:rPr lang="en-US" dirty="0"/>
              <a:t>Directed by Dr. Ariel Stulman </a:t>
            </a:r>
            <a:r>
              <a:rPr lang="en-US"/>
              <a:t>and Aaron </a:t>
            </a:r>
            <a:r>
              <a:rPr lang="en-US" dirty="0"/>
              <a:t>Slutsky</a:t>
            </a:r>
            <a:br>
              <a:rPr lang="en-US" dirty="0"/>
            </a:br>
            <a:r>
              <a:rPr lang="en-US" dirty="0"/>
              <a:t>Semester B – 2017 – Fundamentals For 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2579138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Info Process: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Authenticity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Anonymity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1726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84" y="275676"/>
            <a:ext cx="8596668" cy="749623"/>
          </a:xfrm>
        </p:spPr>
        <p:txBody>
          <a:bodyPr>
            <a:normAutofit fontScale="90000"/>
          </a:bodyPr>
          <a:lstStyle/>
          <a:p>
            <a:r>
              <a:rPr lang="en-US" dirty="0"/>
              <a:t>Open Chat Step 1: Alice with Bob – Handshake  </a:t>
            </a:r>
            <a:br>
              <a:rPr lang="en-US" dirty="0"/>
            </a:b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714241" y="1763649"/>
            <a:ext cx="23120" cy="4545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377114" y="1352454"/>
            <a:ext cx="897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7967876" y="1819709"/>
            <a:ext cx="0" cy="46558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88580" y="1352454"/>
            <a:ext cx="804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770611" y="2374232"/>
            <a:ext cx="6197265" cy="982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579525">
            <a:off x="3151301" y="1798768"/>
            <a:ext cx="1134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token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1770612" y="3864203"/>
            <a:ext cx="6125143" cy="4465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284832" y="3265616"/>
            <a:ext cx="1841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Encrypted with shared-key </a:t>
            </a:r>
            <a:r>
              <a:rPr lang="en-US" dirty="0" err="1">
                <a:solidFill>
                  <a:srgbClr val="FFC000"/>
                </a:solidFill>
              </a:rPr>
              <a:t>sk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500253">
            <a:off x="1717097" y="2083700"/>
            <a:ext cx="61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Hi:</a:t>
            </a:r>
          </a:p>
        </p:txBody>
      </p:sp>
      <p:sp>
        <p:nvSpPr>
          <p:cNvPr id="26" name="TextBox 25"/>
          <p:cNvSpPr txBox="1"/>
          <p:nvPr/>
        </p:nvSpPr>
        <p:spPr>
          <a:xfrm rot="21330505">
            <a:off x="1839520" y="3962953"/>
            <a:ext cx="61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OK: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734686" y="5433765"/>
            <a:ext cx="6197265" cy="982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500253">
            <a:off x="1787178" y="5204084"/>
            <a:ext cx="1838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Great (</a:t>
            </a:r>
            <a:r>
              <a:rPr lang="en-US" dirty="0" err="1"/>
              <a:t>Gitarot</a:t>
            </a:r>
            <a:r>
              <a:rPr lang="en-US" dirty="0"/>
              <a:t>):</a:t>
            </a:r>
          </a:p>
        </p:txBody>
      </p:sp>
      <p:sp>
        <p:nvSpPr>
          <p:cNvPr id="37" name="TextBox 36"/>
          <p:cNvSpPr txBox="1"/>
          <p:nvPr/>
        </p:nvSpPr>
        <p:spPr>
          <a:xfrm rot="512148">
            <a:off x="3563402" y="5294111"/>
            <a:ext cx="4333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Encrypted with DH shared key using AES</a:t>
            </a:r>
          </a:p>
        </p:txBody>
      </p:sp>
      <p:sp>
        <p:nvSpPr>
          <p:cNvPr id="39" name="Rounded Rectangle 38"/>
          <p:cNvSpPr/>
          <p:nvPr/>
        </p:nvSpPr>
        <p:spPr>
          <a:xfrm rot="542527">
            <a:off x="2114035" y="2267572"/>
            <a:ext cx="2891913" cy="443696"/>
          </a:xfrm>
          <a:prstGeom prst="roundRect">
            <a:avLst/>
          </a:prstGeom>
          <a:solidFill>
            <a:srgbClr val="C00000">
              <a:alpha val="30196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“Alice”, Shared-key </a:t>
            </a:r>
            <a:r>
              <a:rPr lang="en-US" dirty="0" err="1">
                <a:solidFill>
                  <a:schemeClr val="tx1"/>
                </a:solidFill>
              </a:rPr>
              <a:t>sk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 rot="542527">
            <a:off x="5016543" y="2742077"/>
            <a:ext cx="2637730" cy="645161"/>
          </a:xfrm>
          <a:prstGeom prst="roundRect">
            <a:avLst/>
          </a:prstGeom>
          <a:solidFill>
            <a:srgbClr val="FFC000">
              <a:alpha val="30196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Public key DH –Alice,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Nounce</a:t>
            </a:r>
            <a:r>
              <a:rPr lang="en-US" dirty="0">
                <a:solidFill>
                  <a:schemeClr val="tx1"/>
                </a:solidFill>
              </a:rPr>
              <a:t> n2</a:t>
            </a:r>
          </a:p>
        </p:txBody>
      </p:sp>
      <p:sp>
        <p:nvSpPr>
          <p:cNvPr id="41" name="Rounded Rectangle 40"/>
          <p:cNvSpPr/>
          <p:nvPr/>
        </p:nvSpPr>
        <p:spPr>
          <a:xfrm rot="21366317">
            <a:off x="2477928" y="3758008"/>
            <a:ext cx="3771881" cy="450794"/>
          </a:xfrm>
          <a:prstGeom prst="roundRect">
            <a:avLst/>
          </a:prstGeom>
          <a:solidFill>
            <a:srgbClr val="FFC000">
              <a:alpha val="30196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Nounce</a:t>
            </a:r>
            <a:r>
              <a:rPr lang="en-US" dirty="0">
                <a:solidFill>
                  <a:schemeClr val="tx1"/>
                </a:solidFill>
              </a:rPr>
              <a:t> n2, Public key DH –Bob,</a:t>
            </a:r>
          </a:p>
        </p:txBody>
      </p:sp>
      <p:sp>
        <p:nvSpPr>
          <p:cNvPr id="42" name="Rounded Rectangle 41"/>
          <p:cNvSpPr/>
          <p:nvPr/>
        </p:nvSpPr>
        <p:spPr>
          <a:xfrm rot="542527">
            <a:off x="4522184" y="5720792"/>
            <a:ext cx="2637730" cy="408163"/>
          </a:xfrm>
          <a:prstGeom prst="roundRect">
            <a:avLst/>
          </a:prstGeom>
          <a:solidFill>
            <a:srgbClr val="00B0F0">
              <a:alpha val="30196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nounce</a:t>
            </a:r>
            <a:r>
              <a:rPr lang="en-US" dirty="0">
                <a:solidFill>
                  <a:schemeClr val="tx1"/>
                </a:solidFill>
              </a:rPr>
              <a:t> n2 + 1</a:t>
            </a:r>
          </a:p>
        </p:txBody>
      </p:sp>
      <p:cxnSp>
        <p:nvCxnSpPr>
          <p:cNvPr id="27" name="Curved Connector 26"/>
          <p:cNvCxnSpPr>
            <a:stCxn id="20" idx="0"/>
            <a:endCxn id="40" idx="0"/>
          </p:cNvCxnSpPr>
          <p:nvPr/>
        </p:nvCxnSpPr>
        <p:spPr>
          <a:xfrm rot="16200000" flipV="1">
            <a:off x="7536185" y="1596006"/>
            <a:ext cx="519530" cy="2819690"/>
          </a:xfrm>
          <a:prstGeom prst="curvedConnector3">
            <a:avLst>
              <a:gd name="adj1" fmla="val 144773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20" idx="2"/>
            <a:endCxn id="41" idx="3"/>
          </p:cNvCxnSpPr>
          <p:nvPr/>
        </p:nvCxnSpPr>
        <p:spPr>
          <a:xfrm rot="5400000" flipH="1">
            <a:off x="7697304" y="2403457"/>
            <a:ext cx="56641" cy="2960341"/>
          </a:xfrm>
          <a:prstGeom prst="curvedConnector4">
            <a:avLst>
              <a:gd name="adj1" fmla="val -403595"/>
              <a:gd name="adj2" fmla="val 6548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291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0" grpId="0"/>
      <p:bldP spid="10" grpId="0"/>
      <p:bldP spid="26" grpId="0"/>
      <p:bldP spid="36" grpId="0"/>
      <p:bldP spid="37" grpId="0"/>
      <p:bldP spid="39" grpId="0" animBg="1"/>
      <p:bldP spid="40" grpId="0" animBg="1"/>
      <p:bldP spid="41" grpId="0" animBg="1"/>
      <p:bldP spid="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Establishing Secure Chat Process: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Authenticity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Confidentiality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b="1" dirty="0"/>
              <a:t>Perfect Forward Secrecy (PFS)</a:t>
            </a:r>
          </a:p>
        </p:txBody>
      </p:sp>
    </p:spTree>
    <p:extLst>
      <p:ext uri="{BB962C8B-B14F-4D97-AF65-F5344CB8AC3E}">
        <p14:creationId xmlns:p14="http://schemas.microsoft.com/office/powerpoint/2010/main" val="38136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62000"/>
            <a:ext cx="8146626" cy="1168400"/>
          </a:xfrm>
        </p:spPr>
        <p:txBody>
          <a:bodyPr/>
          <a:lstStyle/>
          <a:p>
            <a:pPr algn="ctr"/>
            <a:r>
              <a:rPr lang="en-US" dirty="0"/>
              <a:t>Login Window: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549" y="2614612"/>
            <a:ext cx="6101611" cy="310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226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20" y="2908935"/>
            <a:ext cx="5633085" cy="263745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8660" y="1726615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In case the chosen username isn’t registered to the system:</a:t>
            </a:r>
          </a:p>
        </p:txBody>
      </p:sp>
    </p:spTree>
    <p:extLst>
      <p:ext uri="{BB962C8B-B14F-4D97-AF65-F5344CB8AC3E}">
        <p14:creationId xmlns:p14="http://schemas.microsoft.com/office/powerpoint/2010/main" val="4216601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780" y="2486024"/>
            <a:ext cx="5951220" cy="36823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39140" y="1409700"/>
            <a:ext cx="49987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After entering as a user from the login:</a:t>
            </a:r>
          </a:p>
        </p:txBody>
      </p:sp>
    </p:spTree>
    <p:extLst>
      <p:ext uri="{BB962C8B-B14F-4D97-AF65-F5344CB8AC3E}">
        <p14:creationId xmlns:p14="http://schemas.microsoft.com/office/powerpoint/2010/main" val="226134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060" y="1417320"/>
            <a:ext cx="3962400" cy="3978592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6834" y="883920"/>
            <a:ext cx="8596668" cy="4419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Then the chat window is opened: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84279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" y="1945481"/>
            <a:ext cx="7386383" cy="3881437"/>
          </a:xfrm>
        </p:spPr>
      </p:pic>
      <p:sp>
        <p:nvSpPr>
          <p:cNvPr id="5" name="Rectangle 4"/>
          <p:cNvSpPr/>
          <p:nvPr/>
        </p:nvSpPr>
        <p:spPr>
          <a:xfrm>
            <a:off x="670560" y="887670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A few chats can be opened simultaneously from the previous window!</a:t>
            </a:r>
          </a:p>
        </p:txBody>
      </p:sp>
    </p:spTree>
    <p:extLst>
      <p:ext uri="{BB962C8B-B14F-4D97-AF65-F5344CB8AC3E}">
        <p14:creationId xmlns:p14="http://schemas.microsoft.com/office/powerpoint/2010/main" val="339669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[Photo]"/>
          <p:cNvSpPr>
            <a:spLocks noChangeAspect="1" noChangeArrowheads="1"/>
          </p:cNvSpPr>
          <p:nvPr/>
        </p:nvSpPr>
        <p:spPr bwMode="auto">
          <a:xfrm>
            <a:off x="155575" y="-1189038"/>
            <a:ext cx="22860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575" y="1930400"/>
            <a:ext cx="3718560" cy="4020065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86834" y="1150620"/>
            <a:ext cx="8596668" cy="5181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When one side terminates the chat. The other side gets the following message:</a:t>
            </a:r>
          </a:p>
        </p:txBody>
      </p:sp>
    </p:spTree>
    <p:extLst>
      <p:ext uri="{BB962C8B-B14F-4D97-AF65-F5344CB8AC3E}">
        <p14:creationId xmlns:p14="http://schemas.microsoft.com/office/powerpoint/2010/main" val="1631444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7314" y="594360"/>
            <a:ext cx="8596668" cy="1320800"/>
          </a:xfrm>
        </p:spPr>
        <p:txBody>
          <a:bodyPr/>
          <a:lstStyle/>
          <a:p>
            <a:r>
              <a:rPr lang="en-US" dirty="0"/>
              <a:t>The Server (TTP) Window: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579" y="3002280"/>
            <a:ext cx="6031034" cy="1960086"/>
          </a:xfrm>
        </p:spPr>
      </p:pic>
    </p:spTree>
    <p:extLst>
      <p:ext uri="{BB962C8B-B14F-4D97-AF65-F5344CB8AC3E}">
        <p14:creationId xmlns:p14="http://schemas.microsoft.com/office/powerpoint/2010/main" val="1302217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Communication in the 21</a:t>
            </a:r>
            <a:r>
              <a:rPr lang="en-US" sz="3200" baseline="30000" dirty="0"/>
              <a:t>st</a:t>
            </a:r>
            <a:r>
              <a:rPr lang="en-US" sz="3200" dirty="0"/>
              <a:t> Century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Root of trust problem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err="1"/>
              <a:t>SChat</a:t>
            </a:r>
            <a:r>
              <a:rPr lang="en-US" sz="3200" dirty="0"/>
              <a:t> – One chat to rule (secure?) them all…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18469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526" y="300564"/>
            <a:ext cx="7316846" cy="609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485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036" y="1133474"/>
            <a:ext cx="416952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225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640" y="218440"/>
            <a:ext cx="3741420" cy="623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482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 of the </a:t>
            </a:r>
            <a:r>
              <a:rPr lang="en-US" dirty="0" err="1"/>
              <a:t>SChat</a:t>
            </a:r>
            <a:r>
              <a:rPr lang="en-US" dirty="0"/>
              <a:t>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Register your username</a:t>
            </a:r>
          </a:p>
          <a:p>
            <a:r>
              <a:rPr lang="en-US" sz="3200" dirty="0"/>
              <a:t>Go online (connect request)</a:t>
            </a:r>
          </a:p>
          <a:p>
            <a:r>
              <a:rPr lang="en-US" sz="3200" dirty="0"/>
              <a:t>Wait for incoming chat request</a:t>
            </a:r>
          </a:p>
          <a:p>
            <a:r>
              <a:rPr lang="en-US" sz="3200" dirty="0"/>
              <a:t>Start a chat with a fellow user</a:t>
            </a:r>
          </a:p>
        </p:txBody>
      </p:sp>
    </p:spTree>
    <p:extLst>
      <p:ext uri="{BB962C8B-B14F-4D97-AF65-F5344CB8AC3E}">
        <p14:creationId xmlns:p14="http://schemas.microsoft.com/office/powerpoint/2010/main" val="335344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50" y="305999"/>
            <a:ext cx="8596668" cy="1320800"/>
          </a:xfrm>
        </p:spPr>
        <p:txBody>
          <a:bodyPr/>
          <a:lstStyle/>
          <a:p>
            <a:r>
              <a:rPr lang="en-US" dirty="0"/>
              <a:t>Registration Process: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714241" y="1763649"/>
            <a:ext cx="23120" cy="4545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10740" y="1212099"/>
            <a:ext cx="897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cxnSp>
        <p:nvCxnSpPr>
          <p:cNvPr id="11" name="Straight Connector 10"/>
          <p:cNvCxnSpPr>
            <a:stCxn id="12" idx="2"/>
          </p:cNvCxnSpPr>
          <p:nvPr/>
        </p:nvCxnSpPr>
        <p:spPr>
          <a:xfrm flipH="1">
            <a:off x="7683507" y="1578446"/>
            <a:ext cx="33250" cy="47309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47830" y="1209114"/>
            <a:ext cx="1537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(TTP)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770611" y="2374232"/>
            <a:ext cx="5912895" cy="9050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481262">
            <a:off x="2606562" y="2480082"/>
            <a:ext cx="413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“Alice”, symmetric key K1, </a:t>
            </a:r>
            <a:r>
              <a:rPr lang="en-US" dirty="0" err="1"/>
              <a:t>nounce</a:t>
            </a:r>
            <a:r>
              <a:rPr lang="en-US" dirty="0"/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 rot="460017">
            <a:off x="1915222" y="2147976"/>
            <a:ext cx="5786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Encrypted with the public key of TTP with RSA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1770611" y="3817257"/>
            <a:ext cx="5912895" cy="4934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21371205">
            <a:off x="1840501" y="3328521"/>
            <a:ext cx="5786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Encrypted with Alice’s private key with AES</a:t>
            </a:r>
          </a:p>
        </p:txBody>
      </p:sp>
      <p:sp>
        <p:nvSpPr>
          <p:cNvPr id="3" name="Rounded Rectangle 2"/>
          <p:cNvSpPr/>
          <p:nvPr/>
        </p:nvSpPr>
        <p:spPr>
          <a:xfrm rot="475187">
            <a:off x="2654352" y="2438642"/>
            <a:ext cx="3805636" cy="497766"/>
          </a:xfrm>
          <a:prstGeom prst="roundRect">
            <a:avLst/>
          </a:prstGeom>
          <a:solidFill>
            <a:srgbClr val="90C226">
              <a:alpha val="30196"/>
            </a:srgbClr>
          </a:solidFill>
          <a:ln>
            <a:solidFill>
              <a:srgbClr val="688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 rot="21305285">
            <a:off x="2290163" y="3788182"/>
            <a:ext cx="3805636" cy="377651"/>
          </a:xfrm>
          <a:prstGeom prst="roundRect">
            <a:avLst/>
          </a:prstGeom>
          <a:solidFill>
            <a:srgbClr val="0070C0">
              <a:alpha val="30196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nounce</a:t>
            </a:r>
            <a:r>
              <a:rPr lang="en-US" dirty="0">
                <a:solidFill>
                  <a:schemeClr val="tx1"/>
                </a:solidFill>
              </a:rPr>
              <a:t> -1 </a:t>
            </a:r>
          </a:p>
        </p:txBody>
      </p:sp>
    </p:spTree>
    <p:extLst>
      <p:ext uri="{BB962C8B-B14F-4D97-AF65-F5344CB8AC3E}">
        <p14:creationId xmlns:p14="http://schemas.microsoft.com/office/powerpoint/2010/main" val="3633611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32" grpId="0"/>
      <p:bldP spid="3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Registration Process: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Authenticity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Anonymity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Confidentiality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Uses a known secret (the public key of the server)</a:t>
            </a:r>
          </a:p>
        </p:txBody>
      </p:sp>
    </p:spTree>
    <p:extLst>
      <p:ext uri="{BB962C8B-B14F-4D97-AF65-F5344CB8AC3E}">
        <p14:creationId xmlns:p14="http://schemas.microsoft.com/office/powerpoint/2010/main" val="70079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50" y="305999"/>
            <a:ext cx="8596668" cy="1320800"/>
          </a:xfrm>
        </p:spPr>
        <p:txBody>
          <a:bodyPr/>
          <a:lstStyle/>
          <a:p>
            <a:r>
              <a:rPr lang="en-US" dirty="0"/>
              <a:t>Connection Process: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714241" y="1763649"/>
            <a:ext cx="23120" cy="4545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10740" y="1212099"/>
            <a:ext cx="897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cxnSp>
        <p:nvCxnSpPr>
          <p:cNvPr id="11" name="Straight Connector 10"/>
          <p:cNvCxnSpPr>
            <a:stCxn id="12" idx="2"/>
          </p:cNvCxnSpPr>
          <p:nvPr/>
        </p:nvCxnSpPr>
        <p:spPr>
          <a:xfrm flipH="1">
            <a:off x="7683507" y="1578446"/>
            <a:ext cx="33250" cy="47309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47830" y="1209114"/>
            <a:ext cx="1537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(TTP)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770611" y="2374232"/>
            <a:ext cx="5912895" cy="9050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481262">
            <a:off x="2837690" y="2487192"/>
            <a:ext cx="413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“Alice”, “Alice”, current-time t1</a:t>
            </a:r>
          </a:p>
        </p:txBody>
      </p:sp>
      <p:sp>
        <p:nvSpPr>
          <p:cNvPr id="24" name="TextBox 23"/>
          <p:cNvSpPr txBox="1"/>
          <p:nvPr/>
        </p:nvSpPr>
        <p:spPr>
          <a:xfrm rot="460017">
            <a:off x="2544980" y="2147975"/>
            <a:ext cx="5786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Encrypted with the public key of TTP with RSA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1770611" y="3817257"/>
            <a:ext cx="5912895" cy="4934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118677" y="3239966"/>
            <a:ext cx="1886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Encrypted with K1 with AES</a:t>
            </a:r>
          </a:p>
          <a:p>
            <a:endParaRPr lang="en-US" dirty="0"/>
          </a:p>
        </p:txBody>
      </p:sp>
      <p:cxnSp>
        <p:nvCxnSpPr>
          <p:cNvPr id="9" name="Curved Connector 8"/>
          <p:cNvCxnSpPr>
            <a:stCxn id="3" idx="1"/>
            <a:endCxn id="26" idx="3"/>
          </p:cNvCxnSpPr>
          <p:nvPr/>
        </p:nvCxnSpPr>
        <p:spPr>
          <a:xfrm rot="10800000">
            <a:off x="6426857" y="2921023"/>
            <a:ext cx="1691820" cy="800528"/>
          </a:xfrm>
          <a:prstGeom prst="curvedConnector3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3" idx="2"/>
            <a:endCxn id="32" idx="0"/>
          </p:cNvCxnSpPr>
          <p:nvPr/>
        </p:nvCxnSpPr>
        <p:spPr>
          <a:xfrm rot="5400000" flipH="1">
            <a:off x="6371836" y="1750026"/>
            <a:ext cx="773591" cy="4606949"/>
          </a:xfrm>
          <a:prstGeom prst="curvedConnector5">
            <a:avLst>
              <a:gd name="adj1" fmla="val -29550"/>
              <a:gd name="adj2" fmla="val 39356"/>
              <a:gd name="adj3" fmla="val 12955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 rot="475187">
            <a:off x="2773229" y="2368379"/>
            <a:ext cx="3805636" cy="620270"/>
          </a:xfrm>
          <a:prstGeom prst="roundRect">
            <a:avLst/>
          </a:prstGeom>
          <a:solidFill>
            <a:srgbClr val="90C226">
              <a:alpha val="30196"/>
            </a:srgbClr>
          </a:solidFill>
          <a:ln>
            <a:solidFill>
              <a:srgbClr val="688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 rot="503522">
            <a:off x="3788703" y="2478590"/>
            <a:ext cx="2652354" cy="497766"/>
          </a:xfrm>
          <a:prstGeom prst="roundRect">
            <a:avLst/>
          </a:prstGeom>
          <a:solidFill>
            <a:srgbClr val="0070C0">
              <a:alpha val="30196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 rot="21305285">
            <a:off x="2573649" y="3665790"/>
            <a:ext cx="3805636" cy="497766"/>
          </a:xfrm>
          <a:prstGeom prst="roundRect">
            <a:avLst/>
          </a:prstGeom>
          <a:solidFill>
            <a:srgbClr val="0070C0">
              <a:alpha val="30196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token-time t1  </a:t>
            </a:r>
          </a:p>
        </p:txBody>
      </p:sp>
    </p:spTree>
    <p:extLst>
      <p:ext uri="{BB962C8B-B14F-4D97-AF65-F5344CB8AC3E}">
        <p14:creationId xmlns:p14="http://schemas.microsoft.com/office/powerpoint/2010/main" val="169670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3" grpId="0"/>
      <p:bldP spid="25" grpId="0" animBg="1"/>
      <p:bldP spid="26" grpId="0" animBg="1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Process: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Authenticity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Anonymity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Time limit</a:t>
            </a:r>
            <a:r>
              <a:rPr lang="en-US" sz="2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547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2505" y="401052"/>
            <a:ext cx="9338350" cy="1042738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Opening Chat Process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1379620" y="2160589"/>
            <a:ext cx="7894381" cy="3069137"/>
          </a:xfrm>
        </p:spPr>
        <p:txBody>
          <a:bodyPr>
            <a:normAutofit/>
          </a:bodyPr>
          <a:lstStyle/>
          <a:p>
            <a:r>
              <a:rPr lang="en-US" sz="2800" dirty="0"/>
              <a:t>The chat opening process is in two steps: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/>
              <a:t>Step 1: Alice – TTP – Get Info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/>
              <a:t>Step 2: Alice – Bob – Handshake</a:t>
            </a:r>
          </a:p>
        </p:txBody>
      </p:sp>
    </p:spTree>
    <p:extLst>
      <p:ext uri="{BB962C8B-B14F-4D97-AF65-F5344CB8AC3E}">
        <p14:creationId xmlns:p14="http://schemas.microsoft.com/office/powerpoint/2010/main" val="88471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791" y="214305"/>
            <a:ext cx="8596668" cy="105183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Open Chat - Step 1</a:t>
            </a:r>
            <a:br>
              <a:rPr lang="en-US" dirty="0"/>
            </a:br>
            <a:r>
              <a:rPr lang="en-US" dirty="0"/>
              <a:t>Get Info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714241" y="1763649"/>
            <a:ext cx="23120" cy="4545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10740" y="1212099"/>
            <a:ext cx="897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cxnSp>
        <p:nvCxnSpPr>
          <p:cNvPr id="11" name="Straight Connector 10"/>
          <p:cNvCxnSpPr>
            <a:stCxn id="12" idx="2"/>
          </p:cNvCxnSpPr>
          <p:nvPr/>
        </p:nvCxnSpPr>
        <p:spPr>
          <a:xfrm flipH="1">
            <a:off x="7683507" y="1578446"/>
            <a:ext cx="33250" cy="47309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47830" y="1209114"/>
            <a:ext cx="1537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(TTP)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770611" y="2374232"/>
            <a:ext cx="5912895" cy="9050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460017">
            <a:off x="2246329" y="2021596"/>
            <a:ext cx="5786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Encrypted with the public key of TTP with RSA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1770611" y="3817257"/>
            <a:ext cx="5912895" cy="4934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107680" y="3356449"/>
            <a:ext cx="1821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Encrypted with Bob’s private key with AES</a:t>
            </a:r>
          </a:p>
        </p:txBody>
      </p:sp>
      <p:cxnSp>
        <p:nvCxnSpPr>
          <p:cNvPr id="5" name="Curved Connector 4"/>
          <p:cNvCxnSpPr>
            <a:stCxn id="3" idx="1"/>
          </p:cNvCxnSpPr>
          <p:nvPr/>
        </p:nvCxnSpPr>
        <p:spPr>
          <a:xfrm rot="10800000" flipV="1">
            <a:off x="6676956" y="3818113"/>
            <a:ext cx="1430725" cy="407325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28" idx="2"/>
            <a:endCxn id="25" idx="0"/>
          </p:cNvCxnSpPr>
          <p:nvPr/>
        </p:nvCxnSpPr>
        <p:spPr>
          <a:xfrm rot="5400000">
            <a:off x="3920897" y="4903517"/>
            <a:ext cx="1249568" cy="449610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525204" y="5753106"/>
            <a:ext cx="3591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This will be used in the next step – called “token”</a:t>
            </a:r>
          </a:p>
        </p:txBody>
      </p:sp>
      <p:sp>
        <p:nvSpPr>
          <p:cNvPr id="27" name="Rounded Rectangle 26"/>
          <p:cNvSpPr/>
          <p:nvPr/>
        </p:nvSpPr>
        <p:spPr>
          <a:xfrm rot="475187">
            <a:off x="2550382" y="2301880"/>
            <a:ext cx="3805636" cy="628915"/>
          </a:xfrm>
          <a:prstGeom prst="roundRect">
            <a:avLst/>
          </a:prstGeom>
          <a:solidFill>
            <a:srgbClr val="90C226">
              <a:alpha val="30196"/>
            </a:srgbClr>
          </a:solidFill>
          <a:ln>
            <a:solidFill>
              <a:srgbClr val="688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“Alice”, “Bob”, </a:t>
            </a:r>
            <a:r>
              <a:rPr lang="en-US" dirty="0" err="1">
                <a:solidFill>
                  <a:schemeClr val="tx1"/>
                </a:solidFill>
              </a:rPr>
              <a:t>nounce</a:t>
            </a:r>
            <a:r>
              <a:rPr lang="en-US" dirty="0">
                <a:solidFill>
                  <a:schemeClr val="tx1"/>
                </a:solidFill>
              </a:rPr>
              <a:t> n1 </a:t>
            </a:r>
          </a:p>
        </p:txBody>
      </p:sp>
      <p:sp>
        <p:nvSpPr>
          <p:cNvPr id="28" name="Rounded Rectangle 27"/>
          <p:cNvSpPr/>
          <p:nvPr/>
        </p:nvSpPr>
        <p:spPr>
          <a:xfrm rot="21305285">
            <a:off x="2851677" y="4130714"/>
            <a:ext cx="3805636" cy="373510"/>
          </a:xfrm>
          <a:prstGeom prst="roundRect">
            <a:avLst/>
          </a:prstGeom>
          <a:solidFill>
            <a:srgbClr val="C00000">
              <a:alpha val="30196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“Alice”, Shared-key </a:t>
            </a:r>
            <a:r>
              <a:rPr lang="en-US" dirty="0" err="1">
                <a:solidFill>
                  <a:schemeClr val="tx1"/>
                </a:solidFill>
              </a:rPr>
              <a:t>sk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 rot="21305285">
            <a:off x="2521191" y="3658003"/>
            <a:ext cx="4389040" cy="1066495"/>
          </a:xfrm>
          <a:prstGeom prst="roundRect">
            <a:avLst/>
          </a:prstGeom>
          <a:solidFill>
            <a:srgbClr val="0070C0">
              <a:alpha val="30196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IP-Bob, Shared-key </a:t>
            </a:r>
            <a:r>
              <a:rPr lang="en-US" dirty="0" err="1">
                <a:solidFill>
                  <a:schemeClr val="tx1"/>
                </a:solidFill>
              </a:rPr>
              <a:t>sk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nounce</a:t>
            </a:r>
            <a:r>
              <a:rPr lang="en-US" dirty="0">
                <a:solidFill>
                  <a:schemeClr val="tx1"/>
                </a:solidFill>
              </a:rPr>
              <a:t> n1,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 rot="503522">
            <a:off x="3921291" y="2431502"/>
            <a:ext cx="1987450" cy="497766"/>
          </a:xfrm>
          <a:prstGeom prst="roundRect">
            <a:avLst/>
          </a:prstGeom>
          <a:solidFill>
            <a:srgbClr val="0070C0">
              <a:alpha val="30196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8042387" y="1759591"/>
            <a:ext cx="18868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Encrypted with Alice’s private key with AES</a:t>
            </a:r>
          </a:p>
          <a:p>
            <a:endParaRPr lang="en-US" dirty="0"/>
          </a:p>
        </p:txBody>
      </p:sp>
      <p:cxnSp>
        <p:nvCxnSpPr>
          <p:cNvPr id="36" name="Curved Connector 35"/>
          <p:cNvCxnSpPr>
            <a:stCxn id="35" idx="1"/>
            <a:endCxn id="34" idx="3"/>
          </p:cNvCxnSpPr>
          <p:nvPr/>
        </p:nvCxnSpPr>
        <p:spPr>
          <a:xfrm rot="10800000" flipV="1">
            <a:off x="5898101" y="2498255"/>
            <a:ext cx="2144286" cy="327160"/>
          </a:xfrm>
          <a:prstGeom prst="curvedConnector3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35" idx="2"/>
            <a:endCxn id="33" idx="0"/>
          </p:cNvCxnSpPr>
          <p:nvPr/>
        </p:nvCxnSpPr>
        <p:spPr>
          <a:xfrm rot="5400000">
            <a:off x="6616413" y="1290558"/>
            <a:ext cx="423042" cy="4315764"/>
          </a:xfrm>
          <a:prstGeom prst="curvedConnector3">
            <a:avLst>
              <a:gd name="adj1" fmla="val 5000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57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" grpId="0"/>
      <p:bldP spid="25" grpId="0"/>
      <p:bldP spid="27" grpId="0" animBg="1"/>
      <p:bldP spid="28" grpId="0" animBg="1"/>
      <p:bldP spid="33" grpId="0" animBg="1"/>
      <p:bldP spid="34" grpId="0" animBg="1"/>
      <p:bldP spid="35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309</TotalTime>
  <Words>389</Words>
  <Application>Microsoft Office PowerPoint</Application>
  <PresentationFormat>Widescreen</PresentationFormat>
  <Paragraphs>78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Trebuchet MS</vt:lpstr>
      <vt:lpstr>Wingdings</vt:lpstr>
      <vt:lpstr>Wingdings 3</vt:lpstr>
      <vt:lpstr>Facet</vt:lpstr>
      <vt:lpstr>SChat – A Secure Chat </vt:lpstr>
      <vt:lpstr>Introduction</vt:lpstr>
      <vt:lpstr>Functionality of the SChat protocol</vt:lpstr>
      <vt:lpstr>Registration Process:</vt:lpstr>
      <vt:lpstr>Registration Process:</vt:lpstr>
      <vt:lpstr>Connection Process:</vt:lpstr>
      <vt:lpstr>Connection Process:</vt:lpstr>
      <vt:lpstr>Opening Chat Process</vt:lpstr>
      <vt:lpstr>Open Chat - Step 1 Get Info</vt:lpstr>
      <vt:lpstr>Get Info Process:</vt:lpstr>
      <vt:lpstr>Open Chat Step 1: Alice with Bob – Handshake   </vt:lpstr>
      <vt:lpstr>Establishing Secure Chat Process:</vt:lpstr>
      <vt:lpstr>Login Window: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Server (TTP) Window: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SChat – A Secure Chat</dc:title>
  <dc:creator>%username%</dc:creator>
  <cp:lastModifiedBy>shy tennenbaum</cp:lastModifiedBy>
  <cp:revision>55</cp:revision>
  <dcterms:created xsi:type="dcterms:W3CDTF">2017-06-27T18:10:49Z</dcterms:created>
  <dcterms:modified xsi:type="dcterms:W3CDTF">2017-06-28T15:36:59Z</dcterms:modified>
</cp:coreProperties>
</file>