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4" r:id="rId11"/>
    <p:sldId id="265" r:id="rId12"/>
    <p:sldId id="275" r:id="rId13"/>
    <p:sldId id="266" r:id="rId14"/>
    <p:sldId id="267" r:id="rId15"/>
    <p:sldId id="268" r:id="rId16"/>
    <p:sldId id="269" r:id="rId17"/>
    <p:sldId id="272" r:id="rId18"/>
    <p:sldId id="270" r:id="rId19"/>
    <p:sldId id="271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688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247" y="1817794"/>
            <a:ext cx="7766936" cy="1646302"/>
          </a:xfrm>
        </p:spPr>
        <p:txBody>
          <a:bodyPr/>
          <a:lstStyle/>
          <a:p>
            <a:r>
              <a:rPr lang="en-US" dirty="0" err="1" smtClean="0"/>
              <a:t>SChat</a:t>
            </a:r>
            <a:r>
              <a:rPr lang="en-US" dirty="0" smtClean="0"/>
              <a:t> – A Secure Chat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By Ezra Block and Shy </a:t>
            </a:r>
            <a:r>
              <a:rPr lang="en-US" dirty="0" err="1" smtClean="0"/>
              <a:t>Tennenbaum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Directed by Dr. Ariel </a:t>
            </a:r>
            <a:r>
              <a:rPr lang="en-US" dirty="0" err="1" smtClean="0"/>
              <a:t>Stulman</a:t>
            </a:r>
            <a:r>
              <a:rPr lang="en-US" dirty="0" smtClean="0"/>
              <a:t> and </a:t>
            </a:r>
            <a:r>
              <a:rPr lang="en-US" dirty="0" err="1" smtClean="0"/>
              <a:t>Aharon</a:t>
            </a:r>
            <a:r>
              <a:rPr lang="en-US" dirty="0" smtClean="0"/>
              <a:t> </a:t>
            </a:r>
            <a:r>
              <a:rPr lang="en-US" dirty="0" err="1" smtClean="0"/>
              <a:t>Slutsky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Semester B – 2017 </a:t>
            </a:r>
          </a:p>
        </p:txBody>
      </p:sp>
    </p:spTree>
    <p:extLst>
      <p:ext uri="{BB962C8B-B14F-4D97-AF65-F5344CB8AC3E}">
        <p14:creationId xmlns:p14="http://schemas.microsoft.com/office/powerpoint/2010/main" val="257913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Info </a:t>
            </a:r>
            <a:r>
              <a:rPr lang="en-US" dirty="0"/>
              <a:t>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Anonymity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17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84" y="275676"/>
            <a:ext cx="8596668" cy="749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Chat Step 1: </a:t>
            </a:r>
            <a:r>
              <a:rPr lang="en-US" dirty="0" smtClean="0"/>
              <a:t>Alice with Bob </a:t>
            </a:r>
            <a:r>
              <a:rPr lang="en-US" dirty="0"/>
              <a:t>– </a:t>
            </a:r>
            <a:r>
              <a:rPr lang="en-US" dirty="0" smtClean="0"/>
              <a:t>Handshake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7114" y="1352454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967876" y="1819709"/>
            <a:ext cx="0" cy="4655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8580" y="1352454"/>
            <a:ext cx="80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6197265" cy="982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79525">
            <a:off x="3151301" y="1798768"/>
            <a:ext cx="11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token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2" y="3864203"/>
            <a:ext cx="6125143" cy="44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84832" y="3265616"/>
            <a:ext cx="184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Encrypted with shared-key </a:t>
            </a:r>
            <a:r>
              <a:rPr lang="en-US" dirty="0" err="1" smtClean="0">
                <a:solidFill>
                  <a:srgbClr val="FFC000"/>
                </a:solidFill>
              </a:rPr>
              <a:t>sk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00253">
            <a:off x="1717097" y="2083700"/>
            <a:ext cx="61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330505">
            <a:off x="1839520" y="3962953"/>
            <a:ext cx="61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OK: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4686" y="5433765"/>
            <a:ext cx="6197265" cy="982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00253">
            <a:off x="1787178" y="5204084"/>
            <a:ext cx="18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(</a:t>
            </a:r>
            <a:r>
              <a:rPr lang="en-US" dirty="0" err="1" smtClean="0"/>
              <a:t>Gitarot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12148">
            <a:off x="3563402" y="5294111"/>
            <a:ext cx="433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with </a:t>
            </a:r>
            <a:r>
              <a:rPr lang="en-US" dirty="0" smtClean="0"/>
              <a:t>DH shared key</a:t>
            </a:r>
            <a:r>
              <a:rPr lang="en-US" dirty="0" smtClean="0"/>
              <a:t> using AES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2527">
            <a:off x="2114035" y="2267572"/>
            <a:ext cx="2891913" cy="443696"/>
          </a:xfrm>
          <a:prstGeom prst="round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“Alice”, Shared-key </a:t>
            </a:r>
            <a:r>
              <a:rPr lang="en-US" dirty="0" err="1" smtClean="0">
                <a:solidFill>
                  <a:schemeClr val="tx1"/>
                </a:solidFill>
              </a:rPr>
              <a:t>sk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 rot="542527">
            <a:off x="5016543" y="2742077"/>
            <a:ext cx="2637730" cy="645161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key DH </a:t>
            </a:r>
            <a:r>
              <a:rPr lang="en-US" dirty="0" smtClean="0">
                <a:solidFill>
                  <a:schemeClr val="tx1"/>
                </a:solidFill>
              </a:rPr>
              <a:t>–Alice,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Nounce</a:t>
            </a:r>
            <a:r>
              <a:rPr lang="en-US" dirty="0" smtClean="0">
                <a:solidFill>
                  <a:schemeClr val="tx1"/>
                </a:solidFill>
              </a:rPr>
              <a:t> 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rot="21366317">
            <a:off x="2477928" y="3758008"/>
            <a:ext cx="3771881" cy="450794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n2, </a:t>
            </a:r>
            <a:r>
              <a:rPr lang="en-US" dirty="0">
                <a:solidFill>
                  <a:schemeClr val="tx1"/>
                </a:solidFill>
              </a:rPr>
              <a:t>Public key DH –Bob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rot="542527">
            <a:off x="4522184" y="5720792"/>
            <a:ext cx="2637730" cy="408163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n2 </a:t>
            </a:r>
            <a:r>
              <a:rPr lang="en-US" dirty="0">
                <a:solidFill>
                  <a:schemeClr val="tx1"/>
                </a:solidFill>
              </a:rPr>
              <a:t>+ 1</a:t>
            </a:r>
          </a:p>
        </p:txBody>
      </p:sp>
      <p:cxnSp>
        <p:nvCxnSpPr>
          <p:cNvPr id="27" name="Curved Connector 26"/>
          <p:cNvCxnSpPr>
            <a:stCxn id="20" idx="0"/>
            <a:endCxn id="40" idx="0"/>
          </p:cNvCxnSpPr>
          <p:nvPr/>
        </p:nvCxnSpPr>
        <p:spPr>
          <a:xfrm rot="16200000" flipV="1">
            <a:off x="7536185" y="1596006"/>
            <a:ext cx="519530" cy="2819690"/>
          </a:xfrm>
          <a:prstGeom prst="curvedConnector3">
            <a:avLst>
              <a:gd name="adj1" fmla="val 1447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2"/>
            <a:endCxn id="41" idx="3"/>
          </p:cNvCxnSpPr>
          <p:nvPr/>
        </p:nvCxnSpPr>
        <p:spPr>
          <a:xfrm rot="5400000" flipH="1">
            <a:off x="7697304" y="2403457"/>
            <a:ext cx="56641" cy="2960341"/>
          </a:xfrm>
          <a:prstGeom prst="curvedConnector4">
            <a:avLst>
              <a:gd name="adj1" fmla="val -403595"/>
              <a:gd name="adj2" fmla="val 654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  <p:bldP spid="10" grpId="0"/>
      <p:bldP spid="26" grpId="0"/>
      <p:bldP spid="36" grpId="0"/>
      <p:bldP spid="37" grpId="0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Secure Chat Process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Confidentiality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Perfect Forward Secrecy (PFS)</a:t>
            </a:r>
          </a:p>
        </p:txBody>
      </p:sp>
    </p:spTree>
    <p:extLst>
      <p:ext uri="{BB962C8B-B14F-4D97-AF65-F5344CB8AC3E}">
        <p14:creationId xmlns:p14="http://schemas.microsoft.com/office/powerpoint/2010/main" val="3813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2000"/>
            <a:ext cx="8146626" cy="1168400"/>
          </a:xfrm>
        </p:spPr>
        <p:txBody>
          <a:bodyPr/>
          <a:lstStyle/>
          <a:p>
            <a:pPr algn="ctr"/>
            <a:r>
              <a:rPr lang="en-US" dirty="0" smtClean="0"/>
              <a:t>Login Window: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9" y="2614612"/>
            <a:ext cx="6101611" cy="31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908935"/>
            <a:ext cx="5633085" cy="26374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" y="172661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In case the chosen username isn’t registered to the system:</a:t>
            </a:r>
          </a:p>
        </p:txBody>
      </p:sp>
    </p:spTree>
    <p:extLst>
      <p:ext uri="{BB962C8B-B14F-4D97-AF65-F5344CB8AC3E}">
        <p14:creationId xmlns:p14="http://schemas.microsoft.com/office/powerpoint/2010/main" val="42166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2486024"/>
            <a:ext cx="5951220" cy="3682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9140" y="1409700"/>
            <a:ext cx="4998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After entering as a user from the login:</a:t>
            </a:r>
          </a:p>
        </p:txBody>
      </p:sp>
    </p:spTree>
    <p:extLst>
      <p:ext uri="{BB962C8B-B14F-4D97-AF65-F5344CB8AC3E}">
        <p14:creationId xmlns:p14="http://schemas.microsoft.com/office/powerpoint/2010/main" val="2261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60" y="1417320"/>
            <a:ext cx="3962400" cy="397859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834" y="883920"/>
            <a:ext cx="8596668" cy="44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Then the chat window is opened: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42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945481"/>
            <a:ext cx="7386383" cy="3881437"/>
          </a:xfrm>
        </p:spPr>
      </p:pic>
      <p:sp>
        <p:nvSpPr>
          <p:cNvPr id="5" name="Rectangle 4"/>
          <p:cNvSpPr/>
          <p:nvPr/>
        </p:nvSpPr>
        <p:spPr>
          <a:xfrm>
            <a:off x="670560" y="88767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 few chats can be opened simultaneously from the previous window!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66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[Photo]"/>
          <p:cNvSpPr>
            <a:spLocks noChangeAspect="1" noChangeArrowheads="1"/>
          </p:cNvSpPr>
          <p:nvPr/>
        </p:nvSpPr>
        <p:spPr bwMode="auto">
          <a:xfrm>
            <a:off x="155575" y="-1189038"/>
            <a:ext cx="2286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75" y="1930400"/>
            <a:ext cx="3718560" cy="402006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834" y="1150620"/>
            <a:ext cx="8596668" cy="518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When one side terminates the chat. The other side gets the following message: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4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79" y="3002280"/>
            <a:ext cx="6031034" cy="196008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7314" y="594360"/>
            <a:ext cx="8596668" cy="132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erver (TTP) Window: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 in the 21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Century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Root of trust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 smtClean="0"/>
              <a:t>SChat</a:t>
            </a:r>
            <a:r>
              <a:rPr lang="en-US" sz="3200" dirty="0" smtClean="0"/>
              <a:t> – One chat to rule (secure?) them all…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184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62026"/>
            <a:ext cx="7316846" cy="60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1133474"/>
            <a:ext cx="4169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18440"/>
            <a:ext cx="374142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</a:t>
            </a:r>
            <a:r>
              <a:rPr lang="en-US" dirty="0" smtClean="0"/>
              <a:t>the </a:t>
            </a:r>
            <a:r>
              <a:rPr lang="en-US" dirty="0" err="1" smtClean="0"/>
              <a:t>SChat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Register your username</a:t>
            </a:r>
            <a:endParaRPr lang="en-US" sz="3200" dirty="0" smtClean="0"/>
          </a:p>
          <a:p>
            <a:r>
              <a:rPr lang="en-US" sz="3200" dirty="0" smtClean="0"/>
              <a:t>Go online (connect request)</a:t>
            </a:r>
          </a:p>
          <a:p>
            <a:r>
              <a:rPr lang="en-US" sz="3200" dirty="0" smtClean="0"/>
              <a:t>Wait for incoming chat request</a:t>
            </a:r>
          </a:p>
          <a:p>
            <a:r>
              <a:rPr lang="en-US" sz="3200" dirty="0" smtClean="0"/>
              <a:t>Start a chat with a fellow user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34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" y="305999"/>
            <a:ext cx="8596668" cy="1320800"/>
          </a:xfrm>
        </p:spPr>
        <p:txBody>
          <a:bodyPr/>
          <a:lstStyle/>
          <a:p>
            <a:r>
              <a:rPr lang="en-US" dirty="0" smtClean="0"/>
              <a:t>Registration Process: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740" y="1212099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7683507" y="1578446"/>
            <a:ext cx="33250" cy="473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830" y="12091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(TTP)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5912895" cy="90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481262">
            <a:off x="2606562" y="2480082"/>
            <a:ext cx="41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“Alice”, </a:t>
            </a:r>
            <a:r>
              <a:rPr lang="en-US" dirty="0" smtClean="0"/>
              <a:t>symmetric key K1, </a:t>
            </a:r>
            <a:r>
              <a:rPr lang="en-US" dirty="0" err="1" smtClean="0"/>
              <a:t>nounce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460017">
            <a:off x="1915222" y="2147976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with the public key of TTP with RSA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1" y="3817257"/>
            <a:ext cx="5912895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1371205">
            <a:off x="1840501" y="3328521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with Alice’s private key with AES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 rot="475187">
            <a:off x="2654352" y="2438642"/>
            <a:ext cx="3805636" cy="497766"/>
          </a:xfrm>
          <a:prstGeom prst="roundRect">
            <a:avLst/>
          </a:prstGeom>
          <a:solidFill>
            <a:srgbClr val="90C226">
              <a:alpha val="30196"/>
            </a:srgbClr>
          </a:solidFill>
          <a:ln>
            <a:solidFill>
              <a:srgbClr val="688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21305285">
            <a:off x="2290163" y="3788182"/>
            <a:ext cx="3805636" cy="377651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-1 </a:t>
            </a:r>
          </a:p>
        </p:txBody>
      </p:sp>
    </p:spTree>
    <p:extLst>
      <p:ext uri="{BB962C8B-B14F-4D97-AF65-F5344CB8AC3E}">
        <p14:creationId xmlns:p14="http://schemas.microsoft.com/office/powerpoint/2010/main" val="36336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2" grpId="0"/>
      <p:bldP spid="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Anonymity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Confidentiality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Uses </a:t>
            </a:r>
            <a:r>
              <a:rPr lang="en-US" sz="2400" dirty="0" smtClean="0"/>
              <a:t>a known secret (the public key of the </a:t>
            </a:r>
            <a:r>
              <a:rPr lang="en-US" sz="2400" dirty="0" smtClean="0"/>
              <a:t>server)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07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" y="305999"/>
            <a:ext cx="8596668" cy="1320800"/>
          </a:xfrm>
        </p:spPr>
        <p:txBody>
          <a:bodyPr/>
          <a:lstStyle/>
          <a:p>
            <a:r>
              <a:rPr lang="en-US" dirty="0" smtClean="0"/>
              <a:t>Connection Process: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740" y="1212099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7683507" y="1578446"/>
            <a:ext cx="33250" cy="473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830" y="12091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(TTP)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5912895" cy="90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481262">
            <a:off x="2837690" y="2487192"/>
            <a:ext cx="413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“Alice</a:t>
            </a:r>
            <a:r>
              <a:rPr lang="en-US" dirty="0"/>
              <a:t>”, “Alice</a:t>
            </a:r>
            <a:r>
              <a:rPr lang="en-US" dirty="0" smtClean="0"/>
              <a:t>”, </a:t>
            </a:r>
            <a:r>
              <a:rPr lang="en-US" dirty="0" smtClean="0"/>
              <a:t>current-time </a:t>
            </a:r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460017">
            <a:off x="2544980" y="2147975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with the public key of TTP with RSA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1" y="3817257"/>
            <a:ext cx="5912895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18677" y="3239966"/>
            <a:ext cx="188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Encrypted </a:t>
            </a:r>
            <a:r>
              <a:rPr lang="en-US" dirty="0">
                <a:solidFill>
                  <a:srgbClr val="0070C0"/>
                </a:solidFill>
              </a:rPr>
              <a:t>with K1 </a:t>
            </a:r>
            <a:r>
              <a:rPr lang="en-US" dirty="0" smtClean="0">
                <a:solidFill>
                  <a:srgbClr val="0070C0"/>
                </a:solidFill>
              </a:rPr>
              <a:t>with </a:t>
            </a:r>
            <a:r>
              <a:rPr lang="en-US" dirty="0">
                <a:solidFill>
                  <a:srgbClr val="0070C0"/>
                </a:solidFill>
              </a:rPr>
              <a:t>AES</a:t>
            </a:r>
          </a:p>
          <a:p>
            <a:endParaRPr lang="en-US" dirty="0"/>
          </a:p>
        </p:txBody>
      </p:sp>
      <p:cxnSp>
        <p:nvCxnSpPr>
          <p:cNvPr id="9" name="Curved Connector 8"/>
          <p:cNvCxnSpPr>
            <a:stCxn id="3" idx="1"/>
            <a:endCxn id="26" idx="3"/>
          </p:cNvCxnSpPr>
          <p:nvPr/>
        </p:nvCxnSpPr>
        <p:spPr>
          <a:xfrm rot="10800000">
            <a:off x="6426857" y="2921023"/>
            <a:ext cx="1691820" cy="800528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" idx="2"/>
            <a:endCxn id="32" idx="0"/>
          </p:cNvCxnSpPr>
          <p:nvPr/>
        </p:nvCxnSpPr>
        <p:spPr>
          <a:xfrm rot="5400000" flipH="1">
            <a:off x="6371836" y="1750026"/>
            <a:ext cx="773591" cy="4606949"/>
          </a:xfrm>
          <a:prstGeom prst="curvedConnector5">
            <a:avLst>
              <a:gd name="adj1" fmla="val -29550"/>
              <a:gd name="adj2" fmla="val 39356"/>
              <a:gd name="adj3" fmla="val 12955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 rot="475187">
            <a:off x="2773229" y="2368379"/>
            <a:ext cx="3805636" cy="620270"/>
          </a:xfrm>
          <a:prstGeom prst="roundRect">
            <a:avLst/>
          </a:prstGeom>
          <a:solidFill>
            <a:srgbClr val="90C226">
              <a:alpha val="30196"/>
            </a:srgbClr>
          </a:solidFill>
          <a:ln>
            <a:solidFill>
              <a:srgbClr val="688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503522">
            <a:off x="3788703" y="2478590"/>
            <a:ext cx="2652354" cy="497766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21305285">
            <a:off x="2573649" y="3665790"/>
            <a:ext cx="3805636" cy="497766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token-time </a:t>
            </a:r>
            <a:r>
              <a:rPr lang="en-US" dirty="0">
                <a:solidFill>
                  <a:schemeClr val="tx1"/>
                </a:solidFill>
              </a:rPr>
              <a:t>t1  </a:t>
            </a:r>
          </a:p>
        </p:txBody>
      </p:sp>
    </p:spTree>
    <p:extLst>
      <p:ext uri="{BB962C8B-B14F-4D97-AF65-F5344CB8AC3E}">
        <p14:creationId xmlns:p14="http://schemas.microsoft.com/office/powerpoint/2010/main" val="16967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/>
      <p:bldP spid="25" grpId="0" animBg="1"/>
      <p:bldP spid="26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</a:t>
            </a:r>
            <a:r>
              <a:rPr lang="en-US" dirty="0"/>
              <a:t>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Authenticity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Anonymity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Time limit</a:t>
            </a:r>
            <a:r>
              <a:rPr lang="en-US" sz="2200" dirty="0" smtClean="0"/>
              <a:t>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0547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505" y="401052"/>
            <a:ext cx="9338350" cy="104273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Opening Chat Process</a:t>
            </a:r>
            <a:endParaRPr lang="en-US" sz="5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379620" y="2160589"/>
            <a:ext cx="7894381" cy="30691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chat </a:t>
            </a:r>
            <a:r>
              <a:rPr lang="en-US" sz="2800" dirty="0" smtClean="0"/>
              <a:t>opening process </a:t>
            </a:r>
            <a:r>
              <a:rPr lang="en-US" sz="2800" dirty="0" smtClean="0"/>
              <a:t>is in two steps: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Step 1: Alice – </a:t>
            </a:r>
            <a:r>
              <a:rPr lang="en-US" sz="2800" dirty="0" smtClean="0"/>
              <a:t>TTP – Get Info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Step 2: Alice </a:t>
            </a:r>
            <a:r>
              <a:rPr lang="en-US" sz="2800" dirty="0" smtClean="0"/>
              <a:t>– Bob – Handshake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847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91" y="214305"/>
            <a:ext cx="8596668" cy="10518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 </a:t>
            </a:r>
            <a:r>
              <a:rPr lang="en-US" dirty="0" smtClean="0"/>
              <a:t>Chat - </a:t>
            </a:r>
            <a:r>
              <a:rPr lang="en-US" dirty="0" smtClean="0"/>
              <a:t>Step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Get Info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14241" y="1763649"/>
            <a:ext cx="23120" cy="4545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740" y="1212099"/>
            <a:ext cx="89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7683507" y="1578446"/>
            <a:ext cx="33250" cy="4730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7830" y="1209114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(TTP)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70611" y="2374232"/>
            <a:ext cx="5912895" cy="90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460017">
            <a:off x="2246329" y="2021596"/>
            <a:ext cx="57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Encrypted with the public key of TTP with RSA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70611" y="3817257"/>
            <a:ext cx="5912895" cy="493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07680" y="3356449"/>
            <a:ext cx="182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Encrypted with Bob’s private key with AES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Curved Connector 4"/>
          <p:cNvCxnSpPr>
            <a:stCxn id="3" idx="1"/>
          </p:cNvCxnSpPr>
          <p:nvPr/>
        </p:nvCxnSpPr>
        <p:spPr>
          <a:xfrm rot="10800000" flipV="1">
            <a:off x="6676956" y="3818113"/>
            <a:ext cx="1430725" cy="40732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8" idx="2"/>
            <a:endCxn id="25" idx="0"/>
          </p:cNvCxnSpPr>
          <p:nvPr/>
        </p:nvCxnSpPr>
        <p:spPr>
          <a:xfrm rot="5400000">
            <a:off x="3920897" y="4903517"/>
            <a:ext cx="1249568" cy="44961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5204" y="5753106"/>
            <a:ext cx="35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This will be used in the next step – called “token”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rot="475187">
            <a:off x="2550382" y="2301880"/>
            <a:ext cx="3805636" cy="628915"/>
          </a:xfrm>
          <a:prstGeom prst="roundRect">
            <a:avLst/>
          </a:prstGeom>
          <a:solidFill>
            <a:srgbClr val="90C226">
              <a:alpha val="30196"/>
            </a:srgbClr>
          </a:solidFill>
          <a:ln>
            <a:solidFill>
              <a:srgbClr val="688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“Alice”, “Bob”, </a:t>
            </a:r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n1 </a:t>
            </a:r>
          </a:p>
        </p:txBody>
      </p:sp>
      <p:sp>
        <p:nvSpPr>
          <p:cNvPr id="28" name="Rounded Rectangle 27"/>
          <p:cNvSpPr/>
          <p:nvPr/>
        </p:nvSpPr>
        <p:spPr>
          <a:xfrm rot="21305285">
            <a:off x="2851677" y="4130714"/>
            <a:ext cx="3805636" cy="373510"/>
          </a:xfrm>
          <a:prstGeom prst="round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Alice”, Shared-key </a:t>
            </a:r>
            <a:r>
              <a:rPr lang="en-US" dirty="0" err="1" smtClean="0">
                <a:solidFill>
                  <a:schemeClr val="tx1"/>
                </a:solidFill>
              </a:rPr>
              <a:t>sk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 rot="21305285">
            <a:off x="2521191" y="3658003"/>
            <a:ext cx="4389040" cy="1066495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IP-Bob, Shared-key </a:t>
            </a:r>
            <a:r>
              <a:rPr lang="en-US" dirty="0" err="1">
                <a:solidFill>
                  <a:schemeClr val="tx1"/>
                </a:solidFill>
              </a:rPr>
              <a:t>sk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nounce</a:t>
            </a:r>
            <a:r>
              <a:rPr lang="en-US" dirty="0">
                <a:solidFill>
                  <a:schemeClr val="tx1"/>
                </a:solidFill>
              </a:rPr>
              <a:t> n1,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 rot="503522">
            <a:off x="3921291" y="2431502"/>
            <a:ext cx="1987450" cy="497766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42387" y="1759591"/>
            <a:ext cx="1886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Encrypted with Alice’s private key with AES</a:t>
            </a:r>
          </a:p>
          <a:p>
            <a:endParaRPr lang="en-US" dirty="0"/>
          </a:p>
        </p:txBody>
      </p:sp>
      <p:cxnSp>
        <p:nvCxnSpPr>
          <p:cNvPr id="36" name="Curved Connector 35"/>
          <p:cNvCxnSpPr>
            <a:stCxn id="35" idx="1"/>
            <a:endCxn id="34" idx="3"/>
          </p:cNvCxnSpPr>
          <p:nvPr/>
        </p:nvCxnSpPr>
        <p:spPr>
          <a:xfrm rot="10800000" flipV="1">
            <a:off x="5898101" y="2498255"/>
            <a:ext cx="2144286" cy="327160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5" idx="2"/>
            <a:endCxn id="33" idx="0"/>
          </p:cNvCxnSpPr>
          <p:nvPr/>
        </p:nvCxnSpPr>
        <p:spPr>
          <a:xfrm rot="5400000">
            <a:off x="6616413" y="1290558"/>
            <a:ext cx="423042" cy="431576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  <p:bldP spid="25" grpId="0"/>
      <p:bldP spid="27" grpId="0" animBg="1"/>
      <p:bldP spid="28" grpId="0" animBg="1"/>
      <p:bldP spid="33" grpId="0" animBg="1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389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SChat – A Secure Chat </vt:lpstr>
      <vt:lpstr>Introduction</vt:lpstr>
      <vt:lpstr>Functionality of the SChat protocol</vt:lpstr>
      <vt:lpstr>Registration Process:</vt:lpstr>
      <vt:lpstr>Registration Process:</vt:lpstr>
      <vt:lpstr>Connection Process:</vt:lpstr>
      <vt:lpstr>Connection Process:</vt:lpstr>
      <vt:lpstr>Opening Chat Process</vt:lpstr>
      <vt:lpstr>Open Chat - Step 1 Get Info</vt:lpstr>
      <vt:lpstr>Get Info Process:</vt:lpstr>
      <vt:lpstr>Open Chat Step 1: Alice with Bob – Handshake   </vt:lpstr>
      <vt:lpstr>Establishing Secure Chat Process:</vt:lpstr>
      <vt:lpstr>Login Window: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Server (TTP) Window: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SChat – A Secure Chat</dc:title>
  <dc:creator>%username%</dc:creator>
  <cp:lastModifiedBy>%username%</cp:lastModifiedBy>
  <cp:revision>51</cp:revision>
  <dcterms:created xsi:type="dcterms:W3CDTF">2017-06-27T18:10:49Z</dcterms:created>
  <dcterms:modified xsi:type="dcterms:W3CDTF">2017-06-28T14:54:42Z</dcterms:modified>
</cp:coreProperties>
</file>