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Medium" charset="1" panose="02000000000000000000"/>
      <p:regular r:id="rId10"/>
    </p:embeddedFont>
    <p:embeddedFont>
      <p:font typeface="Poppins Medium Bold" charset="1" panose="02000000000000000000"/>
      <p:regular r:id="rId11"/>
    </p:embeddedFont>
    <p:embeddedFont>
      <p:font typeface="Code Pro" charset="1" panose="00000500000000000000"/>
      <p:regular r:id="rId12"/>
    </p:embeddedFont>
    <p:embeddedFont>
      <p:font typeface="Code Pro Bold" charset="1" panose="00000800000000000000"/>
      <p:regular r:id="rId13"/>
    </p:embeddedFont>
    <p:embeddedFont>
      <p:font typeface="Open Sans Light" charset="1" panose="020B0306030504020204"/>
      <p:regular r:id="rId14"/>
    </p:embeddedFont>
    <p:embeddedFont>
      <p:font typeface="Open Sans Light Bold" charset="1" panose="020B0806030504020204"/>
      <p:regular r:id="rId15"/>
    </p:embeddedFont>
    <p:embeddedFont>
      <p:font typeface="Open Sans Light Italics" charset="1" panose="020B0306030504020204"/>
      <p:regular r:id="rId16"/>
    </p:embeddedFont>
    <p:embeddedFont>
      <p:font typeface="Open Sans Light Bold Italics" charset="1" panose="020B0806030504020204"/>
      <p:regular r:id="rId17"/>
    </p:embeddedFont>
    <p:embeddedFont>
      <p:font typeface="Open Sans" charset="1" panose="020B0606030504020204"/>
      <p:regular r:id="rId18"/>
    </p:embeddedFont>
    <p:embeddedFont>
      <p:font typeface="Open Sans Bold" charset="1" panose="020B0806030504020204"/>
      <p:regular r:id="rId19"/>
    </p:embeddedFont>
    <p:embeddedFont>
      <p:font typeface="Open Sans Italics" charset="1" panose="020B0606030504020204"/>
      <p:regular r:id="rId20"/>
    </p:embeddedFont>
    <p:embeddedFont>
      <p:font typeface="Open Sans Bold Italics" charset="1" panose="020B0806030504020204"/>
      <p:regular r:id="rId21"/>
    </p:embeddedFont>
    <p:embeddedFont>
      <p:font typeface="Open Sans Extra Bold" charset="1" panose="020B0906030804020204"/>
      <p:regular r:id="rId22"/>
    </p:embeddedFont>
    <p:embeddedFont>
      <p:font typeface="Open Sans Extra Bold Italics" charset="1" panose="020B0906030804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39" Target="slides/slide1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4225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876649" y="3641312"/>
            <a:ext cx="4990281" cy="4846810"/>
          </a:xfrm>
          <a:prstGeom prst="rect">
            <a:avLst/>
          </a:prstGeom>
        </p:spPr>
      </p:pic>
      <p:grpSp>
        <p:nvGrpSpPr>
          <p:cNvPr name="Group 3" id="3"/>
          <p:cNvGrpSpPr/>
          <p:nvPr/>
        </p:nvGrpSpPr>
        <p:grpSpPr>
          <a:xfrm rot="0">
            <a:off x="1292828" y="409287"/>
            <a:ext cx="15702344" cy="4416815"/>
            <a:chOff x="0" y="0"/>
            <a:chExt cx="20936459" cy="5889087"/>
          </a:xfrm>
        </p:grpSpPr>
        <p:sp>
          <p:nvSpPr>
            <p:cNvPr name="TextBox 4" id="4"/>
            <p:cNvSpPr txBox="true"/>
            <p:nvPr/>
          </p:nvSpPr>
          <p:spPr>
            <a:xfrm rot="0">
              <a:off x="0" y="114300"/>
              <a:ext cx="20936459" cy="4559300"/>
            </a:xfrm>
            <a:prstGeom prst="rect">
              <a:avLst/>
            </a:prstGeom>
          </p:spPr>
          <p:txBody>
            <a:bodyPr anchor="t" rtlCol="false" tIns="0" lIns="0" bIns="0" rIns="0">
              <a:spAutoFit/>
            </a:bodyPr>
            <a:lstStyle/>
            <a:p>
              <a:pPr>
                <a:lnSpc>
                  <a:spcPts val="13200"/>
                </a:lnSpc>
              </a:pPr>
              <a:r>
                <a:rPr lang="en-US" sz="12000">
                  <a:solidFill>
                    <a:srgbClr val="FDF9DE"/>
                  </a:solidFill>
                  <a:latin typeface="Open Sans Light Bold Italics"/>
                </a:rPr>
                <a:t>Distracted Driver Detection</a:t>
              </a:r>
            </a:p>
          </p:txBody>
        </p:sp>
        <p:sp>
          <p:nvSpPr>
            <p:cNvPr name="TextBox 5" id="5"/>
            <p:cNvSpPr txBox="true"/>
            <p:nvPr/>
          </p:nvSpPr>
          <p:spPr>
            <a:xfrm rot="0">
              <a:off x="0" y="5320233"/>
              <a:ext cx="20936459" cy="568854"/>
            </a:xfrm>
            <a:prstGeom prst="rect">
              <a:avLst/>
            </a:prstGeom>
          </p:spPr>
          <p:txBody>
            <a:bodyPr anchor="t" rtlCol="false" tIns="0" lIns="0" bIns="0" rIns="0">
              <a:spAutoFit/>
            </a:bodyPr>
            <a:lstStyle/>
            <a:p>
              <a:pPr>
                <a:lnSpc>
                  <a:spcPts val="3360"/>
                </a:lnSpc>
              </a:pPr>
            </a:p>
          </p:txBody>
        </p:sp>
      </p:grpSp>
      <p:sp>
        <p:nvSpPr>
          <p:cNvPr name="TextBox 6" id="6"/>
          <p:cNvSpPr txBox="true"/>
          <p:nvPr/>
        </p:nvSpPr>
        <p:spPr>
          <a:xfrm rot="0">
            <a:off x="2827116" y="5921842"/>
            <a:ext cx="4342706" cy="2652358"/>
          </a:xfrm>
          <a:prstGeom prst="rect">
            <a:avLst/>
          </a:prstGeom>
        </p:spPr>
        <p:txBody>
          <a:bodyPr anchor="t" rtlCol="false" tIns="0" lIns="0" bIns="0" rIns="0">
            <a:spAutoFit/>
          </a:bodyPr>
          <a:lstStyle/>
          <a:p>
            <a:pPr algn="ctr">
              <a:lnSpc>
                <a:spcPts val="10639"/>
              </a:lnSpc>
            </a:pPr>
            <a:r>
              <a:rPr lang="en-US" sz="7599">
                <a:solidFill>
                  <a:srgbClr val="FDF9DE"/>
                </a:solidFill>
                <a:latin typeface="Open Sans Light Bold"/>
              </a:rPr>
              <a:t>By</a:t>
            </a:r>
          </a:p>
          <a:p>
            <a:pPr algn="ctr">
              <a:lnSpc>
                <a:spcPts val="10639"/>
              </a:lnSpc>
            </a:pPr>
            <a:r>
              <a:rPr lang="en-US" sz="7599">
                <a:solidFill>
                  <a:srgbClr val="FDF9DE"/>
                </a:solidFill>
                <a:latin typeface="Open Sans Light Bold"/>
              </a:rPr>
              <a:t>Group - 8</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242254"/>
        </a:solidFill>
      </p:bgPr>
    </p:bg>
    <p:spTree>
      <p:nvGrpSpPr>
        <p:cNvPr id="1" name=""/>
        <p:cNvGrpSpPr/>
        <p:nvPr/>
      </p:nvGrpSpPr>
      <p:grpSpPr>
        <a:xfrm>
          <a:off x="0" y="0"/>
          <a:ext cx="0" cy="0"/>
          <a:chOff x="0" y="0"/>
          <a:chExt cx="0" cy="0"/>
        </a:xfrm>
      </p:grpSpPr>
      <p:sp>
        <p:nvSpPr>
          <p:cNvPr name="TextBox 2" id="2"/>
          <p:cNvSpPr txBox="true"/>
          <p:nvPr/>
        </p:nvSpPr>
        <p:spPr>
          <a:xfrm rot="0">
            <a:off x="611033" y="544752"/>
            <a:ext cx="17065933" cy="9140347"/>
          </a:xfrm>
          <a:prstGeom prst="rect">
            <a:avLst/>
          </a:prstGeom>
        </p:spPr>
        <p:txBody>
          <a:bodyPr anchor="t" rtlCol="false" tIns="0" lIns="0" bIns="0" rIns="0">
            <a:spAutoFit/>
          </a:bodyPr>
          <a:lstStyle/>
          <a:p>
            <a:pPr>
              <a:lnSpc>
                <a:spcPts val="4895"/>
              </a:lnSpc>
            </a:pPr>
            <a:r>
              <a:rPr lang="en-US" sz="3496">
                <a:solidFill>
                  <a:srgbClr val="FFFFFF"/>
                </a:solidFill>
                <a:latin typeface="Open Sans Light Bold"/>
              </a:rPr>
              <a:t>Feedforward neural network:</a:t>
            </a:r>
          </a:p>
          <a:p>
            <a:pPr>
              <a:lnSpc>
                <a:spcPts val="4487"/>
              </a:lnSpc>
            </a:pPr>
            <a:r>
              <a:rPr lang="en-US" sz="3302">
                <a:solidFill>
                  <a:srgbClr val="FFFFFF"/>
                </a:solidFill>
                <a:latin typeface="Open Sans Light Bold"/>
              </a:rPr>
              <a:t>Initially, we also tried with Feedforward neural network, </a:t>
            </a:r>
            <a:r>
              <a:rPr lang="en-US" sz="3205">
                <a:solidFill>
                  <a:srgbClr val="FFFFFF"/>
                </a:solidFill>
                <a:latin typeface="Open Sans Light Bold"/>
              </a:rPr>
              <a:t>we took one input layer having nodes 80*80*3 and 3 hidden layers 100,100,60 respectively. And an output layer of 10 with softmax.</a:t>
            </a:r>
          </a:p>
          <a:p>
            <a:pPr>
              <a:lnSpc>
                <a:spcPts val="4487"/>
              </a:lnSpc>
            </a:pPr>
          </a:p>
          <a:p>
            <a:pPr>
              <a:lnSpc>
                <a:spcPts val="4487"/>
              </a:lnSpc>
            </a:pPr>
            <a:r>
              <a:rPr lang="en-US" sz="3205">
                <a:solidFill>
                  <a:srgbClr val="FFFFFF"/>
                </a:solidFill>
                <a:latin typeface="Open Sans Light Bold"/>
              </a:rPr>
              <a:t>hyperparameter tunning:</a:t>
            </a:r>
          </a:p>
          <a:p>
            <a:pPr>
              <a:lnSpc>
                <a:spcPts val="4487"/>
              </a:lnSpc>
            </a:pPr>
            <a:r>
              <a:rPr lang="en-US" sz="3205">
                <a:solidFill>
                  <a:srgbClr val="FFFFFF"/>
                </a:solidFill>
                <a:latin typeface="Open Sans Light Bold"/>
              </a:rPr>
              <a:t>Each node in the hidden layer has relu as an activation function outputting activation score 0 to 1. And to solve the vanishing gradient we used Adam optimizer with a learning rate of 0.001.</a:t>
            </a:r>
          </a:p>
          <a:p>
            <a:pPr>
              <a:lnSpc>
                <a:spcPts val="4487"/>
              </a:lnSpc>
            </a:pPr>
          </a:p>
          <a:p>
            <a:pPr>
              <a:lnSpc>
                <a:spcPts val="4487"/>
              </a:lnSpc>
            </a:pPr>
            <a:r>
              <a:rPr lang="en-US" sz="3205">
                <a:solidFill>
                  <a:srgbClr val="FFFFFF"/>
                </a:solidFill>
                <a:latin typeface="Open Sans Light Bold"/>
              </a:rPr>
              <a:t>we have used cross-entropy to caliculate loss and recorded a loss of 0.010 for 3 epochs and an accuracy of 97.</a:t>
            </a:r>
          </a:p>
          <a:p>
            <a:pPr>
              <a:lnSpc>
                <a:spcPts val="4487"/>
              </a:lnSpc>
            </a:pPr>
          </a:p>
          <a:p>
            <a:pPr>
              <a:lnSpc>
                <a:spcPts val="4487"/>
              </a:lnSpc>
            </a:pPr>
            <a:r>
              <a:rPr lang="en-US" sz="3205">
                <a:solidFill>
                  <a:srgbClr val="FFFFFF"/>
                </a:solidFill>
                <a:latin typeface="Open Sans Light Bold"/>
              </a:rPr>
              <a:t>for each of the models, we performed train, validation, test to make our model better.</a:t>
            </a:r>
          </a:p>
          <a:p>
            <a:pPr>
              <a:lnSpc>
                <a:spcPts val="4487"/>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3BDD7"/>
        </a:solidFill>
      </p:bgPr>
    </p:bg>
    <p:spTree>
      <p:nvGrpSpPr>
        <p:cNvPr id="1" name=""/>
        <p:cNvGrpSpPr/>
        <p:nvPr/>
      </p:nvGrpSpPr>
      <p:grpSpPr>
        <a:xfrm>
          <a:off x="0" y="0"/>
          <a:ext cx="0" cy="0"/>
          <a:chOff x="0" y="0"/>
          <a:chExt cx="0" cy="0"/>
        </a:xfrm>
      </p:grpSpPr>
      <p:sp>
        <p:nvSpPr>
          <p:cNvPr name="TextBox 2" id="2"/>
          <p:cNvSpPr txBox="true"/>
          <p:nvPr/>
        </p:nvSpPr>
        <p:spPr>
          <a:xfrm rot="0">
            <a:off x="543816" y="725765"/>
            <a:ext cx="17744184" cy="8830720"/>
          </a:xfrm>
          <a:prstGeom prst="rect">
            <a:avLst/>
          </a:prstGeom>
        </p:spPr>
        <p:txBody>
          <a:bodyPr anchor="t" rtlCol="false" tIns="0" lIns="0" bIns="0" rIns="0">
            <a:spAutoFit/>
          </a:bodyPr>
          <a:lstStyle/>
          <a:p>
            <a:pPr>
              <a:lnSpc>
                <a:spcPts val="4352"/>
              </a:lnSpc>
            </a:pPr>
            <a:r>
              <a:rPr lang="en-US" sz="3108">
                <a:solidFill>
                  <a:srgbClr val="000000"/>
                </a:solidFill>
                <a:latin typeface="Code Pro"/>
              </a:rPr>
              <a:t>                      State Farm is a large group of insurance an</a:t>
            </a:r>
            <a:r>
              <a:rPr lang="en-US" sz="3108">
                <a:solidFill>
                  <a:srgbClr val="000000"/>
                </a:solidFill>
                <a:latin typeface="Code Pro"/>
              </a:rPr>
              <a:t>d financial-vices companies throughout the United States. They released their dataset of 2D dashboard camera images for a Kaggle challenge. The dataset had 22400 training images and 79727 testing images. The resolution was 640 x 480 pixels. The training images had corresponding labels attached. Labels be-longed to one of the ten classes as mentioned below:</a:t>
            </a:r>
          </a:p>
          <a:p>
            <a:pPr algn="just">
              <a:lnSpc>
                <a:spcPts val="4352"/>
              </a:lnSpc>
            </a:pPr>
            <a:r>
              <a:rPr lang="en-US" sz="3108">
                <a:solidFill>
                  <a:srgbClr val="000000"/>
                </a:solidFill>
                <a:latin typeface="Code Pro"/>
              </a:rPr>
              <a:t>             </a:t>
            </a:r>
            <a:r>
              <a:rPr lang="en-US" sz="3108">
                <a:solidFill>
                  <a:srgbClr val="000000"/>
                </a:solidFill>
                <a:latin typeface="Code Pro"/>
              </a:rPr>
              <a:t>•c0: normal driving</a:t>
            </a:r>
          </a:p>
          <a:p>
            <a:pPr algn="just">
              <a:lnSpc>
                <a:spcPts val="4352"/>
              </a:lnSpc>
            </a:pPr>
            <a:r>
              <a:rPr lang="en-US" sz="3108">
                <a:solidFill>
                  <a:srgbClr val="000000"/>
                </a:solidFill>
                <a:latin typeface="Code Pro"/>
              </a:rPr>
              <a:t>             •c1: texting - right</a:t>
            </a:r>
          </a:p>
          <a:p>
            <a:pPr algn="just">
              <a:lnSpc>
                <a:spcPts val="4352"/>
              </a:lnSpc>
            </a:pPr>
            <a:r>
              <a:rPr lang="en-US" sz="3108">
                <a:solidFill>
                  <a:srgbClr val="000000"/>
                </a:solidFill>
                <a:latin typeface="Code Pro"/>
              </a:rPr>
              <a:t>             •c2: talking on the phone - right</a:t>
            </a:r>
          </a:p>
          <a:p>
            <a:pPr algn="just">
              <a:lnSpc>
                <a:spcPts val="4352"/>
              </a:lnSpc>
            </a:pPr>
            <a:r>
              <a:rPr lang="en-US" sz="3108">
                <a:solidFill>
                  <a:srgbClr val="000000"/>
                </a:solidFill>
                <a:latin typeface="Code Pro"/>
              </a:rPr>
              <a:t>             •c3: texting - left</a:t>
            </a:r>
          </a:p>
          <a:p>
            <a:pPr algn="just">
              <a:lnSpc>
                <a:spcPts val="4352"/>
              </a:lnSpc>
            </a:pPr>
            <a:r>
              <a:rPr lang="en-US" sz="3108">
                <a:solidFill>
                  <a:srgbClr val="000000"/>
                </a:solidFill>
                <a:latin typeface="Code Pro"/>
              </a:rPr>
              <a:t>             •c4: talking on the phone - left</a:t>
            </a:r>
          </a:p>
          <a:p>
            <a:pPr algn="just">
              <a:lnSpc>
                <a:spcPts val="4352"/>
              </a:lnSpc>
            </a:pPr>
            <a:r>
              <a:rPr lang="en-US" sz="3108">
                <a:solidFill>
                  <a:srgbClr val="000000"/>
                </a:solidFill>
                <a:latin typeface="Code Pro"/>
              </a:rPr>
              <a:t>             •c5: operating the radio</a:t>
            </a:r>
          </a:p>
          <a:p>
            <a:pPr algn="just">
              <a:lnSpc>
                <a:spcPts val="4352"/>
              </a:lnSpc>
            </a:pPr>
            <a:r>
              <a:rPr lang="en-US" sz="3108">
                <a:solidFill>
                  <a:srgbClr val="000000"/>
                </a:solidFill>
                <a:latin typeface="Code Pro"/>
              </a:rPr>
              <a:t>             •c6: drinking</a:t>
            </a:r>
          </a:p>
          <a:p>
            <a:pPr algn="just">
              <a:lnSpc>
                <a:spcPts val="4352"/>
              </a:lnSpc>
            </a:pPr>
            <a:r>
              <a:rPr lang="en-US" sz="3108">
                <a:solidFill>
                  <a:srgbClr val="000000"/>
                </a:solidFill>
                <a:latin typeface="Code Pro"/>
              </a:rPr>
              <a:t>             •c7: reaching behind</a:t>
            </a:r>
          </a:p>
          <a:p>
            <a:pPr algn="just">
              <a:lnSpc>
                <a:spcPts val="4352"/>
              </a:lnSpc>
            </a:pPr>
            <a:r>
              <a:rPr lang="en-US" sz="3108">
                <a:solidFill>
                  <a:srgbClr val="000000"/>
                </a:solidFill>
                <a:latin typeface="Code Pro"/>
              </a:rPr>
              <a:t>             •c8: hair and makeup</a:t>
            </a:r>
          </a:p>
          <a:p>
            <a:pPr algn="just">
              <a:lnSpc>
                <a:spcPts val="4352"/>
              </a:lnSpc>
            </a:pPr>
            <a:r>
              <a:rPr lang="en-US" sz="3108">
                <a:solidFill>
                  <a:srgbClr val="000000"/>
                </a:solidFill>
                <a:latin typeface="Code Pro"/>
              </a:rPr>
              <a:t>             •c9: talking to the passenger</a:t>
            </a:r>
          </a:p>
        </p:txBody>
      </p:sp>
      <p:sp>
        <p:nvSpPr>
          <p:cNvPr name="TextBox 3" id="3"/>
          <p:cNvSpPr txBox="true"/>
          <p:nvPr/>
        </p:nvSpPr>
        <p:spPr>
          <a:xfrm rot="0">
            <a:off x="271908" y="-95250"/>
            <a:ext cx="2578199" cy="88769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Dataset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7A3D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7940" b="0"/>
          <a:stretch>
            <a:fillRect/>
          </a:stretch>
        </p:blipFill>
        <p:spPr>
          <a:xfrm flipH="false" flipV="false" rot="0">
            <a:off x="505716" y="1516830"/>
            <a:ext cx="7832698" cy="5438273"/>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9144000" y="1475732"/>
            <a:ext cx="8487375" cy="5479370"/>
          </a:xfrm>
          <a:prstGeom prst="rect">
            <a:avLst/>
          </a:prstGeom>
        </p:spPr>
      </p:pic>
      <p:sp>
        <p:nvSpPr>
          <p:cNvPr name="TextBox 4" id="4"/>
          <p:cNvSpPr txBox="true"/>
          <p:nvPr/>
        </p:nvSpPr>
        <p:spPr>
          <a:xfrm rot="0">
            <a:off x="292449" y="131485"/>
            <a:ext cx="6709767" cy="897215"/>
          </a:xfrm>
          <a:prstGeom prst="rect">
            <a:avLst/>
          </a:prstGeom>
        </p:spPr>
        <p:txBody>
          <a:bodyPr anchor="t" rtlCol="false" tIns="0" lIns="0" bIns="0" rIns="0">
            <a:spAutoFit/>
          </a:bodyPr>
          <a:lstStyle/>
          <a:p>
            <a:pPr algn="ctr">
              <a:lnSpc>
                <a:spcPts val="7279"/>
              </a:lnSpc>
            </a:pPr>
            <a:r>
              <a:rPr lang="en-US" sz="5199">
                <a:solidFill>
                  <a:srgbClr val="000000"/>
                </a:solidFill>
                <a:latin typeface="Code Pro Bold"/>
              </a:rPr>
              <a:t>Experimental results</a:t>
            </a:r>
          </a:p>
        </p:txBody>
      </p:sp>
      <p:sp>
        <p:nvSpPr>
          <p:cNvPr name="TextBox 5" id="5"/>
          <p:cNvSpPr txBox="true"/>
          <p:nvPr/>
        </p:nvSpPr>
        <p:spPr>
          <a:xfrm rot="0">
            <a:off x="666150" y="7642887"/>
            <a:ext cx="17631375" cy="1793756"/>
          </a:xfrm>
          <a:prstGeom prst="rect">
            <a:avLst/>
          </a:prstGeom>
        </p:spPr>
        <p:txBody>
          <a:bodyPr anchor="t" rtlCol="false" tIns="0" lIns="0" bIns="0" rIns="0">
            <a:spAutoFit/>
          </a:bodyPr>
          <a:lstStyle/>
          <a:p>
            <a:pPr>
              <a:lnSpc>
                <a:spcPts val="4759"/>
              </a:lnSpc>
            </a:pPr>
            <a:r>
              <a:rPr lang="en-US" sz="3399">
                <a:solidFill>
                  <a:srgbClr val="000000"/>
                </a:solidFill>
                <a:latin typeface="Code Pro"/>
              </a:rPr>
              <a:t>These are the train and validation accuracies and losses for 3 epochs. We can say that our model has performed well. By having a loss of  0.021 and at the testing we got an accuracy of 98%.</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9D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926858" y="5906717"/>
            <a:ext cx="7904383" cy="4095448"/>
          </a:xfrm>
          <a:prstGeom prst="rect">
            <a:avLst/>
          </a:prstGeom>
        </p:spPr>
      </p:pic>
      <p:sp>
        <p:nvSpPr>
          <p:cNvPr name="TextBox 3" id="3"/>
          <p:cNvSpPr txBox="true"/>
          <p:nvPr/>
        </p:nvSpPr>
        <p:spPr>
          <a:xfrm rot="0">
            <a:off x="1109017" y="480080"/>
            <a:ext cx="8996561" cy="967720"/>
          </a:xfrm>
          <a:prstGeom prst="rect">
            <a:avLst/>
          </a:prstGeom>
        </p:spPr>
        <p:txBody>
          <a:bodyPr anchor="t" rtlCol="false" tIns="0" lIns="0" bIns="0" rIns="0">
            <a:spAutoFit/>
          </a:bodyPr>
          <a:lstStyle/>
          <a:p>
            <a:pPr algn="ctr">
              <a:lnSpc>
                <a:spcPts val="7839"/>
              </a:lnSpc>
            </a:pPr>
            <a:r>
              <a:rPr lang="en-US" sz="5599">
                <a:solidFill>
                  <a:srgbClr val="000000"/>
                </a:solidFill>
                <a:latin typeface="Open Sans Bold"/>
              </a:rPr>
              <a:t>Hyper parameter tunings</a:t>
            </a:r>
          </a:p>
        </p:txBody>
      </p:sp>
      <p:sp>
        <p:nvSpPr>
          <p:cNvPr name="TextBox 4" id="4"/>
          <p:cNvSpPr txBox="true"/>
          <p:nvPr/>
        </p:nvSpPr>
        <p:spPr>
          <a:xfrm rot="0">
            <a:off x="374065" y="1858334"/>
            <a:ext cx="16691203" cy="3607197"/>
          </a:xfrm>
          <a:prstGeom prst="rect">
            <a:avLst/>
          </a:prstGeom>
        </p:spPr>
        <p:txBody>
          <a:bodyPr anchor="t" rtlCol="false" tIns="0" lIns="0" bIns="0" rIns="0">
            <a:spAutoFit/>
          </a:bodyPr>
          <a:lstStyle/>
          <a:p>
            <a:pPr>
              <a:lnSpc>
                <a:spcPts val="4759"/>
              </a:lnSpc>
            </a:pPr>
            <a:r>
              <a:rPr lang="en-US" sz="3399">
                <a:solidFill>
                  <a:srgbClr val="000000"/>
                </a:solidFill>
                <a:latin typeface="Code Pro"/>
              </a:rPr>
              <a:t>we have used SGD, Adam optimizer for the gradient descent to solve the vanishing gradient and add momentum. Both have worked well.</a:t>
            </a:r>
          </a:p>
          <a:p>
            <a:pPr>
              <a:lnSpc>
                <a:spcPts val="4759"/>
              </a:lnSpc>
            </a:pPr>
            <a:r>
              <a:rPr lang="en-US" sz="3399">
                <a:solidFill>
                  <a:srgbClr val="000000"/>
                </a:solidFill>
                <a:latin typeface="Code Pro"/>
              </a:rPr>
              <a:t>we have used relu as activation function outputs in range 0 - 1 as activation.</a:t>
            </a:r>
          </a:p>
          <a:p>
            <a:pPr>
              <a:lnSpc>
                <a:spcPts val="4759"/>
              </a:lnSpc>
            </a:pPr>
            <a:r>
              <a:rPr lang="en-US" sz="3399">
                <a:solidFill>
                  <a:srgbClr val="000000"/>
                </a:solidFill>
                <a:latin typeface="Code Pro"/>
              </a:rPr>
              <a:t>And additionally, we have batched our signals (images) of size 10, resized images into (224,224), and normalized our images.  </a:t>
            </a:r>
          </a:p>
          <a:p>
            <a:pPr>
              <a:lnSpc>
                <a:spcPts val="4759"/>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3BDD7"/>
        </a:solidFill>
      </p:bgPr>
    </p:bg>
    <p:spTree>
      <p:nvGrpSpPr>
        <p:cNvPr id="1" name=""/>
        <p:cNvGrpSpPr/>
        <p:nvPr/>
      </p:nvGrpSpPr>
      <p:grpSpPr>
        <a:xfrm>
          <a:off x="0" y="0"/>
          <a:ext cx="0" cy="0"/>
          <a:chOff x="0" y="0"/>
          <a:chExt cx="0" cy="0"/>
        </a:xfrm>
      </p:grpSpPr>
      <p:sp>
        <p:nvSpPr>
          <p:cNvPr name="TextBox 2" id="2"/>
          <p:cNvSpPr txBox="true"/>
          <p:nvPr/>
        </p:nvSpPr>
        <p:spPr>
          <a:xfrm rot="0">
            <a:off x="1028700" y="923925"/>
            <a:ext cx="8630047" cy="927657"/>
          </a:xfrm>
          <a:prstGeom prst="rect">
            <a:avLst/>
          </a:prstGeom>
        </p:spPr>
        <p:txBody>
          <a:bodyPr anchor="t" rtlCol="false" tIns="0" lIns="0" bIns="0" rIns="0">
            <a:spAutoFit/>
          </a:bodyPr>
          <a:lstStyle/>
          <a:p>
            <a:pPr algn="ctr">
              <a:lnSpc>
                <a:spcPts val="7559"/>
              </a:lnSpc>
            </a:pPr>
            <a:r>
              <a:rPr lang="en-US" sz="5399">
                <a:solidFill>
                  <a:srgbClr val="000000"/>
                </a:solidFill>
                <a:latin typeface="Code Pro Bold"/>
              </a:rPr>
              <a:t>Comparison with existing</a:t>
            </a:r>
          </a:p>
        </p:txBody>
      </p:sp>
      <p:sp>
        <p:nvSpPr>
          <p:cNvPr name="TextBox 3" id="3"/>
          <p:cNvSpPr txBox="true"/>
          <p:nvPr/>
        </p:nvSpPr>
        <p:spPr>
          <a:xfrm rot="0">
            <a:off x="1028700" y="3237274"/>
            <a:ext cx="16524589" cy="3736252"/>
          </a:xfrm>
          <a:prstGeom prst="rect">
            <a:avLst/>
          </a:prstGeom>
        </p:spPr>
        <p:txBody>
          <a:bodyPr anchor="t" rtlCol="false" tIns="0" lIns="0" bIns="0" rIns="0">
            <a:spAutoFit/>
          </a:bodyPr>
          <a:lstStyle/>
          <a:p>
            <a:pPr>
              <a:lnSpc>
                <a:spcPts val="4920"/>
              </a:lnSpc>
            </a:pPr>
            <a:r>
              <a:rPr lang="en-US" sz="3514">
                <a:solidFill>
                  <a:srgbClr val="000000"/>
                </a:solidFill>
                <a:latin typeface="Code Pro"/>
              </a:rPr>
              <a:t>We have also Alex net along with a mobile net and found that mobile net is computationally less effective having parameters  60M and 4.2M respectively. whereas google net, VGG has 6.8M and 138M.</a:t>
            </a:r>
          </a:p>
          <a:p>
            <a:pPr>
              <a:lnSpc>
                <a:spcPts val="4920"/>
              </a:lnSpc>
            </a:pPr>
            <a:r>
              <a:rPr lang="en-US" sz="3514">
                <a:solidFill>
                  <a:srgbClr val="000000"/>
                </a:solidFill>
                <a:latin typeface="Code Pro"/>
              </a:rPr>
              <a:t> </a:t>
            </a:r>
          </a:p>
          <a:p>
            <a:pPr>
              <a:lnSpc>
                <a:spcPts val="4920"/>
              </a:lnSpc>
            </a:pPr>
            <a:r>
              <a:rPr lang="en-US" sz="3514">
                <a:solidFill>
                  <a:srgbClr val="000000"/>
                </a:solidFill>
                <a:latin typeface="Code Pro"/>
              </a:rPr>
              <a:t>we have got an accuracy of 93.7% with a loss of 0.192 for Alex net and an accuracy of 98% with a loss of  0.021</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C7A3D7"/>
        </a:solidFill>
      </p:bgPr>
    </p:bg>
    <p:spTree>
      <p:nvGrpSpPr>
        <p:cNvPr id="1" name=""/>
        <p:cNvGrpSpPr/>
        <p:nvPr/>
      </p:nvGrpSpPr>
      <p:grpSpPr>
        <a:xfrm>
          <a:off x="0" y="0"/>
          <a:ext cx="0" cy="0"/>
          <a:chOff x="0" y="0"/>
          <a:chExt cx="0" cy="0"/>
        </a:xfrm>
      </p:grpSpPr>
      <p:sp>
        <p:nvSpPr>
          <p:cNvPr name="TextBox 2" id="2"/>
          <p:cNvSpPr txBox="true"/>
          <p:nvPr/>
        </p:nvSpPr>
        <p:spPr>
          <a:xfrm rot="0">
            <a:off x="798399" y="933450"/>
            <a:ext cx="10026237" cy="88769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Related work and Reference</a:t>
            </a:r>
          </a:p>
        </p:txBody>
      </p:sp>
      <p:sp>
        <p:nvSpPr>
          <p:cNvPr name="TextBox 3" id="3"/>
          <p:cNvSpPr txBox="true"/>
          <p:nvPr/>
        </p:nvSpPr>
        <p:spPr>
          <a:xfrm rot="0">
            <a:off x="729028" y="2024221"/>
            <a:ext cx="16530272" cy="7234079"/>
          </a:xfrm>
          <a:prstGeom prst="rect">
            <a:avLst/>
          </a:prstGeom>
        </p:spPr>
        <p:txBody>
          <a:bodyPr anchor="t" rtlCol="false" tIns="0" lIns="0" bIns="0" rIns="0">
            <a:spAutoFit/>
          </a:bodyPr>
          <a:lstStyle/>
          <a:p>
            <a:pPr>
              <a:lnSpc>
                <a:spcPts val="4759"/>
              </a:lnSpc>
            </a:pPr>
            <a:r>
              <a:rPr lang="en-US" sz="3399">
                <a:solidFill>
                  <a:srgbClr val="000000"/>
                </a:solidFill>
                <a:latin typeface="Code Pro"/>
              </a:rPr>
              <a:t>This is an open competition on Kaggle conducted by a state farm an American insurance company. Many have worked on this, but a few have used mobile net and PyTorch</a:t>
            </a:r>
          </a:p>
          <a:p>
            <a:pPr>
              <a:lnSpc>
                <a:spcPts val="4759"/>
              </a:lnSpc>
            </a:pPr>
            <a:r>
              <a:rPr lang="en-US" sz="3399">
                <a:solidFill>
                  <a:srgbClr val="000000"/>
                </a:solidFill>
                <a:latin typeface="Code Pro"/>
              </a:rPr>
              <a:t>which gave good results for our project.</a:t>
            </a:r>
          </a:p>
          <a:p>
            <a:pPr>
              <a:lnSpc>
                <a:spcPts val="4759"/>
              </a:lnSpc>
            </a:pPr>
          </a:p>
          <a:p>
            <a:pPr>
              <a:lnSpc>
                <a:spcPts val="4759"/>
              </a:lnSpc>
            </a:pPr>
            <a:r>
              <a:rPr lang="en-US" sz="3399">
                <a:solidFill>
                  <a:srgbClr val="000000"/>
                </a:solidFill>
                <a:latin typeface="Code Pro"/>
              </a:rPr>
              <a:t>references:</a:t>
            </a:r>
          </a:p>
          <a:p>
            <a:pPr>
              <a:lnSpc>
                <a:spcPts val="4759"/>
              </a:lnSpc>
            </a:pPr>
          </a:p>
          <a:p>
            <a:pPr>
              <a:lnSpc>
                <a:spcPts val="4759"/>
              </a:lnSpc>
            </a:pPr>
            <a:r>
              <a:rPr lang="en-US" sz="3399">
                <a:solidFill>
                  <a:srgbClr val="000000"/>
                </a:solidFill>
                <a:latin typeface="Code Pro"/>
              </a:rPr>
              <a:t>Detection of Distracted Driver Using Convolutional Neural Network (thecvf.com)</a:t>
            </a:r>
          </a:p>
          <a:p>
            <a:pPr>
              <a:lnSpc>
                <a:spcPts val="4759"/>
              </a:lnSpc>
            </a:pPr>
          </a:p>
          <a:p>
            <a:pPr>
              <a:lnSpc>
                <a:spcPts val="4759"/>
              </a:lnSpc>
            </a:pPr>
            <a:r>
              <a:rPr lang="en-US" sz="3399">
                <a:solidFill>
                  <a:srgbClr val="000000"/>
                </a:solidFill>
                <a:latin typeface="Code Pro"/>
              </a:rPr>
              <a:t>[1704.04861] MobileNets: Efficient Convolutional Neural Networks for Mobile Vision Applications (arxiv.org)</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C7A3D7"/>
        </a:solidFill>
      </p:bgPr>
    </p:bg>
    <p:spTree>
      <p:nvGrpSpPr>
        <p:cNvPr id="1" name=""/>
        <p:cNvGrpSpPr/>
        <p:nvPr/>
      </p:nvGrpSpPr>
      <p:grpSpPr>
        <a:xfrm>
          <a:off x="0" y="0"/>
          <a:ext cx="0" cy="0"/>
          <a:chOff x="0" y="0"/>
          <a:chExt cx="0" cy="0"/>
        </a:xfrm>
      </p:grpSpPr>
      <p:sp>
        <p:nvSpPr>
          <p:cNvPr name="TextBox 2" id="2"/>
          <p:cNvSpPr txBox="true"/>
          <p:nvPr/>
        </p:nvSpPr>
        <p:spPr>
          <a:xfrm rot="0">
            <a:off x="6561485" y="4413903"/>
            <a:ext cx="5165031" cy="1316318"/>
          </a:xfrm>
          <a:prstGeom prst="rect">
            <a:avLst/>
          </a:prstGeom>
        </p:spPr>
        <p:txBody>
          <a:bodyPr anchor="t" rtlCol="false" tIns="0" lIns="0" bIns="0" rIns="0">
            <a:spAutoFit/>
          </a:bodyPr>
          <a:lstStyle/>
          <a:p>
            <a:pPr algn="ctr">
              <a:lnSpc>
                <a:spcPts val="10779"/>
              </a:lnSpc>
            </a:pPr>
            <a:r>
              <a:rPr lang="en-US" sz="7699">
                <a:solidFill>
                  <a:srgbClr val="000000"/>
                </a:solidFill>
                <a:latin typeface="Code Pro"/>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42254"/>
        </a:solidFill>
      </p:bgPr>
    </p:bg>
    <p:spTree>
      <p:nvGrpSpPr>
        <p:cNvPr id="1" name=""/>
        <p:cNvGrpSpPr/>
        <p:nvPr/>
      </p:nvGrpSpPr>
      <p:grpSpPr>
        <a:xfrm>
          <a:off x="0" y="0"/>
          <a:ext cx="0" cy="0"/>
          <a:chOff x="0" y="0"/>
          <a:chExt cx="0" cy="0"/>
        </a:xfrm>
      </p:grpSpPr>
      <p:sp>
        <p:nvSpPr>
          <p:cNvPr name="AutoShape 2" id="2"/>
          <p:cNvSpPr/>
          <p:nvPr/>
        </p:nvSpPr>
        <p:spPr>
          <a:xfrm rot="0">
            <a:off x="5547182" y="2337487"/>
            <a:ext cx="6492240" cy="0"/>
          </a:xfrm>
          <a:prstGeom prst="line">
            <a:avLst/>
          </a:prstGeom>
          <a:ln cap="rnd" w="47625">
            <a:solidFill>
              <a:srgbClr val="FFFFFF"/>
            </a:solidFill>
            <a:prstDash val="solid"/>
            <a:headEnd type="none" len="sm" w="sm"/>
            <a:tailEnd type="none" len="sm" w="sm"/>
          </a:ln>
        </p:spPr>
      </p:sp>
      <p:pic>
        <p:nvPicPr>
          <p:cNvPr name="Picture 3" id="3"/>
          <p:cNvPicPr>
            <a:picLocks noChangeAspect="true"/>
          </p:cNvPicPr>
          <p:nvPr/>
        </p:nvPicPr>
        <p:blipFill>
          <a:blip r:embed="rId2">
            <a:alphaModFix amt="8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171303">
            <a:off x="14949785" y="7588091"/>
            <a:ext cx="5060990" cy="4214425"/>
          </a:xfrm>
          <a:prstGeom prst="rect">
            <a:avLst/>
          </a:prstGeom>
        </p:spPr>
      </p:pic>
      <p:pic>
        <p:nvPicPr>
          <p:cNvPr name="Picture 4" id="4"/>
          <p:cNvPicPr>
            <a:picLocks noChangeAspect="true"/>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7747"/>
            <a:ext cx="4114800" cy="4114800"/>
          </a:xfrm>
          <a:prstGeom prst="rect">
            <a:avLst/>
          </a:prstGeom>
        </p:spPr>
      </p:pic>
      <p:sp>
        <p:nvSpPr>
          <p:cNvPr name="TextBox 5" id="5"/>
          <p:cNvSpPr txBox="true"/>
          <p:nvPr/>
        </p:nvSpPr>
        <p:spPr>
          <a:xfrm rot="0">
            <a:off x="6971349" y="531622"/>
            <a:ext cx="3643908" cy="1533525"/>
          </a:xfrm>
          <a:prstGeom prst="rect">
            <a:avLst/>
          </a:prstGeom>
        </p:spPr>
        <p:txBody>
          <a:bodyPr anchor="t" rtlCol="false" tIns="0" lIns="0" bIns="0" rIns="0">
            <a:spAutoFit/>
          </a:bodyPr>
          <a:lstStyle/>
          <a:p>
            <a:pPr algn="ctr">
              <a:lnSpc>
                <a:spcPts val="12599"/>
              </a:lnSpc>
            </a:pPr>
            <a:r>
              <a:rPr lang="en-US" sz="9000">
                <a:solidFill>
                  <a:srgbClr val="FFFFFF"/>
                </a:solidFill>
                <a:latin typeface="Open Sans Extra Bold"/>
              </a:rPr>
              <a:t>INDEX</a:t>
            </a:r>
          </a:p>
        </p:txBody>
      </p:sp>
      <p:sp>
        <p:nvSpPr>
          <p:cNvPr name="TextBox 6" id="6"/>
          <p:cNvSpPr txBox="true"/>
          <p:nvPr/>
        </p:nvSpPr>
        <p:spPr>
          <a:xfrm rot="0">
            <a:off x="1501265" y="3576557"/>
            <a:ext cx="8692357" cy="841931"/>
          </a:xfrm>
          <a:prstGeom prst="rect">
            <a:avLst/>
          </a:prstGeom>
        </p:spPr>
        <p:txBody>
          <a:bodyPr anchor="t" rtlCol="false" tIns="0" lIns="0" bIns="0" rIns="0">
            <a:spAutoFit/>
          </a:bodyPr>
          <a:lstStyle/>
          <a:p>
            <a:pPr algn="ctr" marL="1057911" indent="-528956" lvl="1">
              <a:lnSpc>
                <a:spcPts val="6860"/>
              </a:lnSpc>
              <a:buFont typeface="Arial"/>
              <a:buChar char="•"/>
            </a:pPr>
            <a:r>
              <a:rPr lang="en-US" sz="4900">
                <a:solidFill>
                  <a:srgbClr val="FFFFFF"/>
                </a:solidFill>
                <a:latin typeface="Code Pro"/>
              </a:rPr>
              <a:t>  Shyam Prasad Immadi</a:t>
            </a:r>
          </a:p>
        </p:txBody>
      </p:sp>
      <p:sp>
        <p:nvSpPr>
          <p:cNvPr name="TextBox 7" id="7"/>
          <p:cNvSpPr txBox="true"/>
          <p:nvPr/>
        </p:nvSpPr>
        <p:spPr>
          <a:xfrm rot="0">
            <a:off x="2223493" y="5563843"/>
            <a:ext cx="8391763" cy="841970"/>
          </a:xfrm>
          <a:prstGeom prst="rect">
            <a:avLst/>
          </a:prstGeom>
        </p:spPr>
        <p:txBody>
          <a:bodyPr anchor="t" rtlCol="false" tIns="0" lIns="0" bIns="0" rIns="0">
            <a:spAutoFit/>
          </a:bodyPr>
          <a:lstStyle/>
          <a:p>
            <a:pPr algn="ctr">
              <a:lnSpc>
                <a:spcPts val="6860"/>
              </a:lnSpc>
            </a:pPr>
            <a:r>
              <a:rPr lang="en-US" sz="4900">
                <a:solidFill>
                  <a:srgbClr val="FFFFFF"/>
                </a:solidFill>
                <a:latin typeface="Code Pro"/>
              </a:rPr>
              <a:t>2. Praneeth Varma D B R S  </a:t>
            </a:r>
          </a:p>
        </p:txBody>
      </p:sp>
      <p:sp>
        <p:nvSpPr>
          <p:cNvPr name="TextBox 8" id="8"/>
          <p:cNvSpPr txBox="true"/>
          <p:nvPr/>
        </p:nvSpPr>
        <p:spPr>
          <a:xfrm rot="0">
            <a:off x="2223493" y="7401325"/>
            <a:ext cx="7359134" cy="897215"/>
          </a:xfrm>
          <a:prstGeom prst="rect">
            <a:avLst/>
          </a:prstGeom>
        </p:spPr>
        <p:txBody>
          <a:bodyPr anchor="t" rtlCol="false" tIns="0" lIns="0" bIns="0" rIns="0">
            <a:spAutoFit/>
          </a:bodyPr>
          <a:lstStyle/>
          <a:p>
            <a:pPr algn="ctr">
              <a:lnSpc>
                <a:spcPts val="7279"/>
              </a:lnSpc>
            </a:pPr>
            <a:r>
              <a:rPr lang="en-US" sz="5199">
                <a:solidFill>
                  <a:srgbClr val="FFFFFF"/>
                </a:solidFill>
                <a:latin typeface="Code Pro"/>
              </a:rPr>
              <a:t>3.  Phani Chyavan DSK</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DF9DE"/>
        </a:solidFill>
      </p:bgPr>
    </p:bg>
    <p:spTree>
      <p:nvGrpSpPr>
        <p:cNvPr id="1" name=""/>
        <p:cNvGrpSpPr/>
        <p:nvPr/>
      </p:nvGrpSpPr>
      <p:grpSpPr>
        <a:xfrm>
          <a:off x="0" y="0"/>
          <a:ext cx="0" cy="0"/>
          <a:chOff x="0" y="0"/>
          <a:chExt cx="0" cy="0"/>
        </a:xfrm>
      </p:grpSpPr>
      <p:sp>
        <p:nvSpPr>
          <p:cNvPr name="TextBox 2" id="2"/>
          <p:cNvSpPr txBox="true"/>
          <p:nvPr/>
        </p:nvSpPr>
        <p:spPr>
          <a:xfrm rot="0">
            <a:off x="1028700" y="2934323"/>
            <a:ext cx="16245948" cy="4816158"/>
          </a:xfrm>
          <a:prstGeom prst="rect">
            <a:avLst/>
          </a:prstGeom>
        </p:spPr>
        <p:txBody>
          <a:bodyPr anchor="t" rtlCol="false" tIns="0" lIns="0" bIns="0" rIns="0">
            <a:spAutoFit/>
          </a:bodyPr>
          <a:lstStyle/>
          <a:p>
            <a:pPr>
              <a:lnSpc>
                <a:spcPts val="4759"/>
              </a:lnSpc>
            </a:pPr>
            <a:r>
              <a:rPr lang="en-US" sz="3399">
                <a:solidFill>
                  <a:srgbClr val="000000"/>
                </a:solidFill>
                <a:latin typeface="Code Pro"/>
              </a:rPr>
              <a:t>Most car acci</a:t>
            </a:r>
            <a:r>
              <a:rPr lang="en-US" sz="3399">
                <a:solidFill>
                  <a:srgbClr val="000000"/>
                </a:solidFill>
                <a:latin typeface="Code Pro"/>
              </a:rPr>
              <a:t>dent litigation revolves around claims of negligence. That is, the defendant driver is not accused of intentionally causing the accident, but is accused of making errors or omissions in driving conduct that created an undue danger of an accidental collision. </a:t>
            </a:r>
          </a:p>
          <a:p>
            <a:pPr>
              <a:lnSpc>
                <a:spcPts val="4759"/>
              </a:lnSpc>
            </a:pPr>
          </a:p>
          <a:p>
            <a:pPr>
              <a:lnSpc>
                <a:spcPts val="4759"/>
              </a:lnSpc>
            </a:pPr>
            <a:r>
              <a:rPr lang="en-US" sz="3399">
                <a:solidFill>
                  <a:srgbClr val="000000"/>
                </a:solidFill>
                <a:latin typeface="Code Pro"/>
              </a:rPr>
              <a:t>And most of the accidents are caused due to driver error.  So, we have decided to do a project that is propounded to the solution for detection of distractions by drivers.</a:t>
            </a:r>
          </a:p>
        </p:txBody>
      </p:sp>
      <p:sp>
        <p:nvSpPr>
          <p:cNvPr name="TextBox 3" id="3"/>
          <p:cNvSpPr txBox="true"/>
          <p:nvPr/>
        </p:nvSpPr>
        <p:spPr>
          <a:xfrm rot="0">
            <a:off x="-4759684" y="1169586"/>
            <a:ext cx="16322711" cy="973416"/>
          </a:xfrm>
          <a:prstGeom prst="rect">
            <a:avLst/>
          </a:prstGeom>
        </p:spPr>
        <p:txBody>
          <a:bodyPr anchor="t" rtlCol="false" tIns="0" lIns="0" bIns="0" rIns="0">
            <a:spAutoFit/>
          </a:bodyPr>
          <a:lstStyle/>
          <a:p>
            <a:pPr algn="ctr">
              <a:lnSpc>
                <a:spcPts val="7979"/>
              </a:lnSpc>
            </a:pPr>
            <a:r>
              <a:rPr lang="en-US" sz="5699">
                <a:solidFill>
                  <a:srgbClr val="000000"/>
                </a:solidFill>
                <a:latin typeface="Code Pro Bold"/>
              </a:rPr>
              <a:t>Background</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242254"/>
        </a:solidFill>
      </p:bgPr>
    </p:bg>
    <p:spTree>
      <p:nvGrpSpPr>
        <p:cNvPr id="1" name=""/>
        <p:cNvGrpSpPr/>
        <p:nvPr/>
      </p:nvGrpSpPr>
      <p:grpSpPr>
        <a:xfrm>
          <a:off x="0" y="0"/>
          <a:ext cx="0" cy="0"/>
          <a:chOff x="0" y="0"/>
          <a:chExt cx="0" cy="0"/>
        </a:xfrm>
      </p:grpSpPr>
      <p:sp>
        <p:nvSpPr>
          <p:cNvPr name="TextBox 2" id="2"/>
          <p:cNvSpPr txBox="true"/>
          <p:nvPr/>
        </p:nvSpPr>
        <p:spPr>
          <a:xfrm rot="0">
            <a:off x="1028700" y="904875"/>
            <a:ext cx="6932116" cy="1038227"/>
          </a:xfrm>
          <a:prstGeom prst="rect">
            <a:avLst/>
          </a:prstGeom>
        </p:spPr>
        <p:txBody>
          <a:bodyPr anchor="t" rtlCol="false" tIns="0" lIns="0" bIns="0" rIns="0">
            <a:spAutoFit/>
          </a:bodyPr>
          <a:lstStyle/>
          <a:p>
            <a:pPr algn="ctr">
              <a:lnSpc>
                <a:spcPts val="8399"/>
              </a:lnSpc>
            </a:pPr>
            <a:r>
              <a:rPr lang="en-US" sz="5999">
                <a:solidFill>
                  <a:srgbClr val="FFFFFF"/>
                </a:solidFill>
                <a:latin typeface="Code Pro Bold"/>
              </a:rPr>
              <a:t>Problem definition</a:t>
            </a:r>
          </a:p>
        </p:txBody>
      </p:sp>
      <p:sp>
        <p:nvSpPr>
          <p:cNvPr name="TextBox 3" id="3"/>
          <p:cNvSpPr txBox="true"/>
          <p:nvPr/>
        </p:nvSpPr>
        <p:spPr>
          <a:xfrm rot="0">
            <a:off x="818281" y="2632103"/>
            <a:ext cx="16230600" cy="6025118"/>
          </a:xfrm>
          <a:prstGeom prst="rect">
            <a:avLst/>
          </a:prstGeom>
        </p:spPr>
        <p:txBody>
          <a:bodyPr anchor="t" rtlCol="false" tIns="0" lIns="0" bIns="0" rIns="0">
            <a:spAutoFit/>
          </a:bodyPr>
          <a:lstStyle/>
          <a:p>
            <a:pPr>
              <a:lnSpc>
                <a:spcPts val="4759"/>
              </a:lnSpc>
            </a:pPr>
            <a:r>
              <a:rPr lang="en-US" sz="1200">
                <a:solidFill>
                  <a:srgbClr val="FFFFFF"/>
                </a:solidFill>
                <a:latin typeface="Code Pro"/>
              </a:rPr>
              <a:t>O</a:t>
            </a:r>
            <a:r>
              <a:rPr lang="en-US" sz="1200">
                <a:solidFill>
                  <a:srgbClr val="FFFFFF"/>
                </a:solidFill>
                <a:latin typeface="Code Pro"/>
              </a:rPr>
              <a:t>ne in five car accidents</a:t>
            </a:r>
            <a:r>
              <a:rPr lang="en-US" sz="1200">
                <a:solidFill>
                  <a:srgbClr val="FFFFFF"/>
                </a:solidFill>
                <a:latin typeface="Code Pro"/>
              </a:rPr>
              <a:t> is caused by a distracted driver. Sadly, this translates to 425,000 people injured and 3,000 people killed by distracted driving every year.</a:t>
            </a:r>
          </a:p>
          <a:p>
            <a:pPr>
              <a:lnSpc>
                <a:spcPts val="4759"/>
              </a:lnSpc>
            </a:pPr>
            <a:r>
              <a:rPr lang="en-US" sz="3399">
                <a:solidFill>
                  <a:srgbClr val="FFFFFF"/>
                </a:solidFill>
                <a:latin typeface="Code Pro"/>
              </a:rPr>
              <a:t>State Farm</a:t>
            </a:r>
            <a:r>
              <a:rPr lang="en-US" sz="3399">
                <a:solidFill>
                  <a:srgbClr val="FFFFFF"/>
                </a:solidFill>
                <a:latin typeface="Code Pro"/>
              </a:rPr>
              <a:t> hopes to improve these alarming statistics, and better ensure their customers, by testing whether dashboard cameras can automatically detect drivers engaging in distracting behaviors.</a:t>
            </a:r>
          </a:p>
          <a:p>
            <a:pPr>
              <a:lnSpc>
                <a:spcPts val="4759"/>
              </a:lnSpc>
            </a:pPr>
          </a:p>
          <a:p>
            <a:pPr>
              <a:lnSpc>
                <a:spcPts val="4759"/>
              </a:lnSpc>
            </a:pPr>
            <a:r>
              <a:rPr lang="en-US" sz="3399">
                <a:solidFill>
                  <a:srgbClr val="FFFFFF"/>
                </a:solidFill>
                <a:latin typeface="Code Pro"/>
              </a:rPr>
              <a:t>We are given a moderate-sized data set from which we need to classify our driver images into different classes. These classes are nothing but driver activities.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3BDD7"/>
        </a:solidFill>
      </p:bgPr>
    </p:bg>
    <p:spTree>
      <p:nvGrpSpPr>
        <p:cNvPr id="1" name=""/>
        <p:cNvGrpSpPr/>
        <p:nvPr/>
      </p:nvGrpSpPr>
      <p:grpSpPr>
        <a:xfrm>
          <a:off x="0" y="0"/>
          <a:ext cx="0" cy="0"/>
          <a:chOff x="0" y="0"/>
          <a:chExt cx="0" cy="0"/>
        </a:xfrm>
      </p:grpSpPr>
      <p:sp>
        <p:nvSpPr>
          <p:cNvPr name="TextBox 2" id="2"/>
          <p:cNvSpPr txBox="true"/>
          <p:nvPr/>
        </p:nvSpPr>
        <p:spPr>
          <a:xfrm rot="0">
            <a:off x="1315835" y="1467138"/>
            <a:ext cx="8372277" cy="998161"/>
          </a:xfrm>
          <a:prstGeom prst="rect">
            <a:avLst/>
          </a:prstGeom>
        </p:spPr>
        <p:txBody>
          <a:bodyPr anchor="t" rtlCol="false" tIns="0" lIns="0" bIns="0" rIns="0">
            <a:spAutoFit/>
          </a:bodyPr>
          <a:lstStyle/>
          <a:p>
            <a:pPr algn="ctr">
              <a:lnSpc>
                <a:spcPts val="8119"/>
              </a:lnSpc>
            </a:pPr>
            <a:r>
              <a:rPr lang="en-US" sz="5799">
                <a:solidFill>
                  <a:srgbClr val="000000"/>
                </a:solidFill>
                <a:latin typeface="Code Pro Bold"/>
              </a:rPr>
              <a:t>Contributions(novelty)</a:t>
            </a:r>
          </a:p>
        </p:txBody>
      </p:sp>
      <p:sp>
        <p:nvSpPr>
          <p:cNvPr name="TextBox 3" id="3"/>
          <p:cNvSpPr txBox="true"/>
          <p:nvPr/>
        </p:nvSpPr>
        <p:spPr>
          <a:xfrm rot="0">
            <a:off x="637820" y="3674274"/>
            <a:ext cx="14810036" cy="4211677"/>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Code Pro"/>
              </a:rPr>
              <a:t>we have looked for different notebooks for the reference of our project but we found none on mobile net and FFN.</a:t>
            </a:r>
          </a:p>
          <a:p>
            <a:pPr>
              <a:lnSpc>
                <a:spcPts val="4759"/>
              </a:lnSpc>
            </a:pPr>
          </a:p>
          <a:p>
            <a:pPr marL="734059" indent="-367030" lvl="1">
              <a:lnSpc>
                <a:spcPts val="4759"/>
              </a:lnSpc>
              <a:buFont typeface="Arial"/>
              <a:buChar char="•"/>
            </a:pPr>
            <a:r>
              <a:rPr lang="en-US" sz="3399">
                <a:solidFill>
                  <a:srgbClr val="000000"/>
                </a:solidFill>
                <a:latin typeface="Code Pro"/>
              </a:rPr>
              <a:t>And using PyTorch is limited for this approach.</a:t>
            </a:r>
          </a:p>
          <a:p>
            <a:pPr>
              <a:lnSpc>
                <a:spcPts val="4759"/>
              </a:lnSpc>
            </a:pPr>
          </a:p>
          <a:p>
            <a:pPr marL="734059" indent="-367030" lvl="1">
              <a:lnSpc>
                <a:spcPts val="4759"/>
              </a:lnSpc>
              <a:buFont typeface="Arial"/>
              <a:buChar char="•"/>
            </a:pPr>
            <a:r>
              <a:rPr lang="en-US" sz="3399">
                <a:solidFill>
                  <a:srgbClr val="000000"/>
                </a:solidFill>
                <a:latin typeface="Code Pro"/>
              </a:rPr>
              <a:t>we managed to tweak weights  good and our model learned with a loss of 0.021 and an accuracy of 98%</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242254"/>
        </a:solidFill>
      </p:bgPr>
    </p:bg>
    <p:spTree>
      <p:nvGrpSpPr>
        <p:cNvPr id="1" name=""/>
        <p:cNvGrpSpPr/>
        <p:nvPr/>
      </p:nvGrpSpPr>
      <p:grpSpPr>
        <a:xfrm>
          <a:off x="0" y="0"/>
          <a:ext cx="0" cy="0"/>
          <a:chOff x="0" y="0"/>
          <a:chExt cx="0" cy="0"/>
        </a:xfrm>
      </p:grpSpPr>
      <p:sp>
        <p:nvSpPr>
          <p:cNvPr name="TextBox 2" id="2"/>
          <p:cNvSpPr txBox="true"/>
          <p:nvPr/>
        </p:nvSpPr>
        <p:spPr>
          <a:xfrm rot="0">
            <a:off x="777818" y="462944"/>
            <a:ext cx="6721673" cy="1007687"/>
          </a:xfrm>
          <a:prstGeom prst="rect">
            <a:avLst/>
          </a:prstGeom>
        </p:spPr>
        <p:txBody>
          <a:bodyPr anchor="t" rtlCol="false" tIns="0" lIns="0" bIns="0" rIns="0">
            <a:spAutoFit/>
          </a:bodyPr>
          <a:lstStyle/>
          <a:p>
            <a:pPr algn="ctr">
              <a:lnSpc>
                <a:spcPts val="8119"/>
              </a:lnSpc>
            </a:pPr>
            <a:r>
              <a:rPr lang="en-US" sz="5799">
                <a:solidFill>
                  <a:srgbClr val="FFFFFF"/>
                </a:solidFill>
                <a:latin typeface="Open Sans Light Bold"/>
              </a:rPr>
              <a:t>Solution approach</a:t>
            </a:r>
          </a:p>
        </p:txBody>
      </p:sp>
      <p:sp>
        <p:nvSpPr>
          <p:cNvPr name="TextBox 3" id="3"/>
          <p:cNvSpPr txBox="true"/>
          <p:nvPr/>
        </p:nvSpPr>
        <p:spPr>
          <a:xfrm rot="0">
            <a:off x="777818" y="1557156"/>
            <a:ext cx="16208801" cy="3055768"/>
          </a:xfrm>
          <a:prstGeom prst="rect">
            <a:avLst/>
          </a:prstGeom>
        </p:spPr>
        <p:txBody>
          <a:bodyPr anchor="t" rtlCol="false" tIns="0" lIns="0" bIns="0" rIns="0">
            <a:spAutoFit/>
          </a:bodyPr>
          <a:lstStyle/>
          <a:p>
            <a:pPr>
              <a:lnSpc>
                <a:spcPts val="4922"/>
              </a:lnSpc>
            </a:pPr>
            <a:r>
              <a:rPr lang="en-US" sz="3515">
                <a:solidFill>
                  <a:srgbClr val="FFFFFF"/>
                </a:solidFill>
                <a:latin typeface="Open Sans Light Bold Italics"/>
              </a:rPr>
              <a:t>Data collection and augmentation:</a:t>
            </a:r>
          </a:p>
          <a:p>
            <a:pPr>
              <a:lnSpc>
                <a:spcPts val="4922"/>
              </a:lnSpc>
            </a:pPr>
            <a:r>
              <a:rPr lang="en-US" sz="3515">
                <a:solidFill>
                  <a:srgbClr val="FFFFFF"/>
                </a:solidFill>
                <a:latin typeface="Open Sans Light Bold Italics"/>
              </a:rPr>
              <a:t>we have accumulated our information from Kaggle and played out certain argumentations like resizing, normalizing, changing over to tensors, clumping pictures.</a:t>
            </a:r>
          </a:p>
          <a:p>
            <a:pPr>
              <a:lnSpc>
                <a:spcPts val="4523"/>
              </a:lnSpc>
            </a:pPr>
          </a:p>
        </p:txBody>
      </p:sp>
      <p:sp>
        <p:nvSpPr>
          <p:cNvPr name="TextBox 4" id="4"/>
          <p:cNvSpPr txBox="true"/>
          <p:nvPr/>
        </p:nvSpPr>
        <p:spPr>
          <a:xfrm rot="0">
            <a:off x="777818" y="4262507"/>
            <a:ext cx="17267296" cy="5573038"/>
          </a:xfrm>
          <a:prstGeom prst="rect">
            <a:avLst/>
          </a:prstGeom>
        </p:spPr>
        <p:txBody>
          <a:bodyPr anchor="t" rtlCol="false" tIns="0" lIns="0" bIns="0" rIns="0">
            <a:spAutoFit/>
          </a:bodyPr>
          <a:lstStyle/>
          <a:p>
            <a:pPr>
              <a:lnSpc>
                <a:spcPts val="5179"/>
              </a:lnSpc>
            </a:pPr>
            <a:r>
              <a:rPr lang="en-US" sz="3699">
                <a:solidFill>
                  <a:srgbClr val="FFFFFF"/>
                </a:solidFill>
                <a:latin typeface="Open Sans Light Bold Italics"/>
              </a:rPr>
              <a:t>choosing model :(</a:t>
            </a:r>
            <a:r>
              <a:rPr lang="en-US" sz="3399">
                <a:solidFill>
                  <a:srgbClr val="FFFFFF"/>
                </a:solidFill>
                <a:latin typeface="Open Sans Light Bold"/>
              </a:rPr>
              <a:t>we have chosen the mobile net version of CNN)</a:t>
            </a:r>
          </a:p>
          <a:p>
            <a:pPr>
              <a:lnSpc>
                <a:spcPts val="5179"/>
              </a:lnSpc>
            </a:pPr>
          </a:p>
          <a:p>
            <a:pPr>
              <a:lnSpc>
                <a:spcPts val="4759"/>
              </a:lnSpc>
            </a:pPr>
            <a:r>
              <a:rPr lang="en-US" sz="3699">
                <a:solidFill>
                  <a:srgbClr val="FFFFFF"/>
                </a:solidFill>
                <a:latin typeface="Open Sans Light Bold"/>
              </a:rPr>
              <a:t>MobileNet utilizes both depthwise and pointwise divisible convolutions. It fundamentally decreases the number of boundaries when contrasted with the organization with standard convolutions with similar profundity in the nets. These outcomes in lightweight profound neural organizations.</a:t>
            </a:r>
          </a:p>
          <a:p>
            <a:pPr>
              <a:lnSpc>
                <a:spcPts val="4759"/>
              </a:lnSpc>
            </a:pPr>
            <a:r>
              <a:rPr lang="en-US" sz="3399">
                <a:solidFill>
                  <a:srgbClr val="FFFFFF"/>
                </a:solidFill>
                <a:latin typeface="Open Sans Light Bold"/>
              </a:rPr>
              <a:t>This type of network is made from two operations.</a:t>
            </a:r>
          </a:p>
          <a:p>
            <a:pPr>
              <a:lnSpc>
                <a:spcPts val="4759"/>
              </a:lnSpc>
            </a:pPr>
            <a:r>
              <a:rPr lang="en-US" sz="3399">
                <a:solidFill>
                  <a:srgbClr val="FFFFFF"/>
                </a:solidFill>
                <a:latin typeface="Open Sans Light Bold"/>
              </a:rPr>
              <a:t>1. Depthwise convolution, 2. Pointwise convolution.</a:t>
            </a:r>
          </a:p>
          <a:p>
            <a:pPr>
              <a:lnSpc>
                <a:spcPts val="517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4225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387350" y="0"/>
            <a:ext cx="13513300" cy="10287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4225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250768" y="2814958"/>
            <a:ext cx="9351023" cy="5727501"/>
          </a:xfrm>
          <a:prstGeom prst="rect">
            <a:avLst/>
          </a:prstGeom>
        </p:spPr>
      </p:pic>
      <p:sp>
        <p:nvSpPr>
          <p:cNvPr name="TextBox 3" id="3"/>
          <p:cNvSpPr txBox="true"/>
          <p:nvPr/>
        </p:nvSpPr>
        <p:spPr>
          <a:xfrm rot="0">
            <a:off x="491316" y="119516"/>
            <a:ext cx="17305367" cy="3002717"/>
          </a:xfrm>
          <a:prstGeom prst="rect">
            <a:avLst/>
          </a:prstGeom>
        </p:spPr>
        <p:txBody>
          <a:bodyPr anchor="t" rtlCol="false" tIns="0" lIns="0" bIns="0" rIns="0">
            <a:spAutoFit/>
          </a:bodyPr>
          <a:lstStyle/>
          <a:p>
            <a:pPr>
              <a:lnSpc>
                <a:spcPts val="4759"/>
              </a:lnSpc>
            </a:pPr>
          </a:p>
          <a:p>
            <a:pPr>
              <a:lnSpc>
                <a:spcPts val="4759"/>
              </a:lnSpc>
            </a:pPr>
            <a:r>
              <a:rPr lang="en-US" sz="1200">
                <a:solidFill>
                  <a:srgbClr val="FFFFFF"/>
                </a:solidFill>
                <a:latin typeface="Code Pro"/>
              </a:rPr>
              <a:t>MobileNet model has 27 Convolutions layers which include (fig3.a) 1 normal convolution,(fig3.b) 13 depthwise Convolution and 13 pointwise convolutions, 1 Average Pool layer, 1 Fully Connected layer, and 1 Softmax Layer. </a:t>
            </a:r>
          </a:p>
          <a:p>
            <a:pPr>
              <a:lnSpc>
                <a:spcPts val="4759"/>
              </a:lnSpc>
            </a:pPr>
          </a:p>
        </p:txBody>
      </p:sp>
      <p:sp>
        <p:nvSpPr>
          <p:cNvPr name="TextBox 4" id="4"/>
          <p:cNvSpPr txBox="true"/>
          <p:nvPr/>
        </p:nvSpPr>
        <p:spPr>
          <a:xfrm rot="0">
            <a:off x="1717388" y="8932585"/>
            <a:ext cx="14417783" cy="584756"/>
          </a:xfrm>
          <a:prstGeom prst="rect">
            <a:avLst/>
          </a:prstGeom>
        </p:spPr>
        <p:txBody>
          <a:bodyPr anchor="t" rtlCol="false" tIns="0" lIns="0" bIns="0" rIns="0">
            <a:spAutoFit/>
          </a:bodyPr>
          <a:lstStyle/>
          <a:p>
            <a:pPr algn="ctr">
              <a:lnSpc>
                <a:spcPts val="4759"/>
              </a:lnSpc>
            </a:pPr>
            <a:r>
              <a:rPr lang="en-US" sz="3399">
                <a:solidFill>
                  <a:srgbClr val="FFFFFF"/>
                </a:solidFill>
                <a:latin typeface="Open Sans Light"/>
              </a:rPr>
              <a:t>95 percent of the time is spent in 1x1 Convolution in MobileNet.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4225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040171" y="0"/>
            <a:ext cx="9839166" cy="10287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DAExBTD-b1o</dc:identifier>
  <dcterms:modified xsi:type="dcterms:W3CDTF">2011-08-01T06:04:30Z</dcterms:modified>
  <cp:revision>1</cp:revision>
  <dc:title>State Farm is a large group of insurance and financialser-vices companies throughout the United States. They re-leasedtheir dataset of 2D dashboard camera images for aKagglechallenge. The dataset had 22400 training images and79727testing images.</dc:title>
</cp:coreProperties>
</file>