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p:scale>
          <a:sx n="125" d="100"/>
          <a:sy n="125" d="100"/>
        </p:scale>
        <p:origin x="90"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CD97E2-81A7-4565-9E66-2012F8BEBF2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360678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0CD97E2-81A7-4565-9E66-2012F8BEBF27}"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4218513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0CD97E2-81A7-4565-9E66-2012F8BEBF2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729341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0CD97E2-81A7-4565-9E66-2012F8BEBF2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CA29B-BF30-4554-85A9-8A0C80E3271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01616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CD97E2-81A7-4565-9E66-2012F8BEBF2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760085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CD97E2-81A7-4565-9E66-2012F8BEBF27}" type="datetimeFigureOut">
              <a:rPr lang="en-US" smtClean="0"/>
              <a:t>10/27/2022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1101988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CD97E2-81A7-4565-9E66-2012F8BEBF27}" type="datetimeFigureOut">
              <a:rPr lang="en-US" smtClean="0"/>
              <a:t>10/27/2022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882103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CD97E2-81A7-4565-9E66-2012F8BEBF2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4126106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CD97E2-81A7-4565-9E66-2012F8BEBF2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67210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0CD97E2-81A7-4565-9E66-2012F8BEBF2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301065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CD97E2-81A7-4565-9E66-2012F8BEBF2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3950714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CD97E2-81A7-4565-9E66-2012F8BEBF27}"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403340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CD97E2-81A7-4565-9E66-2012F8BEBF27}"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294024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0CD97E2-81A7-4565-9E66-2012F8BEBF27}" type="datetimeFigureOut">
              <a:rPr lang="en-US" smtClean="0"/>
              <a:t>10/27/2022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267666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0CD97E2-81A7-4565-9E66-2012F8BEBF27}" type="datetimeFigureOut">
              <a:rPr lang="en-US" smtClean="0"/>
              <a:t>10/27/2022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201434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0CD97E2-81A7-4565-9E66-2012F8BEBF27}" type="datetimeFigureOut">
              <a:rPr lang="en-US" smtClean="0"/>
              <a:t>10/27/2022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2050034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0CD97E2-81A7-4565-9E66-2012F8BEBF27}"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CA29B-BF30-4554-85A9-8A0C80E3271A}" type="slidenum">
              <a:rPr lang="en-US" smtClean="0"/>
              <a:t>‹#›</a:t>
            </a:fld>
            <a:endParaRPr lang="en-US"/>
          </a:p>
        </p:txBody>
      </p:sp>
    </p:spTree>
    <p:extLst>
      <p:ext uri="{BB962C8B-B14F-4D97-AF65-F5344CB8AC3E}">
        <p14:creationId xmlns:p14="http://schemas.microsoft.com/office/powerpoint/2010/main" val="273629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CD97E2-81A7-4565-9E66-2012F8BEBF27}" type="datetimeFigureOut">
              <a:rPr lang="en-US" smtClean="0"/>
              <a:t>10/27/2022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51CA29B-BF30-4554-85A9-8A0C80E3271A}" type="slidenum">
              <a:rPr lang="en-US" smtClean="0"/>
              <a:t>‹#›</a:t>
            </a:fld>
            <a:endParaRPr lang="en-US"/>
          </a:p>
        </p:txBody>
      </p:sp>
    </p:spTree>
    <p:extLst>
      <p:ext uri="{BB962C8B-B14F-4D97-AF65-F5344CB8AC3E}">
        <p14:creationId xmlns:p14="http://schemas.microsoft.com/office/powerpoint/2010/main" val="3389145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Digital_public_goo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acronis.com/blog/posts/disaster-recovery-plan/" TargetMode="External"/><Relationship Id="rId2" Type="http://schemas.openxmlformats.org/officeDocument/2006/relationships/hyperlink" Target="https://www.acronis.com/en-us/business/backu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msp360.com/resources/blog/ransomware-attack-scenarios-and-how-to-be-protected/"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msp360.com/resources/blog/network-performance-monito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1806" y="1917114"/>
            <a:ext cx="10952396" cy="2994010"/>
          </a:xfrm>
        </p:spPr>
        <p:txBody>
          <a:bodyPr/>
          <a:lstStyle/>
          <a:p>
            <a:pPr algn="ctr"/>
            <a:r>
              <a:rPr lang="en-US" sz="5000" b="1" u="sng" dirty="0" smtClean="0">
                <a:solidFill>
                  <a:schemeClr val="accent1">
                    <a:lumMod val="75000"/>
                  </a:schemeClr>
                </a:solidFill>
              </a:rPr>
              <a:t>SERVER &amp; SYSTEM ADMINISTRATION ASSIGNMENT</a:t>
            </a:r>
            <a:r>
              <a:rPr lang="en-US" sz="5000" dirty="0">
                <a:solidFill>
                  <a:schemeClr val="accent1">
                    <a:lumMod val="75000"/>
                  </a:schemeClr>
                </a:solidFill>
              </a:rPr>
              <a:t/>
            </a:r>
            <a:br>
              <a:rPr lang="en-US" sz="5000" dirty="0">
                <a:solidFill>
                  <a:schemeClr val="accent1">
                    <a:lumMod val="75000"/>
                  </a:schemeClr>
                </a:solidFill>
              </a:rPr>
            </a:br>
            <a:endParaRPr lang="en-US" sz="5000" dirty="0">
              <a:solidFill>
                <a:schemeClr val="accent1">
                  <a:lumMod val="75000"/>
                </a:schemeClr>
              </a:solidFill>
            </a:endParaRPr>
          </a:p>
        </p:txBody>
      </p:sp>
      <p:sp>
        <p:nvSpPr>
          <p:cNvPr id="3" name="Subtitle 2"/>
          <p:cNvSpPr>
            <a:spLocks noGrp="1"/>
          </p:cNvSpPr>
          <p:nvPr>
            <p:ph type="subTitle" idx="1"/>
          </p:nvPr>
        </p:nvSpPr>
        <p:spPr>
          <a:xfrm>
            <a:off x="549793" y="4263924"/>
            <a:ext cx="5280935" cy="475760"/>
          </a:xfrm>
        </p:spPr>
        <p:txBody>
          <a:bodyPr/>
          <a:lstStyle/>
          <a:p>
            <a:r>
              <a:rPr lang="en-US" b="1" dirty="0">
                <a:solidFill>
                  <a:srgbClr val="C00000"/>
                </a:solidFill>
              </a:rPr>
              <a:t>GROUP N°9</a:t>
            </a:r>
            <a:endParaRPr lang="en-US" dirty="0">
              <a:solidFill>
                <a:srgbClr val="C00000"/>
              </a:solidFill>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3124450"/>
              </p:ext>
            </p:extLst>
          </p:nvPr>
        </p:nvGraphicFramePr>
        <p:xfrm>
          <a:off x="549793" y="5044003"/>
          <a:ext cx="5254625" cy="1570802"/>
        </p:xfrm>
        <a:graphic>
          <a:graphicData uri="http://schemas.openxmlformats.org/drawingml/2006/table">
            <a:tbl>
              <a:tblPr firstRow="1" firstCol="1" bandRow="1">
                <a:tableStyleId>{ED083AE6-46FA-4A59-8FB0-9F97EB10719F}</a:tableStyleId>
              </a:tblPr>
              <a:tblGrid>
                <a:gridCol w="911225">
                  <a:extLst>
                    <a:ext uri="{9D8B030D-6E8A-4147-A177-3AD203B41FA5}">
                      <a16:colId xmlns:a16="http://schemas.microsoft.com/office/drawing/2014/main" val="726812983"/>
                    </a:ext>
                  </a:extLst>
                </a:gridCol>
                <a:gridCol w="2571750">
                  <a:extLst>
                    <a:ext uri="{9D8B030D-6E8A-4147-A177-3AD203B41FA5}">
                      <a16:colId xmlns:a16="http://schemas.microsoft.com/office/drawing/2014/main" val="1758788148"/>
                    </a:ext>
                  </a:extLst>
                </a:gridCol>
                <a:gridCol w="1771650">
                  <a:extLst>
                    <a:ext uri="{9D8B030D-6E8A-4147-A177-3AD203B41FA5}">
                      <a16:colId xmlns:a16="http://schemas.microsoft.com/office/drawing/2014/main" val="1813422254"/>
                    </a:ext>
                  </a:extLst>
                </a:gridCol>
              </a:tblGrid>
              <a:tr h="0">
                <a:tc>
                  <a:txBody>
                    <a:bodyPr/>
                    <a:lstStyle/>
                    <a:p>
                      <a:pPr marL="0" marR="0">
                        <a:lnSpc>
                          <a:spcPct val="107000"/>
                        </a:lnSpc>
                        <a:spcBef>
                          <a:spcPts val="0"/>
                        </a:spcBef>
                        <a:spcAft>
                          <a:spcPts val="0"/>
                        </a:spcAft>
                      </a:pPr>
                      <a:r>
                        <a:rPr lang="en-US" sz="1400">
                          <a:solidFill>
                            <a:schemeClr val="bg2">
                              <a:lumMod val="75000"/>
                            </a:schemeClr>
                          </a:solidFill>
                          <a:effectLst/>
                        </a:rPr>
                        <a:t> </a:t>
                      </a:r>
                      <a:endParaRPr lang="en-US" sz="110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solidFill>
                            <a:schemeClr val="bg2">
                              <a:lumMod val="75000"/>
                            </a:schemeClr>
                          </a:solidFill>
                          <a:effectLst/>
                        </a:rPr>
                        <a:t>Names</a:t>
                      </a:r>
                      <a:endParaRPr lang="en-US" sz="110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solidFill>
                            <a:schemeClr val="bg2">
                              <a:lumMod val="75000"/>
                            </a:schemeClr>
                          </a:solidFill>
                          <a:effectLst/>
                        </a:rPr>
                        <a:t>Registration Number</a:t>
                      </a:r>
                      <a:endParaRPr lang="en-US" sz="110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47288042"/>
                  </a:ext>
                </a:extLst>
              </a:tr>
              <a:tr h="0">
                <a:tc>
                  <a:txBody>
                    <a:bodyPr/>
                    <a:lstStyle/>
                    <a:p>
                      <a:pPr marL="0" marR="0" lvl="0" indent="0" algn="l">
                        <a:lnSpc>
                          <a:spcPct val="115000"/>
                        </a:lnSpc>
                        <a:spcBef>
                          <a:spcPts val="0"/>
                        </a:spcBef>
                        <a:spcAft>
                          <a:spcPts val="0"/>
                        </a:spcAft>
                        <a:buFont typeface="+mj-lt"/>
                        <a:buNone/>
                      </a:pPr>
                      <a:r>
                        <a:rPr lang="en-US" sz="1400" dirty="0">
                          <a:solidFill>
                            <a:schemeClr val="bg2">
                              <a:lumMod val="75000"/>
                            </a:schemeClr>
                          </a:solidFill>
                          <a:effectLst/>
                          <a:latin typeface="Calibri" panose="020F0502020204030204" pitchFamily="34" charset="0"/>
                          <a:cs typeface="Calibri" panose="020F0502020204030204" pitchFamily="34" charset="0"/>
                        </a:rPr>
                        <a:t> </a:t>
                      </a:r>
                      <a:r>
                        <a:rPr lang="en-US" sz="1400" dirty="0" smtClean="0">
                          <a:solidFill>
                            <a:schemeClr val="bg2">
                              <a:lumMod val="75000"/>
                            </a:schemeClr>
                          </a:solidFill>
                          <a:effectLst/>
                          <a:latin typeface="Calibri" panose="020F0502020204030204" pitchFamily="34" charset="0"/>
                          <a:cs typeface="Calibri" panose="020F0502020204030204" pitchFamily="34" charset="0"/>
                        </a:rPr>
                        <a:t>1</a:t>
                      </a:r>
                      <a:endParaRPr lang="en-US" sz="1100" dirty="0">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a:solidFill>
                            <a:schemeClr val="bg2">
                              <a:lumMod val="75000"/>
                            </a:schemeClr>
                          </a:solidFill>
                          <a:effectLst/>
                        </a:rPr>
                        <a:t>UWIRAGIYE Jean Paul </a:t>
                      </a:r>
                      <a:endParaRPr lang="en-US" sz="110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solidFill>
                            <a:schemeClr val="bg2">
                              <a:lumMod val="75000"/>
                            </a:schemeClr>
                          </a:solidFill>
                          <a:effectLst/>
                        </a:rPr>
                        <a:t>2209000041</a:t>
                      </a:r>
                      <a:endParaRPr lang="en-US" sz="1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64781404"/>
                  </a:ext>
                </a:extLst>
              </a:tr>
              <a:tr h="0">
                <a:tc>
                  <a:txBody>
                    <a:bodyPr/>
                    <a:lstStyle/>
                    <a:p>
                      <a:pPr marL="0" marR="0" lvl="0" indent="0" algn="l">
                        <a:lnSpc>
                          <a:spcPct val="115000"/>
                        </a:lnSpc>
                        <a:spcBef>
                          <a:spcPts val="0"/>
                        </a:spcBef>
                        <a:spcAft>
                          <a:spcPts val="0"/>
                        </a:spcAft>
                        <a:buFont typeface="+mj-lt"/>
                        <a:buNone/>
                      </a:pPr>
                      <a:r>
                        <a:rPr lang="en-US" sz="1100" dirty="0" smtClean="0">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2</a:t>
                      </a:r>
                      <a:endParaRPr lang="en-US" sz="1100" dirty="0">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a:solidFill>
                            <a:schemeClr val="bg2">
                              <a:lumMod val="75000"/>
                            </a:schemeClr>
                          </a:solidFill>
                          <a:effectLst/>
                        </a:rPr>
                        <a:t>INGABIRE Jeannette</a:t>
                      </a:r>
                      <a:endParaRPr lang="en-US" sz="110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solidFill>
                            <a:schemeClr val="bg2">
                              <a:lumMod val="75000"/>
                            </a:schemeClr>
                          </a:solidFill>
                          <a:effectLst/>
                        </a:rPr>
                        <a:t>2201000866</a:t>
                      </a:r>
                      <a:endParaRPr lang="en-US" sz="110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9704218"/>
                  </a:ext>
                </a:extLst>
              </a:tr>
              <a:tr h="0">
                <a:tc>
                  <a:txBody>
                    <a:bodyPr/>
                    <a:lstStyle/>
                    <a:p>
                      <a:pPr marL="0" marR="0" lvl="0" indent="0" algn="l">
                        <a:lnSpc>
                          <a:spcPct val="115000"/>
                        </a:lnSpc>
                        <a:spcBef>
                          <a:spcPts val="0"/>
                        </a:spcBef>
                        <a:spcAft>
                          <a:spcPts val="0"/>
                        </a:spcAft>
                        <a:buFont typeface="+mj-lt"/>
                        <a:buNone/>
                      </a:pPr>
                      <a:r>
                        <a:rPr lang="en-US" sz="1400" dirty="0">
                          <a:solidFill>
                            <a:schemeClr val="bg2">
                              <a:lumMod val="75000"/>
                            </a:schemeClr>
                          </a:solidFill>
                          <a:effectLst/>
                          <a:latin typeface="Calibri" panose="020F0502020204030204" pitchFamily="34" charset="0"/>
                          <a:cs typeface="Calibri" panose="020F0502020204030204" pitchFamily="34" charset="0"/>
                        </a:rPr>
                        <a:t> </a:t>
                      </a:r>
                      <a:r>
                        <a:rPr lang="en-US" sz="1400" dirty="0" smtClean="0">
                          <a:solidFill>
                            <a:schemeClr val="bg2">
                              <a:lumMod val="75000"/>
                            </a:schemeClr>
                          </a:solidFill>
                          <a:effectLst/>
                          <a:latin typeface="Calibri" panose="020F0502020204030204" pitchFamily="34" charset="0"/>
                          <a:cs typeface="Calibri" panose="020F0502020204030204" pitchFamily="34" charset="0"/>
                        </a:rPr>
                        <a:t>3</a:t>
                      </a:r>
                      <a:endParaRPr lang="en-US" sz="1100" dirty="0">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dirty="0">
                          <a:solidFill>
                            <a:schemeClr val="bg2">
                              <a:lumMod val="75000"/>
                            </a:schemeClr>
                          </a:solidFill>
                          <a:effectLst/>
                        </a:rPr>
                        <a:t> </a:t>
                      </a:r>
                      <a:r>
                        <a:rPr lang="en-US" sz="1400" dirty="0" smtClean="0">
                          <a:solidFill>
                            <a:schemeClr val="bg2">
                              <a:lumMod val="75000"/>
                            </a:schemeClr>
                          </a:solidFill>
                          <a:effectLst/>
                        </a:rPr>
                        <a:t>RUTABAGISHA Regis</a:t>
                      </a:r>
                      <a:endParaRPr lang="en-US" sz="1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smtClean="0">
                          <a:solidFill>
                            <a:schemeClr val="bg2">
                              <a:lumMod val="75000"/>
                            </a:schemeClr>
                          </a:solidFill>
                          <a:effectLst/>
                        </a:rPr>
                        <a:t>E/BIT/20/09/13172</a:t>
                      </a:r>
                      <a:endParaRPr lang="en-US" sz="1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24299981"/>
                  </a:ext>
                </a:extLst>
              </a:tr>
              <a:tr h="0">
                <a:tc>
                  <a:txBody>
                    <a:bodyPr/>
                    <a:lstStyle/>
                    <a:p>
                      <a:pPr marL="0" marR="0" lvl="0" indent="0" algn="l">
                        <a:lnSpc>
                          <a:spcPct val="115000"/>
                        </a:lnSpc>
                        <a:spcBef>
                          <a:spcPts val="0"/>
                        </a:spcBef>
                        <a:spcAft>
                          <a:spcPts val="0"/>
                        </a:spcAft>
                        <a:buFont typeface="+mj-lt"/>
                        <a:buNone/>
                      </a:pPr>
                      <a:r>
                        <a:rPr lang="en-US" sz="1400" dirty="0">
                          <a:solidFill>
                            <a:schemeClr val="bg2">
                              <a:lumMod val="75000"/>
                            </a:schemeClr>
                          </a:solidFill>
                          <a:effectLst/>
                          <a:latin typeface="Calibri" panose="020F0502020204030204" pitchFamily="34" charset="0"/>
                          <a:cs typeface="Calibri" panose="020F0502020204030204" pitchFamily="34" charset="0"/>
                        </a:rPr>
                        <a:t> </a:t>
                      </a:r>
                      <a:r>
                        <a:rPr lang="en-US" sz="1400" dirty="0" smtClean="0">
                          <a:solidFill>
                            <a:schemeClr val="bg2">
                              <a:lumMod val="75000"/>
                            </a:schemeClr>
                          </a:solidFill>
                          <a:effectLst/>
                          <a:latin typeface="Calibri" panose="020F0502020204030204" pitchFamily="34" charset="0"/>
                          <a:cs typeface="Calibri" panose="020F0502020204030204" pitchFamily="34" charset="0"/>
                        </a:rPr>
                        <a:t>4</a:t>
                      </a:r>
                      <a:endParaRPr lang="en-US" sz="1100" dirty="0">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a:solidFill>
                            <a:schemeClr val="bg2">
                              <a:lumMod val="75000"/>
                            </a:schemeClr>
                          </a:solidFill>
                          <a:effectLst/>
                        </a:rPr>
                        <a:t>SHYAKA Leonce</a:t>
                      </a:r>
                      <a:endParaRPr lang="en-US" sz="110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solidFill>
                            <a:schemeClr val="bg2">
                              <a:lumMod val="75000"/>
                            </a:schemeClr>
                          </a:solidFill>
                          <a:effectLst/>
                        </a:rPr>
                        <a:t>2201011451</a:t>
                      </a:r>
                      <a:endParaRPr lang="en-US" sz="110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51952322"/>
                  </a:ext>
                </a:extLst>
              </a:tr>
              <a:tr h="0">
                <a:tc>
                  <a:txBody>
                    <a:bodyPr/>
                    <a:lstStyle/>
                    <a:p>
                      <a:pPr marL="0" marR="0" lvl="0" indent="0" algn="l">
                        <a:lnSpc>
                          <a:spcPct val="115000"/>
                        </a:lnSpc>
                        <a:spcBef>
                          <a:spcPts val="0"/>
                        </a:spcBef>
                        <a:spcAft>
                          <a:spcPts val="0"/>
                        </a:spcAft>
                        <a:buFont typeface="+mj-lt"/>
                        <a:buNone/>
                      </a:pPr>
                      <a:r>
                        <a:rPr lang="en-US" sz="1100" dirty="0" smtClean="0">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5</a:t>
                      </a:r>
                      <a:endParaRPr lang="en-US" sz="1100" dirty="0">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400" dirty="0">
                          <a:solidFill>
                            <a:schemeClr val="bg2">
                              <a:lumMod val="75000"/>
                            </a:schemeClr>
                          </a:solidFill>
                          <a:effectLst/>
                        </a:rPr>
                        <a:t>TUYISENGE Mohammed</a:t>
                      </a:r>
                      <a:endParaRPr lang="en-US" sz="1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solidFill>
                            <a:schemeClr val="bg2">
                              <a:lumMod val="75000"/>
                            </a:schemeClr>
                          </a:solidFill>
                          <a:effectLst/>
                        </a:rPr>
                        <a:t>2209001024</a:t>
                      </a:r>
                      <a:endParaRPr lang="en-US" sz="1100" dirty="0">
                        <a:solidFill>
                          <a:schemeClr val="bg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76322222"/>
                  </a:ext>
                </a:extLst>
              </a:tr>
            </a:tbl>
          </a:graphicData>
        </a:graphic>
      </p:graphicFrame>
      <p:pic>
        <p:nvPicPr>
          <p:cNvPr id="9" name="Picture 8" descr="Welcome to University of Kigali - UoK %"/>
          <p:cNvPicPr/>
          <p:nvPr/>
        </p:nvPicPr>
        <p:blipFill rotWithShape="1">
          <a:blip r:embed="rId2" cstate="print"/>
          <a:srcRect t="26170" b="27958"/>
          <a:stretch/>
        </p:blipFill>
        <p:spPr>
          <a:xfrm>
            <a:off x="1721050" y="116561"/>
            <a:ext cx="7634705" cy="1667674"/>
          </a:xfrm>
          <a:prstGeom prst="rect">
            <a:avLst/>
          </a:prstGeom>
          <a:ln>
            <a:noFill/>
          </a:ln>
        </p:spPr>
      </p:pic>
    </p:spTree>
    <p:extLst>
      <p:ext uri="{BB962C8B-B14F-4D97-AF65-F5344CB8AC3E}">
        <p14:creationId xmlns:p14="http://schemas.microsoft.com/office/powerpoint/2010/main" val="1118311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14" y="452718"/>
            <a:ext cx="10050011" cy="621073"/>
          </a:xfrm>
        </p:spPr>
        <p:txBody>
          <a:bodyPr/>
          <a:lstStyle/>
          <a:p>
            <a:r>
              <a:rPr lang="en-US" sz="2000" b="1" dirty="0"/>
              <a:t>Q2. A. BETWEEN LIINUX AND WINDOWSS WHICH ONE IS BETTERON SERVER SIDE</a:t>
            </a:r>
            <a:r>
              <a:rPr lang="en-US" sz="2000" b="1" dirty="0" smtClean="0"/>
              <a:t>?(Contd..)</a:t>
            </a:r>
            <a:r>
              <a:rPr lang="en-US" sz="2000" dirty="0"/>
              <a:t/>
            </a:r>
            <a:br>
              <a:rPr lang="en-US" sz="2000" dirty="0"/>
            </a:br>
            <a:endParaRPr lang="en-US" sz="2000" dirty="0"/>
          </a:p>
        </p:txBody>
      </p:sp>
      <p:sp>
        <p:nvSpPr>
          <p:cNvPr id="3" name="Content Placeholder 2"/>
          <p:cNvSpPr>
            <a:spLocks noGrp="1"/>
          </p:cNvSpPr>
          <p:nvPr>
            <p:ph idx="1"/>
          </p:nvPr>
        </p:nvSpPr>
        <p:spPr>
          <a:xfrm>
            <a:off x="369116" y="1366787"/>
            <a:ext cx="10956021" cy="4937759"/>
          </a:xfrm>
        </p:spPr>
        <p:txBody>
          <a:bodyPr>
            <a:normAutofit/>
          </a:bodyPr>
          <a:lstStyle/>
          <a:p>
            <a:r>
              <a:rPr lang="en-US" b="1" dirty="0"/>
              <a:t>2. Security</a:t>
            </a:r>
            <a:endParaRPr lang="en-US" dirty="0"/>
          </a:p>
          <a:p>
            <a:pPr lvl="0"/>
            <a:r>
              <a:rPr lang="en-US" dirty="0"/>
              <a:t>if you're collecting financial information or other mission-critical data via your website, security should be high on your list. Fortunately, Linux’s open-source nature also means that many people are working on security fixes. However, finding the fix might take more research compared to Microsoft’s extensive documentation and live technical support, but it’s certainly there.</a:t>
            </a:r>
          </a:p>
          <a:p>
            <a:r>
              <a:rPr lang="en-US" b="1" dirty="0"/>
              <a:t>3. Costs</a:t>
            </a:r>
            <a:endParaRPr lang="en-US" dirty="0"/>
          </a:p>
          <a:p>
            <a:pPr lvl="0"/>
            <a:r>
              <a:rPr lang="en-US" dirty="0"/>
              <a:t>Windows requires purchasing a license per user to use its services. Therefore, if you are renting a Windows server, the vendor will add the licensing fee to your overall bill for hosting and maintenance.</a:t>
            </a:r>
          </a:p>
          <a:p>
            <a:pPr lvl="0"/>
            <a:r>
              <a:rPr lang="en-US" dirty="0"/>
              <a:t>Windows Server, on the other hand, is owned by Microsoft, so web hosting services license it from Redmond. Hosting providers tend to pass those additional costs onto users. </a:t>
            </a:r>
          </a:p>
          <a:p>
            <a:endParaRPr lang="en-US" dirty="0"/>
          </a:p>
        </p:txBody>
      </p:sp>
    </p:spTree>
    <p:extLst>
      <p:ext uri="{BB962C8B-B14F-4D97-AF65-F5344CB8AC3E}">
        <p14:creationId xmlns:p14="http://schemas.microsoft.com/office/powerpoint/2010/main" val="3065454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69" y="259772"/>
            <a:ext cx="10605627" cy="1107014"/>
          </a:xfrm>
        </p:spPr>
        <p:txBody>
          <a:bodyPr/>
          <a:lstStyle/>
          <a:p>
            <a:r>
              <a:rPr lang="en-US" sz="2500" b="1" dirty="0"/>
              <a:t>Q2. B. LIST AND DISCUSS ON SOME NECESSARY ACTIVITIES NEEDED TO BE DONE TO SPEED UP YOUR NETWORK OPERATING SYSTEM</a:t>
            </a:r>
            <a:r>
              <a:rPr lang="en-US" sz="2500" dirty="0"/>
              <a:t/>
            </a:r>
            <a:br>
              <a:rPr lang="en-US" sz="2500" dirty="0"/>
            </a:br>
            <a:endParaRPr lang="en-US" sz="2500" dirty="0"/>
          </a:p>
        </p:txBody>
      </p:sp>
      <p:sp>
        <p:nvSpPr>
          <p:cNvPr id="3" name="Content Placeholder 2"/>
          <p:cNvSpPr>
            <a:spLocks noGrp="1"/>
          </p:cNvSpPr>
          <p:nvPr>
            <p:ph idx="1"/>
          </p:nvPr>
        </p:nvSpPr>
        <p:spPr>
          <a:xfrm>
            <a:off x="184557" y="1366786"/>
            <a:ext cx="11341916" cy="5185015"/>
          </a:xfrm>
        </p:spPr>
        <p:txBody>
          <a:bodyPr/>
          <a:lstStyle/>
          <a:p>
            <a:r>
              <a:rPr lang="en-US" b="1" dirty="0"/>
              <a:t>KEY TERMS</a:t>
            </a:r>
            <a:endParaRPr lang="en-US" dirty="0"/>
          </a:p>
          <a:p>
            <a:pPr lvl="0"/>
            <a:r>
              <a:rPr lang="en-US" b="1" dirty="0"/>
              <a:t>Speed up</a:t>
            </a:r>
            <a:r>
              <a:rPr lang="en-US" dirty="0"/>
              <a:t>:	Refers to optimizing or improving response time</a:t>
            </a:r>
          </a:p>
          <a:p>
            <a:pPr lvl="0"/>
            <a:r>
              <a:rPr lang="en-US" b="1" dirty="0"/>
              <a:t>Network operating system</a:t>
            </a:r>
            <a:r>
              <a:rPr lang="en-US" dirty="0"/>
              <a:t>:	Refers to a centralized computer that manages network     resources or simply a server</a:t>
            </a:r>
          </a:p>
          <a:p>
            <a:pPr marL="0" indent="0">
              <a:buNone/>
            </a:pPr>
            <a:r>
              <a:rPr lang="en-US" dirty="0"/>
              <a:t/>
            </a:r>
            <a:br>
              <a:rPr lang="en-US" dirty="0"/>
            </a:br>
            <a:r>
              <a:rPr lang="en-US" b="1" dirty="0"/>
              <a:t>Introduction to Server Response Time and Why It’s Important</a:t>
            </a:r>
            <a:endParaRPr lang="en-US" dirty="0"/>
          </a:p>
          <a:p>
            <a:r>
              <a:rPr lang="en-US" dirty="0"/>
              <a:t>Server response time is the time that passes between a client requesting a page in a browser and a server responding to that request. It is measured by TTFB (Time to First Byte). TTFB is how many milliseconds it takes to receive the first byte of the page after sending an HTTP request.</a:t>
            </a:r>
          </a:p>
          <a:p>
            <a:pPr marL="0" indent="0">
              <a:buNone/>
            </a:pPr>
            <a:endParaRPr lang="en-US" dirty="0"/>
          </a:p>
        </p:txBody>
      </p:sp>
      <p:pic>
        <p:nvPicPr>
          <p:cNvPr id="13" name="Picture 12" descr="a diagram of how server response time works"/>
          <p:cNvPicPr/>
          <p:nvPr/>
        </p:nvPicPr>
        <p:blipFill rotWithShape="1">
          <a:blip r:embed="rId2">
            <a:extLst>
              <a:ext uri="{28A0092B-C50C-407E-A947-70E740481C1C}">
                <a14:useLocalDpi xmlns:a14="http://schemas.microsoft.com/office/drawing/2010/main" val="0"/>
              </a:ext>
            </a:extLst>
          </a:blip>
          <a:srcRect l="12235" t="15190" r="13483" b="17722"/>
          <a:stretch/>
        </p:blipFill>
        <p:spPr bwMode="auto">
          <a:xfrm>
            <a:off x="2948031" y="5011572"/>
            <a:ext cx="4114800" cy="14655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81821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749" y="492565"/>
            <a:ext cx="11345950" cy="5664954"/>
          </a:xfrm>
        </p:spPr>
        <p:txBody>
          <a:bodyPr>
            <a:normAutofit/>
          </a:bodyPr>
          <a:lstStyle/>
          <a:p>
            <a:r>
              <a:rPr lang="en-US" b="1" dirty="0"/>
              <a:t>IMPORTANCE:</a:t>
            </a:r>
            <a:r>
              <a:rPr lang="en-US" dirty="0"/>
              <a:t/>
            </a:r>
            <a:br>
              <a:rPr lang="en-US" dirty="0"/>
            </a:br>
            <a:r>
              <a:rPr lang="en-US" dirty="0"/>
              <a:t>Increasing your server response times provides a better user experience and significantly influences your SEO.</a:t>
            </a:r>
            <a:endParaRPr lang="en-US" sz="1800" dirty="0"/>
          </a:p>
          <a:p>
            <a:pPr lvl="0"/>
            <a:r>
              <a:rPr lang="en-US" dirty="0"/>
              <a:t>To increase your server’s speed, you should:</a:t>
            </a:r>
            <a:endParaRPr lang="en-US" sz="1800" dirty="0"/>
          </a:p>
          <a:p>
            <a:pPr lvl="1"/>
            <a:r>
              <a:rPr lang="en-US" dirty="0"/>
              <a:t>Opt for a reliable hosting provider</a:t>
            </a:r>
            <a:endParaRPr lang="en-US" sz="1600" dirty="0"/>
          </a:p>
          <a:p>
            <a:pPr lvl="1"/>
            <a:r>
              <a:rPr lang="en-US" dirty="0"/>
              <a:t>Clean your scripts of any unnecessary or redundant code</a:t>
            </a:r>
            <a:endParaRPr lang="en-US" sz="1600" dirty="0"/>
          </a:p>
          <a:p>
            <a:pPr lvl="1"/>
            <a:r>
              <a:rPr lang="en-US" dirty="0"/>
              <a:t>Cache your website</a:t>
            </a:r>
            <a:endParaRPr lang="en-US" sz="1600" dirty="0"/>
          </a:p>
          <a:p>
            <a:pPr lvl="1"/>
            <a:r>
              <a:rPr lang="en-US" dirty="0"/>
              <a:t>Defragment and optimize your databases</a:t>
            </a:r>
            <a:endParaRPr lang="en-US" sz="1600" dirty="0"/>
          </a:p>
          <a:p>
            <a:pPr lvl="1"/>
            <a:r>
              <a:rPr lang="en-US" dirty="0"/>
              <a:t>Update any applications you use on your server</a:t>
            </a:r>
            <a:endParaRPr lang="en-US" sz="1600" dirty="0"/>
          </a:p>
          <a:p>
            <a:pPr lvl="1"/>
            <a:r>
              <a:rPr lang="en-US" dirty="0"/>
              <a:t>Reduce the size of the images before you upload them</a:t>
            </a:r>
            <a:endParaRPr lang="en-US" sz="1600" dirty="0"/>
          </a:p>
          <a:p>
            <a:pPr lvl="1"/>
            <a:r>
              <a:rPr lang="en-US" dirty="0"/>
              <a:t>Remove any unused or unnecessary plugins</a:t>
            </a:r>
            <a:endParaRPr lang="en-US" sz="1600" dirty="0"/>
          </a:p>
          <a:p>
            <a:pPr lvl="1"/>
            <a:r>
              <a:rPr lang="en-US" dirty="0"/>
              <a:t>Optimize your DNS speed</a:t>
            </a:r>
            <a:endParaRPr lang="en-US" sz="1600" dirty="0"/>
          </a:p>
          <a:p>
            <a:pPr lvl="1"/>
            <a:r>
              <a:rPr lang="en-US" dirty="0"/>
              <a:t>Reduce the number of round trips</a:t>
            </a:r>
            <a:endParaRPr lang="en-US" sz="1600" dirty="0"/>
          </a:p>
          <a:p>
            <a:pPr lvl="1"/>
            <a:r>
              <a:rPr lang="en-US" dirty="0"/>
              <a:t>Use fast storage in your server</a:t>
            </a:r>
            <a:endParaRPr lang="en-US" sz="1600" dirty="0"/>
          </a:p>
          <a:p>
            <a:endParaRPr lang="en-US" dirty="0"/>
          </a:p>
        </p:txBody>
      </p:sp>
    </p:spTree>
    <p:extLst>
      <p:ext uri="{BB962C8B-B14F-4D97-AF65-F5344CB8AC3E}">
        <p14:creationId xmlns:p14="http://schemas.microsoft.com/office/powerpoint/2010/main" val="1759327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92834"/>
            <a:ext cx="10702074" cy="798567"/>
          </a:xfrm>
        </p:spPr>
        <p:txBody>
          <a:bodyPr/>
          <a:lstStyle/>
          <a:p>
            <a:r>
              <a:rPr lang="en-US" sz="3000" b="1" dirty="0"/>
              <a:t>Q3. A. WHAT IS DIGITAL PUBLIC </a:t>
            </a:r>
            <a:r>
              <a:rPr lang="en-US" sz="3000" b="1" dirty="0" err="1" smtClean="0"/>
              <a:t>GOOdS</a:t>
            </a:r>
            <a:r>
              <a:rPr lang="en-US" sz="3000" b="1" dirty="0"/>
              <a:t>?</a:t>
            </a:r>
            <a:r>
              <a:rPr lang="en-US" sz="3000" dirty="0"/>
              <a:t/>
            </a:r>
            <a:br>
              <a:rPr lang="en-US" sz="3000" dirty="0"/>
            </a:br>
            <a:endParaRPr lang="en-US" sz="3000" dirty="0"/>
          </a:p>
        </p:txBody>
      </p:sp>
      <p:sp>
        <p:nvSpPr>
          <p:cNvPr id="3" name="Content Placeholder 2"/>
          <p:cNvSpPr>
            <a:spLocks noGrp="1"/>
          </p:cNvSpPr>
          <p:nvPr>
            <p:ph idx="1"/>
          </p:nvPr>
        </p:nvSpPr>
        <p:spPr>
          <a:xfrm>
            <a:off x="646111" y="1104962"/>
            <a:ext cx="11022975" cy="5304227"/>
          </a:xfrm>
        </p:spPr>
        <p:txBody>
          <a:bodyPr/>
          <a:lstStyle/>
          <a:p>
            <a:r>
              <a:rPr lang="en-US" u="sng" dirty="0">
                <a:hlinkClick r:id="rId2"/>
              </a:rPr>
              <a:t>Digital public goods</a:t>
            </a:r>
            <a:r>
              <a:rPr lang="en-US" dirty="0"/>
              <a:t> are open-source software, open data, open AI models, open standards, and open content that adhere to privacy and other applicable laws and best practices, do no harm by design, and help attain the Sustainable Development Goals (SDGs). This definition is </a:t>
            </a:r>
            <a:r>
              <a:rPr lang="en-US" dirty="0" err="1"/>
              <a:t>operationalised</a:t>
            </a:r>
            <a:r>
              <a:rPr lang="en-US" dirty="0"/>
              <a:t> through the DPG Standard, a set of nine indicators that is used to determine whether a solution is a digital public good. Once a solution is </a:t>
            </a:r>
            <a:r>
              <a:rPr lang="en-US" dirty="0" err="1"/>
              <a:t>recognised</a:t>
            </a:r>
            <a:r>
              <a:rPr lang="en-US" dirty="0"/>
              <a:t> as a digital public good it is discoverable on the DPG Registry.</a:t>
            </a:r>
          </a:p>
          <a:p>
            <a:r>
              <a:rPr lang="en-US" dirty="0"/>
              <a:t>Open source refers to something, historically software, that people can modify, share and re-use because its design or “source code” is made publicly accessible. Open-source products provide universal access through an open-source license that legally enables it. In order for something to be </a:t>
            </a:r>
            <a:r>
              <a:rPr lang="en-US" dirty="0" err="1"/>
              <a:t>recognised</a:t>
            </a:r>
            <a:r>
              <a:rPr lang="en-US" dirty="0"/>
              <a:t> as a digital public good, solutions must demonstrate use of an approved open license.</a:t>
            </a:r>
          </a:p>
          <a:p>
            <a:pPr marL="0" indent="0">
              <a:buNone/>
            </a:pPr>
            <a:endParaRPr lang="en-US" dirty="0"/>
          </a:p>
        </p:txBody>
      </p:sp>
    </p:spTree>
    <p:extLst>
      <p:ext uri="{BB962C8B-B14F-4D97-AF65-F5344CB8AC3E}">
        <p14:creationId xmlns:p14="http://schemas.microsoft.com/office/powerpoint/2010/main" val="1707255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488" y="260213"/>
            <a:ext cx="10307438" cy="679353"/>
          </a:xfrm>
        </p:spPr>
        <p:txBody>
          <a:bodyPr/>
          <a:lstStyle/>
          <a:p>
            <a:r>
              <a:rPr lang="en-US" sz="2500" b="1" dirty="0">
                <a:solidFill>
                  <a:schemeClr val="tx1"/>
                </a:solidFill>
              </a:rPr>
              <a:t>Q3. B. WHY DO WE NEED TO HAVE DIGITA PUBLIC GOODS</a:t>
            </a:r>
            <a:r>
              <a:rPr lang="en-US" sz="2500" dirty="0">
                <a:solidFill>
                  <a:schemeClr val="tx1"/>
                </a:solidFill>
              </a:rPr>
              <a:t/>
            </a:r>
            <a:br>
              <a:rPr lang="en-US" sz="2500" dirty="0">
                <a:solidFill>
                  <a:schemeClr val="tx1"/>
                </a:solidFill>
              </a:rPr>
            </a:br>
            <a:endParaRPr lang="en-US" sz="2500" dirty="0">
              <a:solidFill>
                <a:schemeClr val="tx1"/>
              </a:solidFill>
            </a:endParaRPr>
          </a:p>
        </p:txBody>
      </p:sp>
      <p:sp>
        <p:nvSpPr>
          <p:cNvPr id="3" name="Content Placeholder 2"/>
          <p:cNvSpPr>
            <a:spLocks noGrp="1"/>
          </p:cNvSpPr>
          <p:nvPr>
            <p:ph idx="1"/>
          </p:nvPr>
        </p:nvSpPr>
        <p:spPr>
          <a:xfrm>
            <a:off x="507694" y="939566"/>
            <a:ext cx="10968445" cy="5511567"/>
          </a:xfrm>
        </p:spPr>
        <p:txBody>
          <a:bodyPr/>
          <a:lstStyle/>
          <a:p>
            <a:pPr lvl="0"/>
            <a:r>
              <a:rPr lang="en-US" dirty="0"/>
              <a:t>We need Digital Public goods because they are designed to be available to the public in general and possess specific qualities that prevent individuals or groups from being unable to access them. They also must be able to withstand use without then becoming unavailable to future users. Once produced in their digital form, global public goods are essentially costless to replicate and make available to all.</a:t>
            </a:r>
          </a:p>
          <a:p>
            <a:pPr marL="0" indent="0">
              <a:buNone/>
            </a:pPr>
            <a:r>
              <a:rPr lang="en-US" dirty="0"/>
              <a:t> </a:t>
            </a:r>
          </a:p>
          <a:p>
            <a:pPr lvl="0"/>
            <a:r>
              <a:rPr lang="en-US" dirty="0"/>
              <a:t>Knowledge, data and digital solutions are the relevant elements of an information society. Due to limited access to digital resources, ever-widening digital divides are forming globally, reinforcing existing inequalities. Through their open access to information and technologies, DPGs offer the opportunity to counteract these developments.  Innovations can be distributed more evenly and competitive conditions can be leveled. At the same time, DPGs can limit economic monopolies over digital solutions and knowledge. For both economic and social reasons, public digital goods thus offer decisive advantages. Through their participatory nature, DPGs have the potential to foster equitable global partnerships of international cooperation. </a:t>
            </a:r>
          </a:p>
          <a:p>
            <a:pPr marL="0" indent="0">
              <a:buNone/>
            </a:pPr>
            <a:endParaRPr lang="en-US" dirty="0"/>
          </a:p>
        </p:txBody>
      </p:sp>
    </p:spTree>
    <p:extLst>
      <p:ext uri="{BB962C8B-B14F-4D97-AF65-F5344CB8AC3E}">
        <p14:creationId xmlns:p14="http://schemas.microsoft.com/office/powerpoint/2010/main" val="1691238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06925" cy="673438"/>
          </a:xfrm>
        </p:spPr>
        <p:txBody>
          <a:bodyPr/>
          <a:lstStyle/>
          <a:p>
            <a:r>
              <a:rPr lang="en-US" sz="3000" b="1" dirty="0"/>
              <a:t>Q4.  LINUX USERS AND WINDOWS USERS</a:t>
            </a:r>
            <a:r>
              <a:rPr lang="en-US" sz="3000" dirty="0"/>
              <a:t/>
            </a:r>
            <a:br>
              <a:rPr lang="en-US" sz="3000" dirty="0"/>
            </a:br>
            <a:endParaRPr lang="en-US" sz="3000" dirty="0"/>
          </a:p>
        </p:txBody>
      </p:sp>
      <p:sp>
        <p:nvSpPr>
          <p:cNvPr id="3" name="Content Placeholder 2"/>
          <p:cNvSpPr>
            <a:spLocks noGrp="1"/>
          </p:cNvSpPr>
          <p:nvPr>
            <p:ph idx="1"/>
          </p:nvPr>
        </p:nvSpPr>
        <p:spPr>
          <a:xfrm>
            <a:off x="377505" y="1744910"/>
            <a:ext cx="11266413" cy="4815281"/>
          </a:xfrm>
        </p:spPr>
        <p:txBody>
          <a:bodyPr/>
          <a:lstStyle/>
          <a:p>
            <a:r>
              <a:rPr lang="en-US" b="1" dirty="0"/>
              <a:t>The Linux administrative</a:t>
            </a:r>
            <a:r>
              <a:rPr lang="en-US" dirty="0"/>
              <a:t> </a:t>
            </a:r>
            <a:r>
              <a:rPr lang="en-US" b="1" dirty="0"/>
              <a:t>root account</a:t>
            </a:r>
            <a:r>
              <a:rPr lang="en-US" dirty="0"/>
              <a:t> is automatically created when you install Linux, and it has administrative privileges for all services on Linux Operating System. The root account is also known as super user</a:t>
            </a:r>
          </a:p>
          <a:p>
            <a:r>
              <a:rPr lang="en-US" b="1" dirty="0"/>
              <a:t>Regular users</a:t>
            </a:r>
            <a:r>
              <a:rPr lang="en-US" dirty="0"/>
              <a:t> have the necessary privileges to perform standard tasks on a Linux computer such as running word processors, databases, and Web browsers. They can store files in their own home directories. Since regular users do not normally have administrative privileges, they cannot accidentally delete critical operating system configuration files.</a:t>
            </a:r>
          </a:p>
          <a:p>
            <a:pPr marL="0" indent="0">
              <a:buNone/>
            </a:pPr>
            <a:endParaRPr lang="en-US" dirty="0"/>
          </a:p>
        </p:txBody>
      </p:sp>
    </p:spTree>
    <p:extLst>
      <p:ext uri="{BB962C8B-B14F-4D97-AF65-F5344CB8AC3E}">
        <p14:creationId xmlns:p14="http://schemas.microsoft.com/office/powerpoint/2010/main" val="3582709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41" y="242993"/>
            <a:ext cx="10385412" cy="912039"/>
          </a:xfrm>
        </p:spPr>
        <p:txBody>
          <a:bodyPr/>
          <a:lstStyle/>
          <a:p>
            <a:r>
              <a:rPr lang="en-US" b="1" dirty="0" smtClean="0"/>
              <a:t>WINDOWS USERS:</a:t>
            </a:r>
            <a:r>
              <a:rPr lang="en-US" dirty="0"/>
              <a:t/>
            </a:r>
            <a:br>
              <a:rPr lang="en-US" dirty="0"/>
            </a:br>
            <a:endParaRPr lang="en-US" dirty="0"/>
          </a:p>
        </p:txBody>
      </p:sp>
      <p:sp>
        <p:nvSpPr>
          <p:cNvPr id="3" name="Content Placeholder 2"/>
          <p:cNvSpPr>
            <a:spLocks noGrp="1"/>
          </p:cNvSpPr>
          <p:nvPr>
            <p:ph idx="1"/>
          </p:nvPr>
        </p:nvSpPr>
        <p:spPr>
          <a:xfrm>
            <a:off x="490692" y="1280159"/>
            <a:ext cx="11157199" cy="5014056"/>
          </a:xfrm>
        </p:spPr>
        <p:txBody>
          <a:bodyPr>
            <a:normAutofit lnSpcReduction="10000"/>
          </a:bodyPr>
          <a:lstStyle/>
          <a:p>
            <a:r>
              <a:rPr lang="en-US" dirty="0" smtClean="0"/>
              <a:t>An </a:t>
            </a:r>
            <a:r>
              <a:rPr lang="en-US" b="1" dirty="0"/>
              <a:t>Administrator</a:t>
            </a:r>
            <a:r>
              <a:rPr lang="en-US" dirty="0"/>
              <a:t> user has all privileges and can do anything on the computer including changing configuration settings and downloading software from the internet. Administrator accounts are used by users to carry out tasks that require special permissions, such as installing software or renaming a computer.</a:t>
            </a:r>
          </a:p>
          <a:p>
            <a:r>
              <a:rPr lang="en-US" dirty="0"/>
              <a:t>Windows has a default guest account called </a:t>
            </a:r>
            <a:r>
              <a:rPr lang="en-US" b="1" dirty="0"/>
              <a:t>Guest</a:t>
            </a:r>
            <a:r>
              <a:rPr lang="en-US" dirty="0"/>
              <a:t>. These guest accounts are the first port of call for criminal hackers and should be immediately and permanently disabled. If a guest account is required, it should not have an obvious name such as Guest.</a:t>
            </a:r>
          </a:p>
          <a:p>
            <a:r>
              <a:rPr lang="en-US" dirty="0"/>
              <a:t> </a:t>
            </a:r>
          </a:p>
          <a:p>
            <a:r>
              <a:rPr lang="en-US" dirty="0"/>
              <a:t>The </a:t>
            </a:r>
            <a:r>
              <a:rPr lang="en-US" b="1" dirty="0"/>
              <a:t>Standard user</a:t>
            </a:r>
            <a:r>
              <a:rPr lang="en-US" dirty="0"/>
              <a:t> has a lot less privileges than the Administrator and usually cannot change settings or configuration of the computer and usually cannot download programs from the internet. If a Standard user attempts to perform an operation that requires an Administrator, they will be asked for an Administrator user name and password to perform that operation. Standard user accounts should be given to anyone that you do not want changing configuration or downloading programs from the internet.</a:t>
            </a:r>
          </a:p>
          <a:p>
            <a:endParaRPr lang="en-US" dirty="0"/>
          </a:p>
        </p:txBody>
      </p:sp>
    </p:spTree>
    <p:extLst>
      <p:ext uri="{BB962C8B-B14F-4D97-AF65-F5344CB8AC3E}">
        <p14:creationId xmlns:p14="http://schemas.microsoft.com/office/powerpoint/2010/main" val="970563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DOMAIN USERS</a:t>
            </a:r>
            <a:endParaRPr lang="en-US" dirty="0"/>
          </a:p>
        </p:txBody>
      </p:sp>
      <p:sp>
        <p:nvSpPr>
          <p:cNvPr id="3" name="Content Placeholder 2"/>
          <p:cNvSpPr>
            <a:spLocks noGrp="1"/>
          </p:cNvSpPr>
          <p:nvPr>
            <p:ph idx="1"/>
          </p:nvPr>
        </p:nvSpPr>
        <p:spPr>
          <a:xfrm>
            <a:off x="646111" y="1523528"/>
            <a:ext cx="10865704" cy="4195481"/>
          </a:xfrm>
        </p:spPr>
        <p:txBody>
          <a:bodyPr/>
          <a:lstStyle/>
          <a:p>
            <a:r>
              <a:rPr lang="en-US" dirty="0" smtClean="0"/>
              <a:t>These </a:t>
            </a:r>
            <a:r>
              <a:rPr lang="en-US" dirty="0"/>
              <a:t>are the normal user accounts that are used by staff in their day-to-day work to log onto a computer and do their normal work. They should not have any special permissions that could potentially lead to damage or data loss. These user accounts are normally members of a Security Group called Domain Users</a:t>
            </a:r>
            <a:r>
              <a:rPr lang="en-US" dirty="0" smtClean="0"/>
              <a:t>.</a:t>
            </a:r>
          </a:p>
          <a:p>
            <a:pPr marL="0" indent="0">
              <a:buNone/>
            </a:pPr>
            <a:endParaRPr lang="en-US" dirty="0"/>
          </a:p>
          <a:p>
            <a:r>
              <a:rPr lang="en-US" dirty="0"/>
              <a:t>In some cases, it is necessary to grant special or administrative permissions to users. This should be restricted to Local Admin access (they are Administrators only on their own computers, and not on the Domain).</a:t>
            </a:r>
          </a:p>
          <a:p>
            <a:pPr marL="0" indent="0">
              <a:buNone/>
            </a:pPr>
            <a:endParaRPr lang="en-US" dirty="0"/>
          </a:p>
        </p:txBody>
      </p:sp>
    </p:spTree>
    <p:extLst>
      <p:ext uri="{BB962C8B-B14F-4D97-AF65-F5344CB8AC3E}">
        <p14:creationId xmlns:p14="http://schemas.microsoft.com/office/powerpoint/2010/main" val="378044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2417" y="1064429"/>
            <a:ext cx="8825658" cy="993396"/>
          </a:xfrm>
        </p:spPr>
        <p:txBody>
          <a:bodyPr/>
          <a:lstStyle/>
          <a:p>
            <a:r>
              <a:rPr lang="en-US" dirty="0" smtClean="0">
                <a:latin typeface="Bell MT" panose="02020503060305020303" pitchFamily="18" charset="0"/>
              </a:rPr>
              <a:t>Thank You</a:t>
            </a:r>
            <a:endParaRPr lang="en-US" dirty="0">
              <a:latin typeface="Bell MT" panose="02020503060305020303" pitchFamily="18" charset="0"/>
            </a:endParaRPr>
          </a:p>
        </p:txBody>
      </p:sp>
      <p:sp>
        <p:nvSpPr>
          <p:cNvPr id="4" name="Title 1"/>
          <p:cNvSpPr txBox="1">
            <a:spLocks/>
          </p:cNvSpPr>
          <p:nvPr/>
        </p:nvSpPr>
        <p:spPr>
          <a:xfrm>
            <a:off x="6578621" y="2523411"/>
            <a:ext cx="7969745" cy="993396"/>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Asante</a:t>
            </a:r>
            <a:endParaRPr lang="en-US" dirty="0"/>
          </a:p>
        </p:txBody>
      </p:sp>
      <p:sp>
        <p:nvSpPr>
          <p:cNvPr id="5" name="Title 1"/>
          <p:cNvSpPr txBox="1">
            <a:spLocks/>
          </p:cNvSpPr>
          <p:nvPr/>
        </p:nvSpPr>
        <p:spPr>
          <a:xfrm>
            <a:off x="1009676" y="3640708"/>
            <a:ext cx="8825658" cy="993396"/>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smtClean="0">
                <a:latin typeface="Gabriola" panose="04040605051002020D02" pitchFamily="82" charset="0"/>
              </a:rPr>
              <a:t>Murakoze</a:t>
            </a:r>
            <a:endParaRPr lang="en-US" dirty="0">
              <a:latin typeface="Gabriola" panose="04040605051002020D02" pitchFamily="82" charset="0"/>
            </a:endParaRPr>
          </a:p>
        </p:txBody>
      </p:sp>
      <p:sp>
        <p:nvSpPr>
          <p:cNvPr id="6" name="Title 1"/>
          <p:cNvSpPr txBox="1">
            <a:spLocks/>
          </p:cNvSpPr>
          <p:nvPr/>
        </p:nvSpPr>
        <p:spPr>
          <a:xfrm>
            <a:off x="6716844" y="4975789"/>
            <a:ext cx="8825658" cy="993396"/>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Viner Hand ITC" panose="03070502030502020203" pitchFamily="66" charset="0"/>
              </a:rPr>
              <a:t>Merci</a:t>
            </a:r>
            <a:endParaRPr lang="en-US" dirty="0">
              <a:latin typeface="Viner Hand ITC" panose="03070502030502020203" pitchFamily="66" charset="0"/>
            </a:endParaRPr>
          </a:p>
        </p:txBody>
      </p:sp>
    </p:spTree>
    <p:extLst>
      <p:ext uri="{BB962C8B-B14F-4D97-AF65-F5344CB8AC3E}">
        <p14:creationId xmlns:p14="http://schemas.microsoft.com/office/powerpoint/2010/main" val="3463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277" y="1441144"/>
            <a:ext cx="9144000" cy="454767"/>
          </a:xfrm>
        </p:spPr>
        <p:txBody>
          <a:bodyPr>
            <a:normAutofit fontScale="90000"/>
          </a:bodyPr>
          <a:lstStyle/>
          <a:p>
            <a:r>
              <a:rPr lang="en-US" sz="3600" b="1" dirty="0" smtClean="0"/>
              <a:t>Q1. A. WHAT IS BACKUP?</a:t>
            </a:r>
            <a:r>
              <a:rPr lang="en-US" sz="3600" dirty="0" smtClean="0"/>
              <a:t> </a:t>
            </a:r>
            <a:r>
              <a:rPr lang="en-US" dirty="0" smtClean="0"/>
              <a:t/>
            </a:r>
            <a:br>
              <a:rPr lang="en-US" dirty="0" smtClean="0"/>
            </a:br>
            <a:endParaRPr lang="en-US" dirty="0"/>
          </a:p>
        </p:txBody>
      </p:sp>
      <p:sp>
        <p:nvSpPr>
          <p:cNvPr id="3" name="Subtitle 2"/>
          <p:cNvSpPr>
            <a:spLocks noGrp="1"/>
          </p:cNvSpPr>
          <p:nvPr>
            <p:ph type="subTitle" idx="1"/>
          </p:nvPr>
        </p:nvSpPr>
        <p:spPr>
          <a:xfrm>
            <a:off x="654341" y="1140903"/>
            <a:ext cx="10838576" cy="5033394"/>
          </a:xfrm>
        </p:spPr>
        <p:txBody>
          <a:bodyPr>
            <a:normAutofit fontScale="62500" lnSpcReduction="20000"/>
          </a:bodyPr>
          <a:lstStyle/>
          <a:p>
            <a:r>
              <a:rPr lang="en-US" dirty="0" smtClean="0"/>
              <a:t>Backup </a:t>
            </a:r>
            <a:r>
              <a:rPr lang="en-US" dirty="0"/>
              <a:t>is the process of creating a copy of the data on your system that you use for recovery in case your original data is lost or corrupted. You can also use </a:t>
            </a:r>
            <a:r>
              <a:rPr lang="en-US" u="sng" dirty="0">
                <a:hlinkClick r:id="rId2"/>
              </a:rPr>
              <a:t>backup</a:t>
            </a:r>
            <a:r>
              <a:rPr lang="en-US" dirty="0"/>
              <a:t> to recover copies of older files if you have deleted them from your system.</a:t>
            </a:r>
          </a:p>
          <a:p>
            <a:r>
              <a:rPr lang="en-US" dirty="0"/>
              <a:t>Many businesses and organizations protect their critical data with backup, making it one of the key components of a company’s Disaster Recovery Plan and Business Continuity Strategy.</a:t>
            </a:r>
          </a:p>
          <a:p>
            <a:r>
              <a:rPr lang="en-US" b="1" dirty="0"/>
              <a:t>Who is in responsible for backup in organization?</a:t>
            </a:r>
            <a:endParaRPr lang="en-US" dirty="0"/>
          </a:p>
          <a:p>
            <a:pPr lvl="0"/>
            <a:r>
              <a:rPr lang="en-US" dirty="0"/>
              <a:t>Backup   is the responsibility of the Network or System administrator</a:t>
            </a:r>
          </a:p>
          <a:p>
            <a:pPr lvl="0"/>
            <a:r>
              <a:rPr lang="en-US" dirty="0"/>
              <a:t>Backup   is the responsibility of everyone who is a computer user.</a:t>
            </a:r>
          </a:p>
          <a:p>
            <a:r>
              <a:rPr lang="en-US" b="1" dirty="0"/>
              <a:t>Q1. B. WHY BACKUP IS MANDATORY IN ORGANIZATION?</a:t>
            </a:r>
            <a:endParaRPr lang="en-US" dirty="0"/>
          </a:p>
          <a:p>
            <a:pPr lvl="0"/>
            <a:r>
              <a:rPr lang="en-US" dirty="0"/>
              <a:t>Companies and people are very dependent on data. Whereas a person cannot survive without air, water, and food, businesses cannot survive without data. Forty percent of companies that do not have proper backup or </a:t>
            </a:r>
            <a:r>
              <a:rPr lang="en-US" u="sng" dirty="0">
                <a:hlinkClick r:id="rId3"/>
              </a:rPr>
              <a:t>disaster recovery plans</a:t>
            </a:r>
            <a:r>
              <a:rPr lang="en-US" dirty="0"/>
              <a:t> in place do not survive a disaster.</a:t>
            </a:r>
          </a:p>
          <a:p>
            <a:pPr lvl="0"/>
            <a:r>
              <a:rPr lang="en-US" dirty="0"/>
              <a:t>Every company must designate a Backup Administrator to handle the entire backup strategy, including backup solutions and tools; the backup scope, schedule, and infrastructure; the network and storage, recovery time objectives (RTOs), recovery point objectives (RPOs), etc.</a:t>
            </a:r>
          </a:p>
          <a:p>
            <a:pPr lvl="0"/>
            <a:r>
              <a:rPr lang="en-US" dirty="0"/>
              <a:t>It is extremely important that your company has a backup strategy and solution in place. Otherwise, you can be a statistic.</a:t>
            </a:r>
          </a:p>
          <a:p>
            <a:pPr lvl="0"/>
            <a:r>
              <a:rPr lang="en-US" dirty="0"/>
              <a:t>Data security is an essential aspect of your business continuity, and data backups are a critical aspect of that practice. Data backups </a:t>
            </a:r>
            <a:r>
              <a:rPr lang="en-US" b="1" dirty="0"/>
              <a:t>ensure you have a complete copy of your systems ready to restore, no matter why the data loss occurred</a:t>
            </a:r>
            <a:r>
              <a:rPr lang="en-US" dirty="0"/>
              <a:t>.</a:t>
            </a:r>
          </a:p>
          <a:p>
            <a:pPr lvl="0"/>
            <a:r>
              <a:rPr lang="en-US" dirty="0"/>
              <a:t>With any good data recovery plan, </a:t>
            </a:r>
            <a:r>
              <a:rPr lang="en-US" b="1" dirty="0"/>
              <a:t>keeping local copies of backups is essential</a:t>
            </a:r>
            <a:r>
              <a:rPr lang="en-US" dirty="0"/>
              <a:t>. However, due to risks associated with physical disasters, ransomware, theft, and other threats, keeping local backups should never be the only facet of your strategy.</a:t>
            </a:r>
          </a:p>
          <a:p>
            <a:endParaRPr lang="en-US" dirty="0"/>
          </a:p>
        </p:txBody>
      </p:sp>
    </p:spTree>
    <p:extLst>
      <p:ext uri="{BB962C8B-B14F-4D97-AF65-F5344CB8AC3E}">
        <p14:creationId xmlns:p14="http://schemas.microsoft.com/office/powerpoint/2010/main" val="1054493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1417" y="525012"/>
            <a:ext cx="8928612" cy="766893"/>
          </a:xfrm>
        </p:spPr>
        <p:txBody>
          <a:bodyPr/>
          <a:lstStyle/>
          <a:p>
            <a:r>
              <a:rPr lang="en-US" sz="3600" b="1" dirty="0"/>
              <a:t>Q1. C. TYPES OF BACKUPS</a:t>
            </a:r>
            <a:r>
              <a:rPr lang="en-US" sz="3600" dirty="0"/>
              <a:t/>
            </a:r>
            <a:br>
              <a:rPr lang="en-US" sz="3600" dirty="0"/>
            </a:br>
            <a:endParaRPr lang="en-US" sz="3600" dirty="0"/>
          </a:p>
        </p:txBody>
      </p:sp>
      <p:sp>
        <p:nvSpPr>
          <p:cNvPr id="3" name="Subtitle 2"/>
          <p:cNvSpPr>
            <a:spLocks noGrp="1"/>
          </p:cNvSpPr>
          <p:nvPr>
            <p:ph type="subTitle" idx="1"/>
          </p:nvPr>
        </p:nvSpPr>
        <p:spPr>
          <a:xfrm>
            <a:off x="159392" y="729841"/>
            <a:ext cx="11836866" cy="5897461"/>
          </a:xfrm>
        </p:spPr>
        <p:txBody>
          <a:bodyPr>
            <a:noAutofit/>
          </a:bodyPr>
          <a:lstStyle/>
          <a:p>
            <a:r>
              <a:rPr lang="en-US" sz="1150" dirty="0"/>
              <a:t>There are three main backup types used to back up all digital assets:</a:t>
            </a:r>
          </a:p>
          <a:p>
            <a:r>
              <a:rPr lang="en-US" sz="1150" b="1" dirty="0"/>
              <a:t>1.Full backup</a:t>
            </a:r>
            <a:r>
              <a:rPr lang="en-US" sz="1150" dirty="0"/>
              <a:t>: The most basic and comprehensive backup method, where all data is sent to another location.</a:t>
            </a:r>
          </a:p>
          <a:p>
            <a:r>
              <a:rPr lang="en-US" sz="1150" b="1" dirty="0"/>
              <a:t>2.Incremental backup</a:t>
            </a:r>
            <a:r>
              <a:rPr lang="en-US" sz="1150" dirty="0"/>
              <a:t>: Backs up all files that have changed since the last backup occurred.</a:t>
            </a:r>
          </a:p>
          <a:p>
            <a:r>
              <a:rPr lang="en-US" sz="1150" b="1" dirty="0"/>
              <a:t>3.Differential backup</a:t>
            </a:r>
            <a:r>
              <a:rPr lang="en-US" sz="1150" dirty="0"/>
              <a:t>: Backs up only copies of all files that have changed since the last full backup.</a:t>
            </a:r>
          </a:p>
          <a:p>
            <a:r>
              <a:rPr lang="en-US" sz="1150" dirty="0"/>
              <a:t> </a:t>
            </a:r>
          </a:p>
          <a:p>
            <a:r>
              <a:rPr lang="en-US" sz="1150" b="1" u="sng" dirty="0"/>
              <a:t>1.Full Backup</a:t>
            </a:r>
            <a:endParaRPr lang="en-US" sz="1150" dirty="0"/>
          </a:p>
          <a:p>
            <a:r>
              <a:rPr lang="en-US" sz="1150" dirty="0"/>
              <a:t>A full backup involves the creation of a complete copy of an organization’s files, folders, SaaS data and hard drives. Essentially, all the data is backed up into a single version and moved to a storage device. It’s the perfect protection against data loss when you factor in recovery speed and simplicity. However, the time and expense required to copy all the data (all the time) may make it an undesirable option for many IT professionals.</a:t>
            </a:r>
          </a:p>
          <a:p>
            <a:r>
              <a:rPr lang="en-US" sz="1150" b="1" u="sng" dirty="0"/>
              <a:t>Full Backup advantages and disadvantages</a:t>
            </a:r>
            <a:r>
              <a:rPr lang="en-US" sz="1150" u="sng" dirty="0"/>
              <a:t>:</a:t>
            </a:r>
            <a:endParaRPr lang="en-US" sz="1150" dirty="0"/>
          </a:p>
          <a:p>
            <a:r>
              <a:rPr lang="en-US" sz="1150" b="1" u="sng" dirty="0"/>
              <a:t>Advantages:</a:t>
            </a:r>
            <a:r>
              <a:rPr lang="en-US" sz="1150" u="sng" dirty="0"/>
              <a:t> </a:t>
            </a:r>
            <a:endParaRPr lang="en-US" sz="1150" dirty="0"/>
          </a:p>
          <a:p>
            <a:pPr lvl="0"/>
            <a:r>
              <a:rPr lang="en-US" sz="1150" dirty="0"/>
              <a:t>Quick restore time</a:t>
            </a:r>
          </a:p>
          <a:p>
            <a:pPr lvl="0"/>
            <a:r>
              <a:rPr lang="en-US" sz="1150" dirty="0"/>
              <a:t>Storage management is easy since all the data is stored on a single version</a:t>
            </a:r>
          </a:p>
          <a:p>
            <a:pPr lvl="0"/>
            <a:r>
              <a:rPr lang="en-US" sz="1150" dirty="0"/>
              <a:t>Easy version control allows you to maintain and restore different versions without breaking a sweat</a:t>
            </a:r>
          </a:p>
          <a:p>
            <a:pPr lvl="0"/>
            <a:r>
              <a:rPr lang="en-US" sz="1150" dirty="0"/>
              <a:t>File search is easy as it gets</a:t>
            </a:r>
          </a:p>
          <a:p>
            <a:r>
              <a:rPr lang="en-US" sz="1150" b="1" u="sng" dirty="0"/>
              <a:t>Disadvantages:</a:t>
            </a:r>
            <a:endParaRPr lang="en-US" sz="1150" dirty="0"/>
          </a:p>
          <a:p>
            <a:pPr lvl="0"/>
            <a:r>
              <a:rPr lang="en-US" sz="1150" dirty="0"/>
              <a:t>Demands the most storage space comparatively</a:t>
            </a:r>
          </a:p>
          <a:p>
            <a:pPr lvl="0"/>
            <a:r>
              <a:rPr lang="en-US" sz="1150" dirty="0"/>
              <a:t>Depending on their size, it takes a long time to back up files</a:t>
            </a:r>
          </a:p>
          <a:p>
            <a:pPr lvl="0"/>
            <a:r>
              <a:rPr lang="en-US" sz="1150" dirty="0"/>
              <a:t>The need for additional storage space makes it the most expensive backup method</a:t>
            </a:r>
          </a:p>
          <a:p>
            <a:pPr lvl="0"/>
            <a:r>
              <a:rPr lang="en-US" sz="1150" dirty="0"/>
              <a:t>The risk of data loss is high since all the data is stored in one place</a:t>
            </a:r>
          </a:p>
          <a:p>
            <a:endParaRPr lang="en-US" sz="1150" dirty="0"/>
          </a:p>
        </p:txBody>
      </p:sp>
    </p:spTree>
    <p:extLst>
      <p:ext uri="{BB962C8B-B14F-4D97-AF65-F5344CB8AC3E}">
        <p14:creationId xmlns:p14="http://schemas.microsoft.com/office/powerpoint/2010/main" val="2689922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3902" y="82250"/>
            <a:ext cx="8928612" cy="766893"/>
          </a:xfrm>
        </p:spPr>
        <p:txBody>
          <a:bodyPr/>
          <a:lstStyle/>
          <a:p>
            <a:r>
              <a:rPr lang="en-US" sz="4000" b="1" u="sng" dirty="0" smtClean="0"/>
              <a:t>INCREMENTAL BACKUP</a:t>
            </a:r>
            <a:endParaRPr lang="en-US" sz="4000" dirty="0"/>
          </a:p>
        </p:txBody>
      </p:sp>
      <p:sp>
        <p:nvSpPr>
          <p:cNvPr id="3" name="Subtitle 2"/>
          <p:cNvSpPr>
            <a:spLocks noGrp="1"/>
          </p:cNvSpPr>
          <p:nvPr>
            <p:ph type="subTitle" idx="1"/>
          </p:nvPr>
        </p:nvSpPr>
        <p:spPr>
          <a:xfrm>
            <a:off x="159392" y="1222408"/>
            <a:ext cx="11836866" cy="5635592"/>
          </a:xfrm>
        </p:spPr>
        <p:txBody>
          <a:bodyPr>
            <a:noAutofit/>
          </a:bodyPr>
          <a:lstStyle/>
          <a:p>
            <a:r>
              <a:rPr lang="en-US" sz="1500" dirty="0" smtClean="0"/>
              <a:t>Incremental </a:t>
            </a:r>
            <a:r>
              <a:rPr lang="en-US" sz="1500" dirty="0"/>
              <a:t>backup involves backing up all the files, folders, SaaS data and hard drives that have changed since the last backup activity. This could be the most recent full back up in the chain or the last incremental backup. Only the recent changes (increments) are backed up, consuming less storage space and resulting in a speedy backup. However, the recovery time is longer since more backup files will need to be accessed.</a:t>
            </a:r>
          </a:p>
          <a:p>
            <a:r>
              <a:rPr lang="en-US" sz="1500" b="1" u="sng" dirty="0"/>
              <a:t>Incremental Backup advantages and disadvantages:</a:t>
            </a:r>
            <a:endParaRPr lang="en-US" sz="1500" dirty="0"/>
          </a:p>
          <a:p>
            <a:r>
              <a:rPr lang="en-US" sz="1500" b="1" u="sng" dirty="0"/>
              <a:t>Advantages</a:t>
            </a:r>
            <a:r>
              <a:rPr lang="en-US" sz="1500" dirty="0"/>
              <a:t>:</a:t>
            </a:r>
          </a:p>
          <a:p>
            <a:pPr lvl="0"/>
            <a:r>
              <a:rPr lang="en-US" sz="1500" dirty="0"/>
              <a:t>Efficient use of storage space since files are not duplicated in their entirety</a:t>
            </a:r>
          </a:p>
          <a:p>
            <a:pPr lvl="0"/>
            <a:r>
              <a:rPr lang="en-US" sz="1500" dirty="0"/>
              <a:t>Lightning-fast backups</a:t>
            </a:r>
          </a:p>
          <a:p>
            <a:pPr lvl="0"/>
            <a:r>
              <a:rPr lang="en-US" sz="1500" dirty="0"/>
              <a:t>Can be run as often as desired, with each increment being an individual recovery point</a:t>
            </a:r>
          </a:p>
          <a:p>
            <a:r>
              <a:rPr lang="en-US" sz="1500" b="1" u="sng" dirty="0"/>
              <a:t>Disadvantages</a:t>
            </a:r>
            <a:r>
              <a:rPr lang="en-US" sz="1500" dirty="0"/>
              <a:t>:</a:t>
            </a:r>
          </a:p>
          <a:p>
            <a:pPr lvl="0"/>
            <a:r>
              <a:rPr lang="en-US" sz="1500" dirty="0"/>
              <a:t>Time-consuming restoration since data must be pieced together from multiple backups</a:t>
            </a:r>
          </a:p>
          <a:p>
            <a:pPr lvl="0"/>
            <a:r>
              <a:rPr lang="en-US" sz="1500" dirty="0"/>
              <a:t>Successful recovery is only possible if all the backup files are damage-proof</a:t>
            </a:r>
          </a:p>
          <a:p>
            <a:pPr lvl="0"/>
            <a:r>
              <a:rPr lang="en-US" sz="1500" dirty="0"/>
              <a:t>File search is cumbersome – you need to scout more than one backup set to restore a specific file</a:t>
            </a:r>
          </a:p>
          <a:p>
            <a:endParaRPr lang="en-US" sz="1500" dirty="0"/>
          </a:p>
        </p:txBody>
      </p:sp>
    </p:spTree>
    <p:extLst>
      <p:ext uri="{BB962C8B-B14F-4D97-AF65-F5344CB8AC3E}">
        <p14:creationId xmlns:p14="http://schemas.microsoft.com/office/powerpoint/2010/main" val="1013813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4533" y="82250"/>
            <a:ext cx="7513610" cy="766893"/>
          </a:xfrm>
        </p:spPr>
        <p:txBody>
          <a:bodyPr/>
          <a:lstStyle/>
          <a:p>
            <a:r>
              <a:rPr lang="en-US" sz="3600" b="1" u="sng" dirty="0" smtClean="0"/>
              <a:t>DIFFERENTIAL BACKUP</a:t>
            </a:r>
            <a:endParaRPr lang="en-US" sz="3600" dirty="0"/>
          </a:p>
        </p:txBody>
      </p:sp>
      <p:sp>
        <p:nvSpPr>
          <p:cNvPr id="3" name="Subtitle 2"/>
          <p:cNvSpPr>
            <a:spLocks noGrp="1"/>
          </p:cNvSpPr>
          <p:nvPr>
            <p:ph type="subTitle" idx="1"/>
          </p:nvPr>
        </p:nvSpPr>
        <p:spPr>
          <a:xfrm>
            <a:off x="159392" y="1145406"/>
            <a:ext cx="11836866" cy="5712594"/>
          </a:xfrm>
        </p:spPr>
        <p:txBody>
          <a:bodyPr>
            <a:noAutofit/>
          </a:bodyPr>
          <a:lstStyle/>
          <a:p>
            <a:r>
              <a:rPr lang="en-US" sz="1500" dirty="0" smtClean="0"/>
              <a:t>Differential </a:t>
            </a:r>
            <a:r>
              <a:rPr lang="en-US" sz="1500" dirty="0"/>
              <a:t>backup falls between full backup and incremental backup. It involves backing up files, folders and hard drives that were created or changed since the last full backup (compared to just the changes since the last incremental backup). Only a small volume of data is backed up between the time interval of the last backup and the current one, consuming less storage space and requiring less time and investment.</a:t>
            </a:r>
          </a:p>
          <a:p>
            <a:r>
              <a:rPr lang="en-US" sz="1500" b="1" u="sng" dirty="0"/>
              <a:t>Differential Backup advantages and disadvantages</a:t>
            </a:r>
            <a:endParaRPr lang="en-US" sz="1500" dirty="0"/>
          </a:p>
          <a:p>
            <a:r>
              <a:rPr lang="en-US" sz="1500" b="1" u="sng" dirty="0"/>
              <a:t>Advantages:</a:t>
            </a:r>
            <a:endParaRPr lang="en-US" sz="1500" dirty="0"/>
          </a:p>
          <a:p>
            <a:pPr lvl="0"/>
            <a:r>
              <a:rPr lang="en-US" sz="1500" dirty="0"/>
              <a:t>Takes less space than full backups</a:t>
            </a:r>
          </a:p>
          <a:p>
            <a:pPr lvl="0"/>
            <a:r>
              <a:rPr lang="en-US" sz="1500" dirty="0"/>
              <a:t>Faster restoration than incremental backups</a:t>
            </a:r>
          </a:p>
          <a:p>
            <a:pPr lvl="0"/>
            <a:r>
              <a:rPr lang="en-US" sz="1500" dirty="0"/>
              <a:t>Much faster backups than full backups</a:t>
            </a:r>
          </a:p>
          <a:p>
            <a:r>
              <a:rPr lang="en-US" sz="1500" b="1" u="sng" dirty="0"/>
              <a:t>Disadvantages</a:t>
            </a:r>
            <a:r>
              <a:rPr lang="en-US" sz="1500" dirty="0"/>
              <a:t>:</a:t>
            </a:r>
          </a:p>
          <a:p>
            <a:pPr lvl="0"/>
            <a:r>
              <a:rPr lang="en-US" sz="1500" dirty="0"/>
              <a:t>Potential for failed recovery if any of the backup sets are incomplete</a:t>
            </a:r>
          </a:p>
          <a:p>
            <a:pPr lvl="0"/>
            <a:r>
              <a:rPr lang="en-US" sz="1500" dirty="0"/>
              <a:t>Compared to incremental backups, the backup takes longer and requires more storage space</a:t>
            </a:r>
          </a:p>
          <a:p>
            <a:pPr lvl="0"/>
            <a:r>
              <a:rPr lang="en-US" sz="1500" dirty="0"/>
              <a:t>Compared to full backups, restoration is slow and complex</a:t>
            </a:r>
          </a:p>
          <a:p>
            <a:endParaRPr lang="en-US" sz="1500" dirty="0"/>
          </a:p>
        </p:txBody>
      </p:sp>
    </p:spTree>
    <p:extLst>
      <p:ext uri="{BB962C8B-B14F-4D97-AF65-F5344CB8AC3E}">
        <p14:creationId xmlns:p14="http://schemas.microsoft.com/office/powerpoint/2010/main" val="2990817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884" y="342133"/>
            <a:ext cx="11223145" cy="766893"/>
          </a:xfrm>
        </p:spPr>
        <p:txBody>
          <a:bodyPr/>
          <a:lstStyle/>
          <a:p>
            <a:r>
              <a:rPr lang="en-US" sz="2500" b="1" dirty="0"/>
              <a:t>Q1. D. WHAT ARE CHALLENGES OF BACK UP AND HOW THEY CAN BE  RESOLVED</a:t>
            </a:r>
            <a:endParaRPr lang="en-US" sz="2500" dirty="0"/>
          </a:p>
        </p:txBody>
      </p:sp>
      <p:sp>
        <p:nvSpPr>
          <p:cNvPr id="3" name="Subtitle 2"/>
          <p:cNvSpPr>
            <a:spLocks noGrp="1"/>
          </p:cNvSpPr>
          <p:nvPr>
            <p:ph type="subTitle" idx="1"/>
          </p:nvPr>
        </p:nvSpPr>
        <p:spPr>
          <a:xfrm>
            <a:off x="149766" y="1109026"/>
            <a:ext cx="11836866" cy="5566095"/>
          </a:xfrm>
        </p:spPr>
        <p:txBody>
          <a:bodyPr>
            <a:noAutofit/>
          </a:bodyPr>
          <a:lstStyle/>
          <a:p>
            <a:r>
              <a:rPr lang="en-US" sz="1300" dirty="0" smtClean="0"/>
              <a:t>Below </a:t>
            </a:r>
            <a:r>
              <a:rPr lang="en-US" sz="1300" dirty="0"/>
              <a:t>are </a:t>
            </a:r>
            <a:r>
              <a:rPr lang="en-US" sz="1300" dirty="0" smtClean="0"/>
              <a:t>different </a:t>
            </a:r>
            <a:r>
              <a:rPr lang="en-US" sz="1300" dirty="0"/>
              <a:t>challenges of back up and proposed solutions</a:t>
            </a:r>
          </a:p>
          <a:p>
            <a:pPr fontAlgn="base"/>
            <a:r>
              <a:rPr lang="en-US" sz="1300" b="1" dirty="0"/>
              <a:t>1. Damaged Backups</a:t>
            </a:r>
          </a:p>
          <a:p>
            <a:pPr fontAlgn="base"/>
            <a:r>
              <a:rPr lang="en-US" sz="1300" dirty="0"/>
              <a:t>Damaged backups may not be the most frequent cause of losing backup data, but it's for sure one of the most frightening. Just imagine a situation where your solution reports that backups have successfully been uploaded to the storage – and then, one day, when you need to recover them, your data is corrupt.</a:t>
            </a:r>
          </a:p>
          <a:p>
            <a:pPr fontAlgn="base"/>
            <a:r>
              <a:rPr lang="en-US" sz="1300" dirty="0"/>
              <a:t>Typical reasons for data to be damaged? Here are the most common cases:</a:t>
            </a:r>
          </a:p>
          <a:p>
            <a:pPr lvl="0" fontAlgn="base"/>
            <a:r>
              <a:rPr lang="en-US" sz="1300" b="1" u="sng" dirty="0">
                <a:hlinkClick r:id="rId2"/>
              </a:rPr>
              <a:t>Ransomware</a:t>
            </a:r>
            <a:r>
              <a:rPr lang="en-US" sz="1300" dirty="0"/>
              <a:t>. Modern-day crypto-lockers can recognize backup storage and backup data and encrypt it.</a:t>
            </a:r>
          </a:p>
          <a:p>
            <a:pPr lvl="0" fontAlgn="base"/>
            <a:r>
              <a:rPr lang="en-US" sz="1300" b="1" dirty="0"/>
              <a:t>Damaged backup media</a:t>
            </a:r>
            <a:r>
              <a:rPr lang="en-US" sz="1300" dirty="0"/>
              <a:t>. Typically, this happens with on-premises backup media. For example, you might fail to notice that one of your drives in a RAID array has gone down and, while your storage is still safe, it's one step closer to disaster.</a:t>
            </a:r>
          </a:p>
          <a:p>
            <a:pPr fontAlgn="base"/>
            <a:r>
              <a:rPr lang="en-US" sz="1300" b="1" dirty="0"/>
              <a:t>DAMAGED BACKUP SOLUTIONS</a:t>
            </a:r>
            <a:r>
              <a:rPr lang="en-US" sz="1300" dirty="0"/>
              <a:t>. </a:t>
            </a:r>
          </a:p>
          <a:p>
            <a:pPr fontAlgn="base"/>
            <a:r>
              <a:rPr lang="en-US" sz="1300" dirty="0"/>
              <a:t>So how do you protect yourself against damaged backup? </a:t>
            </a:r>
          </a:p>
          <a:p>
            <a:pPr lvl="0" fontAlgn="base"/>
            <a:r>
              <a:rPr lang="en-US" sz="1300" dirty="0"/>
              <a:t>First of all, you need to employ a modern-day backup solution with a proven, stable history. Some backup solutions even include automated data consistency checking in their offering.</a:t>
            </a:r>
          </a:p>
          <a:p>
            <a:pPr lvl="0" fontAlgn="base"/>
            <a:r>
              <a:rPr lang="en-US" sz="1300" dirty="0"/>
              <a:t>Secondly, you should test the recoverability of your backups from time to time, to be 100% sure you can get your data back.</a:t>
            </a:r>
          </a:p>
          <a:p>
            <a:pPr fontAlgn="base"/>
            <a:r>
              <a:rPr lang="en-US" sz="1300" b="1" dirty="0"/>
              <a:t>2. Missing or Failed Backups</a:t>
            </a:r>
          </a:p>
          <a:p>
            <a:pPr fontAlgn="base"/>
            <a:r>
              <a:rPr lang="en-US" sz="1300" dirty="0"/>
              <a:t>Sometimes, although people might think that their backups are fine, they are not merely damaged, but do not exist at all. This typically happens when a system administrator relies on his/her memory in order to start the backup, rather than on setting up a schedule.</a:t>
            </a:r>
          </a:p>
          <a:p>
            <a:pPr fontAlgn="base"/>
            <a:r>
              <a:rPr lang="en-US" sz="1300" dirty="0"/>
              <a:t>The second reason for missing backups could be that the administrators forget to, or do not know how to, set up alerts about any issues with backups.</a:t>
            </a:r>
          </a:p>
          <a:p>
            <a:endParaRPr lang="en-US" sz="1300" dirty="0"/>
          </a:p>
        </p:txBody>
      </p:sp>
    </p:spTree>
    <p:extLst>
      <p:ext uri="{BB962C8B-B14F-4D97-AF65-F5344CB8AC3E}">
        <p14:creationId xmlns:p14="http://schemas.microsoft.com/office/powerpoint/2010/main" val="3777598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744" y="183212"/>
            <a:ext cx="9404723" cy="769690"/>
          </a:xfrm>
        </p:spPr>
        <p:txBody>
          <a:bodyPr/>
          <a:lstStyle/>
          <a:p>
            <a:r>
              <a:rPr lang="en-US" sz="4400" b="1" dirty="0"/>
              <a:t>FAILED BACKUP SOLUTIONS</a:t>
            </a:r>
            <a:r>
              <a:rPr lang="en-US" sz="4400" dirty="0"/>
              <a:t>. </a:t>
            </a:r>
            <a:br>
              <a:rPr lang="en-US" sz="4400" dirty="0"/>
            </a:br>
            <a:endParaRPr lang="en-US" dirty="0"/>
          </a:p>
        </p:txBody>
      </p:sp>
      <p:sp>
        <p:nvSpPr>
          <p:cNvPr id="3" name="Content Placeholder 2"/>
          <p:cNvSpPr>
            <a:spLocks noGrp="1"/>
          </p:cNvSpPr>
          <p:nvPr>
            <p:ph idx="1"/>
          </p:nvPr>
        </p:nvSpPr>
        <p:spPr>
          <a:xfrm>
            <a:off x="423512" y="1126157"/>
            <a:ext cx="11569566" cy="5370896"/>
          </a:xfrm>
        </p:spPr>
        <p:txBody>
          <a:bodyPr>
            <a:noAutofit/>
          </a:bodyPr>
          <a:lstStyle/>
          <a:p>
            <a:pPr fontAlgn="base"/>
            <a:r>
              <a:rPr lang="en-US" sz="1200" dirty="0" smtClean="0"/>
              <a:t>So</a:t>
            </a:r>
            <a:r>
              <a:rPr lang="en-US" sz="1200" dirty="0"/>
              <a:t>, to avoid losing your backups completely, you should:</a:t>
            </a:r>
          </a:p>
          <a:p>
            <a:pPr lvl="0" fontAlgn="base"/>
            <a:r>
              <a:rPr lang="en-US" sz="1200" dirty="0"/>
              <a:t>Create an automated schedule</a:t>
            </a:r>
          </a:p>
          <a:p>
            <a:pPr lvl="0" fontAlgn="base"/>
            <a:r>
              <a:rPr lang="en-US" sz="1200" dirty="0"/>
              <a:t>Make sure that your backups are not interrupted</a:t>
            </a:r>
          </a:p>
          <a:p>
            <a:pPr lvl="0" fontAlgn="base"/>
            <a:r>
              <a:rPr lang="en-US" sz="1200" dirty="0"/>
              <a:t>Set up notifications about backups failing to complete</a:t>
            </a:r>
          </a:p>
          <a:p>
            <a:pPr fontAlgn="base"/>
            <a:r>
              <a:rPr lang="en-US" sz="1200" b="1" dirty="0"/>
              <a:t>3. Backup Is Too Slow</a:t>
            </a:r>
          </a:p>
          <a:p>
            <a:pPr fontAlgn="base"/>
            <a:r>
              <a:rPr lang="en-US" sz="1200" dirty="0"/>
              <a:t>A less dramatic technical issue with backups is that they might take ages to actually finish, thus slowing down your progress and messing with your recovery time and recovery point objectives.</a:t>
            </a:r>
          </a:p>
          <a:p>
            <a:pPr fontAlgn="base"/>
            <a:r>
              <a:rPr lang="en-US" sz="1200" dirty="0"/>
              <a:t>The main reasons for slow backups are:</a:t>
            </a:r>
          </a:p>
          <a:p>
            <a:pPr lvl="0" fontAlgn="base"/>
            <a:r>
              <a:rPr lang="en-US" sz="1200" b="1" dirty="0"/>
              <a:t>Slow Internet connection, </a:t>
            </a:r>
            <a:r>
              <a:rPr lang="en-US" sz="1200" b="1" u="sng" dirty="0">
                <a:hlinkClick r:id="rId2"/>
              </a:rPr>
              <a:t>network performance</a:t>
            </a:r>
            <a:r>
              <a:rPr lang="en-US" sz="1200" b="1" dirty="0"/>
              <a:t> issues</a:t>
            </a:r>
            <a:r>
              <a:rPr lang="en-US" sz="1200" dirty="0"/>
              <a:t>. </a:t>
            </a:r>
            <a:br>
              <a:rPr lang="en-US" sz="1200" dirty="0"/>
            </a:br>
            <a:r>
              <a:rPr lang="en-US" sz="1200" dirty="0"/>
              <a:t>Here you should find an appropriate time and settings that will allow you to use the maximum-possible network throughput without affecting your company’s operations. If there is no way you can enhance your upload speeds, </a:t>
            </a:r>
          </a:p>
          <a:p>
            <a:pPr fontAlgn="base"/>
            <a:r>
              <a:rPr lang="en-US" sz="1200" b="1" dirty="0"/>
              <a:t>SOLUTION</a:t>
            </a:r>
            <a:r>
              <a:rPr lang="en-US" sz="1200" dirty="0"/>
              <a:t/>
            </a:r>
            <a:br>
              <a:rPr lang="en-US" sz="1200" dirty="0"/>
            </a:br>
            <a:r>
              <a:rPr lang="en-US" sz="1200" dirty="0"/>
              <a:t>then you should think about backup data prioritization and choose which mission-critical data to upload first.</a:t>
            </a:r>
          </a:p>
          <a:p>
            <a:pPr lvl="0" fontAlgn="base"/>
            <a:r>
              <a:rPr lang="en-US" sz="1200" b="1" dirty="0"/>
              <a:t>Slow performance of the backed-up computer</a:t>
            </a:r>
            <a:r>
              <a:rPr lang="en-US" sz="1200" dirty="0"/>
              <a:t>. It might turn out that the computer you are trying to back up is overloaded with tasks in the given time frame, which might result in performance issues during the backup or even downtime for the whole computer. </a:t>
            </a:r>
          </a:p>
          <a:p>
            <a:pPr fontAlgn="base"/>
            <a:r>
              <a:rPr lang="en-US" sz="1200" b="1" dirty="0"/>
              <a:t>SOLUTION</a:t>
            </a:r>
            <a:r>
              <a:rPr lang="en-US" sz="1200" dirty="0"/>
              <a:t/>
            </a:r>
            <a:br>
              <a:rPr lang="en-US" sz="1200" dirty="0"/>
            </a:br>
            <a:r>
              <a:rPr lang="en-US" sz="1200" dirty="0"/>
              <a:t>So, when choosing a time frame to perform the backup, you should check the peak workloads and avoid interfering with normal computer operations.</a:t>
            </a:r>
          </a:p>
          <a:p>
            <a:pPr lvl="0" fontAlgn="base"/>
            <a:r>
              <a:rPr lang="en-US" sz="1200" b="1" dirty="0"/>
              <a:t>Wrongly chosen backup type</a:t>
            </a:r>
            <a:r>
              <a:rPr lang="en-US" sz="1200" dirty="0"/>
              <a:t>. There are different backup types. Some are more suitable for file-level backup and will work great with single files; others will upload a full copy of your machine or selected partitions to storage. </a:t>
            </a:r>
          </a:p>
          <a:p>
            <a:pPr fontAlgn="base"/>
            <a:r>
              <a:rPr lang="en-US" sz="1200" b="1" dirty="0"/>
              <a:t>SOLUTIONS</a:t>
            </a:r>
            <a:r>
              <a:rPr lang="en-US" sz="1200" dirty="0"/>
              <a:t> </a:t>
            </a:r>
            <a:br>
              <a:rPr lang="en-US" sz="1200" dirty="0"/>
            </a:br>
            <a:r>
              <a:rPr lang="en-US" sz="1200" dirty="0"/>
              <a:t>So you should choose the most suitable backup type for the given dataset.</a:t>
            </a:r>
          </a:p>
          <a:p>
            <a:endParaRPr lang="en-US" sz="1200" dirty="0"/>
          </a:p>
        </p:txBody>
      </p:sp>
    </p:spTree>
    <p:extLst>
      <p:ext uri="{BB962C8B-B14F-4D97-AF65-F5344CB8AC3E}">
        <p14:creationId xmlns:p14="http://schemas.microsoft.com/office/powerpoint/2010/main" val="2208528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450" y="240632"/>
            <a:ext cx="11409027" cy="6135001"/>
          </a:xfrm>
        </p:spPr>
        <p:txBody>
          <a:bodyPr>
            <a:normAutofit/>
          </a:bodyPr>
          <a:lstStyle/>
          <a:p>
            <a:pPr fontAlgn="base"/>
            <a:r>
              <a:rPr lang="en-US" b="1" dirty="0"/>
              <a:t>4. Backup Is Inaccessible</a:t>
            </a:r>
          </a:p>
          <a:p>
            <a:pPr fontAlgn="base"/>
            <a:r>
              <a:rPr lang="en-US" dirty="0"/>
              <a:t>You could lose access to your backup storage or backup media, thus losing precious time during a disaster. There are several main reasons for losing access:</a:t>
            </a:r>
          </a:p>
          <a:p>
            <a:pPr lvl="0" fontAlgn="base"/>
            <a:r>
              <a:rPr lang="en-US" b="1" dirty="0"/>
              <a:t>Forgotten or lost credentials</a:t>
            </a:r>
            <a:r>
              <a:rPr lang="en-US" dirty="0"/>
              <a:t>. </a:t>
            </a:r>
          </a:p>
          <a:p>
            <a:pPr fontAlgn="base"/>
            <a:r>
              <a:rPr lang="en-US" b="1" dirty="0"/>
              <a:t>SOLUTIONS</a:t>
            </a:r>
            <a:r>
              <a:rPr lang="en-US" dirty="0"/>
              <a:t> </a:t>
            </a:r>
            <a:br>
              <a:rPr lang="en-US" dirty="0"/>
            </a:br>
            <a:r>
              <a:rPr lang="en-US" dirty="0"/>
              <a:t>Always keep your passwords safe, in one place, where you can access them. </a:t>
            </a:r>
            <a:br>
              <a:rPr lang="en-US" dirty="0"/>
            </a:br>
            <a:r>
              <a:rPr lang="en-US" dirty="0"/>
              <a:t>Also, don't share your administrative credentials, and when you rotate your passwords (which is not recommended unless they have been compromised), you should not forget to update your password management system with the new data.</a:t>
            </a:r>
          </a:p>
          <a:p>
            <a:pPr lvl="0" fontAlgn="base"/>
            <a:r>
              <a:rPr lang="en-US" b="1" dirty="0"/>
              <a:t>Compromised credentials</a:t>
            </a:r>
            <a:r>
              <a:rPr lang="en-US" dirty="0"/>
              <a:t>. Malefactors can change your credentials on the backup storage, so you cannot access backups and recover the data. </a:t>
            </a:r>
          </a:p>
          <a:p>
            <a:pPr fontAlgn="base"/>
            <a:r>
              <a:rPr lang="en-US" b="1" dirty="0"/>
              <a:t>SOLUTIONS</a:t>
            </a:r>
            <a:r>
              <a:rPr lang="en-US" dirty="0"/>
              <a:t> </a:t>
            </a:r>
            <a:br>
              <a:rPr lang="en-US" dirty="0"/>
            </a:br>
            <a:r>
              <a:rPr lang="en-US" dirty="0"/>
              <a:t>Always keep your passwords safe, </a:t>
            </a:r>
            <a:br>
              <a:rPr lang="en-US" dirty="0"/>
            </a:br>
            <a:r>
              <a:rPr lang="en-US" dirty="0"/>
              <a:t>watch the access logs to the backup media and storage for any suspicious activity, and restrict your users from accessing the backup storage. The fewer people have access, the smaller the chances that you will be successfully hit</a:t>
            </a:r>
            <a:r>
              <a:rPr lang="en-US" dirty="0" smtClean="0"/>
              <a:t>.</a:t>
            </a:r>
            <a:endParaRPr lang="en-US" dirty="0"/>
          </a:p>
        </p:txBody>
      </p:sp>
    </p:spTree>
    <p:extLst>
      <p:ext uri="{BB962C8B-B14F-4D97-AF65-F5344CB8AC3E}">
        <p14:creationId xmlns:p14="http://schemas.microsoft.com/office/powerpoint/2010/main" val="1615103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393" y="452718"/>
            <a:ext cx="9949344" cy="612684"/>
          </a:xfrm>
        </p:spPr>
        <p:txBody>
          <a:bodyPr/>
          <a:lstStyle/>
          <a:p>
            <a:r>
              <a:rPr lang="en-US" sz="2000" b="1" dirty="0"/>
              <a:t>Q2. A. BETWEEN LIINUX AND WINDOWSS WHICH ONE IS BETTERON SERVER SIDE?</a:t>
            </a:r>
            <a:r>
              <a:rPr lang="en-US" sz="2000" dirty="0"/>
              <a:t/>
            </a:r>
            <a:br>
              <a:rPr lang="en-US" sz="2000" dirty="0"/>
            </a:br>
            <a:endParaRPr lang="en-US" sz="2000" dirty="0"/>
          </a:p>
        </p:txBody>
      </p:sp>
      <p:sp>
        <p:nvSpPr>
          <p:cNvPr id="3" name="Content Placeholder 2"/>
          <p:cNvSpPr>
            <a:spLocks noGrp="1"/>
          </p:cNvSpPr>
          <p:nvPr>
            <p:ph idx="1"/>
          </p:nvPr>
        </p:nvSpPr>
        <p:spPr>
          <a:xfrm>
            <a:off x="490916" y="1065402"/>
            <a:ext cx="11245282" cy="5503178"/>
          </a:xfrm>
        </p:spPr>
        <p:txBody>
          <a:bodyPr>
            <a:normAutofit lnSpcReduction="10000"/>
          </a:bodyPr>
          <a:lstStyle/>
          <a:p>
            <a:r>
              <a:rPr lang="en-US" b="1" dirty="0"/>
              <a:t>1. General</a:t>
            </a:r>
            <a:endParaRPr lang="en-US" dirty="0"/>
          </a:p>
          <a:p>
            <a:pPr lvl="0"/>
            <a:r>
              <a:rPr lang="en-US" dirty="0"/>
              <a:t>Linux is a free, open-source OS that comes in many flavors. It's also simpler to maintain, requiring less upkeep and fewer man-hours. Windows Server, on the other hand, is owned by Microsoft</a:t>
            </a:r>
          </a:p>
          <a:p>
            <a:pPr lvl="0"/>
            <a:r>
              <a:rPr lang="en-US" dirty="0"/>
              <a:t>In contrast, Windows Server runs services created and maintained by Microsoft. If you’re developing web applications, you’ll want to use the .NET framework that only available on Windows Server.</a:t>
            </a:r>
          </a:p>
          <a:p>
            <a:pPr lvl="0"/>
            <a:r>
              <a:rPr lang="en-US" dirty="0"/>
              <a:t>If you’re just starting your web hosting journey, you’d do well to stick with Linux. Windows Server is a good option for experienced developers and large organizations. </a:t>
            </a:r>
          </a:p>
          <a:p>
            <a:pPr lvl="0"/>
            <a:r>
              <a:rPr lang="en-US" b="1" dirty="0"/>
              <a:t>Lifetime and performance</a:t>
            </a:r>
            <a:endParaRPr lang="en-US" dirty="0"/>
          </a:p>
          <a:p>
            <a:r>
              <a:rPr lang="en-US" dirty="0"/>
              <a:t>When it comes to overall stability, Linux is the elder statesman. It’s been used as a web server foundation for a long time, and its open-source nature means that many talented people contribute to it. Compared to Windows Server, Linux handles more functions without issue, and doesn’t require reboots nearly as often. That’s because Linux doesn’t have memory leaks in the same fashion as Windows Server, and only needs to reboot when there’s a kernel update.</a:t>
            </a:r>
          </a:p>
        </p:txBody>
      </p:sp>
    </p:spTree>
    <p:extLst>
      <p:ext uri="{BB962C8B-B14F-4D97-AF65-F5344CB8AC3E}">
        <p14:creationId xmlns:p14="http://schemas.microsoft.com/office/powerpoint/2010/main" val="22170614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148</TotalTime>
  <Words>1510</Words>
  <Application>Microsoft Office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Bell MT</vt:lpstr>
      <vt:lpstr>Calibri</vt:lpstr>
      <vt:lpstr>Century Gothic</vt:lpstr>
      <vt:lpstr>Gabriola</vt:lpstr>
      <vt:lpstr>Viner Hand ITC</vt:lpstr>
      <vt:lpstr>Wingdings 3</vt:lpstr>
      <vt:lpstr>Ion</vt:lpstr>
      <vt:lpstr>SERVER &amp; SYSTEM ADMINISTRATION ASSIGNMENT </vt:lpstr>
      <vt:lpstr>Q1. A. WHAT IS BACKUP?  </vt:lpstr>
      <vt:lpstr>Q1. C. TYPES OF BACKUPS </vt:lpstr>
      <vt:lpstr>INCREMENTAL BACKUP</vt:lpstr>
      <vt:lpstr>DIFFERENTIAL BACKUP</vt:lpstr>
      <vt:lpstr>Q1. D. WHAT ARE CHALLENGES OF BACK UP AND HOW THEY CAN BE  RESOLVED</vt:lpstr>
      <vt:lpstr>FAILED BACKUP SOLUTIONS.  </vt:lpstr>
      <vt:lpstr>PowerPoint Presentation</vt:lpstr>
      <vt:lpstr>Q2. A. BETWEEN LIINUX AND WINDOWSS WHICH ONE IS BETTERON SERVER SIDE? </vt:lpstr>
      <vt:lpstr>Q2. A. BETWEEN LIINUX AND WINDOWSS WHICH ONE IS BETTERON SERVER SIDE?(Contd..) </vt:lpstr>
      <vt:lpstr>Q2. B. LIST AND DISCUSS ON SOME NECESSARY ACTIVITIES NEEDED TO BE DONE TO SPEED UP YOUR NETWORK OPERATING SYSTEM </vt:lpstr>
      <vt:lpstr>PowerPoint Presentation</vt:lpstr>
      <vt:lpstr>Q3. A. WHAT IS DIGITAL PUBLIC GOOdS? </vt:lpstr>
      <vt:lpstr>Q3. B. WHY DO WE NEED TO HAVE DIGITA PUBLIC GOODS </vt:lpstr>
      <vt:lpstr>Q4.  LINUX USERS AND WINDOWS USERS </vt:lpstr>
      <vt:lpstr>WINDOWS USERS: </vt:lpstr>
      <vt:lpstr>DOMAIN USERS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Leonce SHYAKA</dc:creator>
  <cp:lastModifiedBy>Leonce SHYAKA</cp:lastModifiedBy>
  <cp:revision>58</cp:revision>
  <dcterms:created xsi:type="dcterms:W3CDTF">2022-10-19T16:17:28Z</dcterms:created>
  <dcterms:modified xsi:type="dcterms:W3CDTF">2022-10-27T16:27:14Z</dcterms:modified>
</cp:coreProperties>
</file>