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0181-95CF-02F9-206D-BE056201486D}"/>
              </a:ext>
            </a:extLst>
          </p:cNvPr>
          <p:cNvSpPr>
            <a:spLocks noGrp="1"/>
          </p:cNvSpPr>
          <p:nvPr>
            <p:ph type="title"/>
          </p:nvPr>
        </p:nvSpPr>
        <p:spPr>
          <a:xfrm>
            <a:off x="685801" y="948267"/>
            <a:ext cx="10131425" cy="1117600"/>
          </a:xfrm>
          <a:custGeom>
            <a:avLst/>
            <a:gdLst>
              <a:gd name="connsiteX0" fmla="*/ 0 w 10131425"/>
              <a:gd name="connsiteY0" fmla="*/ 0 h 1117600"/>
              <a:gd name="connsiteX1" fmla="*/ 697280 w 10131425"/>
              <a:gd name="connsiteY1" fmla="*/ 0 h 1117600"/>
              <a:gd name="connsiteX2" fmla="*/ 1090618 w 10131425"/>
              <a:gd name="connsiteY2" fmla="*/ 0 h 1117600"/>
              <a:gd name="connsiteX3" fmla="*/ 1889213 w 10131425"/>
              <a:gd name="connsiteY3" fmla="*/ 0 h 1117600"/>
              <a:gd name="connsiteX4" fmla="*/ 2282550 w 10131425"/>
              <a:gd name="connsiteY4" fmla="*/ 0 h 1117600"/>
              <a:gd name="connsiteX5" fmla="*/ 2777202 w 10131425"/>
              <a:gd name="connsiteY5" fmla="*/ 0 h 1117600"/>
              <a:gd name="connsiteX6" fmla="*/ 3170540 w 10131425"/>
              <a:gd name="connsiteY6" fmla="*/ 0 h 1117600"/>
              <a:gd name="connsiteX7" fmla="*/ 3867820 w 10131425"/>
              <a:gd name="connsiteY7" fmla="*/ 0 h 1117600"/>
              <a:gd name="connsiteX8" fmla="*/ 4362472 w 10131425"/>
              <a:gd name="connsiteY8" fmla="*/ 0 h 1117600"/>
              <a:gd name="connsiteX9" fmla="*/ 4654496 w 10131425"/>
              <a:gd name="connsiteY9" fmla="*/ 0 h 1117600"/>
              <a:gd name="connsiteX10" fmla="*/ 5250462 w 10131425"/>
              <a:gd name="connsiteY10" fmla="*/ 0 h 1117600"/>
              <a:gd name="connsiteX11" fmla="*/ 6049057 w 10131425"/>
              <a:gd name="connsiteY11" fmla="*/ 0 h 1117600"/>
              <a:gd name="connsiteX12" fmla="*/ 6645023 w 10131425"/>
              <a:gd name="connsiteY12" fmla="*/ 0 h 1117600"/>
              <a:gd name="connsiteX13" fmla="*/ 6937046 w 10131425"/>
              <a:gd name="connsiteY13" fmla="*/ 0 h 1117600"/>
              <a:gd name="connsiteX14" fmla="*/ 7229070 w 10131425"/>
              <a:gd name="connsiteY14" fmla="*/ 0 h 1117600"/>
              <a:gd name="connsiteX15" fmla="*/ 7622407 w 10131425"/>
              <a:gd name="connsiteY15" fmla="*/ 0 h 1117600"/>
              <a:gd name="connsiteX16" fmla="*/ 7914431 w 10131425"/>
              <a:gd name="connsiteY16" fmla="*/ 0 h 1117600"/>
              <a:gd name="connsiteX17" fmla="*/ 8713026 w 10131425"/>
              <a:gd name="connsiteY17" fmla="*/ 0 h 1117600"/>
              <a:gd name="connsiteX18" fmla="*/ 9207677 w 10131425"/>
              <a:gd name="connsiteY18" fmla="*/ 0 h 1117600"/>
              <a:gd name="connsiteX19" fmla="*/ 10131425 w 10131425"/>
              <a:gd name="connsiteY19" fmla="*/ 0 h 1117600"/>
              <a:gd name="connsiteX20" fmla="*/ 10131425 w 10131425"/>
              <a:gd name="connsiteY20" fmla="*/ 569976 h 1117600"/>
              <a:gd name="connsiteX21" fmla="*/ 10131425 w 10131425"/>
              <a:gd name="connsiteY21" fmla="*/ 1117600 h 1117600"/>
              <a:gd name="connsiteX22" fmla="*/ 9636773 w 10131425"/>
              <a:gd name="connsiteY22" fmla="*/ 1117600 h 1117600"/>
              <a:gd name="connsiteX23" fmla="*/ 8838178 w 10131425"/>
              <a:gd name="connsiteY23" fmla="*/ 1117600 h 1117600"/>
              <a:gd name="connsiteX24" fmla="*/ 8039584 w 10131425"/>
              <a:gd name="connsiteY24" fmla="*/ 1117600 h 1117600"/>
              <a:gd name="connsiteX25" fmla="*/ 7544932 w 10131425"/>
              <a:gd name="connsiteY25" fmla="*/ 1117600 h 1117600"/>
              <a:gd name="connsiteX26" fmla="*/ 7050280 w 10131425"/>
              <a:gd name="connsiteY26" fmla="*/ 1117600 h 1117600"/>
              <a:gd name="connsiteX27" fmla="*/ 6758256 w 10131425"/>
              <a:gd name="connsiteY27" fmla="*/ 1117600 h 1117600"/>
              <a:gd name="connsiteX28" fmla="*/ 6060976 w 10131425"/>
              <a:gd name="connsiteY28" fmla="*/ 1117600 h 1117600"/>
              <a:gd name="connsiteX29" fmla="*/ 5465010 w 10131425"/>
              <a:gd name="connsiteY29" fmla="*/ 1117600 h 1117600"/>
              <a:gd name="connsiteX30" fmla="*/ 4869044 w 10131425"/>
              <a:gd name="connsiteY30" fmla="*/ 1117600 h 1117600"/>
              <a:gd name="connsiteX31" fmla="*/ 4273077 w 10131425"/>
              <a:gd name="connsiteY31" fmla="*/ 1117600 h 1117600"/>
              <a:gd name="connsiteX32" fmla="*/ 3879740 w 10131425"/>
              <a:gd name="connsiteY32" fmla="*/ 1117600 h 1117600"/>
              <a:gd name="connsiteX33" fmla="*/ 3081145 w 10131425"/>
              <a:gd name="connsiteY33" fmla="*/ 1117600 h 1117600"/>
              <a:gd name="connsiteX34" fmla="*/ 2282550 w 10131425"/>
              <a:gd name="connsiteY34" fmla="*/ 1117600 h 1117600"/>
              <a:gd name="connsiteX35" fmla="*/ 1787899 w 10131425"/>
              <a:gd name="connsiteY35" fmla="*/ 1117600 h 1117600"/>
              <a:gd name="connsiteX36" fmla="*/ 1394561 w 10131425"/>
              <a:gd name="connsiteY36" fmla="*/ 1117600 h 1117600"/>
              <a:gd name="connsiteX37" fmla="*/ 595966 w 10131425"/>
              <a:gd name="connsiteY37" fmla="*/ 1117600 h 1117600"/>
              <a:gd name="connsiteX38" fmla="*/ 0 w 10131425"/>
              <a:gd name="connsiteY38" fmla="*/ 1117600 h 1117600"/>
              <a:gd name="connsiteX39" fmla="*/ 0 w 10131425"/>
              <a:gd name="connsiteY39" fmla="*/ 569976 h 1117600"/>
              <a:gd name="connsiteX40" fmla="*/ 0 w 10131425"/>
              <a:gd name="connsiteY40" fmla="*/ 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131425" h="1117600" fill="none" extrusionOk="0">
                <a:moveTo>
                  <a:pt x="0" y="0"/>
                </a:moveTo>
                <a:cubicBezTo>
                  <a:pt x="289052" y="-29277"/>
                  <a:pt x="405431" y="8894"/>
                  <a:pt x="697280" y="0"/>
                </a:cubicBezTo>
                <a:cubicBezTo>
                  <a:pt x="989129" y="-8894"/>
                  <a:pt x="939026" y="29254"/>
                  <a:pt x="1090618" y="0"/>
                </a:cubicBezTo>
                <a:cubicBezTo>
                  <a:pt x="1242210" y="-29254"/>
                  <a:pt x="1574200" y="40189"/>
                  <a:pt x="1889213" y="0"/>
                </a:cubicBezTo>
                <a:cubicBezTo>
                  <a:pt x="2204227" y="-40189"/>
                  <a:pt x="2106859" y="78"/>
                  <a:pt x="2282550" y="0"/>
                </a:cubicBezTo>
                <a:cubicBezTo>
                  <a:pt x="2458241" y="-78"/>
                  <a:pt x="2579527" y="32322"/>
                  <a:pt x="2777202" y="0"/>
                </a:cubicBezTo>
                <a:cubicBezTo>
                  <a:pt x="2974877" y="-32322"/>
                  <a:pt x="3015321" y="14335"/>
                  <a:pt x="3170540" y="0"/>
                </a:cubicBezTo>
                <a:cubicBezTo>
                  <a:pt x="3325759" y="-14335"/>
                  <a:pt x="3619870" y="76582"/>
                  <a:pt x="3867820" y="0"/>
                </a:cubicBezTo>
                <a:cubicBezTo>
                  <a:pt x="4115770" y="-76582"/>
                  <a:pt x="4244874" y="42473"/>
                  <a:pt x="4362472" y="0"/>
                </a:cubicBezTo>
                <a:cubicBezTo>
                  <a:pt x="4480070" y="-42473"/>
                  <a:pt x="4584751" y="34435"/>
                  <a:pt x="4654496" y="0"/>
                </a:cubicBezTo>
                <a:cubicBezTo>
                  <a:pt x="4724241" y="-34435"/>
                  <a:pt x="5055633" y="44626"/>
                  <a:pt x="5250462" y="0"/>
                </a:cubicBezTo>
                <a:cubicBezTo>
                  <a:pt x="5445291" y="-44626"/>
                  <a:pt x="5802944" y="59239"/>
                  <a:pt x="6049057" y="0"/>
                </a:cubicBezTo>
                <a:cubicBezTo>
                  <a:pt x="6295171" y="-59239"/>
                  <a:pt x="6429580" y="31531"/>
                  <a:pt x="6645023" y="0"/>
                </a:cubicBezTo>
                <a:cubicBezTo>
                  <a:pt x="6860466" y="-31531"/>
                  <a:pt x="6804585" y="18815"/>
                  <a:pt x="6937046" y="0"/>
                </a:cubicBezTo>
                <a:cubicBezTo>
                  <a:pt x="7069507" y="-18815"/>
                  <a:pt x="7104544" y="23401"/>
                  <a:pt x="7229070" y="0"/>
                </a:cubicBezTo>
                <a:cubicBezTo>
                  <a:pt x="7353596" y="-23401"/>
                  <a:pt x="7497113" y="40336"/>
                  <a:pt x="7622407" y="0"/>
                </a:cubicBezTo>
                <a:cubicBezTo>
                  <a:pt x="7747701" y="-40336"/>
                  <a:pt x="7816418" y="30037"/>
                  <a:pt x="7914431" y="0"/>
                </a:cubicBezTo>
                <a:cubicBezTo>
                  <a:pt x="8012444" y="-30037"/>
                  <a:pt x="8395965" y="49831"/>
                  <a:pt x="8713026" y="0"/>
                </a:cubicBezTo>
                <a:cubicBezTo>
                  <a:pt x="9030088" y="-49831"/>
                  <a:pt x="9025152" y="43959"/>
                  <a:pt x="9207677" y="0"/>
                </a:cubicBezTo>
                <a:cubicBezTo>
                  <a:pt x="9390202" y="-43959"/>
                  <a:pt x="9786622" y="74329"/>
                  <a:pt x="10131425" y="0"/>
                </a:cubicBezTo>
                <a:cubicBezTo>
                  <a:pt x="10167615" y="275258"/>
                  <a:pt x="10127321" y="370922"/>
                  <a:pt x="10131425" y="569976"/>
                </a:cubicBezTo>
                <a:cubicBezTo>
                  <a:pt x="10135529" y="769030"/>
                  <a:pt x="10124073" y="967491"/>
                  <a:pt x="10131425" y="1117600"/>
                </a:cubicBezTo>
                <a:cubicBezTo>
                  <a:pt x="9886486" y="1143115"/>
                  <a:pt x="9818598" y="1102896"/>
                  <a:pt x="9636773" y="1117600"/>
                </a:cubicBezTo>
                <a:cubicBezTo>
                  <a:pt x="9454948" y="1132304"/>
                  <a:pt x="9010827" y="1084327"/>
                  <a:pt x="8838178" y="1117600"/>
                </a:cubicBezTo>
                <a:cubicBezTo>
                  <a:pt x="8665529" y="1150873"/>
                  <a:pt x="8345643" y="1101259"/>
                  <a:pt x="8039584" y="1117600"/>
                </a:cubicBezTo>
                <a:cubicBezTo>
                  <a:pt x="7733525" y="1133941"/>
                  <a:pt x="7677792" y="1080181"/>
                  <a:pt x="7544932" y="1117600"/>
                </a:cubicBezTo>
                <a:cubicBezTo>
                  <a:pt x="7412072" y="1155019"/>
                  <a:pt x="7222474" y="1085525"/>
                  <a:pt x="7050280" y="1117600"/>
                </a:cubicBezTo>
                <a:cubicBezTo>
                  <a:pt x="6878086" y="1149675"/>
                  <a:pt x="6872853" y="1103804"/>
                  <a:pt x="6758256" y="1117600"/>
                </a:cubicBezTo>
                <a:cubicBezTo>
                  <a:pt x="6643659" y="1131396"/>
                  <a:pt x="6340559" y="1086569"/>
                  <a:pt x="6060976" y="1117600"/>
                </a:cubicBezTo>
                <a:cubicBezTo>
                  <a:pt x="5781393" y="1148631"/>
                  <a:pt x="5695650" y="1065625"/>
                  <a:pt x="5465010" y="1117600"/>
                </a:cubicBezTo>
                <a:cubicBezTo>
                  <a:pt x="5234370" y="1169575"/>
                  <a:pt x="5091548" y="1090231"/>
                  <a:pt x="4869044" y="1117600"/>
                </a:cubicBezTo>
                <a:cubicBezTo>
                  <a:pt x="4646540" y="1144969"/>
                  <a:pt x="4560229" y="1110552"/>
                  <a:pt x="4273077" y="1117600"/>
                </a:cubicBezTo>
                <a:cubicBezTo>
                  <a:pt x="3985925" y="1124648"/>
                  <a:pt x="4029551" y="1101079"/>
                  <a:pt x="3879740" y="1117600"/>
                </a:cubicBezTo>
                <a:cubicBezTo>
                  <a:pt x="3729929" y="1134121"/>
                  <a:pt x="3268131" y="1070170"/>
                  <a:pt x="3081145" y="1117600"/>
                </a:cubicBezTo>
                <a:cubicBezTo>
                  <a:pt x="2894160" y="1165030"/>
                  <a:pt x="2658290" y="1107494"/>
                  <a:pt x="2282550" y="1117600"/>
                </a:cubicBezTo>
                <a:cubicBezTo>
                  <a:pt x="1906810" y="1127706"/>
                  <a:pt x="1978735" y="1098936"/>
                  <a:pt x="1787899" y="1117600"/>
                </a:cubicBezTo>
                <a:cubicBezTo>
                  <a:pt x="1597063" y="1136264"/>
                  <a:pt x="1572109" y="1081204"/>
                  <a:pt x="1394561" y="1117600"/>
                </a:cubicBezTo>
                <a:cubicBezTo>
                  <a:pt x="1217013" y="1153996"/>
                  <a:pt x="839992" y="1061760"/>
                  <a:pt x="595966" y="1117600"/>
                </a:cubicBezTo>
                <a:cubicBezTo>
                  <a:pt x="351940" y="1173440"/>
                  <a:pt x="202803" y="1095415"/>
                  <a:pt x="0" y="1117600"/>
                </a:cubicBezTo>
                <a:cubicBezTo>
                  <a:pt x="-41684" y="984847"/>
                  <a:pt x="41171" y="691498"/>
                  <a:pt x="0" y="569976"/>
                </a:cubicBezTo>
                <a:cubicBezTo>
                  <a:pt x="-41171" y="448454"/>
                  <a:pt x="40823" y="195103"/>
                  <a:pt x="0" y="0"/>
                </a:cubicBezTo>
                <a:close/>
              </a:path>
              <a:path w="10131425" h="1117600" stroke="0" extrusionOk="0">
                <a:moveTo>
                  <a:pt x="0" y="0"/>
                </a:moveTo>
                <a:cubicBezTo>
                  <a:pt x="141599" y="-14418"/>
                  <a:pt x="388258" y="22357"/>
                  <a:pt x="494652" y="0"/>
                </a:cubicBezTo>
                <a:cubicBezTo>
                  <a:pt x="601046" y="-22357"/>
                  <a:pt x="958436" y="16625"/>
                  <a:pt x="1090618" y="0"/>
                </a:cubicBezTo>
                <a:cubicBezTo>
                  <a:pt x="1222800" y="-16625"/>
                  <a:pt x="1346293" y="15454"/>
                  <a:pt x="1483956" y="0"/>
                </a:cubicBezTo>
                <a:cubicBezTo>
                  <a:pt x="1621619" y="-15454"/>
                  <a:pt x="1857563" y="736"/>
                  <a:pt x="2181236" y="0"/>
                </a:cubicBezTo>
                <a:cubicBezTo>
                  <a:pt x="2504909" y="-736"/>
                  <a:pt x="2714159" y="4403"/>
                  <a:pt x="2979831" y="0"/>
                </a:cubicBezTo>
                <a:cubicBezTo>
                  <a:pt x="3245503" y="-4403"/>
                  <a:pt x="3334771" y="76889"/>
                  <a:pt x="3677111" y="0"/>
                </a:cubicBezTo>
                <a:cubicBezTo>
                  <a:pt x="4019451" y="-76889"/>
                  <a:pt x="4066137" y="50662"/>
                  <a:pt x="4374392" y="0"/>
                </a:cubicBezTo>
                <a:cubicBezTo>
                  <a:pt x="4682647" y="-50662"/>
                  <a:pt x="4669317" y="3711"/>
                  <a:pt x="4869044" y="0"/>
                </a:cubicBezTo>
                <a:cubicBezTo>
                  <a:pt x="5068771" y="-3711"/>
                  <a:pt x="5185422" y="46556"/>
                  <a:pt x="5465010" y="0"/>
                </a:cubicBezTo>
                <a:cubicBezTo>
                  <a:pt x="5744598" y="-46556"/>
                  <a:pt x="5904819" y="6827"/>
                  <a:pt x="6263605" y="0"/>
                </a:cubicBezTo>
                <a:cubicBezTo>
                  <a:pt x="6622392" y="-6827"/>
                  <a:pt x="6755278" y="60202"/>
                  <a:pt x="7062199" y="0"/>
                </a:cubicBezTo>
                <a:cubicBezTo>
                  <a:pt x="7369120" y="-60202"/>
                  <a:pt x="7385500" y="6097"/>
                  <a:pt x="7658165" y="0"/>
                </a:cubicBezTo>
                <a:cubicBezTo>
                  <a:pt x="7930830" y="-6097"/>
                  <a:pt x="8074910" y="7403"/>
                  <a:pt x="8456760" y="0"/>
                </a:cubicBezTo>
                <a:cubicBezTo>
                  <a:pt x="8838610" y="-7403"/>
                  <a:pt x="8923849" y="65513"/>
                  <a:pt x="9052726" y="0"/>
                </a:cubicBezTo>
                <a:cubicBezTo>
                  <a:pt x="9181603" y="-65513"/>
                  <a:pt x="9791974" y="44952"/>
                  <a:pt x="10131425" y="0"/>
                </a:cubicBezTo>
                <a:cubicBezTo>
                  <a:pt x="10179965" y="255151"/>
                  <a:pt x="10103893" y="350926"/>
                  <a:pt x="10131425" y="581152"/>
                </a:cubicBezTo>
                <a:cubicBezTo>
                  <a:pt x="10158957" y="811378"/>
                  <a:pt x="10114006" y="938587"/>
                  <a:pt x="10131425" y="1117600"/>
                </a:cubicBezTo>
                <a:cubicBezTo>
                  <a:pt x="9933551" y="1169795"/>
                  <a:pt x="9758227" y="1097229"/>
                  <a:pt x="9636773" y="1117600"/>
                </a:cubicBezTo>
                <a:cubicBezTo>
                  <a:pt x="9515319" y="1137971"/>
                  <a:pt x="9444403" y="1094296"/>
                  <a:pt x="9344750" y="1117600"/>
                </a:cubicBezTo>
                <a:cubicBezTo>
                  <a:pt x="9245097" y="1140904"/>
                  <a:pt x="8983701" y="1098688"/>
                  <a:pt x="8748783" y="1117600"/>
                </a:cubicBezTo>
                <a:cubicBezTo>
                  <a:pt x="8513865" y="1136512"/>
                  <a:pt x="8525882" y="1097347"/>
                  <a:pt x="8456760" y="1117600"/>
                </a:cubicBezTo>
                <a:cubicBezTo>
                  <a:pt x="8387638" y="1137853"/>
                  <a:pt x="7924794" y="1050068"/>
                  <a:pt x="7658165" y="1117600"/>
                </a:cubicBezTo>
                <a:cubicBezTo>
                  <a:pt x="7391536" y="1185132"/>
                  <a:pt x="7475029" y="1093264"/>
                  <a:pt x="7366142" y="1117600"/>
                </a:cubicBezTo>
                <a:cubicBezTo>
                  <a:pt x="7257255" y="1141936"/>
                  <a:pt x="6978201" y="1095589"/>
                  <a:pt x="6668862" y="1117600"/>
                </a:cubicBezTo>
                <a:cubicBezTo>
                  <a:pt x="6359523" y="1139611"/>
                  <a:pt x="6271667" y="1067418"/>
                  <a:pt x="6072895" y="1117600"/>
                </a:cubicBezTo>
                <a:cubicBezTo>
                  <a:pt x="5874123" y="1167782"/>
                  <a:pt x="5899264" y="1106717"/>
                  <a:pt x="5780872" y="1117600"/>
                </a:cubicBezTo>
                <a:cubicBezTo>
                  <a:pt x="5662480" y="1128483"/>
                  <a:pt x="5443602" y="1058050"/>
                  <a:pt x="5184906" y="1117600"/>
                </a:cubicBezTo>
                <a:cubicBezTo>
                  <a:pt x="4926210" y="1177150"/>
                  <a:pt x="4663970" y="1105004"/>
                  <a:pt x="4386311" y="1117600"/>
                </a:cubicBezTo>
                <a:cubicBezTo>
                  <a:pt x="4108652" y="1130196"/>
                  <a:pt x="3991136" y="1106084"/>
                  <a:pt x="3891659" y="1117600"/>
                </a:cubicBezTo>
                <a:cubicBezTo>
                  <a:pt x="3792182" y="1129116"/>
                  <a:pt x="3527912" y="1112033"/>
                  <a:pt x="3295693" y="1117600"/>
                </a:cubicBezTo>
                <a:cubicBezTo>
                  <a:pt x="3063474" y="1123167"/>
                  <a:pt x="3093930" y="1083630"/>
                  <a:pt x="3003670" y="1117600"/>
                </a:cubicBezTo>
                <a:cubicBezTo>
                  <a:pt x="2913410" y="1151570"/>
                  <a:pt x="2744129" y="1104731"/>
                  <a:pt x="2509018" y="1117600"/>
                </a:cubicBezTo>
                <a:cubicBezTo>
                  <a:pt x="2273907" y="1130469"/>
                  <a:pt x="1874987" y="1106832"/>
                  <a:pt x="1710423" y="1117600"/>
                </a:cubicBezTo>
                <a:cubicBezTo>
                  <a:pt x="1545859" y="1128368"/>
                  <a:pt x="1461440" y="1080221"/>
                  <a:pt x="1317085" y="1117600"/>
                </a:cubicBezTo>
                <a:cubicBezTo>
                  <a:pt x="1172730" y="1154979"/>
                  <a:pt x="705622" y="1052107"/>
                  <a:pt x="518491" y="1117600"/>
                </a:cubicBezTo>
                <a:cubicBezTo>
                  <a:pt x="331360" y="1183093"/>
                  <a:pt x="240279" y="1097795"/>
                  <a:pt x="0" y="1117600"/>
                </a:cubicBezTo>
                <a:cubicBezTo>
                  <a:pt x="-39361" y="930726"/>
                  <a:pt x="34094" y="783460"/>
                  <a:pt x="0" y="569976"/>
                </a:cubicBezTo>
                <a:cubicBezTo>
                  <a:pt x="-34094" y="356492"/>
                  <a:pt x="51897" y="204321"/>
                  <a:pt x="0" y="0"/>
                </a:cubicBezTo>
                <a:close/>
              </a:path>
            </a:pathLst>
          </a:custGeom>
          <a:ln>
            <a:noFill/>
            <a:extLst>
              <a:ext uri="{C807C97D-BFC1-408E-A445-0C87EB9F89A2}">
                <ask:lineSketchStyleProps xmlns:ask="http://schemas.microsoft.com/office/drawing/2018/sketchyshapes" sd="3698064574">
                  <ask:type>
                    <ask:lineSketchScribble/>
                  </ask:type>
                </ask:lineSketchStyleProps>
              </a:ext>
            </a:extLst>
          </a:ln>
        </p:spPr>
        <p:txBody>
          <a:bodyPr>
            <a:prstTxWarp prst="textPlain">
              <a:avLst/>
            </a:prstTxWarp>
          </a:bodyPr>
          <a:lstStyle/>
          <a:p>
            <a:pPr algn="ctr"/>
            <a:r>
              <a:rPr lang="en-IN" b="1" dirty="0">
                <a:effectLst>
                  <a:glow rad="63500">
                    <a:schemeClr val="accent1">
                      <a:satMod val="175000"/>
                      <a:alpha val="40000"/>
                    </a:schemeClr>
                  </a:glow>
                </a:effectLst>
              </a:rPr>
              <a:t>HACK-A-CLOUD 2.0</a:t>
            </a:r>
          </a:p>
        </p:txBody>
      </p:sp>
      <p:sp>
        <p:nvSpPr>
          <p:cNvPr id="3" name="Content Placeholder 2">
            <a:extLst>
              <a:ext uri="{FF2B5EF4-FFF2-40B4-BE49-F238E27FC236}">
                <a16:creationId xmlns:a16="http://schemas.microsoft.com/office/drawing/2014/main" id="{7F323D70-27D0-47F3-C284-47850F1E3251}"/>
              </a:ext>
            </a:extLst>
          </p:cNvPr>
          <p:cNvSpPr>
            <a:spLocks noGrp="1"/>
          </p:cNvSpPr>
          <p:nvPr>
            <p:ph idx="1"/>
          </p:nvPr>
        </p:nvSpPr>
        <p:spPr>
          <a:ln>
            <a:noFill/>
          </a:ln>
        </p:spPr>
        <p:txBody>
          <a:bodyPr/>
          <a:lstStyle/>
          <a:p>
            <a:pPr marL="0" indent="0">
              <a:buNone/>
            </a:pPr>
            <a:endParaRPr lang="en-IN" sz="2000" b="1" dirty="0"/>
          </a:p>
          <a:p>
            <a:pPr marL="0" indent="0">
              <a:buNone/>
            </a:pPr>
            <a:r>
              <a:rPr lang="en-IN" sz="2000" b="1" dirty="0"/>
              <a:t>TEAM NAME</a:t>
            </a:r>
            <a:r>
              <a:rPr lang="en-IN" sz="2000" dirty="0"/>
              <a:t>:      </a:t>
            </a:r>
            <a:r>
              <a:rPr lang="en-IN" sz="2000" b="1" dirty="0"/>
              <a:t>Blue Pearl</a:t>
            </a:r>
          </a:p>
          <a:p>
            <a:pPr marL="0" indent="0">
              <a:buNone/>
            </a:pPr>
            <a:r>
              <a:rPr lang="en-IN" sz="2000" b="1" dirty="0"/>
              <a:t>PROJECT TITLE</a:t>
            </a:r>
            <a:r>
              <a:rPr lang="en-IN" sz="2000" dirty="0"/>
              <a:t>:</a:t>
            </a:r>
            <a:r>
              <a:rPr lang="en-US" sz="2000" b="1" dirty="0"/>
              <a:t>   Deploying a Containerized Docker Game on AWS Cloud</a:t>
            </a:r>
            <a:endParaRPr lang="en-IN" sz="2000" dirty="0"/>
          </a:p>
          <a:p>
            <a:pPr marL="0" indent="0">
              <a:buNone/>
            </a:pPr>
            <a:r>
              <a:rPr lang="en-IN" sz="2000" b="1" dirty="0"/>
              <a:t>TEAM MEMBERS</a:t>
            </a:r>
            <a:r>
              <a:rPr lang="en-IN" sz="2000" dirty="0"/>
              <a:t>:             </a:t>
            </a:r>
          </a:p>
          <a:p>
            <a:pPr marL="0" indent="0">
              <a:buNone/>
            </a:pPr>
            <a:r>
              <a:rPr lang="en-IN" sz="2000" b="1" dirty="0"/>
              <a:t>                               1) </a:t>
            </a:r>
            <a:r>
              <a:rPr lang="en-US" sz="2000" b="1" dirty="0"/>
              <a:t>Varneth T -  312322205184   IT    SJCE     </a:t>
            </a:r>
          </a:p>
          <a:p>
            <a:pPr marL="96441" lvl="0" indent="0" algn="l" rtl="0">
              <a:lnSpc>
                <a:spcPct val="120000"/>
              </a:lnSpc>
              <a:spcBef>
                <a:spcPts val="0"/>
              </a:spcBef>
              <a:spcAft>
                <a:spcPts val="0"/>
              </a:spcAft>
              <a:buSzPct val="93750"/>
              <a:buNone/>
            </a:pPr>
            <a:r>
              <a:rPr lang="en-US" sz="2000" b="1" dirty="0"/>
              <a:t>                             2) Shyam Ganesh T -  312422104155    CSE    SJIT</a:t>
            </a:r>
          </a:p>
          <a:p>
            <a:endParaRPr lang="en-IN" dirty="0"/>
          </a:p>
        </p:txBody>
      </p:sp>
      <p:sp>
        <p:nvSpPr>
          <p:cNvPr id="5" name="Rectangle 4">
            <a:extLst>
              <a:ext uri="{FF2B5EF4-FFF2-40B4-BE49-F238E27FC236}">
                <a16:creationId xmlns:a16="http://schemas.microsoft.com/office/drawing/2014/main" id="{DEF41E9A-827A-ADAA-2134-11A8AF1A0A6B}"/>
              </a:ext>
            </a:extLst>
          </p:cNvPr>
          <p:cNvSpPr/>
          <p:nvPr/>
        </p:nvSpPr>
        <p:spPr>
          <a:xfrm>
            <a:off x="4849825" y="2142067"/>
            <a:ext cx="2492349" cy="523220"/>
          </a:xfrm>
          <a:prstGeom prst="rect">
            <a:avLst/>
          </a:prstGeom>
          <a:noFill/>
        </p:spPr>
        <p:txBody>
          <a:bodyPr wrap="none" lIns="91440" tIns="45720" rIns="91440" bIns="45720">
            <a:spAutoFit/>
          </a:bodyPr>
          <a:lstStyle/>
          <a:p>
            <a:pPr algn="ctr"/>
            <a:r>
              <a:rPr lang="en-IN"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ECS EXPLORERS</a:t>
            </a:r>
          </a:p>
        </p:txBody>
      </p:sp>
    </p:spTree>
    <p:extLst>
      <p:ext uri="{BB962C8B-B14F-4D97-AF65-F5344CB8AC3E}">
        <p14:creationId xmlns:p14="http://schemas.microsoft.com/office/powerpoint/2010/main" val="261809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DB58-DC47-12C7-1182-684ECCB2980E}"/>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99B46069-E248-4EE8-7177-93E37779E75C}"/>
              </a:ext>
            </a:extLst>
          </p:cNvPr>
          <p:cNvSpPr>
            <a:spLocks noGrp="1"/>
          </p:cNvSpPr>
          <p:nvPr>
            <p:ph idx="1"/>
          </p:nvPr>
        </p:nvSpPr>
        <p:spPr>
          <a:xfrm>
            <a:off x="872613" y="2065866"/>
            <a:ext cx="10131425" cy="3862985"/>
          </a:xfrm>
        </p:spPr>
        <p:txBody>
          <a:bodyPr>
            <a:normAutofit fontScale="62500" lnSpcReduction="20000"/>
          </a:bodyPr>
          <a:lstStyle/>
          <a:p>
            <a:pPr marL="0" indent="0">
              <a:lnSpc>
                <a:spcPct val="170000"/>
              </a:lnSpc>
              <a:buNone/>
            </a:pPr>
            <a:r>
              <a:rPr lang="en-US" sz="3600" dirty="0"/>
              <a:t>Deploying a containerized Docker game on AWS Cloud requires optimizing resources for cost-effectiveness, implementing robust security measures, and ensuring scalability for varying demands. Networking must be configured for secure communication, while monitoring and automation streamline operations. Backup strategies and cost management are essential, alongside compliance with regulations, and performance optimization for a seamless gaming experience.</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61355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5841-11AD-2D8D-6820-CEE0B792FFFD}"/>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45C8AD6E-3174-D63E-E308-3F3DE08F84DE}"/>
              </a:ext>
            </a:extLst>
          </p:cNvPr>
          <p:cNvSpPr>
            <a:spLocks noGrp="1"/>
          </p:cNvSpPr>
          <p:nvPr>
            <p:ph idx="1"/>
          </p:nvPr>
        </p:nvSpPr>
        <p:spPr>
          <a:xfrm>
            <a:off x="705465" y="2142067"/>
            <a:ext cx="10131425" cy="3649133"/>
          </a:xfrm>
        </p:spPr>
        <p:txBody>
          <a:bodyPr>
            <a:normAutofit/>
          </a:bodyPr>
          <a:lstStyle/>
          <a:p>
            <a:pPr>
              <a:lnSpc>
                <a:spcPct val="160000"/>
              </a:lnSpc>
            </a:pPr>
            <a:r>
              <a:rPr lang="en-US" sz="2000" dirty="0"/>
              <a:t>The project aims to deploy a website contained within a GitHub repository using Docker and host it on AWS Elastic Beanstalk. The website files are fetched from the GitHub repository using curl within a </a:t>
            </a:r>
            <a:r>
              <a:rPr lang="en-US" sz="2000" dirty="0" err="1"/>
              <a:t>Dockerfile</a:t>
            </a:r>
            <a:r>
              <a:rPr lang="en-US" sz="2000" dirty="0"/>
              <a:t>. The </a:t>
            </a:r>
            <a:r>
              <a:rPr lang="en-US" sz="2000" dirty="0" err="1"/>
              <a:t>Dockerfile</a:t>
            </a:r>
            <a:r>
              <a:rPr lang="en-US" sz="2000" dirty="0"/>
              <a:t> configures an nginx server to serve the website on port 80. AWS Elastic Beanstalk is used to manage the deployment of the Docker container to AWS infrastructure.</a:t>
            </a:r>
            <a:endParaRPr lang="en-IN" sz="2000" dirty="0"/>
          </a:p>
        </p:txBody>
      </p:sp>
    </p:spTree>
    <p:extLst>
      <p:ext uri="{BB962C8B-B14F-4D97-AF65-F5344CB8AC3E}">
        <p14:creationId xmlns:p14="http://schemas.microsoft.com/office/powerpoint/2010/main" val="113938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F19A-AB10-6860-36B7-42A501FEFD5D}"/>
              </a:ext>
            </a:extLst>
          </p:cNvPr>
          <p:cNvSpPr>
            <a:spLocks noGrp="1"/>
          </p:cNvSpPr>
          <p:nvPr>
            <p:ph type="title"/>
          </p:nvPr>
        </p:nvSpPr>
        <p:spPr/>
        <p:txBody>
          <a:bodyPr/>
          <a:lstStyle/>
          <a:p>
            <a:pPr algn="ctr"/>
            <a:r>
              <a:rPr lang="en-IN" b="1" dirty="0"/>
              <a:t>PROPOSED SOLUTION</a:t>
            </a:r>
          </a:p>
        </p:txBody>
      </p:sp>
      <p:sp>
        <p:nvSpPr>
          <p:cNvPr id="3" name="Content Placeholder 2">
            <a:extLst>
              <a:ext uri="{FF2B5EF4-FFF2-40B4-BE49-F238E27FC236}">
                <a16:creationId xmlns:a16="http://schemas.microsoft.com/office/drawing/2014/main" id="{4BB57043-7E80-1867-2DFA-BC1AE0536A30}"/>
              </a:ext>
            </a:extLst>
          </p:cNvPr>
          <p:cNvSpPr>
            <a:spLocks noGrp="1"/>
          </p:cNvSpPr>
          <p:nvPr>
            <p:ph idx="1"/>
          </p:nvPr>
        </p:nvSpPr>
        <p:spPr>
          <a:xfrm>
            <a:off x="1179871" y="1927123"/>
            <a:ext cx="9637355" cy="4090219"/>
          </a:xfrm>
        </p:spPr>
        <p:txBody>
          <a:bodyPr>
            <a:noAutofit/>
          </a:bodyPr>
          <a:lstStyle/>
          <a:p>
            <a:pPr marL="0" indent="0">
              <a:buNone/>
            </a:pPr>
            <a:r>
              <a:rPr lang="en-US" sz="2000" dirty="0"/>
              <a:t>1.Containerization with Docker.</a:t>
            </a:r>
          </a:p>
          <a:p>
            <a:pPr marL="0" indent="0">
              <a:buNone/>
            </a:pPr>
            <a:r>
              <a:rPr lang="en-US" sz="2000" dirty="0"/>
              <a:t>2. Configuration with </a:t>
            </a:r>
            <a:r>
              <a:rPr lang="en-US" sz="2000" dirty="0" err="1"/>
              <a:t>Dockerfile</a:t>
            </a:r>
            <a:r>
              <a:rPr lang="en-US" sz="2000" dirty="0"/>
              <a:t>.</a:t>
            </a:r>
          </a:p>
          <a:p>
            <a:pPr marL="0" indent="0">
              <a:buNone/>
            </a:pPr>
            <a:r>
              <a:rPr lang="en-US" sz="2000" dirty="0"/>
              <a:t>3. Testing Locally.</a:t>
            </a:r>
          </a:p>
          <a:p>
            <a:pPr marL="0" indent="0">
              <a:buNone/>
            </a:pPr>
            <a:r>
              <a:rPr lang="en-US" sz="2000" dirty="0"/>
              <a:t>4. Deployment to AWS Elastic Beanstalk.</a:t>
            </a:r>
          </a:p>
          <a:p>
            <a:pPr marL="0" indent="0">
              <a:buNone/>
            </a:pPr>
            <a:r>
              <a:rPr lang="en-US" sz="2000" dirty="0"/>
              <a:t>5. Monitor game performance with CloudWatch alarms.</a:t>
            </a:r>
          </a:p>
          <a:p>
            <a:pPr marL="0" indent="0">
              <a:buNone/>
            </a:pPr>
            <a:r>
              <a:rPr lang="en-US" sz="2000" dirty="0"/>
              <a:t>6. Benefit from Elastic </a:t>
            </a:r>
            <a:r>
              <a:rPr lang="en-US" sz="2000" dirty="0" err="1"/>
              <a:t>BeanStalk</a:t>
            </a:r>
            <a:r>
              <a:rPr lang="en-US" sz="2000" dirty="0"/>
              <a:t> scalability and IAM security features.</a:t>
            </a:r>
          </a:p>
          <a:p>
            <a:pPr marL="0" indent="0">
              <a:buNone/>
            </a:pPr>
            <a:r>
              <a:rPr lang="en-US" sz="2000" dirty="0"/>
              <a:t>7. Achieve cost-effectiveness and automation with CloudFormation.</a:t>
            </a:r>
            <a:endParaRPr lang="en-IN" sz="2000" dirty="0"/>
          </a:p>
        </p:txBody>
      </p:sp>
    </p:spTree>
    <p:extLst>
      <p:ext uri="{BB962C8B-B14F-4D97-AF65-F5344CB8AC3E}">
        <p14:creationId xmlns:p14="http://schemas.microsoft.com/office/powerpoint/2010/main" val="50590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9105-F936-B7AC-1772-E0B18AE79A19}"/>
              </a:ext>
            </a:extLst>
          </p:cNvPr>
          <p:cNvSpPr>
            <a:spLocks noGrp="1"/>
          </p:cNvSpPr>
          <p:nvPr>
            <p:ph type="title"/>
          </p:nvPr>
        </p:nvSpPr>
        <p:spPr>
          <a:xfrm>
            <a:off x="127819" y="530942"/>
            <a:ext cx="5437239" cy="1534925"/>
          </a:xfrm>
        </p:spPr>
        <p:txBody>
          <a:bodyPr/>
          <a:lstStyle/>
          <a:p>
            <a:pPr algn="ctr"/>
            <a:r>
              <a:rPr lang="en-IN" b="1" dirty="0"/>
              <a:t>ARCHITECTURE</a:t>
            </a:r>
            <a:r>
              <a:rPr lang="en-IN" dirty="0"/>
              <a:t> </a:t>
            </a:r>
          </a:p>
        </p:txBody>
      </p:sp>
      <p:sp>
        <p:nvSpPr>
          <p:cNvPr id="3" name="Content Placeholder 2">
            <a:extLst>
              <a:ext uri="{FF2B5EF4-FFF2-40B4-BE49-F238E27FC236}">
                <a16:creationId xmlns:a16="http://schemas.microsoft.com/office/drawing/2014/main" id="{ECC68F89-3F50-4042-9E24-8B8747B07A0B}"/>
              </a:ext>
            </a:extLst>
          </p:cNvPr>
          <p:cNvSpPr>
            <a:spLocks noGrp="1"/>
          </p:cNvSpPr>
          <p:nvPr>
            <p:ph sz="half" idx="1"/>
          </p:nvPr>
        </p:nvSpPr>
        <p:spPr/>
        <p:txBody>
          <a:bodyPr/>
          <a:lstStyle/>
          <a:p>
            <a:r>
              <a:rPr lang="en-IN" dirty="0"/>
              <a:t>Enter your diagram here</a:t>
            </a:r>
          </a:p>
          <a:p>
            <a:endParaRPr lang="en-IN" dirty="0"/>
          </a:p>
        </p:txBody>
      </p:sp>
      <p:sp>
        <p:nvSpPr>
          <p:cNvPr id="4" name="Content Placeholder 3">
            <a:extLst>
              <a:ext uri="{FF2B5EF4-FFF2-40B4-BE49-F238E27FC236}">
                <a16:creationId xmlns:a16="http://schemas.microsoft.com/office/drawing/2014/main" id="{6B6D3E8C-DD2A-421D-BD4B-0A359180B34E}"/>
              </a:ext>
            </a:extLst>
          </p:cNvPr>
          <p:cNvSpPr>
            <a:spLocks noGrp="1"/>
          </p:cNvSpPr>
          <p:nvPr>
            <p:ph sz="half" idx="2"/>
          </p:nvPr>
        </p:nvSpPr>
        <p:spPr/>
        <p:txBody>
          <a:bodyPr/>
          <a:lstStyle/>
          <a:p>
            <a:pPr marL="0" indent="0">
              <a:buNone/>
            </a:pPr>
            <a:r>
              <a:rPr lang="en-IN" dirty="0"/>
              <a:t>Docker</a:t>
            </a:r>
          </a:p>
          <a:p>
            <a:pPr marL="0" indent="0">
              <a:buNone/>
            </a:pPr>
            <a:r>
              <a:rPr lang="en-IN" dirty="0"/>
              <a:t>Ubuntu 22.04 (Base OS for Docker container)</a:t>
            </a:r>
          </a:p>
          <a:p>
            <a:pPr marL="0" indent="0">
              <a:buNone/>
            </a:pPr>
            <a:r>
              <a:rPr lang="en-IN" dirty="0"/>
              <a:t>Nginx (Web server)</a:t>
            </a:r>
          </a:p>
          <a:p>
            <a:pPr marL="0" indent="0">
              <a:buNone/>
            </a:pPr>
            <a:r>
              <a:rPr lang="en-IN" dirty="0"/>
              <a:t>GitHub (Source code repository)</a:t>
            </a:r>
          </a:p>
          <a:p>
            <a:pPr marL="0" indent="0">
              <a:buNone/>
            </a:pPr>
            <a:r>
              <a:rPr lang="en-IN" dirty="0"/>
              <a:t>AWS Elastic Beanstalk (Platform for deployment)</a:t>
            </a:r>
          </a:p>
          <a:p>
            <a:pPr marL="0" indent="0">
              <a:buNone/>
            </a:pPr>
            <a:r>
              <a:rPr lang="en-IN" dirty="0"/>
              <a:t>Amazon EC2 (Compute instances)</a:t>
            </a:r>
          </a:p>
          <a:p>
            <a:pPr marL="0" indent="0">
              <a:buNone/>
            </a:pPr>
            <a:r>
              <a:rPr lang="en-IN" dirty="0"/>
              <a:t>AWS CloudWatch(Monitoring)</a:t>
            </a:r>
          </a:p>
          <a:p>
            <a:pPr marL="0" indent="0">
              <a:buNone/>
            </a:pPr>
            <a:r>
              <a:rPr lang="en-IN" dirty="0"/>
              <a:t>AWS SNS</a:t>
            </a:r>
            <a:r>
              <a:rPr lang="en-IN"/>
              <a:t>(Alerting)</a:t>
            </a:r>
            <a:endParaRPr lang="en-IN" dirty="0"/>
          </a:p>
        </p:txBody>
      </p:sp>
      <p:sp>
        <p:nvSpPr>
          <p:cNvPr id="5" name="TextBox 4">
            <a:extLst>
              <a:ext uri="{FF2B5EF4-FFF2-40B4-BE49-F238E27FC236}">
                <a16:creationId xmlns:a16="http://schemas.microsoft.com/office/drawing/2014/main" id="{924C1DDD-AD45-FE92-27E9-9CC50E36C90C}"/>
              </a:ext>
            </a:extLst>
          </p:cNvPr>
          <p:cNvSpPr txBox="1"/>
          <p:nvPr/>
        </p:nvSpPr>
        <p:spPr>
          <a:xfrm>
            <a:off x="5882747" y="1045345"/>
            <a:ext cx="4873627" cy="584775"/>
          </a:xfrm>
          <a:prstGeom prst="rect">
            <a:avLst/>
          </a:prstGeom>
          <a:noFill/>
        </p:spPr>
        <p:txBody>
          <a:bodyPr wrap="square" rtlCol="0">
            <a:spAutoFit/>
          </a:bodyPr>
          <a:lstStyle/>
          <a:p>
            <a:pPr algn="ctr"/>
            <a:r>
              <a:rPr lang="en-IN" sz="3200" b="1" dirty="0">
                <a:latin typeface="+mj-lt"/>
              </a:rPr>
              <a:t>TECH STACK</a:t>
            </a:r>
          </a:p>
        </p:txBody>
      </p:sp>
      <p:pic>
        <p:nvPicPr>
          <p:cNvPr id="7" name="Picture 6">
            <a:extLst>
              <a:ext uri="{FF2B5EF4-FFF2-40B4-BE49-F238E27FC236}">
                <a16:creationId xmlns:a16="http://schemas.microsoft.com/office/drawing/2014/main" id="{DC6B1762-ED8B-2DD8-40AB-6F9678A5EEFE}"/>
              </a:ext>
            </a:extLst>
          </p:cNvPr>
          <p:cNvPicPr>
            <a:picLocks noChangeAspect="1"/>
          </p:cNvPicPr>
          <p:nvPr/>
        </p:nvPicPr>
        <p:blipFill>
          <a:blip r:embed="rId2"/>
          <a:stretch>
            <a:fillRect/>
          </a:stretch>
        </p:blipFill>
        <p:spPr>
          <a:xfrm>
            <a:off x="424441" y="1740311"/>
            <a:ext cx="5256695" cy="4586748"/>
          </a:xfrm>
          <a:prstGeom prst="rect">
            <a:avLst/>
          </a:prstGeom>
        </p:spPr>
      </p:pic>
    </p:spTree>
    <p:extLst>
      <p:ext uri="{BB962C8B-B14F-4D97-AF65-F5344CB8AC3E}">
        <p14:creationId xmlns:p14="http://schemas.microsoft.com/office/powerpoint/2010/main" val="77690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1446-3A87-F04D-8D3B-4D328C53CBBC}"/>
              </a:ext>
            </a:extLst>
          </p:cNvPr>
          <p:cNvSpPr>
            <a:spLocks noGrp="1"/>
          </p:cNvSpPr>
          <p:nvPr>
            <p:ph type="title"/>
          </p:nvPr>
        </p:nvSpPr>
        <p:spPr/>
        <p:txBody>
          <a:bodyPr/>
          <a:lstStyle/>
          <a:p>
            <a:pPr algn="ctr"/>
            <a:r>
              <a:rPr lang="en-IN" b="1" dirty="0"/>
              <a:t>USE CASE</a:t>
            </a:r>
          </a:p>
        </p:txBody>
      </p:sp>
      <p:sp>
        <p:nvSpPr>
          <p:cNvPr id="3" name="Content Placeholder 2">
            <a:extLst>
              <a:ext uri="{FF2B5EF4-FFF2-40B4-BE49-F238E27FC236}">
                <a16:creationId xmlns:a16="http://schemas.microsoft.com/office/drawing/2014/main" id="{675DBF0B-2FEE-99D9-D28D-1D972D834089}"/>
              </a:ext>
            </a:extLst>
          </p:cNvPr>
          <p:cNvSpPr>
            <a:spLocks noGrp="1"/>
          </p:cNvSpPr>
          <p:nvPr>
            <p:ph idx="1"/>
          </p:nvPr>
        </p:nvSpPr>
        <p:spPr/>
        <p:txBody>
          <a:bodyPr/>
          <a:lstStyle/>
          <a:p>
            <a:pPr marL="0" indent="0">
              <a:buNone/>
            </a:pPr>
            <a:r>
              <a:rPr lang="en-US" b="1" dirty="0"/>
              <a:t>Education and Training</a:t>
            </a:r>
            <a:r>
              <a:rPr lang="en-US" dirty="0"/>
              <a:t>: Creating interactive learning experiences or simulations that need reliable performance and secure access.</a:t>
            </a:r>
          </a:p>
          <a:p>
            <a:pPr marL="0" indent="0">
              <a:buNone/>
            </a:pPr>
            <a:r>
              <a:rPr lang="en-US" b="1" dirty="0"/>
              <a:t>Marketing and Advertising</a:t>
            </a:r>
            <a:r>
              <a:rPr lang="en-US" dirty="0"/>
              <a:t>: Running interactive campaigns or promotions that require high-performance and cost-effective hosting.</a:t>
            </a:r>
          </a:p>
          <a:p>
            <a:pPr marL="0" indent="0">
              <a:buNone/>
            </a:pPr>
            <a:r>
              <a:rPr lang="en-US" b="1" dirty="0"/>
              <a:t>Research and Development</a:t>
            </a:r>
            <a:r>
              <a:rPr lang="en-US" dirty="0"/>
              <a:t>: Conducting simulations or experiments that need powerful and scalable computing resources.</a:t>
            </a:r>
            <a:endParaRPr lang="en-IN" dirty="0"/>
          </a:p>
          <a:p>
            <a:pPr marL="0" indent="0">
              <a:buNone/>
            </a:pPr>
            <a:r>
              <a:rPr lang="en-US" b="1" dirty="0"/>
              <a:t>Gaming Industry</a:t>
            </a:r>
            <a:r>
              <a:rPr lang="en-US" dirty="0"/>
              <a:t>: Deploying multiplayer or online games that require scalability, security, and cost-effective resource management.</a:t>
            </a:r>
          </a:p>
          <a:p>
            <a:pPr marL="0" indent="0">
              <a:buNone/>
            </a:pPr>
            <a:r>
              <a:rPr lang="en-US" b="1" dirty="0"/>
              <a:t>Entertainment</a:t>
            </a:r>
            <a:r>
              <a:rPr lang="en-US" dirty="0"/>
              <a:t>: Hosting virtual events, concerts, or exhibitions that demand scalable and secure infrastructure.</a:t>
            </a:r>
          </a:p>
        </p:txBody>
      </p:sp>
    </p:spTree>
    <p:extLst>
      <p:ext uri="{BB962C8B-B14F-4D97-AF65-F5344CB8AC3E}">
        <p14:creationId xmlns:p14="http://schemas.microsoft.com/office/powerpoint/2010/main" val="113519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ADB1-2619-A4DD-D8EB-6E866043B624}"/>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F79CC7A1-7A05-F8F0-9699-E1BBFDBD53CF}"/>
              </a:ext>
            </a:extLst>
          </p:cNvPr>
          <p:cNvSpPr>
            <a:spLocks noGrp="1"/>
          </p:cNvSpPr>
          <p:nvPr>
            <p:ph idx="1"/>
          </p:nvPr>
        </p:nvSpPr>
        <p:spPr/>
        <p:txBody>
          <a:bodyPr>
            <a:normAutofit lnSpcReduction="10000"/>
          </a:bodyPr>
          <a:lstStyle/>
          <a:p>
            <a:pPr marL="0" indent="0">
              <a:lnSpc>
                <a:spcPct val="150000"/>
              </a:lnSpc>
              <a:buNone/>
            </a:pPr>
            <a:r>
              <a:rPr lang="en-US" sz="2000" dirty="0"/>
              <a:t>In conclusion, deploying a containerized Docker game on AWS Cloud presents a robust solution for various industries, including gaming, education, entertainment, marketing, and research. By optimizing resources, implementing security measures, ensuring scalability, configuring networking, and utilizing monitoring and automation, organizations can create immersive and engaging experiences for their audiences. Additionally, backup strategies, cost management, compliance with regulations, and performance optimization are critical aspects to consider for a successful deployment. Overall, leveraging AWS Cloud for hosting containerized games opens up new possibilities for innovation and engagement across industries.</a:t>
            </a:r>
            <a:endParaRPr lang="en-IN" sz="2000" dirty="0"/>
          </a:p>
        </p:txBody>
      </p:sp>
    </p:spTree>
    <p:extLst>
      <p:ext uri="{BB962C8B-B14F-4D97-AF65-F5344CB8AC3E}">
        <p14:creationId xmlns:p14="http://schemas.microsoft.com/office/powerpoint/2010/main" val="4246961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Blue_Pearl_1</Template>
  <TotalTime>7</TotalTime>
  <Words>481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HACK-A-CLOUD 2.0</vt:lpstr>
      <vt:lpstr>PROBLEM STATEMENT</vt:lpstr>
      <vt:lpstr>ABSTRACT</vt:lpstr>
      <vt:lpstr>PROPOSED SOLUTION</vt:lpstr>
      <vt:lpstr>ARCHITECTURE </vt:lpstr>
      <vt:lpstr>USE CASE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HACK-A-CLOUD 2.0</dc:title>
  <dc:creator>Varneth T</dc:creator>
  <cp:lastModifiedBy>Varneth T</cp:lastModifiedBy>
  <cp:revision>2</cp:revision>
  <dcterms:created xsi:type="dcterms:W3CDTF">2024-05-08T03:50:31Z</dcterms:created>
  <dcterms:modified xsi:type="dcterms:W3CDTF">2024-05-08T04:38:10Z</dcterms:modified>
</cp:coreProperties>
</file>