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3"/>
  </p:notesMasterIdLst>
  <p:sldIdLst>
    <p:sldId id="317" r:id="rId2"/>
    <p:sldId id="352" r:id="rId3"/>
    <p:sldId id="318" r:id="rId4"/>
    <p:sldId id="348" r:id="rId5"/>
    <p:sldId id="353" r:id="rId6"/>
    <p:sldId id="320" r:id="rId7"/>
    <p:sldId id="319" r:id="rId8"/>
    <p:sldId id="349" r:id="rId9"/>
    <p:sldId id="354" r:id="rId10"/>
    <p:sldId id="355" r:id="rId11"/>
    <p:sldId id="356" r:id="rId12"/>
    <p:sldId id="357" r:id="rId13"/>
    <p:sldId id="358" r:id="rId14"/>
    <p:sldId id="326" r:id="rId15"/>
    <p:sldId id="327" r:id="rId16"/>
    <p:sldId id="329" r:id="rId17"/>
    <p:sldId id="350" r:id="rId18"/>
    <p:sldId id="330" r:id="rId19"/>
    <p:sldId id="337" r:id="rId20"/>
    <p:sldId id="340" r:id="rId21"/>
    <p:sldId id="341" r:id="rId22"/>
    <p:sldId id="342" r:id="rId23"/>
    <p:sldId id="343" r:id="rId24"/>
    <p:sldId id="331" r:id="rId25"/>
    <p:sldId id="333" r:id="rId26"/>
    <p:sldId id="334" r:id="rId27"/>
    <p:sldId id="335" r:id="rId28"/>
    <p:sldId id="336" r:id="rId29"/>
    <p:sldId id="338" r:id="rId30"/>
    <p:sldId id="339" r:id="rId31"/>
    <p:sldId id="35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7A003D"/>
    <a:srgbClr val="01FF0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7628" autoAdjust="0"/>
  </p:normalViewPr>
  <p:slideViewPr>
    <p:cSldViewPr>
      <p:cViewPr varScale="1">
        <p:scale>
          <a:sx n="64" d="100"/>
          <a:sy n="64" d="100"/>
        </p:scale>
        <p:origin x="14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8E0AA0-61C8-4450-907B-4A47552B3443}" type="datetimeFigureOut">
              <a:rPr lang="en-CA" smtClean="0"/>
              <a:pPr/>
              <a:t>2018-09-11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DF9A10-3E00-4DCC-BF16-7F3D204A1D0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8004CC-A53E-4686-8BA4-F2E39D893E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2A4135CB-7832-40F7-B0FE-61FB52766AC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67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CAF6B2-6605-4DD0-97DA-EE11927EF39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445B0976-91EF-4DC1-98AB-CE1E47976ED8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79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865E6E-10B2-45F1-9A8E-3B8EDBFCA32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327F215B-166D-40BC-87A6-9F5A04CEA186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16500" cy="3762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17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47F936-39F2-45C9-B5C4-3F1EE8B1219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C3797A3D-BAAD-4FE5-99D9-25D7E1CAB499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16500" cy="3762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76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06F7A8-A52A-40F3-9177-C4FF3BA9078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E6E979C8-5A24-496D-B04A-1977FEB4A008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2E20941A-C846-49D0-978A-7D1C15940597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574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38810E-EA03-4105-86B4-C6C275256F7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DDA3D2BF-BB10-4250-907A-87ECFD17BE53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E1020BB4-73B7-4489-AB3A-68730D0E80D5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26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5CF74E-2601-4D61-80CB-31815424A44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21E7E8C5-4A33-4838-A8A6-D4C7904D70F1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47DAB2D8-C99F-4712-87DF-F616F021B63F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06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4CD96-1247-4FD4-9EE5-AB0BDE4E286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57891DAC-837C-4A6E-A854-8AF711DC9115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FA2F24B4-13EA-4A39-AC27-62E51923EEBC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29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5C3690-5648-4D89-873B-C51CB81C064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CA67292E-ABB7-46F9-846A-657411794F14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F3A4AAA9-73FB-43D2-8FB2-69D22E95461E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647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122643-A5BF-46D3-9614-2446F9DBD25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947B8F26-5FBC-4B98-A284-5E5A1497D356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31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1FF938-CA50-4C19-8DF6-AB397640ABE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B9A70667-8116-4CEA-8DE6-1C23127EBC4C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68346163-FB4D-489C-96BE-D2986E148CDD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73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2C75C2-84BC-4E0E-BCED-270B0BE4CFE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7308C695-2BE6-4692-92C8-3F5CCCBD016C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58691B-5621-461B-B67A-F7780F64B37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0B7EF9B8-DE2F-4E81-99C6-3CDA9FD9B54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5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292E9B-896F-4430-9921-5043AA8388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50A446E8-9151-40E6-A304-105730B8B726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99F51704-9634-44B1-A843-FBDB444B88DF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2C47A05-8560-47F3-B3DB-D39250FC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Whats</a:t>
            </a:r>
            <a:r>
              <a:rPr lang="en-CA" dirty="0"/>
              <a:t> the difference between concurrency and parallelism ?</a:t>
            </a:r>
          </a:p>
        </p:txBody>
      </p:sp>
    </p:spTree>
    <p:extLst>
      <p:ext uri="{BB962C8B-B14F-4D97-AF65-F5344CB8AC3E}">
        <p14:creationId xmlns:p14="http://schemas.microsoft.com/office/powerpoint/2010/main" val="251495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1F63F5-C1CE-42CC-B8B4-9C7649F905B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6A76064E-4F82-4A24-885F-5FAC2E253129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3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47180B-763E-4F04-A32B-B7FE47B4595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A253F963-11CD-43EF-89A2-7A9C71BCB3C1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899309E4-1426-4DD5-8322-0A92B0A09BC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31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4726F2-5133-4BE3-A635-75B1BDB8AB7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CCF928B5-2C4F-4B59-889F-EB5E04669787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97A0023D-5275-435E-BED4-11246B15A764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09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424CD5-1A7A-4981-9F8E-1EE017149C7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4BCCFFE8-94F5-4329-9A0D-D5FC575B4239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2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9A6DF-9B10-4FD3-BCA2-75EBD47AD5C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A6A70471-E183-4674-83D9-760078A2260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ABD02CCA-2973-4699-AEE4-6B28754E8123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3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C69676BF-F3B4-4F1F-9E3D-D646A356A611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9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C192A4B6-6DBC-44F4-B8EC-A53D0C278ACC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0B0F99E-B943-48CF-BF46-E2961CCBCCAD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34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7FA06BE8-D0C8-4607-A167-14CE27BB7F97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96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541959C-0CCB-4A92-927B-334B000E5251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23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AD35613B-8912-4A23-AEC0-163516D31E76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4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BF1DB6FF-3E2E-48F3-B8FC-B01084E79542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40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0EC52495-26B9-4774-8256-C2955B6034EB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109120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1" y="1844824"/>
            <a:ext cx="6826507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9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53BD1976-9B85-4F3F-B37B-02A5686F7CAE}" type="datetime1">
              <a:rPr lang="en-CA" smtClean="0"/>
              <a:t>2018-09-11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32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94E83DF-4124-4EC2-A1CE-6DD9FD79195D}" type="datetime1">
              <a:rPr lang="en-CA" smtClean="0"/>
              <a:t>2018-09-11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98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A0DC0D0B-0DB7-45F2-9550-D65103A9D9A5}" type="datetime1">
              <a:rPr lang="en-CA" smtClean="0"/>
              <a:t>2018-09-11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EF79F6D1-DA2B-4EBB-8159-16E961085069}" type="datetime1">
              <a:rPr lang="en-CA" smtClean="0"/>
              <a:t>2018-09-11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65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F571942-3E64-43A3-8CB0-EBA7F185D97B}" type="datetime1">
              <a:rPr lang="en-CA" smtClean="0"/>
              <a:t>2018-09-11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6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AFC4D572-E0EF-455A-96BC-D7D0FD8DB9D3}" type="datetime1">
              <a:rPr lang="en-CA" smtClean="0"/>
              <a:t>2018-09-11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7C8DB900-8A1B-4540-939C-8F8E3688956A}" type="datetime1">
              <a:rPr lang="en-CA" smtClean="0"/>
              <a:t>2018-09-11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72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6228184" y="4175605"/>
              <a:ext cx="2925121" cy="269086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51557" cy="686646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7041194" y="1"/>
              <a:ext cx="2120143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7101" y="3920066"/>
              <a:ext cx="2134360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451279" y="-8467"/>
              <a:ext cx="170202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609600"/>
            <a:ext cx="6768751" cy="109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772816"/>
            <a:ext cx="6768751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7928408" y="5678336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6A728A7-8AF2-40BF-BE99-5700F80D59B8}" type="slidenum">
              <a:rPr lang="en-CA" sz="2400" b="1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pPr algn="ctr"/>
              <a:t>‹#›</a:t>
            </a:fld>
            <a:endParaRPr lang="en-CA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Century Schoolbook" panose="020406040505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 sz="4000" dirty="0"/>
              <a:t>Comp 428 – Fall 2018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Tutorial 1</a:t>
            </a:r>
          </a:p>
          <a:p>
            <a:r>
              <a:rPr lang="en-CA" sz="2800" dirty="0"/>
              <a:t>Introduction to MPI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969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E73-020C-40F6-9EB8-F1B971A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Concurrency vs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4831-3169-4737-B2E4-D38E0195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800" dirty="0"/>
              <a:t>https://alvinalexander.com/scala/fp-book/benefits-of-functional-programming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14CD27-7F6F-4C8C-A897-7FFD51DF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184576" cy="50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4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7DD8-AA0E-43D4-B1E7-0ACBDF6B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drive these horses?</a:t>
            </a:r>
          </a:p>
        </p:txBody>
      </p:sp>
      <p:pic>
        <p:nvPicPr>
          <p:cNvPr id="5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91B0814B-2C57-4F97-BFE8-5CE80754C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9" y="3870383"/>
            <a:ext cx="5752015" cy="2974153"/>
          </a:xfrm>
        </p:spPr>
      </p:pic>
      <p:pic>
        <p:nvPicPr>
          <p:cNvPr id="7" name="Picture 6" descr="A person riding a horse drawn carriage&#10;&#10;Description generated with very high confidence">
            <a:extLst>
              <a:ext uri="{FF2B5EF4-FFF2-40B4-BE49-F238E27FC236}">
                <a16:creationId xmlns:a16="http://schemas.microsoft.com/office/drawing/2014/main" id="{347F410E-5DB9-4708-9D9B-89C9EFE4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54207"/>
            <a:ext cx="5400600" cy="33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8C41-56A4-4180-BC01-AF0B014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FDE8-CDB7-4748-84B6-BEACF31B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Initialization</a:t>
            </a:r>
          </a:p>
          <a:p>
            <a:endParaRPr lang="en-CA" dirty="0"/>
          </a:p>
          <a:p>
            <a:r>
              <a:rPr lang="en-CA" dirty="0"/>
              <a:t>Work allocation</a:t>
            </a:r>
          </a:p>
          <a:p>
            <a:endParaRPr lang="en-CA" dirty="0"/>
          </a:p>
          <a:p>
            <a:r>
              <a:rPr lang="en-CA" dirty="0"/>
              <a:t>Computation &amp; Communication</a:t>
            </a:r>
          </a:p>
          <a:p>
            <a:endParaRPr lang="en-CA" dirty="0"/>
          </a:p>
          <a:p>
            <a:r>
              <a:rPr lang="en-CA" dirty="0"/>
              <a:t>Termination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1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2C94-F24B-476E-BFEC-F0B2C51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Need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2823-DAE1-496E-A86E-E84C5CBF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800" dirty="0"/>
              <a:t>http://www.lordofthejars.com/2017/10/adding-chaos-on-openshift-cluster.html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8B05D-870F-4A1E-9B01-9BCE4753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0" y="1340768"/>
            <a:ext cx="688922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Message passing Interface (MPI)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MPI is a specification for the developers and users of message passing libraries.</a:t>
            </a:r>
          </a:p>
          <a:p>
            <a:r>
              <a:rPr lang="en-US" altLang="en-US" dirty="0"/>
              <a:t>It is NOT a library - but rather the specification of what such a library should be.</a:t>
            </a:r>
          </a:p>
          <a:p>
            <a:r>
              <a:rPr lang="en-US" altLang="en-US" dirty="0"/>
              <a:t>The goal of the Message Passing Interface is to provide a widely used standard for writing message passing programs. The interface attempts to be</a:t>
            </a:r>
          </a:p>
          <a:p>
            <a:pPr lvl="1"/>
            <a:r>
              <a:rPr lang="en-US" altLang="en-US" dirty="0"/>
              <a:t>Practical</a:t>
            </a:r>
          </a:p>
          <a:p>
            <a:pPr lvl="1"/>
            <a:r>
              <a:rPr lang="en-US" altLang="en-US" dirty="0"/>
              <a:t>Portable</a:t>
            </a:r>
          </a:p>
          <a:p>
            <a:pPr lvl="1"/>
            <a:r>
              <a:rPr lang="en-US" altLang="en-US" dirty="0"/>
              <a:t>Efficient</a:t>
            </a:r>
          </a:p>
          <a:p>
            <a:pPr lvl="1"/>
            <a:r>
              <a:rPr lang="en-US" altLang="en-US" dirty="0"/>
              <a:t>Flexible </a:t>
            </a:r>
          </a:p>
          <a:p>
            <a:r>
              <a:rPr lang="en-US" altLang="en-US" dirty="0"/>
              <a:t>Interface specifications have been defined for C/C++ and Fortran programs.</a:t>
            </a:r>
          </a:p>
          <a:p>
            <a:r>
              <a:rPr lang="en-US" altLang="en-US" dirty="0"/>
              <a:t>Complete MPI specification consists of 129 calls.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424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of the MPI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MPI’s prime goals are:</a:t>
            </a:r>
          </a:p>
          <a:p>
            <a:pPr lvl="1"/>
            <a:r>
              <a:rPr lang="en-US" altLang="en-US" dirty="0"/>
              <a:t>To provide source-code portability</a:t>
            </a:r>
          </a:p>
          <a:p>
            <a:pPr lvl="1"/>
            <a:r>
              <a:rPr lang="en-US" altLang="en-US" dirty="0"/>
              <a:t>To allow efficient implementations</a:t>
            </a:r>
          </a:p>
          <a:p>
            <a:r>
              <a:rPr lang="en-US" altLang="en-US" dirty="0"/>
              <a:t>MPI also offers:</a:t>
            </a:r>
          </a:p>
          <a:p>
            <a:pPr lvl="1"/>
            <a:r>
              <a:rPr lang="en-US" altLang="en-US" dirty="0"/>
              <a:t>A great deal of functionality</a:t>
            </a:r>
          </a:p>
          <a:p>
            <a:pPr lvl="1"/>
            <a:r>
              <a:rPr lang="en-US" altLang="en-US" dirty="0"/>
              <a:t>Support for heterogeneous parallel architectures</a:t>
            </a:r>
          </a:p>
          <a:p>
            <a:pPr lvl="1"/>
            <a:r>
              <a:rPr lang="en-US" altLang="en-US" dirty="0"/>
              <a:t>Allow efficient and reliable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04989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62289"/>
            <a:ext cx="4181760" cy="169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Programming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Originally, MPI was designed for distributed memory architectures, which were becoming increasingly popular at that time.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70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MPI Programming Model (</a:t>
            </a:r>
            <a:r>
              <a:rPr lang="en-CA" dirty="0" err="1"/>
              <a:t>Cont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As architecture trends changed, shared memory Symmetric Multiprocessors (SMPs) were combined over networks creating hybrid distributed memory / shared memory systems. MPI implementers adapted their libraries to handle both types of underlying memory architectures seamlessly. </a:t>
            </a:r>
          </a:p>
          <a:p>
            <a:endParaRPr lang="en-C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54" y="4725144"/>
            <a:ext cx="4181760" cy="169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40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MPI Programming Model (</a:t>
            </a:r>
            <a:r>
              <a:rPr lang="en-CA" dirty="0" err="1"/>
              <a:t>Cont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Today, MPI runs on virtually any hardware platform:</a:t>
            </a:r>
          </a:p>
          <a:p>
            <a:pPr lvl="1"/>
            <a:r>
              <a:rPr lang="en-US" altLang="en-US" dirty="0"/>
              <a:t>Distributed Memory</a:t>
            </a:r>
          </a:p>
          <a:p>
            <a:pPr lvl="1"/>
            <a:r>
              <a:rPr lang="en-US" altLang="en-US" dirty="0"/>
              <a:t>Shared Memory</a:t>
            </a:r>
          </a:p>
          <a:p>
            <a:pPr lvl="1"/>
            <a:r>
              <a:rPr lang="en-US" altLang="en-US" dirty="0"/>
              <a:t>Hybrid </a:t>
            </a:r>
          </a:p>
          <a:p>
            <a:r>
              <a:rPr lang="en-US" altLang="en-US" dirty="0"/>
              <a:t>All parallelism is explicit: the programmer is responsible for correctly identifying parallelism and implementing parallel algorithms using MPI constructs.</a:t>
            </a:r>
          </a:p>
        </p:txBody>
      </p:sp>
    </p:spTree>
    <p:extLst>
      <p:ext uri="{BB962C8B-B14F-4D97-AF65-F5344CB8AC3E}">
        <p14:creationId xmlns:p14="http://schemas.microsoft.com/office/powerpoint/2010/main" val="3895141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80" y="1313640"/>
            <a:ext cx="4314240" cy="490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General MPI Program Structure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20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DECC32-1264-4FF7-8E17-CB29A3B5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latin typeface="+mj-lt"/>
              </a:rPr>
              <a:t>Journey of Computing Tech</a:t>
            </a:r>
          </a:p>
        </p:txBody>
      </p:sp>
      <p:pic>
        <p:nvPicPr>
          <p:cNvPr id="5" name="Content Placeholder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26CAB10A-CEBC-4572-8390-1EEC47343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6" y="1278200"/>
            <a:ext cx="6216024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is Simple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parallel programs can be written using just these six functions</a:t>
            </a:r>
          </a:p>
          <a:p>
            <a:pPr lvl="1"/>
            <a:r>
              <a:rPr lang="en-US" altLang="en-US" dirty="0" err="1"/>
              <a:t>MPI_Init</a:t>
            </a:r>
            <a:endParaRPr lang="en-US" altLang="en-US" dirty="0"/>
          </a:p>
          <a:p>
            <a:pPr lvl="1"/>
            <a:r>
              <a:rPr lang="en-US" altLang="en-US" dirty="0" err="1"/>
              <a:t>MPI_Finalize</a:t>
            </a:r>
            <a:endParaRPr lang="en-US" altLang="en-US" dirty="0"/>
          </a:p>
          <a:p>
            <a:pPr lvl="1"/>
            <a:r>
              <a:rPr lang="en-US" altLang="en-US" dirty="0" err="1"/>
              <a:t>MPI_Comm_size</a:t>
            </a:r>
            <a:endParaRPr lang="en-US" altLang="en-US" dirty="0"/>
          </a:p>
          <a:p>
            <a:pPr lvl="1"/>
            <a:r>
              <a:rPr lang="en-US" altLang="en-US" dirty="0" err="1"/>
              <a:t>MPI_Comm_rank</a:t>
            </a:r>
            <a:endParaRPr lang="en-US" altLang="en-US" dirty="0"/>
          </a:p>
          <a:p>
            <a:pPr lvl="1"/>
            <a:r>
              <a:rPr lang="en-US" altLang="en-US" dirty="0" err="1"/>
              <a:t>MPI_Send</a:t>
            </a:r>
            <a:endParaRPr lang="en-US" altLang="en-US" dirty="0"/>
          </a:p>
          <a:p>
            <a:pPr lvl="1"/>
            <a:r>
              <a:rPr lang="en-US" altLang="en-US" dirty="0" err="1"/>
              <a:t>MPI_Recv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511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MPI basic functions (subroutines)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MPI_INIT: initialize MPI(MPI run time environment)</a:t>
            </a:r>
          </a:p>
          <a:p>
            <a:r>
              <a:rPr lang="en-US" altLang="en-US" dirty="0"/>
              <a:t>MPI_COMM_SIZE: returns the number of MPI processes (important for decomposition) </a:t>
            </a:r>
          </a:p>
          <a:p>
            <a:r>
              <a:rPr lang="en-US" altLang="en-US" dirty="0"/>
              <a:t>MPI_COMM_RANK: returns unique id for each processor (identify the PE) within the specified communicator</a:t>
            </a:r>
          </a:p>
          <a:p>
            <a:r>
              <a:rPr lang="en-US" altLang="en-US" dirty="0"/>
              <a:t>MPI_SEND and MPI_RECV: MPI data is not shared but can be communicated. Each process has its own data. To communicate one process may send some data to another.</a:t>
            </a:r>
          </a:p>
          <a:p>
            <a:r>
              <a:rPr lang="en-US" altLang="en-US" dirty="0"/>
              <a:t>MPI_FINALIZE: shuts down run time environment</a:t>
            </a:r>
          </a:p>
          <a:p>
            <a:r>
              <a:rPr lang="en-US" altLang="en-US" dirty="0"/>
              <a:t>Note: This is crucial, failure to properly shutdown code could (will) cause other nodes in program to hang</a:t>
            </a:r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68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None/>
            </a:pPr>
            <a:endParaRPr lang="en-US" altLang="en-US" dirty="0">
              <a:solidFill>
                <a:schemeClr val="tx1"/>
              </a:solidFill>
              <a:cs typeface="Arial Unicode MS" panose="020B0604020202020204" pitchFamily="34" charset="-128"/>
            </a:endParaRP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Clr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("Welcome to COMP428       				Tutorial!\n");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return 0;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478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to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include”mpi.h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		 		</a:t>
            </a:r>
          </a:p>
          <a:p>
            <a:pPr>
              <a:buClr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(NULL, NULL); 	/</a:t>
            </a:r>
            <a:r>
              <a:rPr lang="en-US" alt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*start MPI*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	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("Welcome to COMP428    				Tutorial!\n");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		/</a:t>
            </a:r>
            <a:r>
              <a:rPr lang="en-US" alt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*shut down MPI*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0;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2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80321" y="331561"/>
            <a:ext cx="8377920" cy="630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8453" rIns="81638" bIns="40819"/>
          <a:lstStyle>
            <a:lvl1pPr marL="212725" indent="-19526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40000"/>
              </a:lnSpc>
              <a:buClrTx/>
              <a:buFontTx/>
              <a:buNone/>
            </a:pPr>
            <a:endParaRPr lang="en-US" altLang="en-US" sz="1451" dirty="0">
              <a:solidFill>
                <a:srgbClr val="000000"/>
              </a:solidFill>
              <a:latin typeface="Franklin Gothic Book" panose="020B05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Build Scripts: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Available scripts are listed below: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48791"/>
              </p:ext>
            </p:extLst>
          </p:nvPr>
        </p:nvGraphicFramePr>
        <p:xfrm>
          <a:off x="580321" y="2564904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Language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Script</a:t>
                      </a:r>
                      <a:r>
                        <a:rPr lang="en-CA" b="1" baseline="0">
                          <a:latin typeface="Century Schoolbook" panose="02040604050505020304" pitchFamily="18" charset="0"/>
                        </a:rPr>
                        <a:t> Name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Underlying Compiler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C++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mpig++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mpiicpc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icpc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latin typeface="Century Schoolbook" panose="02040604050505020304" pitchFamily="18" charset="0"/>
                        </a:rPr>
                        <a:t>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546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Format of MPI Calls: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Programs must not declare variables or functions with names beginning with the prefix MPI_</a:t>
            </a:r>
          </a:p>
          <a:p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3639"/>
              </p:ext>
            </p:extLst>
          </p:nvPr>
        </p:nvGraphicFramePr>
        <p:xfrm>
          <a:off x="453802" y="3202201"/>
          <a:ext cx="6792416" cy="23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82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entury Schoolbook" panose="02040604050505020304" pitchFamily="18" charset="0"/>
                        </a:rPr>
                        <a:t>C binding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CA" dirty="0">
                          <a:latin typeface="Century Schoolbook" panose="02040604050505020304" pitchFamily="18" charset="0"/>
                        </a:rPr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entury Schoolbook" panose="02040604050505020304" pitchFamily="18" charset="0"/>
                        </a:rPr>
                        <a:t>rc</a:t>
                      </a:r>
                      <a:r>
                        <a:rPr lang="en-CA" dirty="0">
                          <a:latin typeface="Century Schoolbook" panose="02040604050505020304" pitchFamily="18" charset="0"/>
                        </a:rPr>
                        <a:t> = </a:t>
                      </a:r>
                      <a:r>
                        <a:rPr lang="en-CA" dirty="0" err="1">
                          <a:latin typeface="Century Schoolbook" panose="02040604050505020304" pitchFamily="18" charset="0"/>
                        </a:rPr>
                        <a:t>MPI_Xxxxxx</a:t>
                      </a:r>
                      <a:r>
                        <a:rPr lang="en-CA" dirty="0">
                          <a:latin typeface="Century Schoolbook" panose="02040604050505020304" pitchFamily="18" charset="0"/>
                        </a:rPr>
                        <a:t>(parameter,…)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CA" dirty="0">
                          <a:latin typeface="Century Schoolbook" panose="020406040505050203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entury Schoolbook" panose="02040604050505020304" pitchFamily="18" charset="0"/>
                        </a:rPr>
                        <a:t>rc</a:t>
                      </a:r>
                      <a:r>
                        <a:rPr lang="en-CA" dirty="0">
                          <a:latin typeface="Century Schoolbook" panose="02040604050505020304" pitchFamily="18" charset="0"/>
                        </a:rPr>
                        <a:t> =</a:t>
                      </a:r>
                      <a:r>
                        <a:rPr lang="en-CA" baseline="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CA" baseline="0" dirty="0" err="1">
                          <a:latin typeface="Century Schoolbook" panose="02040604050505020304" pitchFamily="18" charset="0"/>
                        </a:rPr>
                        <a:t>MPI_Bsend</a:t>
                      </a:r>
                      <a:r>
                        <a:rPr lang="en-CA" baseline="0" dirty="0">
                          <a:latin typeface="Century Schoolbook" panose="02040604050505020304" pitchFamily="18" charset="0"/>
                        </a:rPr>
                        <a:t>(&amp;</a:t>
                      </a:r>
                      <a:r>
                        <a:rPr lang="en-CA" baseline="0" dirty="0" err="1">
                          <a:latin typeface="Century Schoolbook" panose="02040604050505020304" pitchFamily="18" charset="0"/>
                        </a:rPr>
                        <a:t>buf</a:t>
                      </a:r>
                      <a:r>
                        <a:rPr lang="en-CA" baseline="0" dirty="0">
                          <a:latin typeface="Century Schoolbook" panose="02040604050505020304" pitchFamily="18" charset="0"/>
                        </a:rPr>
                        <a:t>, count)</a:t>
                      </a:r>
                      <a:endParaRPr lang="en-CA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CA" dirty="0">
                          <a:latin typeface="Century Schoolbook" panose="02040604050505020304" pitchFamily="18" charset="0"/>
                        </a:rPr>
                        <a:t>Error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Century Schoolbook" panose="02040604050505020304" pitchFamily="18" charset="0"/>
                        </a:rPr>
                        <a:t>Returned as “rc”. MPI_SUCCESS if</a:t>
                      </a:r>
                      <a:r>
                        <a:rPr lang="en-CA" baseline="0">
                          <a:latin typeface="Century Schoolbook" panose="02040604050505020304" pitchFamily="18" charset="0"/>
                        </a:rPr>
                        <a:t> successful</a:t>
                      </a:r>
                      <a:endParaRPr lang="en-CA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064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7311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Communicators and Groups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7781" y="1268760"/>
            <a:ext cx="6826507" cy="4968552"/>
          </a:xfrm>
        </p:spPr>
        <p:txBody>
          <a:bodyPr/>
          <a:lstStyle/>
          <a:p>
            <a:r>
              <a:rPr lang="en-US" altLang="en-US" dirty="0"/>
              <a:t>MPI uses objects called communicators and groups to define which collection of processes may communicate with each other.</a:t>
            </a:r>
          </a:p>
          <a:p>
            <a:r>
              <a:rPr lang="en-US" altLang="en-US" dirty="0"/>
              <a:t>Most MPI routines require you to specify a communicator as an argument.</a:t>
            </a:r>
          </a:p>
          <a:p>
            <a:r>
              <a:rPr lang="en-US" altLang="en-US" dirty="0"/>
              <a:t>Communicators and groups will be covered in more detail later. For now, simply use MPI_COMM_WORLD whenever a communicator is required - it is the predefined communicator that includes all of your MPI processes.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6883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Within a communicator, every process has its own unique, integer identifier assigned by the system when the process initializes. A rank is sometimes also called a "task ID". </a:t>
            </a:r>
          </a:p>
          <a:p>
            <a:r>
              <a:rPr lang="en-US" altLang="en-US"/>
              <a:t>Ranks are contiguous and begin at zero.</a:t>
            </a:r>
          </a:p>
          <a:p>
            <a:r>
              <a:rPr lang="en-US" altLang="en-US"/>
              <a:t>Used by the programmer to specify the source and destination of messages. Often used conditionally by the application to control program execution (if rank=0 do this / if rank=1 do that). </a:t>
            </a:r>
          </a:p>
          <a:p>
            <a:endParaRPr lang="en-US" altLang="en-US"/>
          </a:p>
          <a:p>
            <a:endParaRPr lang="en-US" altLang="en-US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875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7311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Error Handling: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1" y="1556792"/>
            <a:ext cx="6826507" cy="47525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Most MPI routines include a return/error code parameter, as described in previous slide "Format of MPI Calls".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However, according to the MPI standard, the default behavior of an MPI call is to abort if there is an error. This means you will probably not be able to capture a return/error code other than MPI_SUCCESS (zero).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standard does provide a means to override this default error handle.  You can consult the error handling section of the MPI Standard located at </a:t>
            </a:r>
            <a:r>
              <a:rPr lang="en-US" altLang="en-US" sz="2100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altLang="en-US" sz="2100" dirty="0" err="1">
                <a:solidFill>
                  <a:schemeClr val="accent1">
                    <a:lumMod val="75000"/>
                  </a:schemeClr>
                </a:solidFill>
              </a:rPr>
              <a:t>www.mpi-forum.org</a:t>
            </a:r>
            <a:r>
              <a:rPr lang="en-US" altLang="en-US" sz="2100" dirty="0">
                <a:solidFill>
                  <a:schemeClr val="accent1">
                    <a:lumMod val="75000"/>
                  </a:schemeClr>
                </a:solidFill>
              </a:rPr>
              <a:t>/docs/mpi-11-html/node148.html.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types of errors displayed to the user are implementation dependent</a:t>
            </a:r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804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Basic Features of MPI Programs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Calls may be roughly divided into four classes:</a:t>
            </a:r>
          </a:p>
          <a:p>
            <a:pPr lvl="1"/>
            <a:r>
              <a:rPr lang="en-US" altLang="en-US" dirty="0"/>
              <a:t>Calls used to initialize, manage, and terminate communications</a:t>
            </a:r>
          </a:p>
          <a:p>
            <a:pPr lvl="1"/>
            <a:r>
              <a:rPr lang="en-US" altLang="en-US" dirty="0"/>
              <a:t>Calls used to communicate between pairs of processors. (Pair communication)</a:t>
            </a:r>
          </a:p>
          <a:p>
            <a:pPr lvl="1"/>
            <a:r>
              <a:rPr lang="en-US" altLang="en-US" dirty="0"/>
              <a:t>Calls used to communicate among groups of processors. (Collective communication)</a:t>
            </a:r>
          </a:p>
          <a:p>
            <a:pPr lvl="1"/>
            <a:r>
              <a:rPr lang="en-US" altLang="en-US" dirty="0"/>
              <a:t>Calls to create data types.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8300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Traditionally, software has been written for </a:t>
            </a:r>
            <a:r>
              <a:rPr lang="en-CA" b="1" dirty="0"/>
              <a:t>serial </a:t>
            </a:r>
            <a:r>
              <a:rPr lang="en-CA" dirty="0"/>
              <a:t>computation:</a:t>
            </a:r>
          </a:p>
          <a:p>
            <a:pPr lvl="1"/>
            <a:r>
              <a:rPr lang="en-CA" dirty="0"/>
              <a:t>To be run on a single computer having a single Central Processing Unit (CPU)</a:t>
            </a:r>
          </a:p>
          <a:p>
            <a:pPr lvl="1"/>
            <a:r>
              <a:rPr lang="en-CA" dirty="0"/>
              <a:t>A problem is broken into a discrete series of instructions</a:t>
            </a:r>
          </a:p>
          <a:p>
            <a:pPr lvl="1"/>
            <a:r>
              <a:rPr lang="en-CA" dirty="0"/>
              <a:t>Instructions are executed one after another</a:t>
            </a:r>
          </a:p>
          <a:p>
            <a:pPr lvl="1"/>
            <a:r>
              <a:rPr lang="en-CA" dirty="0"/>
              <a:t>Only one instruction may be executed at any moment in time </a:t>
            </a:r>
          </a:p>
        </p:txBody>
      </p:sp>
    </p:spTree>
    <p:extLst>
      <p:ext uri="{BB962C8B-B14F-4D97-AF65-F5344CB8AC3E}">
        <p14:creationId xmlns:p14="http://schemas.microsoft.com/office/powerpoint/2010/main" val="4055977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build a simple MPI program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Have to include “mpi.h” .</a:t>
            </a:r>
          </a:p>
          <a:p>
            <a:r>
              <a:rPr lang="en-US" altLang="en-US"/>
              <a:t>All MPI program must call MPI_INT as the first MPI call to initialize themselves.</a:t>
            </a:r>
          </a:p>
          <a:p>
            <a:r>
              <a:rPr lang="en-US" altLang="en-US"/>
              <a:t>Call MPI_COMM_SIZE to get the number of processes that are running.</a:t>
            </a:r>
          </a:p>
          <a:p>
            <a:r>
              <a:rPr lang="en-US" altLang="en-US"/>
              <a:t>Call MPI_COMM_RANK to determine there number between 0 and (size-1).</a:t>
            </a:r>
          </a:p>
          <a:p>
            <a:r>
              <a:rPr lang="en-US" altLang="en-US"/>
              <a:t>Conditional process and general message passing can take place.</a:t>
            </a:r>
          </a:p>
          <a:p>
            <a:r>
              <a:rPr lang="en-US" altLang="en-US"/>
              <a:t>Must call MPI_FINALIZE as the last call to an MPI library routine.</a:t>
            </a:r>
          </a:p>
          <a:p>
            <a:endParaRPr lang="en-US" altLang="en-US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829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60848"/>
            <a:ext cx="6347714" cy="2315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633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1091208"/>
          </a:xfrm>
        </p:spPr>
        <p:txBody>
          <a:bodyPr/>
          <a:lstStyle/>
          <a:p>
            <a:r>
              <a:rPr lang="en-CA"/>
              <a:t>Serial Computing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29933" r="11974"/>
          <a:stretch/>
        </p:blipFill>
        <p:spPr bwMode="auto">
          <a:xfrm>
            <a:off x="467544" y="1988840"/>
            <a:ext cx="7020640" cy="30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5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D6AA-E6A3-4B96-BFCA-F01C61D5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A428-FFDC-4A39-A557-4FCEFB08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Demand for edge computing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900" dirty="0"/>
              <a:t>https://medium.com/s/ai-and-the-future-of-computing/when-moores-law-met-ai-f572585da1b7</a:t>
            </a:r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2305641-4612-4C51-8230-8C5DBA99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6" y="2255118"/>
            <a:ext cx="5231556" cy="39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Motivation for Parallel Computing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Technology push</a:t>
            </a:r>
          </a:p>
          <a:p>
            <a:pPr lvl="1"/>
            <a:r>
              <a:rPr lang="en-US" altLang="en-US" dirty="0"/>
              <a:t>Latest development happening on Hardware side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Application pull</a:t>
            </a:r>
          </a:p>
          <a:p>
            <a:pPr lvl="1"/>
            <a:r>
              <a:rPr lang="en-US" altLang="en-US" dirty="0"/>
              <a:t>Complex problems require computation on large-scale data</a:t>
            </a:r>
          </a:p>
          <a:p>
            <a:pPr lvl="1"/>
            <a:r>
              <a:rPr lang="en-US" altLang="en-US" dirty="0"/>
              <a:t>Sufficient performance available only through massive parallelism</a:t>
            </a:r>
          </a:p>
        </p:txBody>
      </p:sp>
    </p:spTree>
    <p:extLst>
      <p:ext uri="{BB962C8B-B14F-4D97-AF65-F5344CB8AC3E}">
        <p14:creationId xmlns:p14="http://schemas.microsoft.com/office/powerpoint/2010/main" val="2233951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Parallel Computing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simplest sense, </a:t>
            </a:r>
            <a:r>
              <a:rPr lang="en-CA" b="1" dirty="0"/>
              <a:t>parallel computing </a:t>
            </a:r>
            <a:r>
              <a:rPr lang="en-CA" dirty="0"/>
              <a:t>is the simultaneous use of multiple computing resources to solve a computational problem:</a:t>
            </a:r>
          </a:p>
          <a:p>
            <a:pPr lvl="1"/>
            <a:r>
              <a:rPr lang="en-CA" dirty="0"/>
              <a:t>To be run using multiple CPUs</a:t>
            </a:r>
          </a:p>
          <a:p>
            <a:pPr lvl="1"/>
            <a:r>
              <a:rPr lang="en-CA" dirty="0"/>
              <a:t>A problem is broken down to a series of instructions</a:t>
            </a:r>
          </a:p>
          <a:p>
            <a:pPr lvl="1"/>
            <a:r>
              <a:rPr lang="en-CA" dirty="0"/>
              <a:t>Instructions from each part execute simultaneously on </a:t>
            </a:r>
            <a:r>
              <a:rPr lang="en-CA" b="1" dirty="0"/>
              <a:t>different CPUs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24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Computing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r="17933"/>
          <a:stretch/>
        </p:blipFill>
        <p:spPr bwMode="auto">
          <a:xfrm>
            <a:off x="303501" y="1844824"/>
            <a:ext cx="6781897" cy="372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9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4530-6025-4336-9E56-CEE24D9A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3A1F-2228-48BE-A83F-8A563873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046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7564</TotalTime>
  <Words>1224</Words>
  <Application>Microsoft Office PowerPoint</Application>
  <PresentationFormat>On-screen Show (4:3)</PresentationFormat>
  <Paragraphs>350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宋体</vt:lpstr>
      <vt:lpstr>Arial</vt:lpstr>
      <vt:lpstr>Arial Unicode MS</vt:lpstr>
      <vt:lpstr>Calibri</vt:lpstr>
      <vt:lpstr>Century Schoolbook</vt:lpstr>
      <vt:lpstr>Consolas</vt:lpstr>
      <vt:lpstr>DejaVu Sans</vt:lpstr>
      <vt:lpstr>Franklin Gothic Book</vt:lpstr>
      <vt:lpstr>Times New Roman</vt:lpstr>
      <vt:lpstr>Trebuchet MS</vt:lpstr>
      <vt:lpstr>Wingdings 3</vt:lpstr>
      <vt:lpstr>Facet</vt:lpstr>
      <vt:lpstr>Comp 428 – Fall 2018</vt:lpstr>
      <vt:lpstr>Journey of Computing Tech</vt:lpstr>
      <vt:lpstr>Serial Computing</vt:lpstr>
      <vt:lpstr>Serial Computing</vt:lpstr>
      <vt:lpstr>Challenges</vt:lpstr>
      <vt:lpstr>Motivation for Parallel Computing </vt:lpstr>
      <vt:lpstr>Parallel Computing      </vt:lpstr>
      <vt:lpstr>Parallel Computing</vt:lpstr>
      <vt:lpstr>Question?</vt:lpstr>
      <vt:lpstr>Concurrency vs Parallelism</vt:lpstr>
      <vt:lpstr>How to drive these horses?</vt:lpstr>
      <vt:lpstr>What needs to be done</vt:lpstr>
      <vt:lpstr>Need of standards</vt:lpstr>
      <vt:lpstr>Message passing Interface (MPI) </vt:lpstr>
      <vt:lpstr>Goals of the MPI standard</vt:lpstr>
      <vt:lpstr>MPI Programming Model</vt:lpstr>
      <vt:lpstr>MPI Programming Model (Cont) </vt:lpstr>
      <vt:lpstr>MPI Programming Model (Cont) </vt:lpstr>
      <vt:lpstr>General MPI Program Structure     </vt:lpstr>
      <vt:lpstr>MPI is Simple </vt:lpstr>
      <vt:lpstr>MPI basic functions (subroutines) </vt:lpstr>
      <vt:lpstr>Serial Program</vt:lpstr>
      <vt:lpstr>Serial to Parallel</vt:lpstr>
      <vt:lpstr>MPI Build Scripts: </vt:lpstr>
      <vt:lpstr>Format of MPI Calls: </vt:lpstr>
      <vt:lpstr>Communicators and Groups </vt:lpstr>
      <vt:lpstr>Rank </vt:lpstr>
      <vt:lpstr>Error Handling: </vt:lpstr>
      <vt:lpstr>Basic Features of MPI Programs </vt:lpstr>
      <vt:lpstr>How to build a simple MPI program </vt:lpstr>
      <vt:lpstr>Thank You  Questions 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352 – Fall 2011</dc:title>
  <dc:creator>Admin</dc:creator>
  <cp:lastModifiedBy>shyam kantesariya</cp:lastModifiedBy>
  <cp:revision>219</cp:revision>
  <dcterms:created xsi:type="dcterms:W3CDTF">2011-09-10T16:17:31Z</dcterms:created>
  <dcterms:modified xsi:type="dcterms:W3CDTF">2018-09-11T21:49:17Z</dcterms:modified>
</cp:coreProperties>
</file>