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74" r:id="rId12"/>
    <p:sldId id="260" r:id="rId13"/>
    <p:sldId id="261" r:id="rId14"/>
    <p:sldId id="262" r:id="rId15"/>
    <p:sldId id="272" r:id="rId16"/>
    <p:sldId id="263" r:id="rId17"/>
    <p:sldId id="27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30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FE01EE-DC80-4278-9C55-1D78036A1D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0703-7509-452C-AAB5-70522822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135" y="1025923"/>
            <a:ext cx="9404723" cy="1485265"/>
          </a:xfrm>
        </p:spPr>
        <p:txBody>
          <a:bodyPr/>
          <a:lstStyle/>
          <a:p>
            <a:pPr algn="ctr"/>
            <a:r>
              <a:rPr lang="en-C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C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framework for large scale systems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23" y="2511188"/>
            <a:ext cx="11109277" cy="39169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CA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C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lang="en-C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</a:t>
            </a: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0" indent="0" algn="ctr">
              <a:buNone/>
            </a:pPr>
            <a:r>
              <a:rPr lang="en-C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</a:t>
            </a: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Presented by:				</a:t>
            </a:r>
          </a:p>
          <a:p>
            <a:pPr marL="0" indent="0" algn="ctr">
              <a:buNone/>
            </a:pPr>
            <a:r>
              <a:rPr lang="en-CA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Kantesariya</a:t>
            </a:r>
            <a:endParaRPr lang="en-CA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Reza </a:t>
            </a:r>
            <a:r>
              <a:rPr lang="en-CA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Morshed</a:t>
            </a:r>
            <a:r>
              <a:rPr lang="en-C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Behbahani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 and area of improvements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749769" cy="419548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map tasks will be written on local disc first and then transferred over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shuffle phase and that incurs I/O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compression techniques while transferring data over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we can reduce the data size being transferred over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combiner class wherever applicable to reduces network I/O during shuffle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fraction of tasks running at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delay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configuring mappers/reducers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of available task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</a:p>
        </p:txBody>
      </p:sp>
    </p:spTree>
    <p:extLst>
      <p:ext uri="{BB962C8B-B14F-4D97-AF65-F5344CB8AC3E}">
        <p14:creationId xmlns:p14="http://schemas.microsoft.com/office/powerpoint/2010/main" val="24870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 and area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749769" cy="4195481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of environment setup for each task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the JVM if applicable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GC calls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the object reference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6997"/>
              </p:ext>
            </p:extLst>
          </p:nvPr>
        </p:nvGraphicFramePr>
        <p:xfrm>
          <a:off x="3711530" y="3645074"/>
          <a:ext cx="7900097" cy="225820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42667"/>
                <a:gridCol w="3857430"/>
              </a:tblGrid>
              <a:tr h="22582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>
                          <a:effectLst/>
                        </a:rPr>
                        <a:t>for </a:t>
                      </a:r>
                      <a:r>
                        <a:rPr lang="en-US" sz="2000" u="none" strike="noStrike" dirty="0">
                          <a:effectLst/>
                        </a:rPr>
                        <a:t>(String word : words) {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 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output.collect</a:t>
                      </a:r>
                      <a:r>
                        <a:rPr lang="en-US" sz="2000" u="none" strike="noStrike" dirty="0" smtClean="0">
                          <a:effectLst/>
                        </a:rPr>
                        <a:t>(new </a:t>
                      </a:r>
                      <a:r>
                        <a:rPr lang="en-US" sz="2000" u="none" strike="noStrike" dirty="0">
                          <a:effectLst/>
                        </a:rPr>
                        <a:t>Text(word), </a:t>
                      </a:r>
                      <a:r>
                        <a:rPr lang="en-US" sz="2000" u="none" strike="noStrike" dirty="0" smtClean="0">
                          <a:effectLst/>
                        </a:rPr>
                        <a:t> new </a:t>
                      </a:r>
                      <a:r>
                        <a:rPr lang="en-US" sz="2000" u="none" strike="noStrike" dirty="0" err="1">
                          <a:effectLst/>
                        </a:rPr>
                        <a:t>IntWritable</a:t>
                      </a:r>
                      <a:r>
                        <a:rPr lang="en-US" sz="2000" u="none" strike="noStrike" dirty="0">
                          <a:effectLst/>
                        </a:rPr>
                        <a:t>(1));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Text </a:t>
                      </a:r>
                      <a:r>
                        <a:rPr lang="en-US" sz="2000" u="none" strike="noStrike" dirty="0" err="1">
                          <a:effectLst/>
                        </a:rPr>
                        <a:t>wordText</a:t>
                      </a:r>
                      <a:r>
                        <a:rPr lang="en-US" sz="2000" u="none" strike="noStrike" dirty="0">
                          <a:effectLst/>
                        </a:rPr>
                        <a:t> = new Text();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 err="1">
                          <a:effectLst/>
                        </a:rPr>
                        <a:t>IntWritable</a:t>
                      </a:r>
                      <a:r>
                        <a:rPr lang="en-US" sz="2000" u="none" strike="noStrike" dirty="0">
                          <a:effectLst/>
                        </a:rPr>
                        <a:t> one = new </a:t>
                      </a:r>
                      <a:r>
                        <a:rPr lang="en-US" sz="2000" u="none" strike="noStrike" dirty="0" err="1">
                          <a:effectLst/>
                        </a:rPr>
                        <a:t>IntWritable</a:t>
                      </a:r>
                      <a:r>
                        <a:rPr lang="en-US" sz="2000" u="none" strike="noStrike" dirty="0">
                          <a:effectLst/>
                        </a:rPr>
                        <a:t>(1);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    for (String word : words) {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      </a:t>
                      </a:r>
                      <a:r>
                        <a:rPr lang="en-US" sz="2000" u="none" strike="noStrike" dirty="0" err="1">
                          <a:effectLst/>
                        </a:rPr>
                        <a:t>wordText.set</a:t>
                      </a:r>
                      <a:r>
                        <a:rPr lang="en-US" sz="2000" u="none" strike="noStrike" dirty="0">
                          <a:effectLst/>
                        </a:rPr>
                        <a:t>(word);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      </a:t>
                      </a:r>
                      <a:r>
                        <a:rPr lang="en-US" sz="2000" u="none" strike="noStrike" dirty="0" err="1">
                          <a:effectLst/>
                        </a:rPr>
                        <a:t>output.collect</a:t>
                      </a:r>
                      <a:r>
                        <a:rPr lang="en-US" sz="2000" u="none" strike="noStrike" dirty="0">
                          <a:effectLst/>
                        </a:rPr>
                        <a:t>(word, one);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    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0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Parallel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33952"/>
              </p:ext>
            </p:extLst>
          </p:nvPr>
        </p:nvGraphicFramePr>
        <p:xfrm>
          <a:off x="646111" y="1515321"/>
          <a:ext cx="10845304" cy="49131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2652"/>
                <a:gridCol w="5422652"/>
              </a:tblGrid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MapReduce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Parallel Databases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2∼50 times slower than parallel DBMS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Not suited for solving extremely large data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Hadoop system is scalable but achieves very low efficiency per node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Parallel DBMS considers efficiency instead of fault tolerance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Open source but incurs cost for constructing and maintaining a cluster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Proprietary tools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Scheduling on runtime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effectLst/>
                        </a:rPr>
                        <a:t>Generates execution plan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Schema less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Schema Oriented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Complex to join multiple data sources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 to join multiple data sources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4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80160"/>
            <a:ext cx="10692448" cy="5092505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rogrammer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his job with only Map and Reduce functions, without specifying physical distribution of the job across nodes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nlike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model, does not have any dependency on data model and schema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work with different storage layers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highly fault-tolerant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advantage of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 scalability</a:t>
            </a:r>
          </a:p>
        </p:txBody>
      </p:sp>
    </p:spTree>
    <p:extLst>
      <p:ext uri="{BB962C8B-B14F-4D97-AF65-F5344CB8AC3E}">
        <p14:creationId xmlns:p14="http://schemas.microsoft.com/office/powerpoint/2010/main" val="347974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en-US" b="1" dirty="0"/>
              <a:t>Limitations of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97612"/>
            <a:ext cx="11198886" cy="45720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high-level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like SQL in DBMS or any query optimization technique 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code their Map and Reduce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457200" lvl="1" indent="0" algn="just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schema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lvl="1"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each items at reading input and transform them into data objects for data processing, which decrease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551771" cy="43951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fixed dataflow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complex algorithms are hard to implement with Map and Reduce.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algorithms that require multiple inputs are not supported because the dataflow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a single input and generate a single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457200" lvl="1" indent="0"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</a:t>
            </a:r>
          </a:p>
          <a:p>
            <a:pPr lvl="1"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are not always optimized for I/O efficiency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and Reduce are blocking operations</a:t>
            </a:r>
          </a:p>
          <a:p>
            <a:pPr lvl="1"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has a latency problem that comes from batch processing nature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77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5432"/>
            <a:ext cx="9404723" cy="743036"/>
          </a:xfrm>
        </p:spPr>
        <p:txBody>
          <a:bodyPr/>
          <a:lstStyle/>
          <a:p>
            <a:r>
              <a:rPr lang="en-US" b="1" dirty="0"/>
              <a:t>Industry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928468"/>
            <a:ext cx="11437034" cy="5641144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modelling, to solve the question for banks to evaluate customers and markets better than legacy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457200" lvl="1" indent="0" algn="just">
              <a:buNone/>
            </a:pPr>
            <a:endParaRPr lang="en-US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 applications as in for curing diseases, reducing medical cost, predicting and managing epidemics and maintaining the quality of human life by keeping track of large scale health index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457200" lvl="1" indent="0" algn="just">
              <a:buNone/>
            </a:pPr>
            <a:endParaRPr lang="en-US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users are growing every day, practically it is not possible to manage and process usage and billing data in real time without transforming serial algorithms into parallel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for applications like predicting support calls, customer segmentation and clustering to name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1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Industry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537703" cy="419548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is transforming the buying behavior of customers like never before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transactions from their Brick-and-mortar outlets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infrastructure to predict sales, real time feedback of promotional offers, identify loyalty customers, market basket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457200" lvl="1" indent="0"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sensor data processing for production infrastructure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0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map task output into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for iterative processes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cluster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manager may optimize task scheduling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an execution plan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0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3040"/>
            <a:ext cx="9222374" cy="478536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457200" lvl="1" indent="0" algn="ctr"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2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777065" cy="4195481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had many parallel programs running individually implemented in C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0" indent="0"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oal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to develop a generic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which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scalable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fault tolerant with high level abstraction</a:t>
            </a:r>
          </a:p>
          <a:p>
            <a:pPr marL="0" indent="0">
              <a:buNone/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code two methods to generate and aggregate &lt;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pairs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8483820" cy="4195481"/>
          </a:xfrm>
        </p:spPr>
        <p:txBody>
          <a:bodyPr>
            <a:normAutofit/>
          </a:bodyPr>
          <a:lstStyle/>
          <a:p>
            <a:pPr algn="just"/>
            <a:r>
              <a:rPr lang="en-C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</a:p>
          <a:p>
            <a:pPr marL="0" indent="0" algn="just">
              <a:buNone/>
            </a:pPr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step, each chunk is assigned to a mapper, a worker which is assigned to a map task, and the mapper applies Map() to each record in the chunk.</a:t>
            </a:r>
            <a:endParaRPr lang="en-CA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C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 data decomposing technique</a:t>
            </a: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11" y="1850049"/>
            <a:ext cx="200052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7892977" cy="4195481"/>
          </a:xfrm>
        </p:spPr>
        <p:txBody>
          <a:bodyPr>
            <a:normAutofit/>
          </a:bodyPr>
          <a:lstStyle/>
          <a:p>
            <a:r>
              <a:rPr lang="en-C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C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outputs produced by the mappers are sorted locally for grouping key-value pairs with the same key.</a:t>
            </a: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175" y="1648399"/>
            <a:ext cx="244761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7442811" cy="4195481"/>
          </a:xfrm>
        </p:spPr>
        <p:txBody>
          <a:bodyPr/>
          <a:lstStyle/>
          <a:p>
            <a:pPr algn="just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Partition: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local sort, Combine() is applied to perform pre-aggregation on the grouped key-value pairs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929" y="1648399"/>
            <a:ext cx="292380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6978577" cy="4195481"/>
          </a:xfrm>
        </p:spPr>
        <p:txBody>
          <a:bodyPr/>
          <a:lstStyle/>
          <a:p>
            <a:r>
              <a:rPr lang="en-C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Shuffle:</a:t>
            </a:r>
          </a:p>
          <a:p>
            <a:pPr marL="0" indent="0" algn="just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results will be shuffled and assigned to reducers.</a:t>
            </a:r>
            <a:endParaRPr lang="en-CA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262" y="1648399"/>
            <a:ext cx="3457143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4356"/>
            <a:ext cx="5895366" cy="4195481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Merge: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reducer reads the intermediate results and merge them by the intermediate keys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same key are grouped together.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75" y="1649837"/>
            <a:ext cx="464761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3813346" cy="4195481"/>
          </a:xfrm>
        </p:spPr>
        <p:txBody>
          <a:bodyPr/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Reduce: 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reducer applies Reduce function to the intermediate values for each encountered key.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55" y="1648399"/>
            <a:ext cx="6780952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phases of MapReduce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6736"/>
            <a:ext cx="10354824" cy="443033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795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1118</TotalTime>
  <Words>836</Words>
  <Application>Microsoft Office PowerPoint</Application>
  <PresentationFormat>Custom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MapReduce Data processing framework for large scale systems</vt:lpstr>
      <vt:lpstr>Motivation</vt:lpstr>
      <vt:lpstr>Execution phases of MapReduce program</vt:lpstr>
      <vt:lpstr>Execution phases of MapReduce program: Cont…</vt:lpstr>
      <vt:lpstr>Execution phases of MapReduce program: Cont…</vt:lpstr>
      <vt:lpstr>Execution phases of MapReduce program: Cont…</vt:lpstr>
      <vt:lpstr>Execution phases of MapReduce program: Cont…</vt:lpstr>
      <vt:lpstr>Execution phases of MapReduce program: Cont…</vt:lpstr>
      <vt:lpstr>Execution phases of MapReduce program: Cont…</vt:lpstr>
      <vt:lpstr>Performance issues and area of improvements</vt:lpstr>
      <vt:lpstr>Performance issues and area of improvements: Cont…</vt:lpstr>
      <vt:lpstr>MapReduce vs Parallel Databases</vt:lpstr>
      <vt:lpstr>Advantages of Map-Reduce</vt:lpstr>
      <vt:lpstr>Limitations of Map-Reduce</vt:lpstr>
      <vt:lpstr>Limitations of Map-Reduce</vt:lpstr>
      <vt:lpstr>Industry use cases</vt:lpstr>
      <vt:lpstr>Industry use cases</vt:lpstr>
      <vt:lpstr>Further Research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Sparta</cp:lastModifiedBy>
  <cp:revision>193</cp:revision>
  <dcterms:created xsi:type="dcterms:W3CDTF">2017-11-29T04:13:41Z</dcterms:created>
  <dcterms:modified xsi:type="dcterms:W3CDTF">2017-11-30T20:52:54Z</dcterms:modified>
</cp:coreProperties>
</file>