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1" r:id="rId7"/>
    <p:sldId id="262" r:id="rId8"/>
    <p:sldId id="260" r:id="rId9"/>
    <p:sldId id="264" r:id="rId10"/>
    <p:sldId id="266" r:id="rId11"/>
    <p:sldId id="265"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925D-FA91-4F6B-81BD-BEBECF2F9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8F983F7-F4DE-4F12-8F65-1F2319ECA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5F6E283-4DF3-4B71-BAC5-C52862055608}"/>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5" name="Footer Placeholder 4">
            <a:extLst>
              <a:ext uri="{FF2B5EF4-FFF2-40B4-BE49-F238E27FC236}">
                <a16:creationId xmlns:a16="http://schemas.microsoft.com/office/drawing/2014/main" id="{88E25CF1-84E9-4F83-BF31-54744DACBB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FFA94-54F7-4185-97C8-A025AE0E3495}"/>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152565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C67D-FE00-416C-A556-812377960D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AE623A-76F7-40EB-9E10-E0A27156E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44F8DD-571B-4298-80F3-52DF1FC8B863}"/>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5" name="Footer Placeholder 4">
            <a:extLst>
              <a:ext uri="{FF2B5EF4-FFF2-40B4-BE49-F238E27FC236}">
                <a16:creationId xmlns:a16="http://schemas.microsoft.com/office/drawing/2014/main" id="{225531A4-BA43-471E-96EB-BABCA6CB3F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9E49B5-3B27-4922-AE5F-8A83EDF2D787}"/>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266616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086E2-ED04-428B-AE33-E0E151ED0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EB8626-DCE9-4801-903D-91B722701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700035-32AD-4E86-BBA0-C575044D4148}"/>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5" name="Footer Placeholder 4">
            <a:extLst>
              <a:ext uri="{FF2B5EF4-FFF2-40B4-BE49-F238E27FC236}">
                <a16:creationId xmlns:a16="http://schemas.microsoft.com/office/drawing/2014/main" id="{19088965-44A1-4AB2-92E6-C587583A36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05CE2E-936A-4C10-A49C-0A3973B8E1B7}"/>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22360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4C28-899F-4D03-899F-5AC88E1443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6DC6F3-3BB6-4854-AC9F-1E6EC8A9C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221C7A-EBFE-4F85-AF4E-7D5114D661C2}"/>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5" name="Footer Placeholder 4">
            <a:extLst>
              <a:ext uri="{FF2B5EF4-FFF2-40B4-BE49-F238E27FC236}">
                <a16:creationId xmlns:a16="http://schemas.microsoft.com/office/drawing/2014/main" id="{4387CF0D-EFFF-4F97-8E73-E84CCC094E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719B04-DB4C-43A5-86A7-E65708F4A63A}"/>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413070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83BE-21B1-48A6-96A5-998D20147B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BB2E1E-5FED-43AA-BCAD-D143DC550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76916-B781-43A9-92E6-478DFFD8B3C8}"/>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5" name="Footer Placeholder 4">
            <a:extLst>
              <a:ext uri="{FF2B5EF4-FFF2-40B4-BE49-F238E27FC236}">
                <a16:creationId xmlns:a16="http://schemas.microsoft.com/office/drawing/2014/main" id="{B4CDCF28-6A70-4134-8B8D-FE4FE7B6E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F76659-E13A-43A4-B1C4-F3E50BA1B23F}"/>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325820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E7E2-884E-40B4-A923-55423B9AFF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C575CA-E0E5-4551-9C5D-197C9EAE5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40B682-2005-43AF-A21D-95F82D60A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4DE3D4-540E-4A8F-BFB3-A9BC6FAE2A37}"/>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6" name="Footer Placeholder 5">
            <a:extLst>
              <a:ext uri="{FF2B5EF4-FFF2-40B4-BE49-F238E27FC236}">
                <a16:creationId xmlns:a16="http://schemas.microsoft.com/office/drawing/2014/main" id="{112BAE2D-08B3-42A7-8D27-C7CE83FF09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F7F250-8D6E-4E50-84D2-65141496DF6A}"/>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337911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F922-90AD-48FC-B40E-C664310837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8A7091-06FE-4D6C-AE3A-2589ADFA4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0BB7B-7C29-4A67-8EA3-8E6DE76C1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F42919-2E77-4845-B6D8-A5E77A0E8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66763-CA24-4B1B-900C-520A04F6F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34E6DF-2F7A-4FDE-A6D5-D4672FB3B555}"/>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8" name="Footer Placeholder 7">
            <a:extLst>
              <a:ext uri="{FF2B5EF4-FFF2-40B4-BE49-F238E27FC236}">
                <a16:creationId xmlns:a16="http://schemas.microsoft.com/office/drawing/2014/main" id="{E548DEA8-1440-4195-A6D1-D82C06CFA0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36CAE57-4DC0-4BED-A6C7-450BD3966C24}"/>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374070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DA65-7526-45E3-90B7-2B81014EDB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DFCA7C-6F66-4D6F-96A6-CB8EE99A7DD6}"/>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4" name="Footer Placeholder 3">
            <a:extLst>
              <a:ext uri="{FF2B5EF4-FFF2-40B4-BE49-F238E27FC236}">
                <a16:creationId xmlns:a16="http://schemas.microsoft.com/office/drawing/2014/main" id="{17E5F590-A4BC-47D6-A0FC-7D4BBFA6CD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470CFB-6B37-4F5A-A999-73A7BE5B565C}"/>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215538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EB9F6-F88C-432E-BA8E-00F1D3395EB7}"/>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3" name="Footer Placeholder 2">
            <a:extLst>
              <a:ext uri="{FF2B5EF4-FFF2-40B4-BE49-F238E27FC236}">
                <a16:creationId xmlns:a16="http://schemas.microsoft.com/office/drawing/2014/main" id="{F42E39F1-8E75-49C5-B54C-23360638F5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C25225-2B47-4CF1-9496-66D5EBA241AE}"/>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154119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3408-1A69-48D3-85FB-2B1BF7B6B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A26CE5-8EAB-40E1-8C3A-04C3303A5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0DCC32-82CA-44B6-B3DC-950481C69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3F4D0-C1E1-4A82-9863-B0D50C5E5798}"/>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6" name="Footer Placeholder 5">
            <a:extLst>
              <a:ext uri="{FF2B5EF4-FFF2-40B4-BE49-F238E27FC236}">
                <a16:creationId xmlns:a16="http://schemas.microsoft.com/office/drawing/2014/main" id="{67C0E673-0086-4DE6-82A4-8159DD7F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1F7AA5-71BC-4294-992F-526C6DCD45E6}"/>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361327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C863-0F32-4089-A1CB-CDE417328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F5C40B6-296E-4860-A339-F55044EAD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62E189-F720-42C9-9941-5DBE95B71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EBF1F-98E6-43A8-A13F-9CFA6ED035AE}"/>
              </a:ext>
            </a:extLst>
          </p:cNvPr>
          <p:cNvSpPr>
            <a:spLocks noGrp="1"/>
          </p:cNvSpPr>
          <p:nvPr>
            <p:ph type="dt" sz="half" idx="10"/>
          </p:nvPr>
        </p:nvSpPr>
        <p:spPr/>
        <p:txBody>
          <a:bodyPr/>
          <a:lstStyle/>
          <a:p>
            <a:fld id="{34BA9001-1133-4824-A688-40598AFE82F0}" type="datetimeFigureOut">
              <a:rPr lang="en-GB" smtClean="0"/>
              <a:t>20/07/2021</a:t>
            </a:fld>
            <a:endParaRPr lang="en-GB"/>
          </a:p>
        </p:txBody>
      </p:sp>
      <p:sp>
        <p:nvSpPr>
          <p:cNvPr id="6" name="Footer Placeholder 5">
            <a:extLst>
              <a:ext uri="{FF2B5EF4-FFF2-40B4-BE49-F238E27FC236}">
                <a16:creationId xmlns:a16="http://schemas.microsoft.com/office/drawing/2014/main" id="{3A6DE7DC-1EC9-49E1-AC55-745893B5A1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48FC7-D11A-4804-B9AD-4EB91A0E5F7A}"/>
              </a:ext>
            </a:extLst>
          </p:cNvPr>
          <p:cNvSpPr>
            <a:spLocks noGrp="1"/>
          </p:cNvSpPr>
          <p:nvPr>
            <p:ph type="sldNum" sz="quarter" idx="12"/>
          </p:nvPr>
        </p:nvSpPr>
        <p:spPr/>
        <p:txBody>
          <a:bodyPr/>
          <a:lstStyle/>
          <a:p>
            <a:fld id="{60D31EBD-B4AB-43DF-A493-CBAF5B5A1F68}" type="slidenum">
              <a:rPr lang="en-GB" smtClean="0"/>
              <a:t>‹#›</a:t>
            </a:fld>
            <a:endParaRPr lang="en-GB"/>
          </a:p>
        </p:txBody>
      </p:sp>
    </p:spTree>
    <p:extLst>
      <p:ext uri="{BB962C8B-B14F-4D97-AF65-F5344CB8AC3E}">
        <p14:creationId xmlns:p14="http://schemas.microsoft.com/office/powerpoint/2010/main" val="4640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85027-380A-477F-B565-4BB682C2C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B95C89-0659-455B-B413-F28B50FED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1E4186-5F57-4768-AD04-060593A07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A9001-1133-4824-A688-40598AFE82F0}" type="datetimeFigureOut">
              <a:rPr lang="en-GB" smtClean="0"/>
              <a:t>20/07/2021</a:t>
            </a:fld>
            <a:endParaRPr lang="en-GB"/>
          </a:p>
        </p:txBody>
      </p:sp>
      <p:sp>
        <p:nvSpPr>
          <p:cNvPr id="5" name="Footer Placeholder 4">
            <a:extLst>
              <a:ext uri="{FF2B5EF4-FFF2-40B4-BE49-F238E27FC236}">
                <a16:creationId xmlns:a16="http://schemas.microsoft.com/office/drawing/2014/main" id="{320B7A8A-FA19-4678-9ED0-B2CCF3B5E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FB6C982-21F5-456A-82A9-0F3BC1851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31EBD-B4AB-43DF-A493-CBAF5B5A1F68}" type="slidenum">
              <a:rPr lang="en-GB" smtClean="0"/>
              <a:t>‹#›</a:t>
            </a:fld>
            <a:endParaRPr lang="en-GB"/>
          </a:p>
        </p:txBody>
      </p:sp>
    </p:spTree>
    <p:extLst>
      <p:ext uri="{BB962C8B-B14F-4D97-AF65-F5344CB8AC3E}">
        <p14:creationId xmlns:p14="http://schemas.microsoft.com/office/powerpoint/2010/main" val="2359331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56B3DC-A3D4-430B-9910-3BF3A8CC9F59}"/>
              </a:ext>
            </a:extLst>
          </p:cNvPr>
          <p:cNvSpPr>
            <a:spLocks noGrp="1"/>
          </p:cNvSpPr>
          <p:nvPr>
            <p:ph type="ctrTitle"/>
          </p:nvPr>
        </p:nvSpPr>
        <p:spPr>
          <a:xfrm>
            <a:off x="1402080" y="1320799"/>
            <a:ext cx="9144000" cy="980123"/>
          </a:xfrm>
        </p:spPr>
        <p:txBody>
          <a:bodyPr/>
          <a:lstStyle/>
          <a:p>
            <a:r>
              <a:rPr lang="en-GB" b="1" dirty="0" err="1">
                <a:solidFill>
                  <a:srgbClr val="7030A0"/>
                </a:solidFill>
              </a:rPr>
              <a:t>HeroKuApp</a:t>
            </a:r>
            <a:r>
              <a:rPr lang="en-GB" b="1" dirty="0">
                <a:solidFill>
                  <a:srgbClr val="7030A0"/>
                </a:solidFill>
              </a:rPr>
              <a:t> Test Plan</a:t>
            </a:r>
          </a:p>
        </p:txBody>
      </p:sp>
      <p:sp>
        <p:nvSpPr>
          <p:cNvPr id="6" name="TextBox 5">
            <a:extLst>
              <a:ext uri="{FF2B5EF4-FFF2-40B4-BE49-F238E27FC236}">
                <a16:creationId xmlns:a16="http://schemas.microsoft.com/office/drawing/2014/main" id="{2BA78435-05D2-4E5F-BB87-61452F3050B5}"/>
              </a:ext>
            </a:extLst>
          </p:cNvPr>
          <p:cNvSpPr txBox="1"/>
          <p:nvPr/>
        </p:nvSpPr>
        <p:spPr>
          <a:xfrm>
            <a:off x="9232131" y="4724400"/>
            <a:ext cx="1313949" cy="584775"/>
          </a:xfrm>
          <a:prstGeom prst="rect">
            <a:avLst/>
          </a:prstGeom>
          <a:noFill/>
        </p:spPr>
        <p:txBody>
          <a:bodyPr wrap="none" rtlCol="0">
            <a:spAutoFit/>
          </a:bodyPr>
          <a:lstStyle/>
          <a:p>
            <a:r>
              <a:rPr lang="en-GB" sz="3200" b="1" dirty="0"/>
              <a:t>Shyam</a:t>
            </a:r>
          </a:p>
        </p:txBody>
      </p:sp>
    </p:spTree>
    <p:extLst>
      <p:ext uri="{BB962C8B-B14F-4D97-AF65-F5344CB8AC3E}">
        <p14:creationId xmlns:p14="http://schemas.microsoft.com/office/powerpoint/2010/main" val="154639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Features</a:t>
            </a:r>
          </a:p>
        </p:txBody>
      </p:sp>
      <p:sp>
        <p:nvSpPr>
          <p:cNvPr id="3" name="Rectangle 2">
            <a:extLst>
              <a:ext uri="{FF2B5EF4-FFF2-40B4-BE49-F238E27FC236}">
                <a16:creationId xmlns:a16="http://schemas.microsoft.com/office/drawing/2014/main" id="{BA137572-B470-435F-A2AC-2222F0EFA7AD}"/>
              </a:ext>
            </a:extLst>
          </p:cNvPr>
          <p:cNvSpPr/>
          <p:nvPr/>
        </p:nvSpPr>
        <p:spPr>
          <a:xfrm>
            <a:off x="487680" y="1387178"/>
            <a:ext cx="10708640" cy="4511813"/>
          </a:xfrm>
          <a:prstGeom prst="rect">
            <a:avLst/>
          </a:prstGeom>
        </p:spPr>
        <p:txBody>
          <a:bodyPr wrap="square">
            <a:spAutoFit/>
          </a:bodyPr>
          <a:lstStyle/>
          <a:p>
            <a:pPr lvl="0"/>
            <a:r>
              <a:rPr lang="en-GB" b="1" dirty="0">
                <a:solidFill>
                  <a:srgbClr val="7030A0"/>
                </a:solidFill>
                <a:latin typeface="Arial" panose="020B0604020202020204" pitchFamily="34" charset="0"/>
                <a:ea typeface="Times New Roman" panose="02020603050405020304" pitchFamily="18" charset="0"/>
                <a:cs typeface="Latha" panose="020B0604020202020204" pitchFamily="34" charset="0"/>
              </a:rPr>
              <a:t>Features to be tested</a:t>
            </a:r>
          </a:p>
          <a:p>
            <a:pPr lvl="0"/>
            <a:endParaRPr lang="en-GB" dirty="0">
              <a:solidFill>
                <a:srgbClr val="3A3A3A"/>
              </a:solidFill>
              <a:latin typeface="Arial" panose="020B0604020202020204" pitchFamily="34" charset="0"/>
              <a:ea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Verifying the table content</a:t>
            </a:r>
          </a:p>
          <a:p>
            <a:pPr marL="285750" lvl="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Modifying the data in the table through edit button</a:t>
            </a:r>
          </a:p>
          <a:p>
            <a:pPr marL="285750" lvl="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Deleting the table</a:t>
            </a:r>
          </a:p>
          <a:p>
            <a:pPr marL="285750" lvl="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Click the bar, </a:t>
            </a:r>
            <a:r>
              <a:rPr lang="en-GB" dirty="0" err="1">
                <a:solidFill>
                  <a:srgbClr val="3A3A3A"/>
                </a:solidFill>
                <a:latin typeface="Arial" panose="020B0604020202020204" pitchFamily="34" charset="0"/>
                <a:cs typeface="Latha" panose="020B0604020202020204" pitchFamily="34" charset="0"/>
              </a:rPr>
              <a:t>buz</a:t>
            </a:r>
            <a:r>
              <a:rPr lang="en-GB" dirty="0">
                <a:solidFill>
                  <a:srgbClr val="3A3A3A"/>
                </a:solidFill>
                <a:latin typeface="Arial" panose="020B0604020202020204" pitchFamily="34" charset="0"/>
                <a:cs typeface="Latha" panose="020B0604020202020204" pitchFamily="34" charset="0"/>
              </a:rPr>
              <a:t> and foo button and verify the answer in the answer area.</a:t>
            </a:r>
          </a:p>
          <a:p>
            <a:pPr marL="285750" lvl="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Capturing the changes before and after clicking the buttons</a:t>
            </a:r>
          </a:p>
          <a:p>
            <a:pPr marL="285750" lvl="0" indent="-285750">
              <a:lnSpc>
                <a:spcPct val="107000"/>
              </a:lnSpc>
              <a:spcAft>
                <a:spcPts val="800"/>
              </a:spcAft>
              <a:buFont typeface="Arial" panose="020B0604020202020204" pitchFamily="34" charset="0"/>
              <a:buChar char="•"/>
            </a:pPr>
            <a:endParaRPr lang="en-GB" dirty="0">
              <a:solidFill>
                <a:srgbClr val="3A3A3A"/>
              </a:solidFill>
              <a:latin typeface="Arial" panose="020B0604020202020204" pitchFamily="34" charset="0"/>
              <a:cs typeface="Latha" panose="020B0604020202020204" pitchFamily="34" charset="0"/>
            </a:endParaRPr>
          </a:p>
          <a:p>
            <a:pPr>
              <a:lnSpc>
                <a:spcPct val="107000"/>
              </a:lnSpc>
              <a:spcAft>
                <a:spcPts val="800"/>
              </a:spcAft>
            </a:pPr>
            <a:r>
              <a:rPr lang="en-GB" b="1" dirty="0">
                <a:solidFill>
                  <a:srgbClr val="7030A0"/>
                </a:solidFill>
                <a:latin typeface="Arial" panose="020B0604020202020204" pitchFamily="34" charset="0"/>
                <a:ea typeface="Times New Roman" panose="02020603050405020304" pitchFamily="18" charset="0"/>
                <a:cs typeface="Latha" panose="020B0604020202020204" pitchFamily="34" charset="0"/>
              </a:rPr>
              <a:t>Features not to be tested</a:t>
            </a:r>
          </a:p>
          <a:p>
            <a:pPr>
              <a:lnSpc>
                <a:spcPct val="107000"/>
              </a:lnSpc>
              <a:spcAft>
                <a:spcPts val="800"/>
              </a:spcAft>
            </a:pPr>
            <a:endParaRPr lang="en-GB" b="1" dirty="0">
              <a:solidFill>
                <a:srgbClr val="7030A0"/>
              </a:solidFill>
              <a:latin typeface="Arial" panose="020B0604020202020204" pitchFamily="34" charset="0"/>
              <a:ea typeface="Times New Roman" panose="02020603050405020304" pitchFamily="18" charset="0"/>
              <a:cs typeface="Latha" panose="020B0604020202020204" pitchFamily="34" charset="0"/>
            </a:endParaRPr>
          </a:p>
          <a:p>
            <a:pPr marL="285750" indent="-285750">
              <a:lnSpc>
                <a:spcPct val="107000"/>
              </a:lnSpc>
              <a:spcAft>
                <a:spcPts val="800"/>
              </a:spcAft>
              <a:buFont typeface="Arial" panose="020B0604020202020204" pitchFamily="34" charset="0"/>
              <a:buChar char="•"/>
            </a:pPr>
            <a:r>
              <a:rPr lang="en-GB" b="1" dirty="0">
                <a:solidFill>
                  <a:srgbClr val="7030A0"/>
                </a:solidFill>
                <a:latin typeface="Arial" panose="020B0604020202020204" pitchFamily="34" charset="0"/>
                <a:ea typeface="Times New Roman" panose="02020603050405020304" pitchFamily="18" charset="0"/>
                <a:cs typeface="Latha" panose="020B0604020202020204" pitchFamily="34" charset="0"/>
              </a:rPr>
              <a:t> </a:t>
            </a:r>
            <a:r>
              <a:rPr lang="en-GB" dirty="0">
                <a:solidFill>
                  <a:srgbClr val="3A3A3A"/>
                </a:solidFill>
                <a:latin typeface="Arial" panose="020B0604020202020204" pitchFamily="34" charset="0"/>
                <a:cs typeface="Latha" panose="020B0604020202020204" pitchFamily="34" charset="0"/>
              </a:rPr>
              <a:t>Backend validation</a:t>
            </a:r>
          </a:p>
          <a:p>
            <a:pPr lvl="0">
              <a:lnSpc>
                <a:spcPct val="107000"/>
              </a:lnSpc>
              <a:spcAft>
                <a:spcPts val="800"/>
              </a:spcAft>
            </a:pPr>
            <a:endParaRPr lang="en-GB" dirty="0">
              <a:solidFill>
                <a:srgbClr val="3A3A3A"/>
              </a:solidFill>
              <a:latin typeface="Arial" panose="020B0604020202020204" pitchFamily="34" charset="0"/>
              <a:cs typeface="Latha" panose="020B0604020202020204" pitchFamily="34" charset="0"/>
            </a:endParaRPr>
          </a:p>
        </p:txBody>
      </p:sp>
    </p:spTree>
    <p:extLst>
      <p:ext uri="{BB962C8B-B14F-4D97-AF65-F5344CB8AC3E}">
        <p14:creationId xmlns:p14="http://schemas.microsoft.com/office/powerpoint/2010/main" val="294930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Resource Roles and Responsibilities</a:t>
            </a:r>
          </a:p>
        </p:txBody>
      </p:sp>
      <p:sp>
        <p:nvSpPr>
          <p:cNvPr id="3" name="Rectangle 2">
            <a:extLst>
              <a:ext uri="{FF2B5EF4-FFF2-40B4-BE49-F238E27FC236}">
                <a16:creationId xmlns:a16="http://schemas.microsoft.com/office/drawing/2014/main" id="{0D088594-CA66-4D9D-A199-66115D21D1D3}"/>
              </a:ext>
            </a:extLst>
          </p:cNvPr>
          <p:cNvSpPr/>
          <p:nvPr/>
        </p:nvSpPr>
        <p:spPr>
          <a:xfrm>
            <a:off x="477520" y="1349702"/>
            <a:ext cx="10820400" cy="2961260"/>
          </a:xfrm>
          <a:prstGeom prst="rect">
            <a:avLst/>
          </a:prstGeom>
        </p:spPr>
        <p:txBody>
          <a:bodyPr wrap="square">
            <a:spAutoFit/>
          </a:bodyPr>
          <a:lstStyle/>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Test Manger: </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Collects the testing requirements and enable the testing team to proceed the testing. I case of major defects Test manager will involve the stack holders to resolve the issue.</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Test Lead:  </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Will prepare the test artefacts like test cases, test plan and guide the testing team to perform the testing and reporting the testing status to sprint team.</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Tester</a:t>
            </a:r>
            <a:r>
              <a:rPr lang="en-GB" b="1" dirty="0">
                <a:solidFill>
                  <a:srgbClr val="3A3A3A"/>
                </a:solidFill>
                <a:latin typeface="Arial" panose="020B0604020202020204" pitchFamily="34" charset="0"/>
                <a:ea typeface="Times New Roman" panose="02020603050405020304" pitchFamily="18" charset="0"/>
                <a:cs typeface="Latha" panose="020B0604020202020204" pitchFamily="34" charset="0"/>
              </a:rPr>
              <a:t>:</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Involved in testing the reporting the status to the lead</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Automation Tester will be automating the new testing cases which is identified for automation. </a:t>
            </a:r>
            <a:endParaRPr lang="en-GB"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01559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Dependencies, Risk/Assumption</a:t>
            </a:r>
          </a:p>
        </p:txBody>
      </p:sp>
      <p:sp>
        <p:nvSpPr>
          <p:cNvPr id="3" name="Rectangle 2">
            <a:extLst>
              <a:ext uri="{FF2B5EF4-FFF2-40B4-BE49-F238E27FC236}">
                <a16:creationId xmlns:a16="http://schemas.microsoft.com/office/drawing/2014/main" id="{3F6F0AEF-4AEC-4B0A-813C-7CE603A7E977}"/>
              </a:ext>
            </a:extLst>
          </p:cNvPr>
          <p:cNvSpPr/>
          <p:nvPr/>
        </p:nvSpPr>
        <p:spPr>
          <a:xfrm>
            <a:off x="579120" y="1440656"/>
            <a:ext cx="8554720" cy="1477328"/>
          </a:xfrm>
          <a:prstGeom prst="rect">
            <a:avLst/>
          </a:prstGeom>
        </p:spPr>
        <p:txBody>
          <a:bodyPr wrap="square">
            <a:spAutoFit/>
          </a:bodyPr>
          <a:lstStyle/>
          <a:p>
            <a:pPr lvl="0"/>
            <a:r>
              <a:rPr lang="en-GB" b="1" dirty="0">
                <a:solidFill>
                  <a:srgbClr val="7030A0"/>
                </a:solidFill>
                <a:latin typeface="Arial" panose="020B0604020202020204" pitchFamily="34" charset="0"/>
                <a:cs typeface="Latha" panose="020B0604020202020204" pitchFamily="34" charset="0"/>
              </a:rPr>
              <a:t>Dependencies</a:t>
            </a:r>
          </a:p>
          <a:p>
            <a:pPr lvl="0"/>
            <a:endParaRPr lang="en-GB" b="1" dirty="0">
              <a:solidFill>
                <a:srgbClr val="7030A0"/>
              </a:solidFill>
              <a:latin typeface="Arial" panose="020B0604020202020204" pitchFamily="34" charset="0"/>
              <a:cs typeface="Latha" panose="020B0604020202020204" pitchFamily="34"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Access to the application</a:t>
            </a:r>
            <a:endParaRPr lang="en-GB"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Access to install software to automation (Software list will be share separately)</a:t>
            </a:r>
            <a:endParaRPr lang="en-GB"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Development team should resolve the issue with given time interval.</a:t>
            </a:r>
            <a:endParaRPr lang="en-GB" dirty="0">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138D96D7-090E-4CEB-A1F3-E1075C9B583C}"/>
              </a:ext>
            </a:extLst>
          </p:cNvPr>
          <p:cNvSpPr/>
          <p:nvPr/>
        </p:nvSpPr>
        <p:spPr>
          <a:xfrm>
            <a:off x="579120" y="3525520"/>
            <a:ext cx="10789920" cy="2308324"/>
          </a:xfrm>
          <a:prstGeom prst="rect">
            <a:avLst/>
          </a:prstGeom>
        </p:spPr>
        <p:txBody>
          <a:bodyPr wrap="square">
            <a:spAutoFit/>
          </a:bodyPr>
          <a:lstStyle/>
          <a:p>
            <a:pPr lvl="0"/>
            <a:r>
              <a:rPr lang="en-GB" b="1" dirty="0">
                <a:solidFill>
                  <a:srgbClr val="7030A0"/>
                </a:solidFill>
                <a:latin typeface="Arial" panose="020B0604020202020204" pitchFamily="34" charset="0"/>
                <a:cs typeface="Latha" panose="020B0604020202020204" pitchFamily="34" charset="0"/>
              </a:rPr>
              <a:t>Assumption</a:t>
            </a:r>
          </a:p>
          <a:p>
            <a:pPr lvl="0"/>
            <a:endParaRPr lang="en-GB" b="1" dirty="0">
              <a:solidFill>
                <a:srgbClr val="7030A0"/>
              </a:solidFill>
              <a:latin typeface="Arial" panose="020B0604020202020204" pitchFamily="34" charset="0"/>
              <a:cs typeface="Latha" panose="020B0604020202020204" pitchFamily="34"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Assumed application will be ready before the testing</a:t>
            </a:r>
            <a:endParaRPr lang="en-GB"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Assumed testing environment will be ready before the testing</a:t>
            </a: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Assumed environment support and application support will be provided during entire testing phase</a:t>
            </a: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Environment for developing and executing the automation scripts will be provided by stake holders.</a:t>
            </a: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Assumed automation environment will access to download requested software</a:t>
            </a:r>
          </a:p>
          <a:p>
            <a:pPr marL="342900" lvl="0" indent="-342900">
              <a:buFont typeface="Symbol" panose="05050102010706020507" pitchFamily="18" charset="2"/>
              <a:buChar char=""/>
            </a:pP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8161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Approvals</a:t>
            </a:r>
          </a:p>
        </p:txBody>
      </p:sp>
      <p:sp>
        <p:nvSpPr>
          <p:cNvPr id="3" name="Rectangle 2">
            <a:extLst>
              <a:ext uri="{FF2B5EF4-FFF2-40B4-BE49-F238E27FC236}">
                <a16:creationId xmlns:a16="http://schemas.microsoft.com/office/drawing/2014/main" id="{64A460E0-C0A6-404A-B31D-C0D0E75882EC}"/>
              </a:ext>
            </a:extLst>
          </p:cNvPr>
          <p:cNvSpPr/>
          <p:nvPr/>
        </p:nvSpPr>
        <p:spPr>
          <a:xfrm>
            <a:off x="690880" y="1765046"/>
            <a:ext cx="6096000" cy="2291589"/>
          </a:xfrm>
          <a:prstGeom prst="rect">
            <a:avLst/>
          </a:prstGeom>
        </p:spPr>
        <p:txBody>
          <a:bodyPr>
            <a:spAutoFit/>
          </a:bodyPr>
          <a:lstStyle/>
          <a:p>
            <a:pPr>
              <a:lnSpc>
                <a:spcPct val="107000"/>
              </a:lnSpc>
              <a:spcAft>
                <a:spcPts val="168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Name of the stakeholders to approve the document</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168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Name (In Capital Letters) Signature Date:</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168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1.</a:t>
            </a:r>
            <a:b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b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2.</a:t>
            </a:r>
            <a:b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b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3.</a:t>
            </a:r>
            <a:b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b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4.</a:t>
            </a:r>
            <a:endParaRPr lang="en-GB"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95139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800" dirty="0">
                <a:solidFill>
                  <a:schemeClr val="bg1"/>
                </a:solidFill>
                <a:latin typeface="Arial" panose="020B0604020202020204" pitchFamily="34" charset="0"/>
                <a:cs typeface="Arial" panose="020B0604020202020204" pitchFamily="34" charset="0"/>
              </a:rPr>
              <a:t>Table of Content</a:t>
            </a:r>
          </a:p>
        </p:txBody>
      </p:sp>
      <p:sp>
        <p:nvSpPr>
          <p:cNvPr id="4" name="Rectangle 3">
            <a:extLst>
              <a:ext uri="{FF2B5EF4-FFF2-40B4-BE49-F238E27FC236}">
                <a16:creationId xmlns:a16="http://schemas.microsoft.com/office/drawing/2014/main" id="{831EBF66-AEB4-42A2-80B3-EB4E030C86DE}"/>
              </a:ext>
            </a:extLst>
          </p:cNvPr>
          <p:cNvSpPr/>
          <p:nvPr/>
        </p:nvSpPr>
        <p:spPr>
          <a:xfrm>
            <a:off x="723227" y="1446014"/>
            <a:ext cx="8725573" cy="3785652"/>
          </a:xfrm>
          <a:prstGeom prst="rect">
            <a:avLst/>
          </a:prstGeom>
        </p:spPr>
        <p:txBody>
          <a:bodyPr wrap="square">
            <a:spAutoFit/>
          </a:bodyPr>
          <a:lstStyle/>
          <a:p>
            <a:pPr marL="342900" indent="-342900">
              <a:buFont typeface="Wingdings" panose="05000000000000000000" pitchFamily="2" charset="2"/>
              <a:buChar char="Ø"/>
            </a:pPr>
            <a:r>
              <a:rPr lang="en-GB" sz="2400" b="1" dirty="0">
                <a:solidFill>
                  <a:srgbClr val="7030A0"/>
                </a:solidFill>
              </a:rPr>
              <a:t>Summary and Objectives</a:t>
            </a:r>
          </a:p>
          <a:p>
            <a:pPr marL="342900" indent="-342900">
              <a:buFont typeface="Wingdings" panose="05000000000000000000" pitchFamily="2" charset="2"/>
              <a:buChar char="Ø"/>
            </a:pPr>
            <a:r>
              <a:rPr lang="en-GB" sz="2400" b="1" dirty="0">
                <a:solidFill>
                  <a:srgbClr val="7030A0"/>
                </a:solidFill>
              </a:rPr>
              <a:t>Scope</a:t>
            </a:r>
          </a:p>
          <a:p>
            <a:pPr marL="342900" indent="-342900">
              <a:buFont typeface="Wingdings" panose="05000000000000000000" pitchFamily="2" charset="2"/>
              <a:buChar char="Ø"/>
            </a:pPr>
            <a:r>
              <a:rPr lang="en-GB" sz="2400" b="1" dirty="0">
                <a:solidFill>
                  <a:srgbClr val="7030A0"/>
                </a:solidFill>
              </a:rPr>
              <a:t>Testing Strategy</a:t>
            </a:r>
          </a:p>
          <a:p>
            <a:pPr marL="342900" indent="-342900">
              <a:buFont typeface="Wingdings" panose="05000000000000000000" pitchFamily="2" charset="2"/>
              <a:buChar char="Ø"/>
            </a:pPr>
            <a:r>
              <a:rPr lang="en-GB" sz="2400" b="1" dirty="0">
                <a:solidFill>
                  <a:srgbClr val="7030A0"/>
                </a:solidFill>
              </a:rPr>
              <a:t>Requirements</a:t>
            </a:r>
          </a:p>
          <a:p>
            <a:pPr marL="342900" indent="-342900">
              <a:buFont typeface="Wingdings" panose="05000000000000000000" pitchFamily="2" charset="2"/>
              <a:buChar char="Ø"/>
            </a:pPr>
            <a:r>
              <a:rPr lang="en-GB" sz="2400" b="1" dirty="0">
                <a:solidFill>
                  <a:srgbClr val="7030A0"/>
                </a:solidFill>
              </a:rPr>
              <a:t>Schedules</a:t>
            </a:r>
          </a:p>
          <a:p>
            <a:pPr marL="342900" indent="-342900">
              <a:buFont typeface="Wingdings" panose="05000000000000000000" pitchFamily="2" charset="2"/>
              <a:buChar char="Ø"/>
            </a:pPr>
            <a:r>
              <a:rPr lang="en-GB" sz="2400" b="1" dirty="0">
                <a:solidFill>
                  <a:srgbClr val="7030A0"/>
                </a:solidFill>
              </a:rPr>
              <a:t>Control Procedure</a:t>
            </a:r>
          </a:p>
          <a:p>
            <a:pPr marL="342900" indent="-342900">
              <a:buFont typeface="Wingdings" panose="05000000000000000000" pitchFamily="2" charset="2"/>
              <a:buChar char="Ø"/>
            </a:pPr>
            <a:r>
              <a:rPr lang="en-GB" sz="2400" b="1" dirty="0">
                <a:solidFill>
                  <a:srgbClr val="7030A0"/>
                </a:solidFill>
              </a:rPr>
              <a:t>Features</a:t>
            </a:r>
          </a:p>
          <a:p>
            <a:pPr marL="342900" indent="-342900">
              <a:buFont typeface="Wingdings" panose="05000000000000000000" pitchFamily="2" charset="2"/>
              <a:buChar char="Ø"/>
            </a:pPr>
            <a:r>
              <a:rPr lang="en-GB" sz="2400" b="1" dirty="0">
                <a:solidFill>
                  <a:srgbClr val="7030A0"/>
                </a:solidFill>
              </a:rPr>
              <a:t>Resource Roles and Responsibilities</a:t>
            </a:r>
          </a:p>
          <a:p>
            <a:pPr marL="342900" indent="-342900">
              <a:buFont typeface="Wingdings" panose="05000000000000000000" pitchFamily="2" charset="2"/>
              <a:buChar char="Ø"/>
            </a:pPr>
            <a:r>
              <a:rPr lang="en-GB" sz="2400" b="1" dirty="0">
                <a:solidFill>
                  <a:srgbClr val="7030A0"/>
                </a:solidFill>
              </a:rPr>
              <a:t>Dependencies, Risk/Assumption</a:t>
            </a:r>
          </a:p>
          <a:p>
            <a:pPr marL="342900" indent="-342900">
              <a:buFont typeface="Wingdings" panose="05000000000000000000" pitchFamily="2" charset="2"/>
              <a:buChar char="Ø"/>
            </a:pPr>
            <a:r>
              <a:rPr lang="en-GB" sz="2400" b="1" dirty="0">
                <a:solidFill>
                  <a:srgbClr val="7030A0"/>
                </a:solidFill>
              </a:rPr>
              <a:t>Approvals</a:t>
            </a:r>
          </a:p>
        </p:txBody>
      </p:sp>
    </p:spTree>
    <p:extLst>
      <p:ext uri="{BB962C8B-B14F-4D97-AF65-F5344CB8AC3E}">
        <p14:creationId xmlns:p14="http://schemas.microsoft.com/office/powerpoint/2010/main" val="277707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Summary and Objectives</a:t>
            </a:r>
          </a:p>
        </p:txBody>
      </p:sp>
      <p:sp>
        <p:nvSpPr>
          <p:cNvPr id="3" name="TextBox 2">
            <a:extLst>
              <a:ext uri="{FF2B5EF4-FFF2-40B4-BE49-F238E27FC236}">
                <a16:creationId xmlns:a16="http://schemas.microsoft.com/office/drawing/2014/main" id="{2353E1F6-1E2E-4A96-A513-9EA848ACDFBD}"/>
              </a:ext>
            </a:extLst>
          </p:cNvPr>
          <p:cNvSpPr txBox="1"/>
          <p:nvPr/>
        </p:nvSpPr>
        <p:spPr>
          <a:xfrm>
            <a:off x="223520" y="1422400"/>
            <a:ext cx="11889152" cy="3693319"/>
          </a:xfrm>
          <a:prstGeom prst="rect">
            <a:avLst/>
          </a:prstGeom>
          <a:noFill/>
        </p:spPr>
        <p:txBody>
          <a:bodyPr wrap="none" rtlCol="0">
            <a:spAutoFit/>
          </a:bodyPr>
          <a:lstStyle/>
          <a:p>
            <a:r>
              <a:rPr lang="en-GB" dirty="0"/>
              <a:t>          Key objective of this project is to prove the automation capabilities by automating the </a:t>
            </a:r>
            <a:r>
              <a:rPr lang="en-GB" b="1" dirty="0" err="1"/>
              <a:t>Herokuapp</a:t>
            </a:r>
            <a:r>
              <a:rPr lang="en-GB" b="1" dirty="0"/>
              <a:t> </a:t>
            </a:r>
            <a:r>
              <a:rPr lang="en-GB" dirty="0"/>
              <a:t>application.</a:t>
            </a:r>
          </a:p>
          <a:p>
            <a:r>
              <a:rPr lang="en-GB" dirty="0"/>
              <a:t>The application contains a web table, 3 buttons, a canvas and text for validation. Testing activity involves in editing and </a:t>
            </a:r>
          </a:p>
          <a:p>
            <a:r>
              <a:rPr lang="en-GB" dirty="0"/>
              <a:t>deleting the existing table and clicking the button to verify the status of the button, it also includes validating the test and </a:t>
            </a:r>
          </a:p>
          <a:p>
            <a:r>
              <a:rPr lang="en-GB" dirty="0"/>
              <a:t>behaviour of the table after the modification.</a:t>
            </a:r>
          </a:p>
          <a:p>
            <a:endParaRPr lang="en-GB" dirty="0"/>
          </a:p>
          <a:p>
            <a:r>
              <a:rPr lang="en-GB" dirty="0"/>
              <a:t>       </a:t>
            </a:r>
            <a:br>
              <a:rPr lang="en-GB" dirty="0"/>
            </a:br>
            <a:r>
              <a:rPr lang="en-GB" dirty="0"/>
              <a:t>      Overall objective for testing the </a:t>
            </a:r>
            <a:r>
              <a:rPr lang="en-GB" b="1" dirty="0" err="1"/>
              <a:t>Herokuapp</a:t>
            </a:r>
            <a:r>
              <a:rPr lang="en-GB" dirty="0"/>
              <a:t> to evaluate the quality of a software product and to improve it by </a:t>
            </a:r>
          </a:p>
          <a:p>
            <a:r>
              <a:rPr lang="en-GB" dirty="0"/>
              <a:t> identifying defects using manual and automated testing. Application Under Test should ensure the following requirements. </a:t>
            </a:r>
          </a:p>
          <a:p>
            <a:pPr lvl="0"/>
            <a:endParaRPr lang="en-GB" dirty="0"/>
          </a:p>
          <a:p>
            <a:pPr marL="285750" lvl="0" indent="-285750">
              <a:buFont typeface="Arial" panose="020B0604020202020204" pitchFamily="34" charset="0"/>
              <a:buChar char="•"/>
            </a:pPr>
            <a:r>
              <a:rPr lang="en-GB" dirty="0"/>
              <a:t>  Conforms to functional and non-functional requirements</a:t>
            </a:r>
          </a:p>
          <a:p>
            <a:pPr marL="285750" lvl="0" indent="-285750">
              <a:buFont typeface="Arial" panose="020B0604020202020204" pitchFamily="34" charset="0"/>
              <a:buChar char="•"/>
            </a:pPr>
            <a:r>
              <a:rPr lang="en-GB" dirty="0"/>
              <a:t>  AUT meets the quality specifications defined by the client</a:t>
            </a:r>
          </a:p>
          <a:p>
            <a:pPr marL="285750" lvl="0" indent="-285750">
              <a:buFont typeface="Arial" panose="020B0604020202020204" pitchFamily="34" charset="0"/>
              <a:buChar char="•"/>
            </a:pPr>
            <a:r>
              <a:rPr lang="en-GB" dirty="0"/>
              <a:t>  Bugs/issues are identified and fixed before go live</a:t>
            </a:r>
          </a:p>
          <a:p>
            <a:r>
              <a:rPr lang="en-GB" dirty="0"/>
              <a:t>   </a:t>
            </a:r>
          </a:p>
        </p:txBody>
      </p:sp>
    </p:spTree>
    <p:extLst>
      <p:ext uri="{BB962C8B-B14F-4D97-AF65-F5344CB8AC3E}">
        <p14:creationId xmlns:p14="http://schemas.microsoft.com/office/powerpoint/2010/main" val="57656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Scope</a:t>
            </a:r>
          </a:p>
        </p:txBody>
      </p:sp>
      <p:sp>
        <p:nvSpPr>
          <p:cNvPr id="3" name="Rectangle 2">
            <a:extLst>
              <a:ext uri="{FF2B5EF4-FFF2-40B4-BE49-F238E27FC236}">
                <a16:creationId xmlns:a16="http://schemas.microsoft.com/office/drawing/2014/main" id="{B2C8A600-0469-42A4-A49B-67BA2C14F086}"/>
              </a:ext>
            </a:extLst>
          </p:cNvPr>
          <p:cNvSpPr/>
          <p:nvPr/>
        </p:nvSpPr>
        <p:spPr>
          <a:xfrm>
            <a:off x="457200" y="1659862"/>
            <a:ext cx="10637520" cy="3538276"/>
          </a:xfrm>
          <a:prstGeom prst="rect">
            <a:avLst/>
          </a:prstGeom>
        </p:spPr>
        <p:txBody>
          <a:bodyPr wrap="square">
            <a:spAutoFit/>
          </a:bodyPr>
          <a:lstStyle/>
          <a:p>
            <a:pPr>
              <a:lnSpc>
                <a:spcPct val="107000"/>
              </a:lnSpc>
              <a:spcAft>
                <a:spcPts val="800"/>
              </a:spcAft>
            </a:pPr>
            <a:r>
              <a:rPr lang="en-GB" b="1" dirty="0">
                <a:solidFill>
                  <a:srgbClr val="7030A0"/>
                </a:solidFill>
                <a:latin typeface="Arial" panose="020B0604020202020204" pitchFamily="34" charset="0"/>
                <a:ea typeface="Times New Roman" panose="02020603050405020304" pitchFamily="18" charset="0"/>
                <a:cs typeface="Latha" panose="020B0604020202020204" pitchFamily="34" charset="0"/>
              </a:rPr>
              <a:t>In Scope:</a:t>
            </a:r>
            <a:r>
              <a:rPr lang="en-GB" b="1" dirty="0">
                <a:solidFill>
                  <a:srgbClr val="3A3A3A"/>
                </a:solidFill>
                <a:latin typeface="Arial" panose="020B0604020202020204" pitchFamily="34" charset="0"/>
                <a:ea typeface="Times New Roman" panose="02020603050405020304" pitchFamily="18" charset="0"/>
                <a:cs typeface="Latha" panose="020B0604020202020204" pitchFamily="34" charset="0"/>
              </a:rPr>
              <a:t>   </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Testing will be carried using standard web browsers</a:t>
            </a:r>
            <a:endParaRPr lang="en-GB"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Testing includes verify the application behaviour over the internet</a:t>
            </a:r>
            <a:endParaRPr lang="en-GB"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Testing involves only front-end validation</a:t>
            </a:r>
            <a:endParaRPr lang="en-GB"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Regression and Sanity testing will be carried fully automated after the 10</a:t>
            </a:r>
            <a:r>
              <a:rPr lang="en-GB" baseline="30000" dirty="0">
                <a:solidFill>
                  <a:srgbClr val="3A3A3A"/>
                </a:solidFill>
                <a:latin typeface="Arial" panose="020B0604020202020204" pitchFamily="34" charset="0"/>
                <a:ea typeface="Times New Roman" panose="02020603050405020304" pitchFamily="18" charset="0"/>
              </a:rPr>
              <a:t>th</a:t>
            </a:r>
            <a:r>
              <a:rPr lang="en-GB" dirty="0">
                <a:solidFill>
                  <a:srgbClr val="3A3A3A"/>
                </a:solidFill>
                <a:latin typeface="Arial" panose="020B0604020202020204" pitchFamily="34" charset="0"/>
                <a:ea typeface="Times New Roman" panose="02020603050405020304" pitchFamily="18" charset="0"/>
              </a:rPr>
              <a:t> release</a:t>
            </a:r>
            <a:endParaRPr lang="en-GB"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New regression and sanity test cases will be automated after every releases.</a:t>
            </a:r>
          </a:p>
          <a:p>
            <a:pPr marL="342900" lvl="0" indent="-342900">
              <a:buFont typeface="Symbol" panose="05050102010706020507" pitchFamily="18" charset="2"/>
              <a:buChar char=""/>
            </a:pPr>
            <a:endParaRPr lang="en-GB" dirty="0">
              <a:solidFill>
                <a:srgbClr val="3A3A3A"/>
              </a:solidFill>
              <a:latin typeface="Arial" panose="020B0604020202020204" pitchFamily="34" charset="0"/>
              <a:ea typeface="Times New Roman" panose="02020603050405020304" pitchFamily="18" charset="0"/>
            </a:endParaRPr>
          </a:p>
          <a:p>
            <a:pPr marL="342900" lvl="0" indent="-342900">
              <a:buFont typeface="Symbol" panose="05050102010706020507" pitchFamily="18" charset="2"/>
              <a:buChar char=""/>
            </a:pPr>
            <a:endParaRPr lang="en-GB" dirty="0">
              <a:solidFill>
                <a:srgbClr val="3A3A3A"/>
              </a:solidFill>
              <a:latin typeface="Arial" panose="020B0604020202020204" pitchFamily="34" charset="0"/>
              <a:ea typeface="Times New Roman" panose="02020603050405020304" pitchFamily="18" charset="0"/>
            </a:endParaRPr>
          </a:p>
          <a:p>
            <a:pPr lvl="0"/>
            <a:endParaRPr lang="en-GB" dirty="0">
              <a:solidFill>
                <a:srgbClr val="7030A0"/>
              </a:solidFill>
              <a:latin typeface="Times New Roman" panose="02020603050405020304" pitchFamily="18" charset="0"/>
              <a:ea typeface="Times New Roman" panose="02020603050405020304" pitchFamily="18" charset="0"/>
            </a:endParaRPr>
          </a:p>
          <a:p>
            <a:r>
              <a:rPr lang="en-GB" b="1" dirty="0">
                <a:solidFill>
                  <a:srgbClr val="7030A0"/>
                </a:solidFill>
                <a:latin typeface="Arial" panose="020B0604020202020204" pitchFamily="34" charset="0"/>
                <a:ea typeface="Times New Roman" panose="02020603050405020304" pitchFamily="18" charset="0"/>
              </a:rPr>
              <a:t>Out of Scope:</a:t>
            </a:r>
            <a:endParaRPr lang="en-GB" dirty="0">
              <a:solidFill>
                <a:srgbClr val="7030A0"/>
              </a:solidFill>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 Non-functional test cases cannot be automated</a:t>
            </a:r>
            <a:endParaRPr lang="en-GB"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GB" dirty="0">
                <a:solidFill>
                  <a:srgbClr val="3A3A3A"/>
                </a:solidFill>
                <a:latin typeface="Arial" panose="020B0604020202020204" pitchFamily="34" charset="0"/>
                <a:ea typeface="Times New Roman" panose="02020603050405020304" pitchFamily="18" charset="0"/>
              </a:rPr>
              <a:t> Backend validation is not in the scope of testing</a:t>
            </a: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884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Testing Strategy</a:t>
            </a:r>
          </a:p>
        </p:txBody>
      </p:sp>
      <p:sp>
        <p:nvSpPr>
          <p:cNvPr id="3" name="Rectangle 2">
            <a:extLst>
              <a:ext uri="{FF2B5EF4-FFF2-40B4-BE49-F238E27FC236}">
                <a16:creationId xmlns:a16="http://schemas.microsoft.com/office/drawing/2014/main" id="{933EFF34-C224-4BAE-A94F-46D368A0C2E7}"/>
              </a:ext>
            </a:extLst>
          </p:cNvPr>
          <p:cNvSpPr/>
          <p:nvPr/>
        </p:nvSpPr>
        <p:spPr>
          <a:xfrm>
            <a:off x="147320" y="1015911"/>
            <a:ext cx="11897360" cy="6153672"/>
          </a:xfrm>
          <a:prstGeom prst="rect">
            <a:avLst/>
          </a:prstGeom>
        </p:spPr>
        <p:txBody>
          <a:bodyPr wrap="square">
            <a:spAutoFit/>
          </a:bodyPr>
          <a:lstStyle/>
          <a:p>
            <a:pPr>
              <a:lnSpc>
                <a:spcPct val="107000"/>
              </a:lnSpc>
              <a:spcAft>
                <a:spcPts val="80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The testing approach will follow the test process model, which is phased whereby each level of testing builds on the previous level of test.</a:t>
            </a:r>
            <a:b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b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The low level details for the, SIT, UAT test phases for this project will be documented within the Detailed Test Plans, which will be delivered as the next set of test deliverables within the Project lifecycle - prior to testing progressing.</a:t>
            </a:r>
            <a:b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b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Every level of testing will be driven by scenarios based on requirements at different levels. The regression testing will be based on the area of the change and should cover the basic features of the impacted system. </a:t>
            </a:r>
          </a:p>
          <a:p>
            <a:endParaRPr lang="en-GB" dirty="0">
              <a:solidFill>
                <a:srgbClr val="7030A0"/>
              </a:solidFill>
              <a:latin typeface="Arial" panose="020B0604020202020204" pitchFamily="34" charset="0"/>
              <a:cs typeface="Latha" panose="020B0604020202020204" pitchFamily="34" charset="0"/>
            </a:endParaRPr>
          </a:p>
          <a:p>
            <a:r>
              <a:rPr lang="en-GB" b="1" dirty="0">
                <a:solidFill>
                  <a:srgbClr val="7030A0"/>
                </a:solidFill>
                <a:latin typeface="Arial" panose="020B0604020202020204" pitchFamily="34" charset="0"/>
                <a:cs typeface="Latha" panose="020B0604020202020204" pitchFamily="34" charset="0"/>
              </a:rPr>
              <a:t>Unit Testing</a:t>
            </a:r>
          </a:p>
          <a:p>
            <a:endParaRPr lang="en-GB" dirty="0">
              <a:solidFill>
                <a:srgbClr val="7030A0"/>
              </a:solidFill>
            </a:endParaRPr>
          </a:p>
          <a:p>
            <a:r>
              <a:rPr lang="en-GB" dirty="0"/>
              <a:t>NA</a:t>
            </a:r>
          </a:p>
          <a:p>
            <a:endParaRPr lang="en-GB" dirty="0"/>
          </a:p>
          <a:p>
            <a:r>
              <a:rPr lang="en-GB" b="1" dirty="0">
                <a:solidFill>
                  <a:srgbClr val="7030A0"/>
                </a:solidFill>
                <a:latin typeface="Arial" panose="020B0604020202020204" pitchFamily="34" charset="0"/>
                <a:cs typeface="Latha" panose="020B0604020202020204" pitchFamily="34" charset="0"/>
              </a:rPr>
              <a:t>Sanity Testing</a:t>
            </a:r>
          </a:p>
          <a:p>
            <a:endParaRPr lang="en-GB" dirty="0">
              <a:solidFill>
                <a:srgbClr val="7030A0"/>
              </a:solidFill>
            </a:endParaRPr>
          </a:p>
          <a:p>
            <a:r>
              <a:rPr lang="en-GB" b="1" dirty="0"/>
              <a:t>Definition: </a:t>
            </a:r>
            <a:r>
              <a:rPr lang="en-GB" dirty="0"/>
              <a:t>Sanity testing will be done for the testing environment after the code deployment to ensure the application availability before the testing. Automated sanity will be executed in production environment in scheduled interval to monitor the application stability.</a:t>
            </a:r>
          </a:p>
          <a:p>
            <a:r>
              <a:rPr lang="en-GB" b="1" dirty="0"/>
              <a:t>Participants: </a:t>
            </a:r>
            <a:r>
              <a:rPr lang="en-GB" dirty="0"/>
              <a:t>Testing team</a:t>
            </a:r>
          </a:p>
          <a:p>
            <a:r>
              <a:rPr lang="en-GB" b="1" dirty="0"/>
              <a:t>Methodology: </a:t>
            </a:r>
            <a:r>
              <a:rPr lang="en-GB" dirty="0"/>
              <a:t>Agile methodology will be carried for entire testing life cycle.</a:t>
            </a:r>
          </a:p>
          <a:p>
            <a:r>
              <a:rPr lang="en-GB" b="1" dirty="0"/>
              <a:t> </a:t>
            </a:r>
            <a:endParaRPr lang="en-GB" dirty="0"/>
          </a:p>
          <a:p>
            <a:pPr>
              <a:lnSpc>
                <a:spcPct val="107000"/>
              </a:lnSpc>
              <a:spcAft>
                <a:spcPts val="800"/>
              </a:spcAft>
            </a:pPr>
            <a:endParaRPr lang="en-GB" dirty="0"/>
          </a:p>
        </p:txBody>
      </p:sp>
    </p:spTree>
    <p:extLst>
      <p:ext uri="{BB962C8B-B14F-4D97-AF65-F5344CB8AC3E}">
        <p14:creationId xmlns:p14="http://schemas.microsoft.com/office/powerpoint/2010/main" val="197386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Testing Strategy                              Continued..</a:t>
            </a:r>
          </a:p>
        </p:txBody>
      </p:sp>
      <p:sp>
        <p:nvSpPr>
          <p:cNvPr id="3" name="Rectangle 2">
            <a:extLst>
              <a:ext uri="{FF2B5EF4-FFF2-40B4-BE49-F238E27FC236}">
                <a16:creationId xmlns:a16="http://schemas.microsoft.com/office/drawing/2014/main" id="{BC74549C-4D71-4278-BD05-3B0CE345136E}"/>
              </a:ext>
            </a:extLst>
          </p:cNvPr>
          <p:cNvSpPr/>
          <p:nvPr/>
        </p:nvSpPr>
        <p:spPr>
          <a:xfrm>
            <a:off x="233680" y="933747"/>
            <a:ext cx="11724640" cy="5753947"/>
          </a:xfrm>
          <a:prstGeom prst="rect">
            <a:avLst/>
          </a:prstGeom>
        </p:spPr>
        <p:txBody>
          <a:bodyPr wrap="square">
            <a:spAutoFit/>
          </a:bodyPr>
          <a:lstStyle/>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System Testing</a:t>
            </a:r>
          </a:p>
          <a:p>
            <a:pPr>
              <a:lnSpc>
                <a:spcPct val="107000"/>
              </a:lnSpc>
              <a:spcAft>
                <a:spcPts val="800"/>
              </a:spcAft>
            </a:pPr>
            <a:r>
              <a:rPr lang="en-GB" b="1" dirty="0">
                <a:solidFill>
                  <a:srgbClr val="3A3A3A"/>
                </a:solidFill>
                <a:latin typeface="Arial" panose="020B0604020202020204" pitchFamily="34" charset="0"/>
                <a:ea typeface="Times New Roman" panose="02020603050405020304" pitchFamily="18" charset="0"/>
                <a:cs typeface="Latha" panose="020B0604020202020204" pitchFamily="34" charset="0"/>
              </a:rPr>
              <a:t>Definition: </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System testing includes edit and delete the Challenge DOM table and verify the answer after clicking the </a:t>
            </a:r>
            <a:r>
              <a:rPr lang="en-GB" dirty="0" err="1">
                <a:solidFill>
                  <a:srgbClr val="3A3A3A"/>
                </a:solidFill>
                <a:latin typeface="Arial" panose="020B0604020202020204" pitchFamily="34" charset="0"/>
                <a:ea typeface="Times New Roman" panose="02020603050405020304" pitchFamily="18" charset="0"/>
                <a:cs typeface="Latha" panose="020B0604020202020204" pitchFamily="34" charset="0"/>
              </a:rPr>
              <a:t>qux</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bar and </a:t>
            </a:r>
            <a:r>
              <a:rPr lang="en-GB" dirty="0" err="1">
                <a:solidFill>
                  <a:srgbClr val="3A3A3A"/>
                </a:solidFill>
                <a:latin typeface="Arial" panose="020B0604020202020204" pitchFamily="34" charset="0"/>
                <a:ea typeface="Times New Roman" panose="02020603050405020304" pitchFamily="18" charset="0"/>
                <a:cs typeface="Latha" panose="020B0604020202020204" pitchFamily="34" charset="0"/>
              </a:rPr>
              <a:t>baz</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buttons.</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b="1" dirty="0">
                <a:solidFill>
                  <a:srgbClr val="3A3A3A"/>
                </a:solidFill>
                <a:latin typeface="Arial" panose="020B0604020202020204" pitchFamily="34" charset="0"/>
                <a:ea typeface="Times New Roman" panose="02020603050405020304" pitchFamily="18" charset="0"/>
                <a:cs typeface="Latha" panose="020B0604020202020204" pitchFamily="34" charset="0"/>
              </a:rPr>
              <a:t>Participants: </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Testing team</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b="1" dirty="0">
                <a:solidFill>
                  <a:srgbClr val="3A3A3A"/>
                </a:solidFill>
                <a:latin typeface="Arial" panose="020B0604020202020204" pitchFamily="34" charset="0"/>
                <a:ea typeface="Times New Roman" panose="02020603050405020304" pitchFamily="18" charset="0"/>
                <a:cs typeface="Latha" panose="020B0604020202020204" pitchFamily="34" charset="0"/>
              </a:rPr>
              <a:t>Methodology: </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Agile methodology will be carried for entire testing life cycle. </a:t>
            </a:r>
          </a:p>
          <a:p>
            <a:pPr>
              <a:lnSpc>
                <a:spcPct val="107000"/>
              </a:lnSpc>
              <a:spcAft>
                <a:spcPts val="800"/>
              </a:spcAft>
            </a:pPr>
            <a:endParaRPr lang="en-GB" b="1" dirty="0">
              <a:solidFill>
                <a:srgbClr val="7030A0"/>
              </a:solidFill>
              <a:latin typeface="Arial" panose="020B0604020202020204" pitchFamily="34" charset="0"/>
              <a:cs typeface="Latha" panose="020B0604020202020204" pitchFamily="34" charset="0"/>
            </a:endParaRPr>
          </a:p>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System Integration Testing</a:t>
            </a:r>
          </a:p>
          <a:p>
            <a:pPr>
              <a:lnSpc>
                <a:spcPct val="107000"/>
              </a:lnSpc>
              <a:spcAft>
                <a:spcPts val="80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NA</a:t>
            </a:r>
          </a:p>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User Acceptance Testing</a:t>
            </a:r>
          </a:p>
          <a:p>
            <a:pPr>
              <a:lnSpc>
                <a:spcPct val="107000"/>
              </a:lnSpc>
              <a:spcAft>
                <a:spcPts val="80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NA</a:t>
            </a:r>
          </a:p>
          <a:p>
            <a:pPr>
              <a:lnSpc>
                <a:spcPct val="107000"/>
              </a:lnSpc>
              <a:spcAft>
                <a:spcPts val="800"/>
              </a:spcAft>
            </a:pPr>
            <a:endPar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endParaRPr>
          </a:p>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Automated Regression Testing</a:t>
            </a:r>
          </a:p>
          <a:p>
            <a:pPr>
              <a:lnSpc>
                <a:spcPct val="107000"/>
              </a:lnSpc>
              <a:spcAft>
                <a:spcPts val="800"/>
              </a:spcAft>
            </a:pPr>
            <a:r>
              <a:rPr lang="en-GB" b="1" dirty="0">
                <a:solidFill>
                  <a:srgbClr val="3A3A3A"/>
                </a:solidFill>
                <a:latin typeface="Arial" panose="020B0604020202020204" pitchFamily="34" charset="0"/>
                <a:ea typeface="Times New Roman" panose="02020603050405020304" pitchFamily="18" charset="0"/>
                <a:cs typeface="Latha" panose="020B0604020202020204" pitchFamily="34" charset="0"/>
              </a:rPr>
              <a:t>Definition: </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Set of regression cases will be identified after every release and it will be automated. Set of regression test cases will be executed through automating script before the release</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b="1" dirty="0">
                <a:solidFill>
                  <a:srgbClr val="3A3A3A"/>
                </a:solidFill>
                <a:latin typeface="Arial" panose="020B0604020202020204" pitchFamily="34" charset="0"/>
                <a:ea typeface="Times New Roman" panose="02020603050405020304" pitchFamily="18" charset="0"/>
                <a:cs typeface="Latha" panose="020B0604020202020204" pitchFamily="34" charset="0"/>
              </a:rPr>
              <a:t>Participant: </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Testing team</a:t>
            </a:r>
            <a:endParaRPr lang="en-GB"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85707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Requirements</a:t>
            </a:r>
          </a:p>
        </p:txBody>
      </p:sp>
      <p:sp>
        <p:nvSpPr>
          <p:cNvPr id="3" name="Rectangle 2">
            <a:extLst>
              <a:ext uri="{FF2B5EF4-FFF2-40B4-BE49-F238E27FC236}">
                <a16:creationId xmlns:a16="http://schemas.microsoft.com/office/drawing/2014/main" id="{A8A342DE-81BD-4239-B4D5-03D3E28E25C1}"/>
              </a:ext>
            </a:extLst>
          </p:cNvPr>
          <p:cNvSpPr/>
          <p:nvPr/>
        </p:nvSpPr>
        <p:spPr>
          <a:xfrm>
            <a:off x="127000" y="981171"/>
            <a:ext cx="11531600" cy="5721053"/>
          </a:xfrm>
          <a:prstGeom prst="rect">
            <a:avLst/>
          </a:prstGeom>
        </p:spPr>
        <p:txBody>
          <a:bodyPr wrap="square">
            <a:spAutoFit/>
          </a:bodyPr>
          <a:lstStyle/>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Hardware Requirements</a:t>
            </a:r>
            <a:b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br>
            <a:endPar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endParaRP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Computers with required software access to the </a:t>
            </a:r>
            <a:r>
              <a:rPr lang="en-GB" b="1" dirty="0" err="1">
                <a:solidFill>
                  <a:srgbClr val="3A3A3A"/>
                </a:solidFill>
                <a:latin typeface="Arial" panose="020B0604020202020204" pitchFamily="34" charset="0"/>
                <a:ea typeface="Times New Roman" panose="02020603050405020304" pitchFamily="18" charset="0"/>
                <a:cs typeface="Latha" panose="020B0604020202020204" pitchFamily="34" charset="0"/>
              </a:rPr>
              <a:t>Herokuapp</a:t>
            </a:r>
            <a:r>
              <a:rPr lang="en-GB" b="1" dirty="0">
                <a:solidFill>
                  <a:srgbClr val="3A3A3A"/>
                </a:solidFill>
                <a:latin typeface="Arial" panose="020B0604020202020204" pitchFamily="34" charset="0"/>
                <a:ea typeface="Times New Roman" panose="02020603050405020304" pitchFamily="18" charset="0"/>
                <a:cs typeface="Latha" panose="020B0604020202020204" pitchFamily="34" charset="0"/>
              </a:rPr>
              <a:t> </a:t>
            </a: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application</a:t>
            </a: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Internet </a:t>
            </a:r>
          </a:p>
          <a:p>
            <a:pPr>
              <a:lnSpc>
                <a:spcPct val="107000"/>
              </a:lnSpc>
              <a:spcAft>
                <a:spcPts val="800"/>
              </a:spcAft>
            </a:pPr>
            <a:endParaRPr lang="en-GB" sz="1600" dirty="0">
              <a:solidFill>
                <a:srgbClr val="3A3A3A"/>
              </a:solidFill>
              <a:effectLst/>
              <a:latin typeface="Arial" panose="020B0604020202020204" pitchFamily="34" charset="0"/>
              <a:ea typeface="Calibri" panose="020F0502020204030204" pitchFamily="34" charset="0"/>
              <a:cs typeface="Latha" panose="020B0604020202020204" pitchFamily="34" charset="0"/>
            </a:endParaRPr>
          </a:p>
          <a:p>
            <a:pPr>
              <a:lnSpc>
                <a:spcPct val="107000"/>
              </a:lnSpc>
              <a:spcAft>
                <a:spcPts val="800"/>
              </a:spcAft>
            </a:pPr>
            <a:r>
              <a:rPr lang="en-GB" sz="1600" b="1" dirty="0">
                <a:solidFill>
                  <a:srgbClr val="FF6600"/>
                </a:solidFill>
                <a:latin typeface="Arial" panose="020B0604020202020204" pitchFamily="34" charset="0"/>
                <a:ea typeface="Times New Roman" panose="02020603050405020304" pitchFamily="18" charset="0"/>
                <a:cs typeface="Latha" panose="020B0604020202020204" pitchFamily="34" charset="0"/>
              </a:rPr>
              <a:t> </a:t>
            </a:r>
            <a:r>
              <a:rPr lang="en-GB" b="1" dirty="0">
                <a:solidFill>
                  <a:srgbClr val="7030A0"/>
                </a:solidFill>
                <a:latin typeface="Arial" panose="020B0604020202020204" pitchFamily="34" charset="0"/>
                <a:cs typeface="Latha" panose="020B0604020202020204" pitchFamily="34" charset="0"/>
              </a:rPr>
              <a:t>Software Requirements</a:t>
            </a: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Windows 10</a:t>
            </a: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Web browsers – IE, </a:t>
            </a:r>
            <a:r>
              <a:rPr lang="en-GB" dirty="0" err="1">
                <a:solidFill>
                  <a:srgbClr val="3A3A3A"/>
                </a:solidFill>
                <a:latin typeface="Arial" panose="020B0604020202020204" pitchFamily="34" charset="0"/>
                <a:cs typeface="Latha" panose="020B0604020202020204" pitchFamily="34" charset="0"/>
              </a:rPr>
              <a:t>Chrome,Firefox</a:t>
            </a:r>
            <a:endParaRPr lang="en-GB" dirty="0">
              <a:solidFill>
                <a:srgbClr val="3A3A3A"/>
              </a:solidFill>
              <a:latin typeface="Arial" panose="020B0604020202020204" pitchFamily="34" charset="0"/>
              <a:cs typeface="Latha" panose="020B0604020202020204" pitchFamily="34" charset="0"/>
            </a:endParaRP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Eclipse</a:t>
            </a: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Java 1.8 and above</a:t>
            </a: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Jenkins</a:t>
            </a:r>
            <a:br>
              <a:rPr lang="en-GB" dirty="0">
                <a:solidFill>
                  <a:srgbClr val="3A3A3A"/>
                </a:solidFill>
                <a:latin typeface="Arial" panose="020B0604020202020204" pitchFamily="34" charset="0"/>
                <a:cs typeface="Latha" panose="020B0604020202020204" pitchFamily="34" charset="0"/>
              </a:rPr>
            </a:br>
            <a:endParaRPr lang="en-GB" dirty="0">
              <a:solidFill>
                <a:srgbClr val="3A3A3A"/>
              </a:solidFill>
              <a:latin typeface="Arial" panose="020B0604020202020204" pitchFamily="34" charset="0"/>
              <a:cs typeface="Latha" panose="020B0604020202020204" pitchFamily="34" charset="0"/>
            </a:endParaRPr>
          </a:p>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Environment Requirements</a:t>
            </a: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Testing environment should be ready before the testing.</a:t>
            </a:r>
          </a:p>
          <a:p>
            <a:pPr marL="285750" indent="-285750">
              <a:lnSpc>
                <a:spcPct val="107000"/>
              </a:lnSpc>
              <a:spcAft>
                <a:spcPts val="800"/>
              </a:spcAft>
              <a:buFont typeface="Arial" panose="020B0604020202020204" pitchFamily="34" charset="0"/>
              <a:buChar char="•"/>
            </a:pPr>
            <a:r>
              <a:rPr lang="en-GB" dirty="0">
                <a:solidFill>
                  <a:srgbClr val="3A3A3A"/>
                </a:solidFill>
                <a:latin typeface="Arial" panose="020B0604020202020204" pitchFamily="34" charset="0"/>
                <a:cs typeface="Latha" panose="020B0604020202020204" pitchFamily="34" charset="0"/>
              </a:rPr>
              <a:t>Environment support should be available during the testing phase</a:t>
            </a:r>
          </a:p>
        </p:txBody>
      </p:sp>
    </p:spTree>
    <p:extLst>
      <p:ext uri="{BB962C8B-B14F-4D97-AF65-F5344CB8AC3E}">
        <p14:creationId xmlns:p14="http://schemas.microsoft.com/office/powerpoint/2010/main" val="422435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Schedules</a:t>
            </a:r>
          </a:p>
        </p:txBody>
      </p:sp>
      <p:sp>
        <p:nvSpPr>
          <p:cNvPr id="3" name="Rectangle 2">
            <a:extLst>
              <a:ext uri="{FF2B5EF4-FFF2-40B4-BE49-F238E27FC236}">
                <a16:creationId xmlns:a16="http://schemas.microsoft.com/office/drawing/2014/main" id="{D62C3DA3-E6B4-4122-AD6C-6FC626172FE4}"/>
              </a:ext>
            </a:extLst>
          </p:cNvPr>
          <p:cNvSpPr/>
          <p:nvPr/>
        </p:nvSpPr>
        <p:spPr>
          <a:xfrm>
            <a:off x="203200" y="1061720"/>
            <a:ext cx="11765280" cy="4428713"/>
          </a:xfrm>
          <a:prstGeom prst="rect">
            <a:avLst/>
          </a:prstGeom>
        </p:spPr>
        <p:txBody>
          <a:bodyPr wrap="square">
            <a:spAutoFit/>
          </a:bodyPr>
          <a:lstStyle/>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Testing Schedules</a:t>
            </a:r>
          </a:p>
          <a:p>
            <a:pPr>
              <a:lnSpc>
                <a:spcPct val="107000"/>
              </a:lnSpc>
              <a:spcAft>
                <a:spcPts val="800"/>
              </a:spcAft>
            </a:pPr>
            <a:r>
              <a:rPr lang="en-GB" dirty="0">
                <a:solidFill>
                  <a:srgbClr val="3A3A3A"/>
                </a:solidFill>
                <a:latin typeface="Arial" panose="020B0604020202020204" pitchFamily="34" charset="0"/>
                <a:cs typeface="Latha" panose="020B0604020202020204" pitchFamily="34" charset="0"/>
              </a:rPr>
              <a:t>Sanity, System testing, and regression cases will be tested in each sprint before the go live. Testing schedule will be minimum 3 days and maximum five days in sprint.  </a:t>
            </a:r>
          </a:p>
          <a:p>
            <a:pPr>
              <a:lnSpc>
                <a:spcPct val="107000"/>
              </a:lnSpc>
              <a:spcAft>
                <a:spcPts val="800"/>
              </a:spcAft>
            </a:pPr>
            <a:r>
              <a:rPr lang="en-GB" dirty="0">
                <a:solidFill>
                  <a:srgbClr val="3A3A3A"/>
                </a:solidFill>
                <a:latin typeface="Arial" panose="020B0604020202020204" pitchFamily="34" charset="0"/>
                <a:cs typeface="Latha" panose="020B0604020202020204" pitchFamily="34" charset="0"/>
              </a:rPr>
              <a:t>(</a:t>
            </a:r>
            <a:r>
              <a:rPr lang="en-GB" b="1" dirty="0">
                <a:solidFill>
                  <a:srgbClr val="3A3A3A"/>
                </a:solidFill>
                <a:latin typeface="Arial" panose="020B0604020202020204" pitchFamily="34" charset="0"/>
                <a:cs typeface="Latha" panose="020B0604020202020204" pitchFamily="34" charset="0"/>
              </a:rPr>
              <a:t>Note</a:t>
            </a:r>
            <a:r>
              <a:rPr lang="en-GB" dirty="0">
                <a:solidFill>
                  <a:srgbClr val="3A3A3A"/>
                </a:solidFill>
                <a:latin typeface="Arial" panose="020B0604020202020204" pitchFamily="34" charset="0"/>
                <a:cs typeface="Latha" panose="020B0604020202020204" pitchFamily="34" charset="0"/>
              </a:rPr>
              <a:t>: In the case pending issue or showstopper issues, the scheduled timing will be vary depending upon the situation)</a:t>
            </a:r>
          </a:p>
          <a:p>
            <a:pPr>
              <a:lnSpc>
                <a:spcPct val="107000"/>
              </a:lnSpc>
              <a:spcAft>
                <a:spcPts val="800"/>
              </a:spcAft>
            </a:pPr>
            <a:endParaRPr lang="en-GB" sz="1600" dirty="0">
              <a:solidFill>
                <a:srgbClr val="3A3A3A"/>
              </a:solidFill>
              <a:effectLst/>
              <a:latin typeface="Arial" panose="020B0604020202020204" pitchFamily="34" charset="0"/>
              <a:ea typeface="Calibri" panose="020F0502020204030204" pitchFamily="34" charset="0"/>
              <a:cs typeface="Latha" panose="020B0604020202020204" pitchFamily="34" charset="0"/>
            </a:endParaRPr>
          </a:p>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Delivery Schedules</a:t>
            </a:r>
          </a:p>
          <a:p>
            <a:pPr>
              <a:lnSpc>
                <a:spcPct val="107000"/>
              </a:lnSpc>
              <a:spcAft>
                <a:spcPts val="800"/>
              </a:spcAft>
            </a:pPr>
            <a:endParaRPr lang="en-GB" b="1" dirty="0">
              <a:solidFill>
                <a:srgbClr val="7030A0"/>
              </a:solidFill>
              <a:latin typeface="Arial" panose="020B0604020202020204" pitchFamily="34" charset="0"/>
              <a:cs typeface="Latha" panose="020B0604020202020204" pitchFamily="34" charset="0"/>
            </a:endParaRPr>
          </a:p>
          <a:p>
            <a:pPr>
              <a:lnSpc>
                <a:spcPct val="107000"/>
              </a:lnSpc>
              <a:spcAft>
                <a:spcPts val="800"/>
              </a:spcAft>
            </a:pPr>
            <a:endParaRPr lang="en-GB" b="1" dirty="0">
              <a:solidFill>
                <a:srgbClr val="7030A0"/>
              </a:solidFill>
              <a:latin typeface="Arial" panose="020B0604020202020204" pitchFamily="34" charset="0"/>
              <a:cs typeface="Latha" panose="020B0604020202020204" pitchFamily="34" charset="0"/>
            </a:endParaRPr>
          </a:p>
          <a:p>
            <a:pPr>
              <a:lnSpc>
                <a:spcPct val="107000"/>
              </a:lnSpc>
              <a:spcAft>
                <a:spcPts val="800"/>
              </a:spcAft>
            </a:pPr>
            <a:endParaRPr lang="en-GB" sz="1600" b="1" dirty="0">
              <a:solidFill>
                <a:srgbClr val="7030A0"/>
              </a:solidFill>
              <a:latin typeface="Arial" panose="020B0604020202020204" pitchFamily="34" charset="0"/>
              <a:cs typeface="Latha" panose="020B0604020202020204" pitchFamily="34" charset="0"/>
            </a:endParaRPr>
          </a:p>
          <a:p>
            <a:pPr>
              <a:lnSpc>
                <a:spcPct val="107000"/>
              </a:lnSpc>
              <a:spcAft>
                <a:spcPts val="800"/>
              </a:spcAft>
            </a:pPr>
            <a:endParaRPr lang="en-GB" sz="1600" b="1" dirty="0">
              <a:solidFill>
                <a:srgbClr val="7030A0"/>
              </a:solidFill>
              <a:latin typeface="Arial" panose="020B0604020202020204" pitchFamily="34" charset="0"/>
              <a:cs typeface="Latha" panose="020B0604020202020204" pitchFamily="34" charset="0"/>
            </a:endParaRPr>
          </a:p>
          <a:p>
            <a:pPr>
              <a:lnSpc>
                <a:spcPct val="107000"/>
              </a:lnSpc>
              <a:spcAft>
                <a:spcPts val="800"/>
              </a:spcAft>
            </a:pPr>
            <a:endParaRPr lang="en-GB" sz="16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6" name="Table 5">
            <a:extLst>
              <a:ext uri="{FF2B5EF4-FFF2-40B4-BE49-F238E27FC236}">
                <a16:creationId xmlns:a16="http://schemas.microsoft.com/office/drawing/2014/main" id="{1DDB5530-82F8-4385-B47F-3391CA230E91}"/>
              </a:ext>
            </a:extLst>
          </p:cNvPr>
          <p:cNvGraphicFramePr>
            <a:graphicFrameLocks noGrp="1"/>
          </p:cNvGraphicFramePr>
          <p:nvPr>
            <p:extLst>
              <p:ext uri="{D42A27DB-BD31-4B8C-83A1-F6EECF244321}">
                <p14:modId xmlns:p14="http://schemas.microsoft.com/office/powerpoint/2010/main" val="2096298666"/>
              </p:ext>
            </p:extLst>
          </p:nvPr>
        </p:nvGraphicFramePr>
        <p:xfrm>
          <a:off x="345440" y="3835400"/>
          <a:ext cx="11206481" cy="2814322"/>
        </p:xfrm>
        <a:graphic>
          <a:graphicData uri="http://schemas.openxmlformats.org/drawingml/2006/table">
            <a:tbl>
              <a:tblPr firstRow="1" firstCol="1" bandRow="1"/>
              <a:tblGrid>
                <a:gridCol w="1191853">
                  <a:extLst>
                    <a:ext uri="{9D8B030D-6E8A-4147-A177-3AD203B41FA5}">
                      <a16:colId xmlns:a16="http://schemas.microsoft.com/office/drawing/2014/main" val="3483989815"/>
                    </a:ext>
                  </a:extLst>
                </a:gridCol>
                <a:gridCol w="3265857">
                  <a:extLst>
                    <a:ext uri="{9D8B030D-6E8A-4147-A177-3AD203B41FA5}">
                      <a16:colId xmlns:a16="http://schemas.microsoft.com/office/drawing/2014/main" val="2184336530"/>
                    </a:ext>
                  </a:extLst>
                </a:gridCol>
                <a:gridCol w="1685322">
                  <a:extLst>
                    <a:ext uri="{9D8B030D-6E8A-4147-A177-3AD203B41FA5}">
                      <a16:colId xmlns:a16="http://schemas.microsoft.com/office/drawing/2014/main" val="851602520"/>
                    </a:ext>
                  </a:extLst>
                </a:gridCol>
                <a:gridCol w="1767654">
                  <a:extLst>
                    <a:ext uri="{9D8B030D-6E8A-4147-A177-3AD203B41FA5}">
                      <a16:colId xmlns:a16="http://schemas.microsoft.com/office/drawing/2014/main" val="4175337770"/>
                    </a:ext>
                  </a:extLst>
                </a:gridCol>
                <a:gridCol w="3295795">
                  <a:extLst>
                    <a:ext uri="{9D8B030D-6E8A-4147-A177-3AD203B41FA5}">
                      <a16:colId xmlns:a16="http://schemas.microsoft.com/office/drawing/2014/main" val="1657712057"/>
                    </a:ext>
                  </a:extLst>
                </a:gridCol>
              </a:tblGrid>
              <a:tr h="301534">
                <a:tc>
                  <a:txBody>
                    <a:bodyPr/>
                    <a:lstStyle/>
                    <a:p>
                      <a:pPr>
                        <a:lnSpc>
                          <a:spcPct val="107000"/>
                        </a:lnSpc>
                        <a:spcAft>
                          <a:spcPts val="800"/>
                        </a:spcAft>
                      </a:pPr>
                      <a:r>
                        <a:rPr lang="en-GB" sz="1800" b="1" kern="1200" dirty="0">
                          <a:solidFill>
                            <a:schemeClr val="bg1"/>
                          </a:solidFill>
                          <a:latin typeface="Arial" panose="020B0604020202020204" pitchFamily="34" charset="0"/>
                          <a:ea typeface="Times New Roman" panose="02020603050405020304" pitchFamily="18" charset="0"/>
                          <a:cs typeface="Latha" panose="020B0604020202020204" pitchFamily="34" charset="0"/>
                        </a:rPr>
                        <a:t> S. No</a:t>
                      </a:r>
                      <a:endParaRPr lang="en-GB" sz="1800" b="1" kern="1200" dirty="0">
                        <a:solidFill>
                          <a:schemeClr val="bg1"/>
                        </a:solidFill>
                        <a:latin typeface="Arial" panose="020B060402020202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07000"/>
                        </a:lnSpc>
                        <a:spcAft>
                          <a:spcPts val="800"/>
                        </a:spcAft>
                      </a:pPr>
                      <a:r>
                        <a:rPr lang="en-GB" sz="1800" b="1" kern="1200" dirty="0">
                          <a:solidFill>
                            <a:schemeClr val="bg1"/>
                          </a:solidFill>
                          <a:latin typeface="Arial" panose="020B0604020202020204" pitchFamily="34" charset="0"/>
                          <a:ea typeface="Times New Roman" panose="02020603050405020304" pitchFamily="18" charset="0"/>
                          <a:cs typeface="Latha" panose="020B0604020202020204" pitchFamily="34" charset="0"/>
                        </a:rPr>
                        <a:t>Activity</a:t>
                      </a:r>
                      <a:endParaRPr lang="en-GB" sz="1800" b="1" kern="1200" dirty="0">
                        <a:solidFill>
                          <a:schemeClr val="bg1"/>
                        </a:solidFill>
                        <a:latin typeface="Arial" panose="020B060402020202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07000"/>
                        </a:lnSpc>
                        <a:spcAft>
                          <a:spcPts val="800"/>
                        </a:spcAft>
                      </a:pPr>
                      <a:r>
                        <a:rPr lang="en-GB" sz="1800" b="1" kern="1200" dirty="0">
                          <a:solidFill>
                            <a:schemeClr val="bg1"/>
                          </a:solidFill>
                          <a:latin typeface="Arial" panose="020B0604020202020204" pitchFamily="34" charset="0"/>
                          <a:ea typeface="Times New Roman" panose="02020603050405020304" pitchFamily="18" charset="0"/>
                          <a:cs typeface="Latha" panose="020B0604020202020204" pitchFamily="34" charset="0"/>
                        </a:rPr>
                        <a:t>Start date</a:t>
                      </a:r>
                      <a:endParaRPr lang="en-GB" sz="1800" b="1" kern="1200" dirty="0">
                        <a:solidFill>
                          <a:schemeClr val="bg1"/>
                        </a:solidFill>
                        <a:latin typeface="Arial" panose="020B060402020202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07000"/>
                        </a:lnSpc>
                        <a:spcAft>
                          <a:spcPts val="800"/>
                        </a:spcAft>
                      </a:pPr>
                      <a:r>
                        <a:rPr lang="en-GB" sz="1800" b="1" kern="1200" dirty="0">
                          <a:solidFill>
                            <a:schemeClr val="bg1"/>
                          </a:solidFill>
                          <a:latin typeface="Arial" panose="020B0604020202020204" pitchFamily="34" charset="0"/>
                          <a:ea typeface="Times New Roman" panose="02020603050405020304" pitchFamily="18" charset="0"/>
                          <a:cs typeface="Latha" panose="020B0604020202020204" pitchFamily="34" charset="0"/>
                        </a:rPr>
                        <a:t>End Date</a:t>
                      </a:r>
                      <a:endParaRPr lang="en-GB" sz="1800" b="1" kern="1200" dirty="0">
                        <a:solidFill>
                          <a:schemeClr val="bg1"/>
                        </a:solidFill>
                        <a:latin typeface="Arial" panose="020B060402020202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nSpc>
                          <a:spcPct val="107000"/>
                        </a:lnSpc>
                        <a:spcAft>
                          <a:spcPts val="800"/>
                        </a:spcAft>
                      </a:pPr>
                      <a:r>
                        <a:rPr lang="en-GB" sz="1800" b="1" kern="1200" dirty="0">
                          <a:solidFill>
                            <a:schemeClr val="bg1"/>
                          </a:solidFill>
                          <a:latin typeface="Arial" panose="020B0604020202020204" pitchFamily="34" charset="0"/>
                          <a:ea typeface="Times New Roman" panose="02020603050405020304" pitchFamily="18" charset="0"/>
                          <a:cs typeface="Latha" panose="020B0604020202020204" pitchFamily="34" charset="0"/>
                        </a:rPr>
                        <a:t>Deliverables</a:t>
                      </a:r>
                      <a:endParaRPr lang="en-GB" sz="1800" b="1" kern="1200" dirty="0">
                        <a:solidFill>
                          <a:schemeClr val="bg1"/>
                        </a:solidFill>
                        <a:latin typeface="Arial" panose="020B0604020202020204" pitchFamily="34" charset="0"/>
                        <a:ea typeface="Calibri" panose="020F0502020204030204" pitchFamily="34" charset="0"/>
                        <a:cs typeface="Lath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3715055552"/>
                  </a:ext>
                </a:extLst>
              </a:tr>
              <a:tr h="418798">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Test Plan Preparation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Test Plan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319173"/>
                  </a:ext>
                </a:extLst>
              </a:tr>
              <a:tr h="418798">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Test Plan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Updated test plan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433818"/>
                  </a:ext>
                </a:extLst>
              </a:tr>
              <a:tr h="418798">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Finalise test plan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Final test plan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1591441"/>
                  </a:ext>
                </a:extLst>
              </a:tr>
              <a:tr h="418798">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Test Cases preparation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Test plan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7569781"/>
                  </a:ext>
                </a:extLst>
              </a:tr>
              <a:tr h="418798">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Test Incident Reports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a:solidFill>
                            <a:srgbClr val="3A3A3A"/>
                          </a:solidFill>
                          <a:latin typeface="Arial" panose="020B0604020202020204" pitchFamily="34" charset="0"/>
                          <a:ea typeface="+mn-ea"/>
                          <a:cs typeface="Latha" panose="020B0604020202020204" pitchFamily="34" charset="0"/>
                        </a:rPr>
                        <a:t>Test Incident Reports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078839"/>
                  </a:ext>
                </a:extLst>
              </a:tr>
              <a:tr h="418798">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Test Summary Report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1800" kern="1200" dirty="0">
                          <a:solidFill>
                            <a:srgbClr val="3A3A3A"/>
                          </a:solidFill>
                          <a:latin typeface="Arial" panose="020B0604020202020204" pitchFamily="34" charset="0"/>
                          <a:ea typeface="+mn-ea"/>
                          <a:cs typeface="Latha" panose="020B0604020202020204" pitchFamily="34" charset="0"/>
                        </a:rPr>
                        <a:t>Test Summary Report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3607661"/>
                  </a:ext>
                </a:extLst>
              </a:tr>
            </a:tbl>
          </a:graphicData>
        </a:graphic>
      </p:graphicFrame>
      <p:sp>
        <p:nvSpPr>
          <p:cNvPr id="7" name="Rectangle 2">
            <a:extLst>
              <a:ext uri="{FF2B5EF4-FFF2-40B4-BE49-F238E27FC236}">
                <a16:creationId xmlns:a16="http://schemas.microsoft.com/office/drawing/2014/main" id="{D61955A2-1CDE-4BBE-82B9-D109452FAD37}"/>
              </a:ext>
            </a:extLst>
          </p:cNvPr>
          <p:cNvSpPr>
            <a:spLocks noChangeArrowheads="1"/>
          </p:cNvSpPr>
          <p:nvPr/>
        </p:nvSpPr>
        <p:spPr bwMode="auto">
          <a:xfrm>
            <a:off x="3233738" y="337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38888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5E3-4CB5-4D55-9FBF-E331859C773B}"/>
              </a:ext>
            </a:extLst>
          </p:cNvPr>
          <p:cNvSpPr>
            <a:spLocks noGrp="1"/>
          </p:cNvSpPr>
          <p:nvPr>
            <p:ph type="ctrTitle"/>
          </p:nvPr>
        </p:nvSpPr>
        <p:spPr>
          <a:xfrm>
            <a:off x="0" y="20320"/>
            <a:ext cx="12192000" cy="812800"/>
          </a:xfrm>
          <a:solidFill>
            <a:srgbClr val="7030A0"/>
          </a:solidFill>
        </p:spPr>
        <p:txBody>
          <a:bodyPr>
            <a:normAutofit/>
          </a:bodyPr>
          <a:lstStyle/>
          <a:p>
            <a:pPr algn="l"/>
            <a:r>
              <a:rPr lang="en-GB" sz="4000" dirty="0">
                <a:solidFill>
                  <a:schemeClr val="bg1"/>
                </a:solidFill>
                <a:latin typeface="Arial" panose="020B0604020202020204" pitchFamily="34" charset="0"/>
                <a:cs typeface="Arial" panose="020B0604020202020204" pitchFamily="34" charset="0"/>
              </a:rPr>
              <a:t>Control Procedure</a:t>
            </a:r>
          </a:p>
        </p:txBody>
      </p:sp>
      <p:sp>
        <p:nvSpPr>
          <p:cNvPr id="3" name="Rectangle 2">
            <a:extLst>
              <a:ext uri="{FF2B5EF4-FFF2-40B4-BE49-F238E27FC236}">
                <a16:creationId xmlns:a16="http://schemas.microsoft.com/office/drawing/2014/main" id="{8A2A2FC2-64A8-455D-B53B-CEE8E70F3F07}"/>
              </a:ext>
            </a:extLst>
          </p:cNvPr>
          <p:cNvSpPr/>
          <p:nvPr/>
        </p:nvSpPr>
        <p:spPr>
          <a:xfrm>
            <a:off x="365760" y="1208675"/>
            <a:ext cx="10911840" cy="4187428"/>
          </a:xfrm>
          <a:prstGeom prst="rect">
            <a:avLst/>
          </a:prstGeom>
        </p:spPr>
        <p:txBody>
          <a:bodyPr wrap="square">
            <a:spAutoFit/>
          </a:bodyPr>
          <a:lstStyle/>
          <a:p>
            <a:pPr>
              <a:lnSpc>
                <a:spcPct val="107000"/>
              </a:lnSpc>
              <a:spcAft>
                <a:spcPts val="800"/>
              </a:spcAft>
            </a:pPr>
            <a:r>
              <a:rPr lang="en-GB" b="1" dirty="0">
                <a:solidFill>
                  <a:srgbClr val="7030A0"/>
                </a:solidFill>
                <a:latin typeface="Arial" panose="020B0604020202020204" pitchFamily="34" charset="0"/>
                <a:cs typeface="Latha" panose="020B0604020202020204" pitchFamily="34" charset="0"/>
              </a:rPr>
              <a:t>Problem Reporting</a:t>
            </a:r>
          </a:p>
          <a:p>
            <a:pPr>
              <a:lnSpc>
                <a:spcPct val="107000"/>
              </a:lnSpc>
              <a:spcAft>
                <a:spcPts val="800"/>
              </a:spcAft>
            </a:pPr>
            <a:b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b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Defect will be recorded in defect management tool Azure and reported the development team. In the daily meeting the defect status will be updated to the sprint team. I case the defect is pending for unspecified time which affects the major functionality the status will be documented the reported to the higher management.</a:t>
            </a:r>
          </a:p>
          <a:p>
            <a:pPr>
              <a:lnSpc>
                <a:spcPct val="107000"/>
              </a:lnSpc>
              <a:spcAft>
                <a:spcPts val="800"/>
              </a:spcAft>
            </a:pPr>
            <a:endParaRPr lang="en-GB" sz="1600" dirty="0">
              <a:solidFill>
                <a:srgbClr val="3A3A3A"/>
              </a:solidFill>
              <a:effectLst/>
              <a:latin typeface="Arial" panose="020B0604020202020204" pitchFamily="34" charset="0"/>
              <a:ea typeface="Calibri" panose="020F0502020204030204" pitchFamily="34" charset="0"/>
              <a:cs typeface="Latha" panose="020B0604020202020204" pitchFamily="34" charset="0"/>
            </a:endParaRPr>
          </a:p>
          <a:p>
            <a:pPr>
              <a:lnSpc>
                <a:spcPct val="107000"/>
              </a:lnSpc>
              <a:spcAft>
                <a:spcPts val="800"/>
              </a:spcAft>
            </a:pPr>
            <a:r>
              <a:rPr lang="en-GB" sz="1600" b="1" dirty="0">
                <a:solidFill>
                  <a:srgbClr val="3A3A3A"/>
                </a:solidFill>
                <a:latin typeface="Arial" panose="020B0604020202020204" pitchFamily="34" charset="0"/>
                <a:ea typeface="Calibri" panose="020F0502020204030204" pitchFamily="34" charset="0"/>
                <a:cs typeface="Latha" panose="020B0604020202020204" pitchFamily="34" charset="0"/>
              </a:rPr>
              <a:t>Key Owners:</a:t>
            </a:r>
          </a:p>
          <a:p>
            <a:pPr>
              <a:lnSpc>
                <a:spcPct val="107000"/>
              </a:lnSpc>
              <a:spcAft>
                <a:spcPts val="800"/>
              </a:spcAft>
            </a:pPr>
            <a:endParaRPr lang="en-GB" sz="1600" b="1" dirty="0">
              <a:solidFill>
                <a:srgbClr val="3A3A3A"/>
              </a:solidFill>
              <a:latin typeface="Arial" panose="020B0604020202020204" pitchFamily="34" charset="0"/>
              <a:ea typeface="Calibri" panose="020F0502020204030204" pitchFamily="34" charset="0"/>
              <a:cs typeface="Latha" panose="020B0604020202020204" pitchFamily="34" charset="0"/>
            </a:endParaRPr>
          </a:p>
          <a:p>
            <a:pPr>
              <a:lnSpc>
                <a:spcPct val="107000"/>
              </a:lnSpc>
              <a:spcAft>
                <a:spcPts val="800"/>
              </a:spcAft>
            </a:pPr>
            <a:r>
              <a:rPr lang="en-GB" sz="1600" b="1" dirty="0">
                <a:solidFill>
                  <a:srgbClr val="3A3A3A"/>
                </a:solidFill>
                <a:effectLst/>
                <a:latin typeface="Arial" panose="020B0604020202020204" pitchFamily="34" charset="0"/>
                <a:ea typeface="Calibri" panose="020F0502020204030204" pitchFamily="34" charset="0"/>
                <a:cs typeface="Latha" panose="020B0604020202020204" pitchFamily="34" charset="0"/>
              </a:rPr>
              <a:t>First Level   </a:t>
            </a:r>
            <a:r>
              <a:rPr lang="en-GB" sz="1600" dirty="0">
                <a:solidFill>
                  <a:srgbClr val="3A3A3A"/>
                </a:solidFill>
                <a:effectLst/>
                <a:latin typeface="Arial" panose="020B0604020202020204" pitchFamily="34" charset="0"/>
                <a:ea typeface="Calibri" panose="020F0502020204030204" pitchFamily="34" charset="0"/>
                <a:cs typeface="Latha" panose="020B0604020202020204" pitchFamily="34" charset="0"/>
              </a:rPr>
              <a:t>:   Tester</a:t>
            </a:r>
            <a:r>
              <a:rPr lang="en-GB" sz="1600" dirty="0">
                <a:solidFill>
                  <a:srgbClr val="3A3A3A"/>
                </a:solidFill>
                <a:latin typeface="Arial" panose="020B0604020202020204" pitchFamily="34" charset="0"/>
                <a:ea typeface="Calibri" panose="020F0502020204030204" pitchFamily="34" charset="0"/>
                <a:cs typeface="Latha" panose="020B0604020202020204" pitchFamily="34" charset="0"/>
              </a:rPr>
              <a:t>s, Test Lead and Development team</a:t>
            </a:r>
          </a:p>
          <a:p>
            <a:pPr>
              <a:lnSpc>
                <a:spcPct val="107000"/>
              </a:lnSpc>
              <a:spcAft>
                <a:spcPts val="800"/>
              </a:spcAft>
            </a:pPr>
            <a:r>
              <a:rPr lang="en-GB" sz="1600" b="1" dirty="0">
                <a:solidFill>
                  <a:srgbClr val="3A3A3A"/>
                </a:solidFill>
                <a:effectLst/>
                <a:latin typeface="Arial" panose="020B0604020202020204" pitchFamily="34" charset="0"/>
                <a:ea typeface="Calibri" panose="020F0502020204030204" pitchFamily="34" charset="0"/>
                <a:cs typeface="Latha" panose="020B0604020202020204" pitchFamily="34" charset="0"/>
              </a:rPr>
              <a:t>Sconed Level :  </a:t>
            </a:r>
            <a:r>
              <a:rPr lang="en-GB" sz="1600" dirty="0">
                <a:solidFill>
                  <a:srgbClr val="3A3A3A"/>
                </a:solidFill>
                <a:effectLst/>
                <a:latin typeface="Arial" panose="020B0604020202020204" pitchFamily="34" charset="0"/>
                <a:ea typeface="Calibri" panose="020F0502020204030204" pitchFamily="34" charset="0"/>
                <a:cs typeface="Latha" panose="020B0604020202020204" pitchFamily="34" charset="0"/>
              </a:rPr>
              <a:t>Test Manager, Scrum master and PO</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GB" dirty="0">
                <a:solidFill>
                  <a:srgbClr val="3A3A3A"/>
                </a:solidFill>
                <a:latin typeface="Arial" panose="020B0604020202020204" pitchFamily="34" charset="0"/>
                <a:ea typeface="Times New Roman" panose="02020603050405020304" pitchFamily="18" charset="0"/>
                <a:cs typeface="Latha" panose="020B0604020202020204" pitchFamily="34" charset="0"/>
              </a:rPr>
              <a:t> </a:t>
            </a:r>
            <a:endParaRPr lang="en-GB"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031966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1058</Words>
  <Application>Microsoft Office PowerPoint</Application>
  <PresentationFormat>Widescreen</PresentationFormat>
  <Paragraphs>169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Symbol</vt:lpstr>
      <vt:lpstr>Times New Roman</vt:lpstr>
      <vt:lpstr>Wingdings</vt:lpstr>
      <vt:lpstr>Office Theme</vt:lpstr>
      <vt:lpstr>HeroKuApp Test Plan</vt:lpstr>
      <vt:lpstr>Table of Content</vt:lpstr>
      <vt:lpstr>Summary and Objectives</vt:lpstr>
      <vt:lpstr>Scope</vt:lpstr>
      <vt:lpstr>Testing Strategy</vt:lpstr>
      <vt:lpstr>Testing Strategy                              Continued..</vt:lpstr>
      <vt:lpstr>Requirements</vt:lpstr>
      <vt:lpstr>Schedules</vt:lpstr>
      <vt:lpstr>Control Procedure</vt:lpstr>
      <vt:lpstr>Features</vt:lpstr>
      <vt:lpstr>Resource Roles and Responsibilities</vt:lpstr>
      <vt:lpstr>Dependencies, Risk/Assumption</vt:lpstr>
      <vt:lpstr>Approvals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Shyam Nithyanandham</dc:creator>
  <cp:lastModifiedBy>Shyam Nithyanandham</cp:lastModifiedBy>
  <cp:revision>14</cp:revision>
  <dcterms:created xsi:type="dcterms:W3CDTF">2021-07-20T08:46:14Z</dcterms:created>
  <dcterms:modified xsi:type="dcterms:W3CDTF">2021-07-20T10:41:52Z</dcterms:modified>
</cp:coreProperties>
</file>