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8" r:id="rId5"/>
    <p:sldId id="268" r:id="rId6"/>
    <p:sldId id="296" r:id="rId7"/>
    <p:sldId id="269" r:id="rId8"/>
    <p:sldId id="295" r:id="rId9"/>
    <p:sldId id="288" r:id="rId10"/>
    <p:sldId id="287" r:id="rId11"/>
    <p:sldId id="280" r:id="rId12"/>
    <p:sldId id="281" r:id="rId13"/>
    <p:sldId id="283" r:id="rId14"/>
    <p:sldId id="289" r:id="rId15"/>
    <p:sldId id="282" r:id="rId16"/>
    <p:sldId id="285" r:id="rId17"/>
    <p:sldId id="290" r:id="rId18"/>
    <p:sldId id="284" r:id="rId19"/>
    <p:sldId id="291" r:id="rId20"/>
    <p:sldId id="286" r:id="rId21"/>
    <p:sldId id="292" r:id="rId22"/>
    <p:sldId id="293" r:id="rId23"/>
    <p:sldId id="294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817"/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25" autoAdjust="0"/>
    <p:restoredTop sz="87949" autoAdjust="0"/>
  </p:normalViewPr>
  <p:slideViewPr>
    <p:cSldViewPr snapToGrid="0" showGuides="1">
      <p:cViewPr>
        <p:scale>
          <a:sx n="90" d="100"/>
          <a:sy n="90" d="100"/>
        </p:scale>
        <p:origin x="1032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1:41:17.6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1172 5 24575,'-1'-3'0,"-2"2"0,3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1:41:48.446"/>
    </inkml:context>
    <inkml:brush xml:id="br0">
      <inkml:brushProperty name="width" value="0.025" units="cm"/>
      <inkml:brushProperty name="height" value="0.025" units="cm"/>
      <inkml:brushProperty name="color" value="#CC912C"/>
      <inkml:brushProperty name="inkEffects" value="gold"/>
      <inkml:brushProperty name="anchorX" value="-77291.10156"/>
      <inkml:brushProperty name="anchorY" value="-25737.54102"/>
      <inkml:brushProperty name="scaleFactor" value="0.5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11/10/2021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11/10/2021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1988598"/>
            <a:ext cx="5143500" cy="2275498"/>
          </a:xfrm>
        </p:spPr>
        <p:txBody>
          <a:bodyPr/>
          <a:lstStyle/>
          <a:p>
            <a:r>
              <a:rPr lang="en-US" sz="4800" dirty="0"/>
              <a:t>Atm simulation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1612829"/>
          </a:xfrm>
        </p:spPr>
        <p:txBody>
          <a:bodyPr/>
          <a:lstStyle/>
          <a:p>
            <a:r>
              <a:rPr lang="en-US" dirty="0"/>
              <a:t>JAVA LAB PROJECT</a:t>
            </a:r>
          </a:p>
          <a:p>
            <a:endParaRPr lang="en-US" dirty="0"/>
          </a:p>
          <a:p>
            <a:r>
              <a:rPr lang="en-US" sz="2000" dirty="0"/>
              <a:t>GROUP-9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80691A1-816B-4EEF-86DB-97422678082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8333" r="8333"/>
          <a:stretch>
            <a:fillRect/>
          </a:stretch>
        </p:blipFill>
        <p:spPr/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0D3603-10C2-4B9F-9B9A-0E65D5A5924D}"/>
              </a:ext>
            </a:extLst>
          </p:cNvPr>
          <p:cNvSpPr/>
          <p:nvPr/>
        </p:nvSpPr>
        <p:spPr>
          <a:xfrm>
            <a:off x="10005135" y="346230"/>
            <a:ext cx="1819922" cy="78123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0F1021-034E-4221-A76E-BC7DCE0A6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027" y="346230"/>
            <a:ext cx="1903161" cy="148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5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0AFD-D513-436D-93F8-46144972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4A93CA-22FA-48F1-A435-AD14D867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606B5-34F3-4869-A1AB-1BB15F58E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639" y="292963"/>
            <a:ext cx="10885811" cy="624100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rgbClr val="FFC000"/>
                </a:solidFill>
              </a:rPr>
              <a:t>Transaction.java: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 is the base class where all the classes getting derived from, since there are many type of transactions such as withdrawal, deposit and transfer so it has to be declared abstract.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bg1">
                    <a:lumMod val="85000"/>
                  </a:schemeClr>
                </a:solidFill>
                <a:effectLst/>
              </a:rPr>
              <a:t>To perform the transaction abstract method is defined here so that it can be overridden by each subclass.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Some basic methods are defined in this class.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dirty="0">
                <a:solidFill>
                  <a:srgbClr val="FFC000"/>
                </a:solidFill>
              </a:rPr>
              <a:t>BalanceInquiry.java: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This class extends Transaction class and implements Runnable interface.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BalanceInquiry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constructor is invoked  by creating object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</a:rPr>
              <a:t>BIrun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in ATM class after the user chooses option1 with data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en-IN" sz="1800" b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userAccountNumber</a:t>
            </a:r>
            <a:r>
              <a:rPr lang="en-IN" sz="18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800" b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atmScreen</a:t>
            </a:r>
            <a:r>
              <a:rPr lang="en-IN" sz="18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800" b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atmBankDatabase</a:t>
            </a:r>
            <a:r>
              <a:rPr lang="en-IN" sz="18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).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BalanceInquiry</a:t>
            </a:r>
            <a:r>
              <a:rPr lang="en-IN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constructor -&gt; Since it extends Transaction class , super keyword invokes parent class constructor.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Object of Balance Inquiry(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BIrun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 is created and used as runnable for creating the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BIThread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BIThread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is started and join method is used so the thread execution is not stopped until its completion.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BalanceInquiry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overrides execute method to display the total balance and available balance of the user.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 synchronized blocks being synchronized on the same object can only have one thread executing inside them at a time.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 other threads attempting to enter the synchronized block are blocked until the thread inside the synchronized block exits the block.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22737E4-4719-48D5-BC4C-89D144BDC2D9}"/>
                  </a:ext>
                </a:extLst>
              </p14:cNvPr>
              <p14:cNvContentPartPr/>
              <p14:nvPr/>
            </p14:nvContentPartPr>
            <p14:xfrm>
              <a:off x="3480200" y="666503"/>
              <a:ext cx="1800" cy="18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22737E4-4719-48D5-BC4C-89D144BDC2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5880" y="662183"/>
                <a:ext cx="1044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E4C550A-4182-408E-98BD-E57F112840D9}"/>
                  </a:ext>
                </a:extLst>
              </p14:cNvPr>
              <p14:cNvContentPartPr/>
              <p14:nvPr/>
            </p14:nvContentPartPr>
            <p14:xfrm>
              <a:off x="-754840" y="470303"/>
              <a:ext cx="360" cy="3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E4C550A-4182-408E-98BD-E57F112840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59160" y="465983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2E579F5-88ED-4D4B-A9DC-DC39C501C04B}"/>
              </a:ext>
            </a:extLst>
          </p:cNvPr>
          <p:cNvSpPr/>
          <p:nvPr/>
        </p:nvSpPr>
        <p:spPr>
          <a:xfrm>
            <a:off x="461639" y="6265333"/>
            <a:ext cx="135022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80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F21057-6BC2-4C3D-BAC6-A59AF0A7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4DC6B2-3237-4AA9-B018-A32FB25B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453679-2E80-4C58-9D8A-AFA52718C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54" y="1428471"/>
            <a:ext cx="4772691" cy="4001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82303F-2387-479F-9456-D7497CA156E9}"/>
              </a:ext>
            </a:extLst>
          </p:cNvPr>
          <p:cNvSpPr txBox="1"/>
          <p:nvPr/>
        </p:nvSpPr>
        <p:spPr>
          <a:xfrm>
            <a:off x="4118027" y="651383"/>
            <a:ext cx="408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Output for Balance Inquiry</a:t>
            </a:r>
          </a:p>
          <a:p>
            <a:r>
              <a:rPr lang="en-US" dirty="0"/>
              <a:t>                </a:t>
            </a:r>
            <a:r>
              <a:rPr lang="en-US" dirty="0">
                <a:solidFill>
                  <a:srgbClr val="00B050"/>
                </a:solidFill>
              </a:rPr>
              <a:t>Choose option1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39F533-D7F4-4FD9-91C7-AA6C28439561}"/>
              </a:ext>
            </a:extLst>
          </p:cNvPr>
          <p:cNvSpPr/>
          <p:nvPr/>
        </p:nvSpPr>
        <p:spPr>
          <a:xfrm>
            <a:off x="515938" y="6256421"/>
            <a:ext cx="1056188" cy="449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4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011C-257D-4480-9E7E-1DCCAE2A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061051" cy="45719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29700-E984-46C4-9EB1-E99526B1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71B49-014A-4C9E-AE04-EAE840CB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373" y="214894"/>
            <a:ext cx="11416683" cy="642821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C000"/>
                </a:solidFill>
              </a:rPr>
              <a:t>Deposit.java: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Deposit class is used to deposit cash and it takes the amount from user and updates the available and total balance of the user in bank database.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Deposit constructor is invoked  by creating object D in ATM class after the user chooses option3 with data (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userAccountNumber</a:t>
            </a:r>
            <a:r>
              <a:rPr lang="en-IN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atmScreen</a:t>
            </a:r>
            <a:r>
              <a:rPr lang="en-IN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atmBankDatabase</a:t>
            </a:r>
            <a:r>
              <a:rPr lang="en-IN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atmKeypad</a:t>
            </a:r>
            <a:r>
              <a:rPr lang="en-IN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atmDepositSlot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Deposit constructor -&gt; Since Deposit class extends Transaction class , super keyword invokes parent class constructor.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b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implementing Runnable 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 and class needs to implement run() 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method.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 synchronized blocks being synchronized on the same object can only have one thread executing inside them at a time.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 other threads attempting to enter the synchronized block are blocked until the thread inside the synchronized block exits the block.</a:t>
            </a:r>
          </a:p>
          <a:p>
            <a:pPr algn="l"/>
            <a:endParaRPr lang="en-US" sz="20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dirty="0">
                <a:solidFill>
                  <a:srgbClr val="FFC000"/>
                </a:solidFill>
              </a:rPr>
              <a:t>DepositSlot.java: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0" dirty="0">
                <a:solidFill>
                  <a:schemeClr val="bg1">
                    <a:lumMod val="85000"/>
                  </a:schemeClr>
                </a:solidFill>
                <a:effectLst/>
              </a:rPr>
              <a:t>The method is used 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to check whether </a:t>
            </a:r>
            <a:r>
              <a:rPr lang="en-IN" sz="2000" b="0" dirty="0">
                <a:solidFill>
                  <a:schemeClr val="bg1">
                    <a:lumMod val="85000"/>
                  </a:schemeClr>
                </a:solidFill>
                <a:effectLst/>
              </a:rPr>
              <a:t>deposit envelope was received or not.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236FB8-1382-4C9D-8CBC-57C031A9F955}"/>
              </a:ext>
            </a:extLst>
          </p:cNvPr>
          <p:cNvSpPr/>
          <p:nvPr/>
        </p:nvSpPr>
        <p:spPr>
          <a:xfrm>
            <a:off x="408373" y="6214369"/>
            <a:ext cx="1296140" cy="46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535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7A90-D25B-4A37-94E2-5C468C4C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62044E-FB05-4607-A1B0-90D8259E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25418-CC35-49C0-A6D2-DC1F2478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804" y="284085"/>
            <a:ext cx="10752646" cy="6171653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C000"/>
                </a:solidFill>
              </a:rPr>
              <a:t>Transfer.java: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used to transfer money from one account to another.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Transfer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constructor is invoked  by creating object T in ATM class after the user chooses option4 with data 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</a:t>
            </a:r>
            <a:r>
              <a:rPr lang="en-IN" sz="18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userAccountNumber</a:t>
            </a:r>
            <a:r>
              <a:rPr lang="en-IN" sz="18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8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atmScreen</a:t>
            </a:r>
            <a:r>
              <a:rPr lang="en-IN" sz="18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8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atmBankDatabase</a:t>
            </a:r>
            <a:r>
              <a:rPr lang="en-IN" sz="18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8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atmKeypad</a:t>
            </a:r>
            <a:r>
              <a:rPr lang="en-IN" sz="18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).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Transfer</a:t>
            </a:r>
            <a:r>
              <a:rPr lang="en-IN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constructor -&gt; Since Transfer class extends Transaction class , super keyword invokes parent class constructor.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800" b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implementing Runnable </a:t>
            </a:r>
            <a:r>
              <a:rPr lang="en-IN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 and class needs to implement run() </a:t>
            </a:r>
            <a:r>
              <a:rPr lang="en-IN" sz="1800" dirty="0">
                <a:solidFill>
                  <a:schemeClr val="bg1">
                    <a:lumMod val="85000"/>
                  </a:schemeClr>
                </a:solidFill>
              </a:rPr>
              <a:t>method.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 synchronized blocks being synchronized on the same object can only have one thread executing inside them at a time.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 other threads attempting to enter the synchronized block are blocked until the thread inside the synchronized block exits the block.</a:t>
            </a:r>
          </a:p>
          <a:p>
            <a:pPr algn="l"/>
            <a:endParaRPr lang="en-US" sz="1800" b="0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solidFill>
                <a:srgbClr val="FFC00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F4FFA8-CC03-4471-B8B5-DF376872AB02}"/>
              </a:ext>
            </a:extLst>
          </p:cNvPr>
          <p:cNvSpPr/>
          <p:nvPr/>
        </p:nvSpPr>
        <p:spPr>
          <a:xfrm>
            <a:off x="470517" y="6249880"/>
            <a:ext cx="1171852" cy="608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515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2FA881-CADB-4977-B5DD-28892745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02277E-4ADF-4308-BF8B-46E7778BC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923279"/>
            <a:ext cx="5157787" cy="82391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            </a:t>
            </a:r>
            <a:r>
              <a:rPr lang="en-US" b="0" dirty="0">
                <a:solidFill>
                  <a:srgbClr val="FF0000"/>
                </a:solidFill>
              </a:rPr>
              <a:t>Deposit Money</a:t>
            </a:r>
          </a:p>
          <a:p>
            <a:r>
              <a:rPr lang="en-IN" b="0" dirty="0">
                <a:solidFill>
                  <a:srgbClr val="FF0000"/>
                </a:solidFill>
              </a:rPr>
              <a:t>                </a:t>
            </a:r>
            <a:r>
              <a:rPr lang="en-IN" b="0" dirty="0">
                <a:solidFill>
                  <a:srgbClr val="00B050"/>
                </a:solidFill>
              </a:rPr>
              <a:t>Choose option 3</a:t>
            </a:r>
            <a:endParaRPr lang="en-IN" b="0" dirty="0">
              <a:solidFill>
                <a:srgbClr val="FF0000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514C0C-98D3-4B37-AD81-91133473E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1908699"/>
            <a:ext cx="5157787" cy="42809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A0E4F6B-85A5-4717-8963-0E4FEEC46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23279"/>
            <a:ext cx="5183188" cy="74572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                 </a:t>
            </a:r>
            <a:r>
              <a:rPr lang="en-US" b="0" dirty="0">
                <a:solidFill>
                  <a:srgbClr val="FF0000"/>
                </a:solidFill>
              </a:rPr>
              <a:t>Transfer Money</a:t>
            </a:r>
          </a:p>
          <a:p>
            <a:r>
              <a:rPr lang="en-IN" b="0" dirty="0">
                <a:solidFill>
                  <a:srgbClr val="00B050"/>
                </a:solidFill>
              </a:rPr>
              <a:t>                     Choose option 4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DFF05DA-906F-4046-8215-D1D4740B803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192" y="2554007"/>
            <a:ext cx="4962618" cy="2924736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2C10E3C-0926-4B6C-9660-C295159D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187367"/>
          </a:xfrm>
        </p:spPr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F7502C-7BEE-4949-A43F-D966FFB37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34" y="2554007"/>
            <a:ext cx="5390521" cy="292473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0FB62D-E7D0-47DE-B369-3FBC81034E53}"/>
              </a:ext>
            </a:extLst>
          </p:cNvPr>
          <p:cNvSpPr/>
          <p:nvPr/>
        </p:nvSpPr>
        <p:spPr>
          <a:xfrm>
            <a:off x="320842" y="6087979"/>
            <a:ext cx="1548063" cy="6176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080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1DAF-FE93-4CA2-9898-A7C9AC12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E6D2A9-C8B7-47A7-9FA7-ADCEBE0C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1B5B7-523B-4BCD-BFCF-9D6C07C2A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485" y="443884"/>
            <a:ext cx="11319030" cy="6125592"/>
          </a:xfrm>
        </p:spPr>
        <p:txBody>
          <a:bodyPr/>
          <a:lstStyle/>
          <a:p>
            <a:pPr algn="l"/>
            <a:r>
              <a:rPr lang="en-US" b="0" dirty="0">
                <a:solidFill>
                  <a:srgbClr val="FFC000"/>
                </a:solidFill>
                <a:effectLst/>
              </a:rPr>
              <a:t>Withdrawal.java: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bg1">
                    <a:lumMod val="85000"/>
                  </a:schemeClr>
                </a:solidFill>
                <a:effectLst/>
              </a:rPr>
              <a:t>Withdrawal is used to draw the money from the ATM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it takes the amount from user and updates the available and total balance of the user in bank database.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Withdrawal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constructor is invoked  by creating object W in ATM class after the user chooses option2 with data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(u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serAccountNumber</a:t>
            </a:r>
            <a:r>
              <a:rPr lang="en-IN" sz="18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atmScreen</a:t>
            </a:r>
            <a:r>
              <a:rPr lang="en-IN" sz="18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atmBankDatabase</a:t>
            </a:r>
            <a:r>
              <a:rPr lang="en-IN" sz="18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atmKeypad</a:t>
            </a:r>
            <a:r>
              <a:rPr lang="en-IN" sz="18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atmCashDispenser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Withdrawal</a:t>
            </a:r>
            <a:r>
              <a:rPr lang="en-IN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constructor -&gt; Since Withdrawal class extends Transaction class , super keyword invokes parent class constructor.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800" b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implementing Runnable </a:t>
            </a:r>
            <a:r>
              <a:rPr lang="en-IN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 and class needs to implement run() </a:t>
            </a:r>
            <a:r>
              <a:rPr lang="en-IN" sz="1800" dirty="0">
                <a:solidFill>
                  <a:schemeClr val="bg1">
                    <a:lumMod val="85000"/>
                  </a:schemeClr>
                </a:solidFill>
              </a:rPr>
              <a:t>method.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 synchronized blocks being synchronized on the same object can only have one thread executing inside them at a time.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 other threads attempting to enter the synchronized block are blocked until the thread inside the synchronized block exits the block.</a:t>
            </a:r>
          </a:p>
          <a:p>
            <a:pPr algn="l"/>
            <a:endParaRPr lang="en-US" b="0" dirty="0"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algn="l"/>
            <a:r>
              <a:rPr lang="en-US" dirty="0">
                <a:solidFill>
                  <a:srgbClr val="FFC000"/>
                </a:solidFill>
              </a:rPr>
              <a:t>CashDispenser.java: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ash dispenser is used to sends an instruction to the ATM to dispense the amount requested.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bg1">
                    <a:lumMod val="85000"/>
                  </a:schemeClr>
                </a:solidFill>
                <a:effectLst/>
              </a:rPr>
              <a:t>It indicates whether cash dispenser can dispense desired amount.</a:t>
            </a:r>
          </a:p>
          <a:p>
            <a:pPr algn="l"/>
            <a:endParaRPr lang="en-US" b="0" dirty="0"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dirty="0">
              <a:solidFill>
                <a:srgbClr val="FFC00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algn="l"/>
            <a:endParaRPr lang="en-US" b="0" dirty="0"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algn="l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A9278-FB86-43DB-8B39-687BF138D881}"/>
              </a:ext>
            </a:extLst>
          </p:cNvPr>
          <p:cNvSpPr/>
          <p:nvPr/>
        </p:nvSpPr>
        <p:spPr>
          <a:xfrm>
            <a:off x="436485" y="6276513"/>
            <a:ext cx="1312416" cy="554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768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750">
        <p15:prstTrans prst="curtains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A75A6-E204-41C3-8006-00928A33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74D125-F5F2-4E1D-BE34-13C012F6B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655" y="1492757"/>
            <a:ext cx="4496427" cy="411537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ED75AC-83C5-4750-9D23-603A60AA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15938" y="200902"/>
            <a:ext cx="11150600" cy="45719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C7FB9-1E89-49BE-AC70-BBD1B12D0A33}"/>
              </a:ext>
            </a:extLst>
          </p:cNvPr>
          <p:cNvSpPr txBox="1"/>
          <p:nvPr/>
        </p:nvSpPr>
        <p:spPr>
          <a:xfrm>
            <a:off x="4128116" y="603538"/>
            <a:ext cx="2974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   Withdrawal Money</a:t>
            </a:r>
          </a:p>
          <a:p>
            <a:r>
              <a:rPr lang="en-US" dirty="0">
                <a:solidFill>
                  <a:srgbClr val="FF0000"/>
                </a:solidFill>
              </a:rPr>
              <a:t>          </a:t>
            </a:r>
            <a:r>
              <a:rPr lang="en-US" dirty="0">
                <a:solidFill>
                  <a:srgbClr val="00B050"/>
                </a:solidFill>
              </a:rPr>
              <a:t>Choose option 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D8E542-D3BF-47C1-A2A9-B4296F04A776}"/>
              </a:ext>
            </a:extLst>
          </p:cNvPr>
          <p:cNvSpPr/>
          <p:nvPr/>
        </p:nvSpPr>
        <p:spPr>
          <a:xfrm>
            <a:off x="425116" y="6176211"/>
            <a:ext cx="1251284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473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8278-7147-4A64-A03A-1002FCA8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B10EE-51A3-4D82-8E92-EFFF529E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6A0DC-6FBF-4979-A233-A76B42016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70" y="452762"/>
            <a:ext cx="11010086" cy="6116714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C000"/>
                </a:solidFill>
              </a:rPr>
              <a:t>client.java and server.java: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 this application, client sends a message to the server, server reads the message and prints it.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Here, two classes are being used: Socket and ServerSocket.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ServerSocket class can be used to create a server socket. This object is used to establish communication with the clients.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socket is simply an endpoint for communications between the machines. The Socket class can be used to create a socket.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Socket class is used to communicate client and server.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Through this class, we can read and write message.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ServerSocket class is used at server-side.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accept() method of ServerSocket class blocks the console until the client is connected.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After the successful connection of client, it returns the instance of Socket at server-side.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To create the server application, we need to create the instance of ServerSocket class. Here, we are using 1234 port number for the communication between the client and server.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9688FA-C418-4E4F-AB18-C8454B35FA4B}"/>
              </a:ext>
            </a:extLst>
          </p:cNvPr>
          <p:cNvSpPr/>
          <p:nvPr/>
        </p:nvSpPr>
        <p:spPr>
          <a:xfrm>
            <a:off x="506027" y="6134470"/>
            <a:ext cx="1100831" cy="705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496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69B72C-8EDF-4ED8-841B-34E5F197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47AB4-3F9B-4DA6-A920-62BB49A2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390617"/>
            <a:ext cx="10837862" cy="57863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F32F2A-A41C-4220-8AFF-356DFFD1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45719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BEBED5-FD01-4CBB-ABF7-C540AFB42DAF}"/>
              </a:ext>
            </a:extLst>
          </p:cNvPr>
          <p:cNvSpPr/>
          <p:nvPr/>
        </p:nvSpPr>
        <p:spPr>
          <a:xfrm>
            <a:off x="515938" y="6176963"/>
            <a:ext cx="1072230" cy="576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F1102D-4924-4B4F-9923-CDD9C63BF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41119"/>
            <a:ext cx="11658600" cy="4320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D7C15A-55BB-4565-A553-36CD95C66691}"/>
              </a:ext>
            </a:extLst>
          </p:cNvPr>
          <p:cNvSpPr txBox="1"/>
          <p:nvPr/>
        </p:nvSpPr>
        <p:spPr>
          <a:xfrm>
            <a:off x="1778000" y="651933"/>
            <a:ext cx="884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       Using networking to establish a connection between client and server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AA203-9252-4DAB-99B1-A6FE27A6B924}"/>
              </a:ext>
            </a:extLst>
          </p:cNvPr>
          <p:cNvSpPr txBox="1"/>
          <p:nvPr/>
        </p:nvSpPr>
        <p:spPr>
          <a:xfrm>
            <a:off x="1778000" y="5985933"/>
            <a:ext cx="235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            Server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85B39-B2E0-452D-85CA-676E9510CED5}"/>
              </a:ext>
            </a:extLst>
          </p:cNvPr>
          <p:cNvSpPr txBox="1"/>
          <p:nvPr/>
        </p:nvSpPr>
        <p:spPr>
          <a:xfrm>
            <a:off x="7763933" y="5892800"/>
            <a:ext cx="204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Client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9811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9BE946-8485-4EE7-A6BF-FD421012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Summary</a:t>
            </a:r>
            <a:endParaRPr lang="en-IN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E133A-121A-4A58-80F8-4B2786BE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2B370D-5823-49F3-81FE-1FAFCCCA5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4605768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By using the multi-threading, synchronization, inheritance, method overriding, encapsulation and other java concepts we achieved our objectives.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Using an ATM, customers can access their bank deposit or credit accounts in order to make a variety of financial transactions, most notably cash withdrawals and balance checking, as well as transferring credit to and from mobile phones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2000" b="1" u="sng" dirty="0">
                <a:solidFill>
                  <a:schemeClr val="bg1">
                    <a:lumMod val="85000"/>
                  </a:schemeClr>
                </a:solidFill>
              </a:rPr>
              <a:t>IDEAS: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 future, the project has scope to be turned out into an online banking website(interface) so it can be used anywhere and anytime easily.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 the future is going to be more on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Digital World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we want to convert into an online interface so it can be more user-friendly.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We may also add more features to this project to make it more useful and easier to use.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126FF3-E2E2-4ECA-86E0-FD953B0CE0AF}"/>
              </a:ext>
            </a:extLst>
          </p:cNvPr>
          <p:cNvSpPr/>
          <p:nvPr/>
        </p:nvSpPr>
        <p:spPr>
          <a:xfrm>
            <a:off x="470517" y="6232124"/>
            <a:ext cx="1074198" cy="625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177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Group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178" y="1154831"/>
            <a:ext cx="9036736" cy="3630233"/>
          </a:xfrm>
        </p:spPr>
        <p:txBody>
          <a:bodyPr/>
          <a:lstStyle/>
          <a:p>
            <a:pPr algn="l"/>
            <a:r>
              <a:rPr lang="en-US" sz="2800" dirty="0"/>
              <a:t>1) NITTALA RAMA KIRAN           - LCI2020006</a:t>
            </a:r>
          </a:p>
          <a:p>
            <a:pPr algn="l"/>
            <a:r>
              <a:rPr lang="en-US" sz="2800" dirty="0"/>
              <a:t>2) NUNNA SHYAM PRAVEEN     - LCI2020036</a:t>
            </a:r>
          </a:p>
          <a:p>
            <a:pPr algn="l"/>
            <a:r>
              <a:rPr lang="en-US" sz="2800" dirty="0"/>
              <a:t>3) BADIREDDY SHAMITHA         - LCI2020060</a:t>
            </a:r>
          </a:p>
          <a:p>
            <a:pPr algn="l"/>
            <a:r>
              <a:rPr lang="en-US" sz="2800" dirty="0"/>
              <a:t>4) ABHINAV JALLURI                   - LCI2020068</a:t>
            </a:r>
          </a:p>
          <a:p>
            <a:pPr algn="l"/>
            <a:r>
              <a:rPr lang="en-US" sz="2800" dirty="0"/>
              <a:t>5) BANOTH SRIKANTH                - LCI2020079</a:t>
            </a:r>
          </a:p>
          <a:p>
            <a:pPr algn="l"/>
            <a:r>
              <a:rPr lang="en-US" sz="2800" dirty="0"/>
              <a:t>6) RUTHVIKA KALSANI                - LCS2020038</a:t>
            </a:r>
          </a:p>
          <a:p>
            <a:pPr algn="l"/>
            <a:endParaRPr lang="en-US" sz="2000" dirty="0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66402BFA-8AEB-48B3-88F2-70616EA91B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32" r="532"/>
          <a:stretch>
            <a:fillRect/>
          </a:stretch>
        </p:blipFill>
        <p:spPr>
          <a:xfrm>
            <a:off x="7696200" y="1828800"/>
            <a:ext cx="4368800" cy="4119563"/>
          </a:xfr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6D4D8F5-62E6-470A-91B7-607B70803F0B}"/>
              </a:ext>
            </a:extLst>
          </p:cNvPr>
          <p:cNvSpPr/>
          <p:nvPr/>
        </p:nvSpPr>
        <p:spPr>
          <a:xfrm>
            <a:off x="372862" y="6267635"/>
            <a:ext cx="1171853" cy="407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DFE4-58F3-41EF-B776-4915BFAB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Conclusion</a:t>
            </a:r>
            <a:endParaRPr lang="en-IN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116FB5-03B9-4C92-957F-7881F3F7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78473-4860-48F5-A2DA-D699D1F4C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5103519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bg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While working on this project we have gained much command on Java.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</a:rPr>
              <a:t>“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 Keeping subject apart, In this journey we have realized the importance of team work and learnt a lot of new things which are going to be helpful in our future”.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5968D8-A267-45A1-B6F7-727CC265E8B2}"/>
              </a:ext>
            </a:extLst>
          </p:cNvPr>
          <p:cNvSpPr/>
          <p:nvPr/>
        </p:nvSpPr>
        <p:spPr>
          <a:xfrm>
            <a:off x="397933" y="6121400"/>
            <a:ext cx="1303867" cy="55403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489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 descr="cityscape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>
          <a:xfrm>
            <a:off x="790339" y="353186"/>
            <a:ext cx="5305661" cy="5305661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7" y="3158641"/>
            <a:ext cx="5722223" cy="92180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02130" y="4987857"/>
            <a:ext cx="3100658" cy="404244"/>
          </a:xfrm>
        </p:spPr>
        <p:txBody>
          <a:bodyPr/>
          <a:lstStyle/>
          <a:p>
            <a:r>
              <a:rPr lang="en-US" dirty="0"/>
              <a:t>http://www.contoso.com/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E56B5E-85B7-4A7F-A23A-FEAD3D74D9DA}"/>
              </a:ext>
            </a:extLst>
          </p:cNvPr>
          <p:cNvSpPr/>
          <p:nvPr/>
        </p:nvSpPr>
        <p:spPr>
          <a:xfrm>
            <a:off x="9873916" y="353186"/>
            <a:ext cx="2053389" cy="84997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0CA59-B257-4729-8644-E6A482E6A237}"/>
              </a:ext>
            </a:extLst>
          </p:cNvPr>
          <p:cNvSpPr/>
          <p:nvPr/>
        </p:nvSpPr>
        <p:spPr>
          <a:xfrm>
            <a:off x="6360695" y="4363453"/>
            <a:ext cx="5462337" cy="122722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0176A2-A4BE-4F14-A1CB-803C5529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3200"/>
            <a:ext cx="10737850" cy="919544"/>
          </a:xfrm>
        </p:spPr>
        <p:txBody>
          <a:bodyPr/>
          <a:lstStyle/>
          <a:p>
            <a:pPr algn="l"/>
            <a:r>
              <a:rPr lang="en-US" sz="3600" dirty="0"/>
              <a:t>Division of topics</a:t>
            </a:r>
            <a:endParaRPr lang="en-I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91F47-C95B-4A87-B98E-BF169033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8C35AE-4A7D-49A5-9B73-6B4C1E39E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22744"/>
            <a:ext cx="11048556" cy="5520362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 RAMA KIRAN           -  INTRODUCTION AND ATM WORKING CONCEPT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 SHAMITHA               - DEPOSIT AND TRANSFER CONCEPT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 SRIKANTH                - WITHDRAWAL CONCEPT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 ABHINAV                  - TRANSACTION CONCEPT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 RUTHVIKA               - BANK DATABASE (STORAGE) CONCEPT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 SHYAM PRAVEEN    - CLIENT – SERVER COMMUNICATION CONCEPT AND SUMMARY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543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286934"/>
            <a:ext cx="4487334" cy="1168399"/>
          </a:xfrm>
        </p:spPr>
        <p:txBody>
          <a:bodyPr/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582333"/>
            <a:ext cx="4981574" cy="3420534"/>
          </a:xfrm>
        </p:spPr>
        <p:txBody>
          <a:bodyPr anchor="t"/>
          <a:lstStyle/>
          <a:p>
            <a:pPr marL="0" indent="0">
              <a:buNone/>
            </a:pPr>
            <a:endParaRPr lang="en-US" sz="16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</a:rPr>
              <a:t>An automated teller machine (ATM) is a computerized telecommunications device.</a:t>
            </a:r>
          </a:p>
          <a:p>
            <a:pPr marL="0" indent="0">
              <a:buNone/>
            </a:pPr>
            <a:endParaRPr lang="en-US" sz="2000" b="0" i="0" dirty="0"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It </a:t>
            </a:r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</a:rPr>
              <a:t>provides the customers of a financial institution / bank with access to financial transactions in a public space without the need for a human clerk or bank teller round the clock (24 hours a day).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02124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202124"/>
              </a:solidFill>
              <a:effectLst/>
            </a:endParaRPr>
          </a:p>
          <a:p>
            <a:pPr marL="0" indent="0">
              <a:buNone/>
            </a:pPr>
            <a:endParaRPr lang="en-US" sz="2800" b="1" u="sng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96725" y="6456363"/>
            <a:ext cx="295275" cy="187325"/>
          </a:xfrm>
        </p:spPr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CDA00F-0BCF-4756-A3AA-A21C03B54113}"/>
              </a:ext>
            </a:extLst>
          </p:cNvPr>
          <p:cNvSpPr/>
          <p:nvPr/>
        </p:nvSpPr>
        <p:spPr>
          <a:xfrm>
            <a:off x="408373" y="6249880"/>
            <a:ext cx="1145219" cy="479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F8AA95-781E-489C-B809-F29C44026247}"/>
              </a:ext>
            </a:extLst>
          </p:cNvPr>
          <p:cNvCxnSpPr>
            <a:cxnSpLocks/>
          </p:cNvCxnSpPr>
          <p:nvPr/>
        </p:nvCxnSpPr>
        <p:spPr>
          <a:xfrm>
            <a:off x="6516210" y="4234649"/>
            <a:ext cx="2547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F52DA65-FBD0-423C-9778-7A6A9B5E0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1" y="1526959"/>
            <a:ext cx="4981574" cy="348795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B80B99-7C0A-443B-8985-776ED6ED4C57}"/>
              </a:ext>
            </a:extLst>
          </p:cNvPr>
          <p:cNvSpPr/>
          <p:nvPr/>
        </p:nvSpPr>
        <p:spPr>
          <a:xfrm>
            <a:off x="408373" y="6249880"/>
            <a:ext cx="1145219" cy="47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A31305-51A8-4725-93A2-BF1E58FD1A3D}"/>
              </a:ext>
            </a:extLst>
          </p:cNvPr>
          <p:cNvSpPr/>
          <p:nvPr/>
        </p:nvSpPr>
        <p:spPr>
          <a:xfrm>
            <a:off x="9795933" y="389467"/>
            <a:ext cx="2100792" cy="89746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8B992F-7DFD-45FD-8A16-EC1E7B5A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Motivation</a:t>
            </a:r>
            <a:endParaRPr lang="en-IN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EB72CC-5DC2-416B-94D8-98E12A11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5306719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/>
              <a:t>To help the  Banking system to be more efficient.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/>
              <a:t>To create an user friendly environment that motivates user to perform transactions easily and securely.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/>
              <a:t>To help the Banking systems keep proper records of all the transactions.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/>
              <a:t>The push for our project ATM simulation system was motivated by the need to shorten banking hours, reduce congestion in bank branches, and cut labor costs.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/>
              <a:t>The prospect of attracting more customers with shiny new gadgetry appealed to the businessmen and opened the doors to up-selling them on loans and credit cards.</a:t>
            </a:r>
          </a:p>
          <a:p>
            <a:pPr algn="l"/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15158-2365-473B-8DA8-1FD743CBD02F}"/>
              </a:ext>
            </a:extLst>
          </p:cNvPr>
          <p:cNvSpPr/>
          <p:nvPr/>
        </p:nvSpPr>
        <p:spPr>
          <a:xfrm>
            <a:off x="465667" y="6163732"/>
            <a:ext cx="1202266" cy="51170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29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3384FC-1557-4409-A5FB-978719F6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182563"/>
            <a:ext cx="10894689" cy="940181"/>
          </a:xfrm>
        </p:spPr>
        <p:txBody>
          <a:bodyPr/>
          <a:lstStyle/>
          <a:p>
            <a:pPr algn="l"/>
            <a:r>
              <a:rPr lang="en-US" sz="3600" dirty="0"/>
              <a:t>OBJECTIVES </a:t>
            </a:r>
            <a:endParaRPr lang="en-IN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96F9EE-0AD4-41E5-AE58-3E993CEC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93B7EA-F19C-4997-A124-D2862D3C7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761" y="1153348"/>
            <a:ext cx="10894689" cy="5302391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/>
              <a:t>This project has been created to provide a user-friendly ATM simulation interface using JAVA.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/>
              <a:t>Our main objectives to be achieved are:</a:t>
            </a:r>
          </a:p>
          <a:p>
            <a:pPr algn="l"/>
            <a:endParaRPr lang="en-IN" sz="2000" dirty="0"/>
          </a:p>
          <a:p>
            <a:pPr algn="l"/>
            <a:endParaRPr lang="en-IN" sz="2000" dirty="0"/>
          </a:p>
          <a:p>
            <a:pPr algn="l"/>
            <a:endParaRPr lang="en-IN" sz="2000" dirty="0"/>
          </a:p>
          <a:p>
            <a:pPr algn="l"/>
            <a:endParaRPr lang="en-IN" sz="2000" dirty="0"/>
          </a:p>
          <a:p>
            <a:pPr algn="l"/>
            <a:endParaRPr lang="en-IN" sz="20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/>
              <a:t>We have used inheritance, abstraction, multithreading, synchronization and other java topics to achieve our task.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/>
              <a:t>We are going to mention the way how we achieved our objectives in the following slides. </a:t>
            </a:r>
          </a:p>
          <a:p>
            <a:pPr algn="l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8E119-D0C6-4D0C-ACB7-5B6B14CCE1C7}"/>
              </a:ext>
            </a:extLst>
          </p:cNvPr>
          <p:cNvSpPr txBox="1"/>
          <p:nvPr/>
        </p:nvSpPr>
        <p:spPr>
          <a:xfrm>
            <a:off x="2210540" y="2050742"/>
            <a:ext cx="6931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V</a:t>
            </a:r>
            <a:r>
              <a:rPr lang="en-US" sz="1800" dirty="0">
                <a:solidFill>
                  <a:schemeClr val="bg1"/>
                </a:solidFill>
              </a:rPr>
              <a:t>iew account Balances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 Deposit Cash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 Withdraw Cash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 Transfer the amount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 Chat with Helpline (Customer-care)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DFBF9-A64E-4642-8A0E-2022D7D66782}"/>
              </a:ext>
            </a:extLst>
          </p:cNvPr>
          <p:cNvSpPr/>
          <p:nvPr/>
        </p:nvSpPr>
        <p:spPr>
          <a:xfrm>
            <a:off x="436515" y="6258758"/>
            <a:ext cx="1250242" cy="411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39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985B11-B9CF-4C8F-BBBA-691F35C5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600" dirty="0"/>
              <a:t>Project Description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EBD913-365F-4A56-9FEC-4D891B8C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F7CB66-4731-4A48-99B2-6B7B9B486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192" y="1122743"/>
            <a:ext cx="10453924" cy="5118259"/>
          </a:xfrm>
        </p:spPr>
        <p:txBody>
          <a:bodyPr>
            <a:normAutofit/>
          </a:bodyPr>
          <a:lstStyle/>
          <a:p>
            <a:pPr algn="l"/>
            <a:endParaRPr lang="en-US" sz="2000" dirty="0">
              <a:solidFill>
                <a:srgbClr val="FFC000"/>
              </a:solidFill>
            </a:endParaRPr>
          </a:p>
          <a:p>
            <a:pPr algn="l"/>
            <a:r>
              <a:rPr lang="en-US" sz="2000" dirty="0">
                <a:solidFill>
                  <a:srgbClr val="FFC000"/>
                </a:solidFill>
              </a:rPr>
              <a:t>ATMApp.java: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dirty="0"/>
              <a:t>It is the source file of the project containing main method.</a:t>
            </a:r>
          </a:p>
          <a:p>
            <a:pPr algn="l"/>
            <a:endParaRPr lang="en-IN" sz="2000" dirty="0"/>
          </a:p>
          <a:p>
            <a:pPr algn="l"/>
            <a:r>
              <a:rPr lang="en-US" sz="2000" dirty="0">
                <a:solidFill>
                  <a:srgbClr val="FFC000"/>
                </a:solidFill>
              </a:rPr>
              <a:t>ATM.java: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dirty="0"/>
              <a:t>Firstly, the user authentication will be checked, when you have entered your  Account number and your PIN.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dirty="0"/>
              <a:t>It verifies your credentials with the Bank database.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dirty="0"/>
              <a:t>It allows you to use its keypad where you can able to enter your details.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dirty="0"/>
              <a:t>All the objects of several classes get initialized in this file.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dirty="0"/>
              <a:t>After login, user is allowed to choose an option from the display menu.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dirty="0"/>
              <a:t>According to the option chosen corresponding object will be created.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8AA31-2B2C-46A0-8362-AA35F13A02CD}"/>
              </a:ext>
            </a:extLst>
          </p:cNvPr>
          <p:cNvSpPr/>
          <p:nvPr/>
        </p:nvSpPr>
        <p:spPr>
          <a:xfrm>
            <a:off x="506027" y="6241002"/>
            <a:ext cx="1171853" cy="43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993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B5BD38-23F6-43F9-AF14-78433588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8702A0-AAB3-4589-945A-009E9B6AA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9891" y="1939715"/>
            <a:ext cx="4243804" cy="301032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B024250-016F-4828-BF28-FBFF5D5A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EEA2D-5D42-407E-BD2A-7A224655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743" y="2299317"/>
            <a:ext cx="4625266" cy="2082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D47A32-E574-47ED-BF7C-FCE7D14EBC12}"/>
              </a:ext>
            </a:extLst>
          </p:cNvPr>
          <p:cNvSpPr txBox="1"/>
          <p:nvPr/>
        </p:nvSpPr>
        <p:spPr>
          <a:xfrm>
            <a:off x="7741328" y="1251751"/>
            <a:ext cx="431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 credentials are correct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33E65-6649-4016-AADD-7CCBE8AF43A7}"/>
              </a:ext>
            </a:extLst>
          </p:cNvPr>
          <p:cNvSpPr txBox="1"/>
          <p:nvPr/>
        </p:nvSpPr>
        <p:spPr>
          <a:xfrm>
            <a:off x="2467992" y="1349406"/>
            <a:ext cx="307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 credentials are incorrect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272D78-22D3-41CD-88C3-FCE272EDD18F}"/>
              </a:ext>
            </a:extLst>
          </p:cNvPr>
          <p:cNvSpPr txBox="1"/>
          <p:nvPr/>
        </p:nvSpPr>
        <p:spPr>
          <a:xfrm>
            <a:off x="7476067" y="5406501"/>
            <a:ext cx="3175000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                   </a:t>
            </a:r>
            <a:r>
              <a:rPr lang="en-US" b="1" dirty="0">
                <a:solidFill>
                  <a:srgbClr val="00B050"/>
                </a:solidFill>
              </a:rPr>
              <a:t>DISPLAY MENU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8EF5A3-6865-4DBA-BAFF-EB384EB23B3F}"/>
              </a:ext>
            </a:extLst>
          </p:cNvPr>
          <p:cNvSpPr/>
          <p:nvPr/>
        </p:nvSpPr>
        <p:spPr>
          <a:xfrm>
            <a:off x="515938" y="6304547"/>
            <a:ext cx="1160462" cy="5534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57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C75E21-649C-47EC-B428-8A48F202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6EC229-1031-46A2-AD63-985C1443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9E644A-2670-4AA5-AB7A-3B16FB4D2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372532"/>
            <a:ext cx="11689079" cy="616269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C000"/>
                </a:solidFill>
              </a:rPr>
              <a:t>Account.java: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Object of this class is used to create new Accounts.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Account constructor initializes attributes </a:t>
            </a:r>
            <a:r>
              <a:rPr lang="en-US" sz="2000" b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used to create new account with Account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b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umber, Pin, Available Balance, Total Balance.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stores the corresponding credentials of the account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000" b="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methods of this</a:t>
            </a:r>
            <a:r>
              <a:rPr lang="en-US" sz="2000" b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class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US" sz="2000" b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can check The Pin of a corresponding Account Number.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A</a:t>
            </a:r>
            <a:r>
              <a:rPr lang="en-IN" sz="2000" b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ccount balance and available balance are returned using the methods of this class.</a:t>
            </a:r>
          </a:p>
          <a:p>
            <a:pPr algn="l"/>
            <a:endParaRPr lang="en-IN" sz="20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20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BankDatabase.java: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the object of Account class to create new accounts.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stores the corresponding 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IN" sz="2000" b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the account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000" b="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ED29E1-1949-4DA4-AD90-FAFCA902B682}"/>
              </a:ext>
            </a:extLst>
          </p:cNvPr>
          <p:cNvSpPr/>
          <p:nvPr/>
        </p:nvSpPr>
        <p:spPr>
          <a:xfrm>
            <a:off x="521144" y="6223247"/>
            <a:ext cx="1147858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5A9AEB-63B3-4B84-B776-591F2A7AC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439" y="3429000"/>
            <a:ext cx="4631701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66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Atm simulation system</Template>
  <TotalTime>341</TotalTime>
  <Words>1662</Words>
  <Application>Microsoft Office PowerPoint</Application>
  <PresentationFormat>Widescreen</PresentationFormat>
  <Paragraphs>200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Corbel</vt:lpstr>
      <vt:lpstr>Roboto</vt:lpstr>
      <vt:lpstr>Wingdings</vt:lpstr>
      <vt:lpstr>Office Theme</vt:lpstr>
      <vt:lpstr>Atm simulation system</vt:lpstr>
      <vt:lpstr>Group members</vt:lpstr>
      <vt:lpstr>Division of topics</vt:lpstr>
      <vt:lpstr>INTRODUCTION</vt:lpstr>
      <vt:lpstr>Motivation</vt:lpstr>
      <vt:lpstr>OBJECTIVES </vt:lpstr>
      <vt:lpstr> Project Description</vt:lpstr>
      <vt:lpstr> </vt:lpstr>
      <vt:lpstr> </vt:lpstr>
      <vt:lpstr> </vt:lpstr>
      <vt:lpstr> </vt:lpstr>
      <vt:lpstr> </vt:lpstr>
      <vt:lpstr> </vt:lpstr>
      <vt:lpstr>  </vt:lpstr>
      <vt:lpstr> </vt:lpstr>
      <vt:lpstr> </vt:lpstr>
      <vt:lpstr> </vt:lpstr>
      <vt:lpstr> </vt:lpstr>
      <vt:lpstr>Summary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simulation system</dc:title>
  <dc:creator>rama kiran</dc:creator>
  <cp:lastModifiedBy>rama kiran</cp:lastModifiedBy>
  <cp:revision>5</cp:revision>
  <dcterms:created xsi:type="dcterms:W3CDTF">2021-11-10T12:19:01Z</dcterms:created>
  <dcterms:modified xsi:type="dcterms:W3CDTF">2021-11-10T19:26:57Z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