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4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3770-CF06-4D20-AA7E-9F5A7B8A7EE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746BA6-315A-457F-A0B8-4998539C7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D175-3A21-08D2-7725-65982367D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2.0  vs  Web 3.0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32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DCDB-53D0-AFDB-9455-34305E77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Web 3.0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ECCF-1463-733A-1077-0D0270A8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/>
              <a:t>:- Ethereum, </a:t>
            </a:r>
            <a:r>
              <a:rPr lang="en-IN" sz="3200" dirty="0" err="1"/>
              <a:t>Polkadot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- Decentralized apps (</a:t>
            </a:r>
            <a:r>
              <a:rPr lang="en-IN" sz="3200" dirty="0" err="1"/>
              <a:t>DApps</a:t>
            </a:r>
            <a:r>
              <a:rPr lang="en-IN" sz="3200" dirty="0"/>
              <a:t>)</a:t>
            </a:r>
          </a:p>
          <a:p>
            <a:endParaRPr lang="en-IN" sz="3200" dirty="0"/>
          </a:p>
          <a:p>
            <a:r>
              <a:rPr lang="en-IN" sz="3200" dirty="0"/>
              <a:t>- IPFS, </a:t>
            </a:r>
            <a:r>
              <a:rPr lang="en-IN" sz="3200" dirty="0" err="1"/>
              <a:t>Filecoin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- NFTs, DeFi, AI Assistants</a:t>
            </a:r>
          </a:p>
        </p:txBody>
      </p:sp>
    </p:spTree>
    <p:extLst>
      <p:ext uri="{BB962C8B-B14F-4D97-AF65-F5344CB8AC3E}">
        <p14:creationId xmlns:p14="http://schemas.microsoft.com/office/powerpoint/2010/main" val="261457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9A7-D405-BA71-017F-A485EFF5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0A92-C35C-CFFE-359E-FAEA1423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Uniswap</a:t>
            </a:r>
          </a:p>
          <a:p>
            <a:r>
              <a:rPr lang="en-IN" dirty="0" err="1"/>
              <a:t>Aave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3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8B2C-6A36-B29F-C4FB-A7BE7E24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Web 3.0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B36F-E3D7-2B51-657E-2633C481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control and data ownership</a:t>
            </a:r>
          </a:p>
          <a:p>
            <a:r>
              <a:rPr lang="en-US" sz="3600" dirty="0"/>
              <a:t>- Enhanced privacy</a:t>
            </a:r>
          </a:p>
          <a:p>
            <a:r>
              <a:rPr lang="en-US" sz="3600" dirty="0"/>
              <a:t>- Smarter search and personalization</a:t>
            </a:r>
          </a:p>
          <a:p>
            <a:r>
              <a:rPr lang="en-US" sz="3600" dirty="0"/>
              <a:t>- Transparent systems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0820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65A-0D12-5F55-E805-EC6B40BE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of  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9827-A22B-6B09-880C-D0BEE3B2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3120"/>
          </a:xfrm>
        </p:spPr>
        <p:txBody>
          <a:bodyPr>
            <a:normAutofit/>
          </a:bodyPr>
          <a:lstStyle/>
          <a:p>
            <a:r>
              <a:rPr lang="en-US" sz="1600" dirty="0"/>
              <a:t>:Complex infrastructure</a:t>
            </a:r>
          </a:p>
          <a:p>
            <a:endParaRPr lang="en-US" sz="1600" dirty="0"/>
          </a:p>
          <a:p>
            <a:r>
              <a:rPr lang="en-US" sz="1600" dirty="0"/>
              <a:t>- Scalability and performance issues</a:t>
            </a:r>
          </a:p>
          <a:p>
            <a:endParaRPr lang="en-US" sz="1600" dirty="0"/>
          </a:p>
          <a:p>
            <a:r>
              <a:rPr lang="en-US" sz="1600" dirty="0"/>
              <a:t>- Regulatory uncertainty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919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EED0-254F-6603-0BDC-074CDBA2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Lack of standardization</a:t>
            </a:r>
          </a:p>
          <a:p>
            <a:endParaRPr lang="en-US" sz="3200" dirty="0"/>
          </a:p>
          <a:p>
            <a:r>
              <a:rPr lang="en-US" sz="3200" dirty="0"/>
              <a:t>- Limited public awareness and adoption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855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DD00-5B6E-DE21-EBFF-18D1318D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web 2.0 and 3.0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7BCF4-72D7-4BBD-2218-08D292BA1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40" y="2109019"/>
            <a:ext cx="11013156" cy="3944462"/>
          </a:xfrm>
        </p:spPr>
      </p:pic>
    </p:spTree>
    <p:extLst>
      <p:ext uri="{BB962C8B-B14F-4D97-AF65-F5344CB8AC3E}">
        <p14:creationId xmlns:p14="http://schemas.microsoft.com/office/powerpoint/2010/main" val="299899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1DF5-D78F-BAAB-54A1-332369B5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50AB-649A-EA3A-2811-D8F20068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015732"/>
            <a:ext cx="11312013" cy="4163842"/>
          </a:xfrm>
        </p:spPr>
        <p:txBody>
          <a:bodyPr>
            <a:normAutofit/>
          </a:bodyPr>
          <a:lstStyle/>
          <a:p>
            <a:r>
              <a:rPr lang="en-US" sz="3200" dirty="0"/>
              <a:t>Web 2.0 transformed how we interact online.</a:t>
            </a:r>
          </a:p>
          <a:p>
            <a:endParaRPr lang="en-US" sz="3200" dirty="0"/>
          </a:p>
          <a:p>
            <a:r>
              <a:rPr lang="en-US" sz="3200" dirty="0"/>
              <a:t>- Web 3.0 brings intelligence, privacy, and decentralization.</a:t>
            </a:r>
          </a:p>
          <a:p>
            <a:endParaRPr lang="en-US" sz="3200" dirty="0"/>
          </a:p>
          <a:p>
            <a:r>
              <a:rPr lang="en-US" sz="3200" dirty="0"/>
              <a:t>- Both are important milestones in the evolution of the internet.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1661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6A6E-F45E-5EE1-5487-5512003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11D6-FE47-104C-8132-E26998F3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1" y="2015731"/>
            <a:ext cx="11031794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Evolution of the web:  From static (Web 1.0) to interactive (Web 2.0) to intelligent &amp; decentralized (Web 3.0).</a:t>
            </a:r>
          </a:p>
          <a:p>
            <a:endParaRPr lang="en-US" sz="2800" dirty="0"/>
          </a:p>
          <a:p>
            <a:r>
              <a:rPr lang="en-US" sz="2800" dirty="0"/>
              <a:t> Web 2.0:  User participation and social platforms.</a:t>
            </a:r>
          </a:p>
          <a:p>
            <a:endParaRPr lang="en-US" sz="2800" dirty="0"/>
          </a:p>
          <a:p>
            <a:r>
              <a:rPr lang="en-US" sz="2800" dirty="0"/>
              <a:t> Web 3.0:  Semantic understanding, </a:t>
            </a:r>
          </a:p>
          <a:p>
            <a:endParaRPr lang="en-US" sz="2800" dirty="0"/>
          </a:p>
          <a:p>
            <a:r>
              <a:rPr lang="en-US" sz="2800" dirty="0"/>
              <a:t>decentralization, and AI.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25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4FC6-9BF6-A359-F02E-AAE29F8C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Web 2.0?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38FA-3196-9023-7E22-F18585C8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3200" dirty="0"/>
              <a:t>Content:- Second generation of the internet.</a:t>
            </a:r>
          </a:p>
          <a:p>
            <a:endParaRPr lang="en-US" sz="3200" dirty="0"/>
          </a:p>
          <a:p>
            <a:r>
              <a:rPr lang="en-US" sz="3200" dirty="0"/>
              <a:t>- Focuses on user-generated content and interactivity.</a:t>
            </a:r>
          </a:p>
          <a:p>
            <a:endParaRPr lang="en-US" sz="3200" dirty="0"/>
          </a:p>
          <a:p>
            <a:r>
              <a:rPr lang="en-US" sz="3200" dirty="0"/>
              <a:t>- Rich interfaces using JavaScript, AJAX, and APIs.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017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57E-A4B9-59B8-86C9-9D338E5F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Web 2.0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BEB7-252B-F0C4-F180-37798BFD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07918" cy="403774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 Dynamic Content</a:t>
            </a:r>
          </a:p>
          <a:p>
            <a:endParaRPr lang="en-US" sz="3600" dirty="0"/>
          </a:p>
          <a:p>
            <a:r>
              <a:rPr lang="en-US" sz="3600" dirty="0"/>
              <a:t>- Social Networking- APIs and Mashups</a:t>
            </a:r>
          </a:p>
          <a:p>
            <a:endParaRPr lang="en-US" sz="3600" dirty="0"/>
          </a:p>
          <a:p>
            <a:r>
              <a:rPr lang="en-US" sz="3600" dirty="0"/>
              <a:t>- Cloud-based services</a:t>
            </a:r>
          </a:p>
          <a:p>
            <a:endParaRPr lang="en-US" sz="3600" dirty="0"/>
          </a:p>
          <a:p>
            <a:r>
              <a:rPr lang="en-US" sz="3600" dirty="0"/>
              <a:t>- Enhanced collaboration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718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9101-B072-B6FE-8380-66FAC064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Examples of 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4474-0D84-E725-A81E-E02526DA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/>
              <a:t>Facebook, Instagram, Twitter</a:t>
            </a:r>
          </a:p>
          <a:p>
            <a:endParaRPr lang="en-IN" sz="3600" dirty="0"/>
          </a:p>
          <a:p>
            <a:r>
              <a:rPr lang="en-IN" sz="3600" dirty="0"/>
              <a:t>- YouTube, Wikipedia</a:t>
            </a:r>
          </a:p>
          <a:p>
            <a:endParaRPr lang="en-IN" sz="3600" dirty="0"/>
          </a:p>
          <a:p>
            <a:r>
              <a:rPr lang="en-IN" sz="3600" dirty="0"/>
              <a:t>- Amazon, eBay- </a:t>
            </a:r>
          </a:p>
          <a:p>
            <a:endParaRPr lang="en-IN" sz="3600" dirty="0"/>
          </a:p>
          <a:p>
            <a:r>
              <a:rPr lang="en-IN" sz="3600" dirty="0"/>
              <a:t>Google Docs, WordPress</a:t>
            </a:r>
          </a:p>
        </p:txBody>
      </p:sp>
    </p:spTree>
    <p:extLst>
      <p:ext uri="{BB962C8B-B14F-4D97-AF65-F5344CB8AC3E}">
        <p14:creationId xmlns:p14="http://schemas.microsoft.com/office/powerpoint/2010/main" val="9217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E9A6-74B0-CB74-C49A-A7C92D2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Advantages of Web</a:t>
            </a:r>
          </a:p>
          <a:p>
            <a:endParaRPr lang="en-US" sz="3600" dirty="0"/>
          </a:p>
          <a:p>
            <a:r>
              <a:rPr lang="en-US" sz="3600" dirty="0"/>
              <a:t>- Easy content creation and sharing</a:t>
            </a:r>
          </a:p>
          <a:p>
            <a:endParaRPr lang="en-US" sz="3600" dirty="0"/>
          </a:p>
          <a:p>
            <a:r>
              <a:rPr lang="en-US" sz="3600" dirty="0"/>
              <a:t>- Enhanced user collaboration</a:t>
            </a:r>
          </a:p>
          <a:p>
            <a:endParaRPr lang="en-US" sz="3600" dirty="0"/>
          </a:p>
          <a:p>
            <a:r>
              <a:rPr lang="en-US" sz="3600" dirty="0"/>
              <a:t>- Real-time communication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9309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2A47-7FAE-2AE0-0775-B36EC3C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Web 2.0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926F-1423-5925-FF29-F44BA728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52163" cy="382462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Content:- Centralized control of data</a:t>
            </a:r>
          </a:p>
          <a:p>
            <a:endParaRPr lang="en-US" sz="3600" dirty="0"/>
          </a:p>
          <a:p>
            <a:r>
              <a:rPr lang="en-US" sz="3600" dirty="0"/>
              <a:t>- Privacy and security concerns </a:t>
            </a:r>
          </a:p>
          <a:p>
            <a:endParaRPr lang="en-US" sz="3600" dirty="0"/>
          </a:p>
          <a:p>
            <a:r>
              <a:rPr lang="en-US" sz="3600" dirty="0"/>
              <a:t>- Spread of misinformation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545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F341-3191-62A8-CD77-55A9C186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 3.0?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9E25-5AC4-F984-DBF9-C3F3181E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Third generation of the web</a:t>
            </a:r>
          </a:p>
          <a:p>
            <a:endParaRPr lang="en-US" sz="2800" dirty="0"/>
          </a:p>
          <a:p>
            <a:r>
              <a:rPr lang="en-US" sz="2800" dirty="0"/>
              <a:t>- Emphasizes decentralization and semantic understanding</a:t>
            </a:r>
          </a:p>
          <a:p>
            <a:endParaRPr lang="en-US" sz="2800" dirty="0"/>
          </a:p>
          <a:p>
            <a:r>
              <a:rPr lang="en-US" sz="2800" dirty="0"/>
              <a:t>- Uses AI, ML, and blockchain technologies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26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EEB-0579-D7AE-CD88-F6F4B8E3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Web 3.0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D5B7-9C92-4E01-A093-3FD7CA22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3623"/>
          </a:xfrm>
        </p:spPr>
        <p:txBody>
          <a:bodyPr>
            <a:normAutofit/>
          </a:bodyPr>
          <a:lstStyle/>
          <a:p>
            <a:r>
              <a:rPr lang="en-US" sz="3200" dirty="0"/>
              <a:t>Semantic Web</a:t>
            </a:r>
          </a:p>
          <a:p>
            <a:r>
              <a:rPr lang="en-US" sz="3200" dirty="0"/>
              <a:t>- Artificial Intelligence</a:t>
            </a:r>
          </a:p>
          <a:p>
            <a:r>
              <a:rPr lang="en-US" sz="3200" dirty="0"/>
              <a:t>- Decentralized networks</a:t>
            </a:r>
          </a:p>
          <a:p>
            <a:r>
              <a:rPr lang="en-US" sz="3200" dirty="0"/>
              <a:t>- Interoperability and Ubiquity</a:t>
            </a:r>
          </a:p>
          <a:p>
            <a:r>
              <a:rPr lang="en-US" sz="3200" dirty="0"/>
              <a:t>- Trustless Transactions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6872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317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Web 2.0  vs  Web 3.0</vt:lpstr>
      <vt:lpstr>Introduction</vt:lpstr>
      <vt:lpstr> What is Web 2.0?</vt:lpstr>
      <vt:lpstr>Key Features of Web 2.0</vt:lpstr>
      <vt:lpstr> Examples of Web 2.0</vt:lpstr>
      <vt:lpstr>PowerPoint Presentation</vt:lpstr>
      <vt:lpstr>Limitations of Web 2.0</vt:lpstr>
      <vt:lpstr>What is Web 3.0?</vt:lpstr>
      <vt:lpstr>Key Features of Web 3.0</vt:lpstr>
      <vt:lpstr>Examples of Web 3.0 </vt:lpstr>
      <vt:lpstr>PowerPoint Presentation</vt:lpstr>
      <vt:lpstr>Advantages of Web 3.0</vt:lpstr>
      <vt:lpstr>Challenges of  Web 3.0</vt:lpstr>
      <vt:lpstr>PowerPoint Presentation</vt:lpstr>
      <vt:lpstr>Comparison of web 2.0 and 3.0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2025-08-03T01:22:51Z</dcterms:created>
  <dcterms:modified xsi:type="dcterms:W3CDTF">2025-08-03T07:13:28Z</dcterms:modified>
</cp:coreProperties>
</file>