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7" r:id="rId4"/>
    <p:sldId id="258" r:id="rId5"/>
    <p:sldId id="269" r:id="rId6"/>
    <p:sldId id="259" r:id="rId7"/>
    <p:sldId id="268" r:id="rId8"/>
    <p:sldId id="260" r:id="rId9"/>
    <p:sldId id="270" r:id="rId10"/>
    <p:sldId id="261" r:id="rId11"/>
    <p:sldId id="271" r:id="rId12"/>
    <p:sldId id="272" r:id="rId13"/>
    <p:sldId id="273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6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3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1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8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Computing Paradigms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Modern Computing Models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Grid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6" y="2182761"/>
            <a:ext cx="8509819" cy="4277033"/>
          </a:xfrm>
        </p:spPr>
        <p:txBody>
          <a:bodyPr>
            <a:normAutofit/>
          </a:bodyPr>
          <a:lstStyle/>
          <a:p>
            <a:r>
              <a:rPr sz="2600" b="1" dirty="0">
                <a:solidFill>
                  <a:schemeClr val="tx1"/>
                </a:solidFill>
              </a:rPr>
              <a:t>Definition: Uses geographically distributed resources to reach a common goal, often across organizations.</a:t>
            </a:r>
          </a:p>
          <a:p>
            <a:endParaRPr sz="2600" b="1" dirty="0">
              <a:solidFill>
                <a:schemeClr val="tx1"/>
              </a:solidFill>
            </a:endParaRPr>
          </a:p>
          <a:p>
            <a:r>
              <a:rPr sz="2600" b="1" dirty="0">
                <a:solidFill>
                  <a:schemeClr val="tx1"/>
                </a:solidFill>
              </a:rPr>
              <a:t>Example: </a:t>
            </a:r>
            <a:r>
              <a:rPr sz="2600" b="1" dirty="0" err="1">
                <a:solidFill>
                  <a:schemeClr val="tx1"/>
                </a:solidFill>
              </a:rPr>
              <a:t>SETI@home</a:t>
            </a:r>
            <a:r>
              <a:rPr sz="2600" b="1" dirty="0">
                <a:solidFill>
                  <a:schemeClr val="tx1"/>
                </a:solidFill>
              </a:rPr>
              <a:t>, </a:t>
            </a:r>
            <a:r>
              <a:rPr sz="2600" b="1" dirty="0" err="1">
                <a:solidFill>
                  <a:schemeClr val="tx1"/>
                </a:solidFill>
              </a:rPr>
              <a:t>Folding@home</a:t>
            </a:r>
            <a:r>
              <a:rPr sz="2600" b="1" dirty="0">
                <a:solidFill>
                  <a:schemeClr val="tx1"/>
                </a:solidFill>
              </a:rPr>
              <a:t>.</a:t>
            </a:r>
          </a:p>
          <a:p>
            <a:r>
              <a:rPr sz="2600" b="1" dirty="0">
                <a:solidFill>
                  <a:schemeClr val="tx1"/>
                </a:solidFill>
              </a:rPr>
              <a:t>Pros: Resource sharing at a global scale.</a:t>
            </a:r>
          </a:p>
          <a:p>
            <a:r>
              <a:rPr sz="2600" b="1" dirty="0">
                <a:solidFill>
                  <a:schemeClr val="tx1"/>
                </a:solidFill>
              </a:rPr>
              <a:t>Cons: Security and resource allocation challenges</a:t>
            </a:r>
            <a:r>
              <a:rPr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E6AC-031E-ED5F-F727-A232F2D6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GRID COMPUTING </a:t>
            </a:r>
            <a:endParaRPr lang="en-IN" b="1" dirty="0"/>
          </a:p>
        </p:txBody>
      </p:sp>
      <p:pic>
        <p:nvPicPr>
          <p:cNvPr id="5122" name="Picture 2" descr="Grid Computing">
            <a:extLst>
              <a:ext uri="{FF2B5EF4-FFF2-40B4-BE49-F238E27FC236}">
                <a16:creationId xmlns:a16="http://schemas.microsoft.com/office/drawing/2014/main" id="{B20D2B81-D530-5A28-4CC2-9E4BEBDC7C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5353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63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CD29-6106-6418-485A-41C4141B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63" y="925605"/>
            <a:ext cx="7469275" cy="711359"/>
          </a:xfrm>
        </p:spPr>
        <p:txBody>
          <a:bodyPr/>
          <a:lstStyle/>
          <a:p>
            <a:r>
              <a:rPr lang="en-US" b="1" dirty="0"/>
              <a:t>CONTROL NODE </a:t>
            </a:r>
            <a:endParaRPr lang="en-IN" b="1" dirty="0"/>
          </a:p>
        </p:txBody>
      </p:sp>
      <p:pic>
        <p:nvPicPr>
          <p:cNvPr id="6146" name="Picture 2" descr="control.Node - LabDidakt">
            <a:extLst>
              <a:ext uri="{FF2B5EF4-FFF2-40B4-BE49-F238E27FC236}">
                <a16:creationId xmlns:a16="http://schemas.microsoft.com/office/drawing/2014/main" id="{E694FDA1-918C-8C4C-B28F-02A0668A33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1" y="1875321"/>
            <a:ext cx="8052619" cy="5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0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76CE-08C4-D359-CB5D-7A04DFBD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63" y="925605"/>
            <a:ext cx="7572513" cy="711359"/>
          </a:xfrm>
        </p:spPr>
        <p:txBody>
          <a:bodyPr/>
          <a:lstStyle/>
          <a:p>
            <a:r>
              <a:rPr lang="en-US" b="1" dirty="0"/>
              <a:t>CONTROLLING THE COMPONENTS </a:t>
            </a:r>
            <a:endParaRPr lang="en-IN" b="1" dirty="0"/>
          </a:p>
        </p:txBody>
      </p:sp>
      <p:pic>
        <p:nvPicPr>
          <p:cNvPr id="7170" name="Picture 2" descr="control.Node - PS-3232 - Products | PASCO">
            <a:extLst>
              <a:ext uri="{FF2B5EF4-FFF2-40B4-BE49-F238E27FC236}">
                <a16:creationId xmlns:a16="http://schemas.microsoft.com/office/drawing/2014/main" id="{DF935643-EE5A-FAD3-7748-D460E8C5A1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4" y="2300748"/>
            <a:ext cx="8742480" cy="442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6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241755"/>
            <a:ext cx="7849856" cy="4055805"/>
          </a:xfrm>
        </p:spPr>
        <p:txBody>
          <a:bodyPr>
            <a:normAutofit/>
          </a:bodyPr>
          <a:lstStyle/>
          <a:p>
            <a:r>
              <a:rPr lang="en-US" sz="2400" b="1" dirty="0"/>
              <a:t>Definition:</a:t>
            </a:r>
            <a:r>
              <a:rPr lang="en-US" sz="2400" dirty="0"/>
              <a:t> Getting computing services like storage, servers, or software whenever needed through the internet.</a:t>
            </a:r>
            <a:endParaRPr sz="2400" dirty="0"/>
          </a:p>
          <a:p>
            <a:endParaRPr lang="en-US" sz="2400" dirty="0"/>
          </a:p>
          <a:p>
            <a:r>
              <a:rPr sz="2400" dirty="0"/>
              <a:t>Example: AWS, Azure, Google Cloud.</a:t>
            </a:r>
          </a:p>
          <a:p>
            <a:r>
              <a:rPr sz="2400" dirty="0"/>
              <a:t>Service Models: IaaS, PaaS, SaaS</a:t>
            </a:r>
          </a:p>
          <a:p>
            <a:r>
              <a:rPr sz="2400" dirty="0"/>
              <a:t>Pros: Scalability, flexibility, cost-effectiveness.</a:t>
            </a:r>
          </a:p>
          <a:p>
            <a:r>
              <a:rPr sz="2400" dirty="0"/>
              <a:t>Cons: Internet dependency, data privacy.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761365" cy="3911600"/>
          </a:xfrm>
        </p:spPr>
        <p:txBody>
          <a:bodyPr>
            <a:normAutofit lnSpcReduction="10000"/>
          </a:bodyPr>
          <a:lstStyle/>
          <a:p>
            <a:r>
              <a:rPr sz="2800" dirty="0"/>
              <a:t>Definition: Data processing occurs near the source of data (e.g., IoT devices).</a:t>
            </a:r>
          </a:p>
          <a:p>
            <a:endParaRPr sz="2800" dirty="0"/>
          </a:p>
          <a:p>
            <a:r>
              <a:rPr sz="2800" dirty="0"/>
              <a:t>Example: Smart traffic lights, wearable devices.</a:t>
            </a:r>
          </a:p>
          <a:p>
            <a:r>
              <a:rPr sz="2800" dirty="0"/>
              <a:t>Pros: Low latency, reduced bandwidth usage.</a:t>
            </a:r>
          </a:p>
          <a:p>
            <a:r>
              <a:rPr sz="2800" dirty="0"/>
              <a:t>Cons: Limited local processing power.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Fog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500671"/>
            <a:ext cx="7776114" cy="4077110"/>
          </a:xfrm>
        </p:spPr>
        <p:txBody>
          <a:bodyPr>
            <a:normAutofit/>
          </a:bodyPr>
          <a:lstStyle/>
          <a:p>
            <a:r>
              <a:rPr sz="2800" dirty="0"/>
              <a:t>Definition: Extension of cloud computing to the edge with intermediary fog nodes.</a:t>
            </a:r>
          </a:p>
          <a:p>
            <a:endParaRPr sz="2800" dirty="0"/>
          </a:p>
          <a:p>
            <a:r>
              <a:rPr sz="2800" dirty="0"/>
              <a:t>Example: Industrial IoT systems.</a:t>
            </a:r>
          </a:p>
          <a:p>
            <a:r>
              <a:rPr sz="2800" dirty="0"/>
              <a:t>Pros: Improved latency and context-awareness.</a:t>
            </a:r>
          </a:p>
          <a:p>
            <a:r>
              <a:rPr sz="2800" dirty="0"/>
              <a:t>Cons: Management and security complexity.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953094" cy="4059084"/>
          </a:xfrm>
        </p:spPr>
        <p:txBody>
          <a:bodyPr>
            <a:normAutofit/>
          </a:bodyPr>
          <a:lstStyle/>
          <a:p>
            <a:r>
              <a:rPr sz="2400" dirty="0"/>
              <a:t>Definition: Uses quantum bits (qubits) that can represent </a:t>
            </a:r>
            <a:r>
              <a:rPr sz="2800" dirty="0"/>
              <a:t>multiple</a:t>
            </a:r>
            <a:r>
              <a:rPr sz="2400" dirty="0"/>
              <a:t> states simultaneously.</a:t>
            </a:r>
          </a:p>
          <a:p>
            <a:endParaRPr sz="2400" dirty="0"/>
          </a:p>
          <a:p>
            <a:r>
              <a:rPr sz="2400" dirty="0"/>
              <a:t>Example: IBM Q, Google Sycamore.</a:t>
            </a:r>
          </a:p>
          <a:p>
            <a:r>
              <a:rPr sz="2400" dirty="0"/>
              <a:t>Pros: Exponential speedup for specific problems.</a:t>
            </a:r>
          </a:p>
          <a:p>
            <a:r>
              <a:rPr sz="2400" dirty="0"/>
              <a:t>Cons: Still experimental, requires specialized hardware.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Ubiquitous / Pervasive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953094" cy="4132826"/>
          </a:xfrm>
        </p:spPr>
        <p:txBody>
          <a:bodyPr>
            <a:normAutofit/>
          </a:bodyPr>
          <a:lstStyle/>
          <a:p>
            <a:r>
              <a:rPr sz="2800" dirty="0"/>
              <a:t>Definition: Computing integrated into everyday objects and activities.</a:t>
            </a:r>
          </a:p>
          <a:p>
            <a:endParaRPr sz="2800" dirty="0"/>
          </a:p>
          <a:p>
            <a:r>
              <a:rPr sz="2800" dirty="0"/>
              <a:t>Example: Smart homes, wearable tech.</a:t>
            </a:r>
          </a:p>
          <a:p>
            <a:r>
              <a:rPr sz="2800" dirty="0"/>
              <a:t>Pros: Seamless user experiences.</a:t>
            </a:r>
          </a:p>
          <a:p>
            <a:r>
              <a:rPr sz="2800" dirty="0"/>
              <a:t>Cons: Privacy and security concerns.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Centralized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2330245"/>
            <a:ext cx="8406581" cy="4321277"/>
          </a:xfrm>
        </p:spPr>
        <p:txBody>
          <a:bodyPr>
            <a:normAutofit/>
          </a:bodyPr>
          <a:lstStyle/>
          <a:p>
            <a:r>
              <a:rPr sz="2800" b="1" dirty="0"/>
              <a:t>Definition: All processing is done on a single central server or mainframe.</a:t>
            </a:r>
          </a:p>
          <a:p>
            <a:endParaRPr sz="2800" b="1" dirty="0"/>
          </a:p>
          <a:p>
            <a:r>
              <a:rPr sz="2800" b="1" dirty="0"/>
              <a:t>Example: Traditional mainframe systems.</a:t>
            </a:r>
          </a:p>
          <a:p>
            <a:r>
              <a:rPr sz="2800" b="1" dirty="0"/>
              <a:t>Pros: Simple management, centralized control.</a:t>
            </a:r>
          </a:p>
          <a:p>
            <a:r>
              <a:rPr sz="2800" b="1" dirty="0"/>
              <a:t>Cons: Scalability and fault tolerance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286125-8678-10A8-67F8-3B8868BB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221226"/>
            <a:ext cx="8863781" cy="66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602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199"/>
            <a:ext cx="7835107" cy="3734619"/>
          </a:xfrm>
        </p:spPr>
        <p:txBody>
          <a:bodyPr>
            <a:normAutofit lnSpcReduction="10000"/>
          </a:bodyPr>
          <a:lstStyle/>
          <a:p>
            <a:r>
              <a:rPr sz="2800" b="1" dirty="0"/>
              <a:t>Definition: Computation is spread across multiple machines (nodes) connected via a network.</a:t>
            </a:r>
          </a:p>
          <a:p>
            <a:endParaRPr sz="2800" b="1" dirty="0"/>
          </a:p>
          <a:p>
            <a:r>
              <a:rPr sz="2800" b="1" dirty="0"/>
              <a:t>Example: Hadoop, Distributed databases.</a:t>
            </a:r>
          </a:p>
          <a:p>
            <a:r>
              <a:rPr sz="2800" b="1" dirty="0"/>
              <a:t>Pros: Scalability, resource sharing.</a:t>
            </a:r>
          </a:p>
          <a:p>
            <a:r>
              <a:rPr sz="2800" b="1" dirty="0"/>
              <a:t>Cons: Complexity in synchronization and fault tolerance.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A663-9424-D037-DA70-560C18EE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63" y="925605"/>
            <a:ext cx="7336539" cy="711359"/>
          </a:xfrm>
        </p:spPr>
        <p:txBody>
          <a:bodyPr/>
          <a:lstStyle/>
          <a:p>
            <a:r>
              <a:rPr lang="en-US" b="1" dirty="0"/>
              <a:t>DISTIBUTED CLOUD COMPUTING</a:t>
            </a:r>
            <a:endParaRPr lang="en-IN" b="1" dirty="0"/>
          </a:p>
        </p:txBody>
      </p:sp>
      <p:pic>
        <p:nvPicPr>
          <p:cNvPr id="3074" name="Picture 2" descr="Distributed computing structure for decomposition algorithm ">
            <a:extLst>
              <a:ext uri="{FF2B5EF4-FFF2-40B4-BE49-F238E27FC236}">
                <a16:creationId xmlns:a16="http://schemas.microsoft.com/office/drawing/2014/main" id="{9C2F3A62-5D94-C03D-2ADE-08A32A4DDE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" y="2212259"/>
            <a:ext cx="8347588" cy="439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47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Parallel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95" y="2256503"/>
            <a:ext cx="8273844" cy="4306529"/>
          </a:xfrm>
        </p:spPr>
        <p:txBody>
          <a:bodyPr>
            <a:normAutofit/>
          </a:bodyPr>
          <a:lstStyle/>
          <a:p>
            <a:r>
              <a:rPr sz="2800" b="1" dirty="0"/>
              <a:t>Definition: Multiple processors perform computations simultaneously on different parts of a problem.</a:t>
            </a:r>
          </a:p>
          <a:p>
            <a:endParaRPr sz="2800" b="1" dirty="0"/>
          </a:p>
          <a:p>
            <a:r>
              <a:rPr sz="2800" b="1" dirty="0"/>
              <a:t>Example: GPU computing, MPI.</a:t>
            </a:r>
          </a:p>
          <a:p>
            <a:r>
              <a:rPr sz="2800" b="1" dirty="0"/>
              <a:t>Pros: High performance, faster execution.</a:t>
            </a:r>
          </a:p>
          <a:p>
            <a:r>
              <a:rPr sz="2800" b="1" dirty="0"/>
              <a:t>Cons: Requires parallelization logic, may involve race conditions.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7589-61F3-0ADD-1E75-839BA46A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PARLLEL COMPUTING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65A8C-2ABC-6C60-319E-8B893A01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4" y="2344994"/>
            <a:ext cx="8996515" cy="4262284"/>
          </a:xfrm>
        </p:spPr>
      </p:pic>
    </p:spTree>
    <p:extLst>
      <p:ext uri="{BB962C8B-B14F-4D97-AF65-F5344CB8AC3E}">
        <p14:creationId xmlns:p14="http://schemas.microsoft.com/office/powerpoint/2010/main" val="375830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805611" cy="3823110"/>
          </a:xfrm>
        </p:spPr>
        <p:txBody>
          <a:bodyPr>
            <a:normAutofit/>
          </a:bodyPr>
          <a:lstStyle/>
          <a:p>
            <a:r>
              <a:rPr sz="2400" b="1" dirty="0"/>
              <a:t>Definition: A group of connected computers that work together as a single system.</a:t>
            </a:r>
          </a:p>
          <a:p>
            <a:endParaRPr sz="2400" b="1" dirty="0"/>
          </a:p>
          <a:p>
            <a:r>
              <a:rPr sz="2400" b="1" dirty="0"/>
              <a:t>Example: Beowulf clusters.</a:t>
            </a:r>
          </a:p>
          <a:p>
            <a:r>
              <a:rPr sz="2400" b="1" dirty="0"/>
              <a:t>Pros: Cost-effective performance improvement.</a:t>
            </a:r>
          </a:p>
          <a:p>
            <a:r>
              <a:rPr sz="2400" b="1" dirty="0"/>
              <a:t>Cons: Needs careful configuration and load balancing.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4E63-65FB-45EE-EE19-424157A2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64" y="569925"/>
            <a:ext cx="7071068" cy="711359"/>
          </a:xfrm>
        </p:spPr>
        <p:txBody>
          <a:bodyPr/>
          <a:lstStyle/>
          <a:p>
            <a:r>
              <a:rPr lang="en-US" b="1" dirty="0"/>
              <a:t>CLUSTER COMPUTING </a:t>
            </a:r>
            <a:endParaRPr lang="en-IN" b="1" dirty="0"/>
          </a:p>
        </p:txBody>
      </p:sp>
      <p:pic>
        <p:nvPicPr>
          <p:cNvPr id="4100" name="Picture 4" descr="High-level architecture of cluster computing. | Download Scientific Diagram">
            <a:extLst>
              <a:ext uri="{FF2B5EF4-FFF2-40B4-BE49-F238E27FC236}">
                <a16:creationId xmlns:a16="http://schemas.microsoft.com/office/drawing/2014/main" id="{B41DB908-0824-8EA0-6491-B7782211A4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2760"/>
            <a:ext cx="9144000" cy="49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223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436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Computing Paradigms</vt:lpstr>
      <vt:lpstr>Centralized Computing</vt:lpstr>
      <vt:lpstr>PowerPoint Presentation</vt:lpstr>
      <vt:lpstr>Distributed Computing</vt:lpstr>
      <vt:lpstr>DISTIBUTED CLOUD COMPUTING</vt:lpstr>
      <vt:lpstr>Parallel Computing</vt:lpstr>
      <vt:lpstr>PARLLEL COMPUTING </vt:lpstr>
      <vt:lpstr>Cluster Computing</vt:lpstr>
      <vt:lpstr>CLUSTER COMPUTING </vt:lpstr>
      <vt:lpstr>Grid Computing</vt:lpstr>
      <vt:lpstr>GRID COMPUTING </vt:lpstr>
      <vt:lpstr>CONTROL NODE </vt:lpstr>
      <vt:lpstr>CONTROLLING THE COMPONENTS </vt:lpstr>
      <vt:lpstr>Cloud Computing</vt:lpstr>
      <vt:lpstr>Edge Computing</vt:lpstr>
      <vt:lpstr>Fog Computing</vt:lpstr>
      <vt:lpstr>Quantum Computing</vt:lpstr>
      <vt:lpstr>Ubiquitous / Pervasive Computing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shyam padvik</dc:creator>
  <cp:keywords/>
  <dc:description>generated using python-pptx</dc:description>
  <cp:lastModifiedBy>sudheer kumar</cp:lastModifiedBy>
  <cp:revision>4</cp:revision>
  <dcterms:created xsi:type="dcterms:W3CDTF">2013-01-27T09:14:16Z</dcterms:created>
  <dcterms:modified xsi:type="dcterms:W3CDTF">2025-07-15T02:14:45Z</dcterms:modified>
  <cp:category/>
</cp:coreProperties>
</file>