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794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4738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2515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1933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23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39466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639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048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30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16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410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35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10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1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2496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084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3001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C3586F9-A603-4704-BCB7-53695812A625}" type="datetimeFigureOut">
              <a:rPr lang="en-IN" smtClean="0"/>
              <a:t>25-07-2025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A10F3-A742-44F5-8109-4B7CBA2359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5685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C4D9C-5AF3-BA0C-5067-3A259B8D4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464" y="1943099"/>
            <a:ext cx="8001000" cy="2971801"/>
          </a:xfrm>
        </p:spPr>
        <p:txBody>
          <a:bodyPr/>
          <a:lstStyle/>
          <a:p>
            <a:r>
              <a:rPr lang="en-IN" b="1" dirty="0"/>
              <a:t>Cloud Deployment Models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0743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D48B9-A139-8896-9CF8-CC23D4312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560440"/>
            <a:ext cx="8946541" cy="5687960"/>
          </a:xfrm>
        </p:spPr>
        <p:txBody>
          <a:bodyPr/>
          <a:lstStyle/>
          <a:p>
            <a:r>
              <a:rPr lang="en-US" sz="2800" b="1" u="sng" dirty="0"/>
              <a:t>Advantages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Flexible</a:t>
            </a:r>
          </a:p>
          <a:p>
            <a:r>
              <a:rPr lang="en-US" sz="2800" b="1" dirty="0"/>
              <a:t>Better security than public cloud</a:t>
            </a:r>
          </a:p>
          <a:p>
            <a:pPr marL="0" indent="0">
              <a:buNone/>
            </a:pPr>
            <a:endParaRPr lang="en-IN" sz="2800" b="1" dirty="0"/>
          </a:p>
          <a:p>
            <a:pPr marL="0" indent="0">
              <a:buNone/>
            </a:pPr>
            <a:endParaRPr lang="en-IN" sz="2800" b="1" dirty="0"/>
          </a:p>
          <a:p>
            <a:r>
              <a:rPr lang="en-US" sz="2800" b="1" u="sng" dirty="0"/>
              <a:t>Disadvantages</a:t>
            </a:r>
            <a:r>
              <a:rPr lang="en-US" sz="2800" b="1" dirty="0"/>
              <a:t>:</a:t>
            </a:r>
          </a:p>
          <a:p>
            <a:r>
              <a:rPr lang="en-US" sz="2800" b="1" dirty="0"/>
              <a:t>Complex to manage</a:t>
            </a:r>
          </a:p>
          <a:p>
            <a:r>
              <a:rPr lang="en-US" sz="2800" b="1" dirty="0"/>
              <a:t>Integration issues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823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8D9D5-354A-16FC-79DD-80E47BCFF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06" y="943898"/>
            <a:ext cx="10633587" cy="4744064"/>
          </a:xfrm>
        </p:spPr>
        <p:txBody>
          <a:bodyPr>
            <a:normAutofit/>
          </a:bodyPr>
          <a:lstStyle/>
          <a:p>
            <a:r>
              <a:rPr lang="en-US" sz="2800" b="1" dirty="0"/>
              <a:t>4. </a:t>
            </a:r>
            <a:r>
              <a:rPr lang="en-US" sz="2800" b="1" u="sng" dirty="0"/>
              <a:t>Community Cloud</a:t>
            </a:r>
          </a:p>
          <a:p>
            <a:r>
              <a:rPr lang="en-US" sz="2800" b="1" dirty="0"/>
              <a:t>Shared by a group of organizations</a:t>
            </a:r>
          </a:p>
          <a:p>
            <a:endParaRPr lang="en-US" sz="2800" b="1" dirty="0"/>
          </a:p>
          <a:p>
            <a:r>
              <a:rPr lang="en-US" sz="2800" b="1" dirty="0"/>
              <a:t>Common goals or needs (e.g., hospitals, universities)</a:t>
            </a:r>
          </a:p>
          <a:p>
            <a:endParaRPr lang="en-US" sz="2800" b="1" dirty="0"/>
          </a:p>
          <a:p>
            <a:r>
              <a:rPr lang="en-US" sz="2800" b="1" dirty="0"/>
              <a:t>Examples: Shared cloud for universities or hospitals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40082142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BB4D-FDAA-70D2-099D-AB0F59782C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811162"/>
            <a:ext cx="11002297" cy="5437238"/>
          </a:xfrm>
        </p:spPr>
        <p:txBody>
          <a:bodyPr>
            <a:normAutofit/>
          </a:bodyPr>
          <a:lstStyle/>
          <a:p>
            <a:r>
              <a:rPr lang="en-US" sz="2800" b="1" dirty="0"/>
              <a:t>Advantages:</a:t>
            </a:r>
          </a:p>
          <a:p>
            <a:r>
              <a:rPr lang="en-US" sz="2800" b="1" dirty="0"/>
              <a:t>Cost shared</a:t>
            </a:r>
          </a:p>
          <a:p>
            <a:r>
              <a:rPr lang="en-US" sz="2800" b="1" dirty="0"/>
              <a:t>Secure for group use</a:t>
            </a:r>
          </a:p>
          <a:p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  <a:p>
            <a:r>
              <a:rPr lang="en-US" sz="2800" b="1" dirty="0"/>
              <a:t>Disadvantages:</a:t>
            </a:r>
          </a:p>
          <a:p>
            <a:r>
              <a:rPr lang="en-US" sz="2800" b="1" dirty="0"/>
              <a:t>Not suitable for everyone</a:t>
            </a:r>
          </a:p>
          <a:p>
            <a:r>
              <a:rPr lang="en-US" sz="2800" b="1" dirty="0"/>
              <a:t>Shared responsibility</a:t>
            </a:r>
          </a:p>
          <a:p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20419892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A7C60EC-EB8D-D4CA-8BD1-59CEE076AD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2585219"/>
              </p:ext>
            </p:extLst>
          </p:nvPr>
        </p:nvGraphicFramePr>
        <p:xfrm>
          <a:off x="368709" y="943897"/>
          <a:ext cx="11341510" cy="4395018"/>
        </p:xfrm>
        <a:graphic>
          <a:graphicData uri="http://schemas.openxmlformats.org/drawingml/2006/table">
            <a:tbl>
              <a:tblPr/>
              <a:tblGrid>
                <a:gridCol w="2268302">
                  <a:extLst>
                    <a:ext uri="{9D8B030D-6E8A-4147-A177-3AD203B41FA5}">
                      <a16:colId xmlns:a16="http://schemas.microsoft.com/office/drawing/2014/main" val="1449855513"/>
                    </a:ext>
                  </a:extLst>
                </a:gridCol>
                <a:gridCol w="2268302">
                  <a:extLst>
                    <a:ext uri="{9D8B030D-6E8A-4147-A177-3AD203B41FA5}">
                      <a16:colId xmlns:a16="http://schemas.microsoft.com/office/drawing/2014/main" val="1994093226"/>
                    </a:ext>
                  </a:extLst>
                </a:gridCol>
                <a:gridCol w="2268302">
                  <a:extLst>
                    <a:ext uri="{9D8B030D-6E8A-4147-A177-3AD203B41FA5}">
                      <a16:colId xmlns:a16="http://schemas.microsoft.com/office/drawing/2014/main" val="3041009409"/>
                    </a:ext>
                  </a:extLst>
                </a:gridCol>
                <a:gridCol w="2268302">
                  <a:extLst>
                    <a:ext uri="{9D8B030D-6E8A-4147-A177-3AD203B41FA5}">
                      <a16:colId xmlns:a16="http://schemas.microsoft.com/office/drawing/2014/main" val="1248759296"/>
                    </a:ext>
                  </a:extLst>
                </a:gridCol>
                <a:gridCol w="2268302">
                  <a:extLst>
                    <a:ext uri="{9D8B030D-6E8A-4147-A177-3AD203B41FA5}">
                      <a16:colId xmlns:a16="http://schemas.microsoft.com/office/drawing/2014/main" val="3364309016"/>
                    </a:ext>
                  </a:extLst>
                </a:gridCol>
              </a:tblGrid>
              <a:tr h="535978">
                <a:tc>
                  <a:txBody>
                    <a:bodyPr/>
                    <a:lstStyle/>
                    <a:p>
                      <a:r>
                        <a:rPr lang="en-IN" sz="2400" b="1" dirty="0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Access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Used By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985972"/>
                  </a:ext>
                </a:extLst>
              </a:tr>
              <a:tr h="964760">
                <a:tc>
                  <a:txBody>
                    <a:bodyPr/>
                    <a:lstStyle/>
                    <a:p>
                      <a:r>
                        <a:rPr lang="en-IN" sz="2400" b="1" dirty="0"/>
                        <a:t>Public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Everyone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Startups, 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327036"/>
                  </a:ext>
                </a:extLst>
              </a:tr>
              <a:tr h="964760">
                <a:tc>
                  <a:txBody>
                    <a:bodyPr/>
                    <a:lstStyle/>
                    <a:p>
                      <a:r>
                        <a:rPr lang="en-IN" sz="2400" b="1" dirty="0"/>
                        <a:t>Private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One group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Banks, govt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15432"/>
                  </a:ext>
                </a:extLst>
              </a:tr>
              <a:tr h="964760">
                <a:tc>
                  <a:txBody>
                    <a:bodyPr/>
                    <a:lstStyle/>
                    <a:p>
                      <a:r>
                        <a:rPr lang="en-IN" sz="2400" b="1" dirty="0"/>
                        <a:t>Hybrid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Mix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Medium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Enterprises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2898791"/>
                  </a:ext>
                </a:extLst>
              </a:tr>
              <a:tr h="964760">
                <a:tc>
                  <a:txBody>
                    <a:bodyPr/>
                    <a:lstStyle/>
                    <a:p>
                      <a:r>
                        <a:rPr lang="en-IN" sz="2400" b="1"/>
                        <a:t>Community Cloud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Group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Shared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High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b="1" dirty="0"/>
                        <a:t>Hospitals, colleges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631143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27E8DC9-1642-996C-7053-930B75E6C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09" y="48669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Table Summary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138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19862-9274-87C5-78A5-CEB843FFE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352" y="2145144"/>
            <a:ext cx="10823422" cy="5184804"/>
          </a:xfrm>
        </p:spPr>
        <p:txBody>
          <a:bodyPr>
            <a:normAutofit/>
          </a:bodyPr>
          <a:lstStyle/>
          <a:p>
            <a:r>
              <a:rPr lang="en-US" sz="2800" b="1" dirty="0"/>
              <a:t>Cloud Computing has now become an essential part of modern businesses,</a:t>
            </a:r>
          </a:p>
          <a:p>
            <a:endParaRPr lang="en-US" sz="2800" b="1" dirty="0"/>
          </a:p>
          <a:p>
            <a:r>
              <a:rPr lang="en-US" sz="2800" b="1" dirty="0"/>
              <a:t>offering flexibility, scalability, and cost-effective solutions.</a:t>
            </a:r>
          </a:p>
          <a:p>
            <a:endParaRPr lang="en-US" sz="2800" b="1" dirty="0"/>
          </a:p>
          <a:p>
            <a:r>
              <a:rPr lang="en-US" sz="2800" b="1" dirty="0"/>
              <a:t>But Selecting the most appropriate cloud deployment model is essential to utilize the complete potential of cloud services.</a:t>
            </a:r>
            <a:endParaRPr lang="en-IN" sz="2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357843-8F30-5451-71DB-0F1A850EF843}"/>
              </a:ext>
            </a:extLst>
          </p:cNvPr>
          <p:cNvSpPr txBox="1"/>
          <p:nvPr/>
        </p:nvSpPr>
        <p:spPr>
          <a:xfrm>
            <a:off x="1574390" y="1055809"/>
            <a:ext cx="863149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u="sng" dirty="0"/>
              <a:t>Cloud Deployment Models</a:t>
            </a:r>
            <a:br>
              <a:rPr lang="en-IN" sz="3600" b="1" dirty="0"/>
            </a:b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051873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C2CDF-65A7-F60D-A1B2-12D0F872C6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10705434" cy="3599316"/>
          </a:xfrm>
        </p:spPr>
        <p:txBody>
          <a:bodyPr>
            <a:normAutofit/>
          </a:bodyPr>
          <a:lstStyle/>
          <a:p>
            <a:r>
              <a:rPr lang="en-US" sz="3200" b="1" dirty="0"/>
              <a:t>Whether you're a small business or a large enterprise, choosing the right cloud model can affect your security, scalability, and operational efficiency.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326084313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4E1E6-D652-ECC7-2EDB-293A86670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65" y="516194"/>
            <a:ext cx="11253019" cy="5877195"/>
          </a:xfrm>
        </p:spPr>
        <p:txBody>
          <a:bodyPr/>
          <a:lstStyle/>
          <a:p>
            <a:r>
              <a:rPr lang="en-US" sz="3200" b="1" dirty="0"/>
              <a:t>What is a Deployment Model?</a:t>
            </a:r>
          </a:p>
          <a:p>
            <a:endParaRPr lang="en-US" sz="3200" dirty="0"/>
          </a:p>
          <a:p>
            <a:r>
              <a:rPr lang="en-US" sz="3200" dirty="0"/>
              <a:t>A deployment model tells </a:t>
            </a:r>
            <a:r>
              <a:rPr lang="en-US" sz="3200" b="1" dirty="0"/>
              <a:t>how cloud services are delivered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It shows </a:t>
            </a:r>
            <a:r>
              <a:rPr lang="en-US" sz="3200" b="1" dirty="0"/>
              <a:t>who can access</a:t>
            </a:r>
            <a:r>
              <a:rPr lang="en-US" sz="3200" dirty="0"/>
              <a:t> the cloud and </a:t>
            </a:r>
            <a:r>
              <a:rPr lang="en-US" sz="3200" b="1" dirty="0"/>
              <a:t>who owns</a:t>
            </a:r>
            <a:r>
              <a:rPr lang="en-US" sz="3200" dirty="0"/>
              <a:t> it.</a:t>
            </a:r>
          </a:p>
          <a:p>
            <a:endParaRPr lang="en-US" sz="3200" dirty="0"/>
          </a:p>
          <a:p>
            <a:r>
              <a:rPr lang="en-US" sz="3200" dirty="0"/>
              <a:t>There are </a:t>
            </a:r>
            <a:r>
              <a:rPr lang="en-US" sz="3200" b="1" dirty="0"/>
              <a:t>4 main types</a:t>
            </a:r>
            <a:r>
              <a:rPr lang="en-US" sz="3200" dirty="0"/>
              <a:t> of deployment models.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1325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655A7-544E-3F5A-2A7E-9D1C431BB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710" y="235974"/>
            <a:ext cx="11179277" cy="5700215"/>
          </a:xfrm>
        </p:spPr>
        <p:txBody>
          <a:bodyPr>
            <a:normAutofit fontScale="92500" lnSpcReduction="10000"/>
          </a:bodyPr>
          <a:lstStyle/>
          <a:p>
            <a:r>
              <a:rPr lang="en-US" sz="3200" b="1" dirty="0"/>
              <a:t>1</a:t>
            </a:r>
            <a:r>
              <a:rPr lang="en-US" sz="3200" b="1" u="sng" dirty="0"/>
              <a:t>. Public Cloud</a:t>
            </a:r>
          </a:p>
          <a:p>
            <a:endParaRPr lang="en-US" sz="3200" b="1" dirty="0"/>
          </a:p>
          <a:p>
            <a:r>
              <a:rPr lang="en-US" sz="3200" b="1" dirty="0"/>
              <a:t>Services are available to everyone through the internet.</a:t>
            </a:r>
          </a:p>
          <a:p>
            <a:endParaRPr lang="en-US" sz="3200" b="1" dirty="0"/>
          </a:p>
          <a:p>
            <a:r>
              <a:rPr lang="en-US" sz="3200" b="1" dirty="0"/>
              <a:t>Owned and managed by cloud providers like Google, Amazon.</a:t>
            </a:r>
          </a:p>
          <a:p>
            <a:endParaRPr lang="en-US" sz="3200" b="1" dirty="0"/>
          </a:p>
          <a:p>
            <a:r>
              <a:rPr lang="en-US" sz="3200" b="1" dirty="0"/>
              <a:t>Pay-as-you-go model.</a:t>
            </a:r>
          </a:p>
          <a:p>
            <a:endParaRPr lang="en-US" sz="3200" b="1" dirty="0"/>
          </a:p>
          <a:p>
            <a:r>
              <a:rPr lang="en-US" sz="3200" b="1" dirty="0"/>
              <a:t>Examples:</a:t>
            </a:r>
            <a:r>
              <a:rPr lang="en-US" sz="3200" dirty="0"/>
              <a:t> Gmail, Dropbox, Google Drive</a:t>
            </a:r>
            <a:br>
              <a:rPr lang="en-US" sz="3200" dirty="0"/>
            </a:br>
            <a:r>
              <a:rPr lang="en-US" sz="3200" b="1" dirty="0"/>
              <a:t>Used by:</a:t>
            </a:r>
            <a:r>
              <a:rPr lang="en-US" sz="3200" dirty="0"/>
              <a:t> Small businesses, startups</a:t>
            </a:r>
            <a:endParaRPr lang="en-US" sz="32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5116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AD6C2-D583-5E5B-C3E6-E79796C61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634182"/>
            <a:ext cx="10282443" cy="5614218"/>
          </a:xfrm>
        </p:spPr>
        <p:txBody>
          <a:bodyPr/>
          <a:lstStyle/>
          <a:p>
            <a:r>
              <a:rPr lang="en-US" sz="3600" b="1" u="sng" dirty="0"/>
              <a:t>Advantages:</a:t>
            </a:r>
          </a:p>
          <a:p>
            <a:r>
              <a:rPr lang="en-US" sz="3600" b="1" dirty="0"/>
              <a:t>Low cost</a:t>
            </a:r>
          </a:p>
          <a:p>
            <a:r>
              <a:rPr lang="en-US" sz="3600" b="1" dirty="0"/>
              <a:t>Easy to use</a:t>
            </a:r>
          </a:p>
          <a:p>
            <a:r>
              <a:rPr lang="en-US" sz="3600" b="1" dirty="0"/>
              <a:t>Scalable</a:t>
            </a:r>
          </a:p>
          <a:p>
            <a:endParaRPr lang="en-US" sz="3600" b="1" dirty="0"/>
          </a:p>
          <a:p>
            <a:r>
              <a:rPr lang="en-US" sz="3600" b="1" u="sng" dirty="0"/>
              <a:t>Disadvantages:</a:t>
            </a:r>
          </a:p>
          <a:p>
            <a:r>
              <a:rPr lang="en-US" sz="3600" b="1" dirty="0"/>
              <a:t>Less secure</a:t>
            </a:r>
          </a:p>
          <a:p>
            <a:r>
              <a:rPr lang="en-US" sz="3600" b="1" dirty="0"/>
              <a:t>No full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670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806C8-C3C8-1356-D2F0-6A98B91A2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419" y="604684"/>
            <a:ext cx="10633587" cy="5643715"/>
          </a:xfrm>
        </p:spPr>
        <p:txBody>
          <a:bodyPr/>
          <a:lstStyle/>
          <a:p>
            <a:r>
              <a:rPr lang="en-US" sz="2800" b="1" dirty="0"/>
              <a:t>2. </a:t>
            </a:r>
            <a:r>
              <a:rPr lang="en-US" sz="2800" b="1" u="sng" dirty="0"/>
              <a:t>Private Cloud</a:t>
            </a:r>
          </a:p>
          <a:p>
            <a:endParaRPr lang="en-US" sz="2800" dirty="0"/>
          </a:p>
          <a:p>
            <a:r>
              <a:rPr lang="en-US" sz="2800" b="1" dirty="0"/>
              <a:t>Used by only one organization</a:t>
            </a:r>
          </a:p>
          <a:p>
            <a:endParaRPr lang="en-US" sz="2800" b="1" dirty="0"/>
          </a:p>
          <a:p>
            <a:r>
              <a:rPr lang="en-US" sz="2800" b="1" dirty="0"/>
              <a:t>Offers high security</a:t>
            </a:r>
          </a:p>
          <a:p>
            <a:endParaRPr lang="en-US" sz="2800" b="1" dirty="0"/>
          </a:p>
          <a:p>
            <a:r>
              <a:rPr lang="en-US" sz="2800" b="1" dirty="0"/>
              <a:t>Can be managed internally or by another company</a:t>
            </a:r>
          </a:p>
          <a:p>
            <a:endParaRPr lang="en-US" sz="2800" b="1" dirty="0"/>
          </a:p>
          <a:p>
            <a:r>
              <a:rPr lang="en-US" sz="2800" b="1" dirty="0"/>
              <a:t>Examples: Government or bank data centers</a:t>
            </a:r>
            <a:br>
              <a:rPr lang="en-US" sz="2800" b="1" dirty="0"/>
            </a:br>
            <a:r>
              <a:rPr lang="en-US" sz="2800" b="1" dirty="0"/>
              <a:t>Used by: Banks, big companies, defense organizations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907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42A22-2CAE-A676-B7F1-59D78D836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427704"/>
            <a:ext cx="8946541" cy="5820696"/>
          </a:xfrm>
        </p:spPr>
        <p:txBody>
          <a:bodyPr>
            <a:normAutofit fontScale="92500" lnSpcReduction="20000"/>
          </a:bodyPr>
          <a:lstStyle/>
          <a:p>
            <a:r>
              <a:rPr lang="en-US" sz="3200" b="1" u="sng" dirty="0"/>
              <a:t>Advantages:</a:t>
            </a:r>
          </a:p>
          <a:p>
            <a:endParaRPr lang="en-US" sz="3200" b="1" dirty="0"/>
          </a:p>
          <a:p>
            <a:r>
              <a:rPr lang="en-US" sz="3200" b="1" dirty="0"/>
              <a:t>More secure</a:t>
            </a:r>
          </a:p>
          <a:p>
            <a:endParaRPr lang="en-US" sz="3200" b="1" dirty="0"/>
          </a:p>
          <a:p>
            <a:r>
              <a:rPr lang="en-US" sz="3200" b="1" dirty="0"/>
              <a:t>Full control</a:t>
            </a:r>
          </a:p>
          <a:p>
            <a:endParaRPr lang="en-US" sz="3200" b="1" dirty="0"/>
          </a:p>
          <a:p>
            <a:r>
              <a:rPr lang="en-US" sz="3200" b="1" dirty="0"/>
              <a:t>Disadvantages:</a:t>
            </a:r>
          </a:p>
          <a:p>
            <a:endParaRPr lang="en-US" sz="3200" b="1" dirty="0"/>
          </a:p>
          <a:p>
            <a:r>
              <a:rPr lang="en-US" sz="3200" b="1" dirty="0"/>
              <a:t>Very expensive</a:t>
            </a:r>
          </a:p>
          <a:p>
            <a:endParaRPr lang="en-US" sz="3200" b="1" dirty="0"/>
          </a:p>
          <a:p>
            <a:r>
              <a:rPr lang="en-US" sz="3200" b="1" dirty="0"/>
              <a:t>Needs IT experts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902156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1885A-C4E1-3531-9129-50C7DA3BF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5" y="589936"/>
            <a:ext cx="10766323" cy="5658464"/>
          </a:xfrm>
        </p:spPr>
        <p:txBody>
          <a:bodyPr/>
          <a:lstStyle/>
          <a:p>
            <a:r>
              <a:rPr lang="en-US" sz="3200" b="1" dirty="0"/>
              <a:t>3. </a:t>
            </a:r>
            <a:r>
              <a:rPr lang="en-US" sz="3200" b="1" u="sng" dirty="0"/>
              <a:t>Hybrid Cloud</a:t>
            </a:r>
          </a:p>
          <a:p>
            <a:endParaRPr lang="en-US" sz="3200" b="1" dirty="0"/>
          </a:p>
          <a:p>
            <a:r>
              <a:rPr lang="en-US" sz="3200" b="1" dirty="0"/>
              <a:t>Combination of Public and Private clouds</a:t>
            </a:r>
          </a:p>
          <a:p>
            <a:endParaRPr lang="en-US" sz="3200" b="1" dirty="0"/>
          </a:p>
          <a:p>
            <a:r>
              <a:rPr lang="en-US" sz="3200" b="1" dirty="0"/>
              <a:t>Some data is public, and some is private</a:t>
            </a:r>
          </a:p>
          <a:p>
            <a:endParaRPr lang="en-US" sz="3200" b="1" dirty="0"/>
          </a:p>
          <a:p>
            <a:r>
              <a:rPr lang="en-US" sz="3200" b="1" dirty="0"/>
              <a:t>Used by: Organizations needing both flexibility and security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2328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147</TotalTime>
  <Words>350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Century Gothic</vt:lpstr>
      <vt:lpstr>Wingdings 3</vt:lpstr>
      <vt:lpstr>Ion</vt:lpstr>
      <vt:lpstr>Cloud Deployment Models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sudheer kumar</dc:creator>
  <cp:lastModifiedBy>sudheer kumar</cp:lastModifiedBy>
  <cp:revision>1</cp:revision>
  <dcterms:created xsi:type="dcterms:W3CDTF">2025-07-25T12:28:06Z</dcterms:created>
  <dcterms:modified xsi:type="dcterms:W3CDTF">2025-07-25T14:55:27Z</dcterms:modified>
</cp:coreProperties>
</file>