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4" r:id="rId3"/>
    <p:sldId id="257" r:id="rId4"/>
    <p:sldId id="258" r:id="rId5"/>
    <p:sldId id="267" r:id="rId6"/>
    <p:sldId id="268" r:id="rId7"/>
    <p:sldId id="279" r:id="rId8"/>
    <p:sldId id="259" r:id="rId9"/>
    <p:sldId id="260" r:id="rId10"/>
    <p:sldId id="261" r:id="rId11"/>
    <p:sldId id="277" r:id="rId12"/>
    <p:sldId id="278" r:id="rId13"/>
    <p:sldId id="262" r:id="rId14"/>
    <p:sldId id="263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C701A-F0DD-4210-A31A-1DB5D60A13B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90595-5832-4F6B-9D00-C76CAB6B4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6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C407-CE80-4C0B-840A-DB3B797D5E1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995-55A4-4696-983D-C49BC6DCA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C407-CE80-4C0B-840A-DB3B797D5E1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995-55A4-4696-983D-C49BC6DCA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4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C407-CE80-4C0B-840A-DB3B797D5E1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995-55A4-4696-983D-C49BC6DCADA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75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C407-CE80-4C0B-840A-DB3B797D5E1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995-55A4-4696-983D-C49BC6DCA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5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C407-CE80-4C0B-840A-DB3B797D5E1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995-55A4-4696-983D-C49BC6DCADA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034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C407-CE80-4C0B-840A-DB3B797D5E1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995-55A4-4696-983D-C49BC6DCA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10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C407-CE80-4C0B-840A-DB3B797D5E1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995-55A4-4696-983D-C49BC6DCA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25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C407-CE80-4C0B-840A-DB3B797D5E1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995-55A4-4696-983D-C49BC6DCA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55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C407-CE80-4C0B-840A-DB3B797D5E1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995-55A4-4696-983D-C49BC6DCA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74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C407-CE80-4C0B-840A-DB3B797D5E1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995-55A4-4696-983D-C49BC6DCA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5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C407-CE80-4C0B-840A-DB3B797D5E1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995-55A4-4696-983D-C49BC6DCA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0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C407-CE80-4C0B-840A-DB3B797D5E1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995-55A4-4696-983D-C49BC6DCA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16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C407-CE80-4C0B-840A-DB3B797D5E1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995-55A4-4696-983D-C49BC6DCA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0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C407-CE80-4C0B-840A-DB3B797D5E1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995-55A4-4696-983D-C49BC6DCA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05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C407-CE80-4C0B-840A-DB3B797D5E1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995-55A4-4696-983D-C49BC6DCA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05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C407-CE80-4C0B-840A-DB3B797D5E1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D995-55A4-4696-983D-C49BC6DCA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8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5C407-CE80-4C0B-840A-DB3B797D5E1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D3D995-55A4-4696-983D-C49BC6DCA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1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2FD3AC-CA49-7C2C-DF4C-D1374061F45B}"/>
              </a:ext>
            </a:extLst>
          </p:cNvPr>
          <p:cNvSpPr txBox="1"/>
          <p:nvPr/>
        </p:nvSpPr>
        <p:spPr>
          <a:xfrm>
            <a:off x="1618636" y="2086275"/>
            <a:ext cx="8115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buNone/>
            </a:pPr>
            <a:r>
              <a:rPr lang="en-IN" sz="4800" b="1" i="0" dirty="0">
                <a:solidFill>
                  <a:srgbClr val="273239"/>
                </a:solidFill>
                <a:effectLst/>
                <a:latin typeface="Nunito" pitchFamily="2" charset="0"/>
              </a:rPr>
              <a:t>Cloud Computing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2121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C573-D444-F5F7-F81F-EDD78A83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FAT CLIENT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DE35-FD62-5F60-3756-F58E5955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587"/>
            <a:ext cx="10752666" cy="4551775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Thick Client</a:t>
            </a:r>
            <a:r>
              <a:rPr lang="en-US" sz="3200" dirty="0"/>
              <a:t> (also called </a:t>
            </a:r>
            <a:r>
              <a:rPr lang="en-US" sz="3200" b="1" dirty="0"/>
              <a:t>Fat Client</a:t>
            </a:r>
            <a:r>
              <a:rPr lang="en-US" sz="3200" dirty="0"/>
              <a:t>) is a </a:t>
            </a:r>
            <a:r>
              <a:rPr lang="en-US" sz="3200" b="1" dirty="0"/>
              <a:t>computer or software</a:t>
            </a:r>
            <a:r>
              <a:rPr lang="en-US" sz="3200" dirty="0"/>
              <a:t> that performs most of the </a:t>
            </a:r>
            <a:r>
              <a:rPr lang="en-US" sz="3200" b="1" dirty="0"/>
              <a:t>processing on the client-side</a:t>
            </a:r>
            <a:r>
              <a:rPr lang="en-US" sz="3200" dirty="0"/>
              <a:t> (user's device), not on a server.</a:t>
            </a:r>
          </a:p>
          <a:p>
            <a:endParaRPr lang="en-US" sz="3200" dirty="0"/>
          </a:p>
          <a:p>
            <a:r>
              <a:rPr lang="en-US" sz="3200" dirty="0"/>
              <a:t>It </a:t>
            </a:r>
            <a:r>
              <a:rPr lang="en-US" sz="3200" b="1" dirty="0"/>
              <a:t>does not depend much on the server</a:t>
            </a:r>
            <a:r>
              <a:rPr lang="en-US" sz="3200" dirty="0"/>
              <a:t> to function.</a:t>
            </a:r>
          </a:p>
          <a:p>
            <a:endParaRPr lang="en-US" sz="3200" dirty="0"/>
          </a:p>
          <a:p>
            <a:r>
              <a:rPr lang="en-US" sz="3200" dirty="0"/>
              <a:t>It can </a:t>
            </a:r>
            <a:r>
              <a:rPr lang="en-US" sz="3200" b="1" dirty="0"/>
              <a:t>run applications even without an internet connection</a:t>
            </a:r>
            <a:r>
              <a:rPr lang="en-US" sz="3200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6744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CCBA5C-D5A0-5E17-9204-A18FB8B0E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16604" y="178082"/>
            <a:ext cx="11334622" cy="653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65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C31152-2DF9-AB49-F227-D40C927B0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279" y="263037"/>
            <a:ext cx="11263186" cy="6395961"/>
          </a:xfrm>
        </p:spPr>
      </p:pic>
    </p:spTree>
    <p:extLst>
      <p:ext uri="{BB962C8B-B14F-4D97-AF65-F5344CB8AC3E}">
        <p14:creationId xmlns:p14="http://schemas.microsoft.com/office/powerpoint/2010/main" val="23807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D1C4-7652-94D2-E5C1-8FA47A9C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Thick Clients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90B4-74EE-2C52-E19E-6057235E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10837332" cy="4970207"/>
          </a:xfrm>
        </p:spPr>
        <p:txBody>
          <a:bodyPr>
            <a:normAutofit/>
          </a:bodyPr>
          <a:lstStyle/>
          <a:p>
            <a:r>
              <a:rPr lang="en-US" sz="3200" b="1" dirty="0"/>
              <a:t>High Processing Power</a:t>
            </a:r>
            <a:endParaRPr lang="en-US" sz="3200" dirty="0"/>
          </a:p>
          <a:p>
            <a:pPr lvl="1"/>
            <a:r>
              <a:rPr lang="en-US" sz="2800" dirty="0"/>
              <a:t>Most tasks are done on the client machine.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Less Server Dependence</a:t>
            </a:r>
            <a:endParaRPr lang="en-US" sz="3200" dirty="0"/>
          </a:p>
          <a:p>
            <a:pPr lvl="1"/>
            <a:r>
              <a:rPr lang="en-US" sz="2800" dirty="0"/>
              <a:t>Only uses server for storing or syncing data (if needed).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b="1" dirty="0"/>
              <a:t>Works Offline</a:t>
            </a:r>
            <a:endParaRPr lang="en-US" sz="3200" dirty="0"/>
          </a:p>
          <a:p>
            <a:pPr lvl="1"/>
            <a:r>
              <a:rPr lang="en-US" sz="2800" dirty="0"/>
              <a:t>Can work even if there is no internet connection.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7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16D9-454A-A147-3178-C134ABE8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 Front End ( User Interaction Enhancement 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52D3-75CB-83DB-2869-1454379F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077131" cy="388077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3200" dirty="0"/>
              <a:t>The User Interface of Cloud Computing consists of 2 sections of clients. </a:t>
            </a:r>
          </a:p>
          <a:p>
            <a:pPr algn="just" fontAlgn="base">
              <a:lnSpc>
                <a:spcPct val="150000"/>
              </a:lnSpc>
            </a:pPr>
            <a:r>
              <a:rPr lang="en-US" sz="3200" dirty="0"/>
              <a:t>Thin clients are the ones that use web browsers facilitating portable and  lightweight accessibilities and others are known as Fat Clients that use many functionalities  for offering a strong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20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53E1-7763-5476-0540-EC793339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7729-9593-0921-4FCE-0DCBCFE59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660" y="855406"/>
            <a:ext cx="10634679" cy="5147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1. Client Infrastructure (Front End)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/>
              <a:t>This is the </a:t>
            </a:r>
            <a:r>
              <a:rPr lang="en-US" sz="3200" b="1" dirty="0"/>
              <a:t>user side</a:t>
            </a:r>
            <a:r>
              <a:rPr lang="en-US" sz="3200" dirty="0"/>
              <a:t> of cloud computing.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/>
              <a:t>It includes devices like </a:t>
            </a:r>
            <a:r>
              <a:rPr lang="en-US" sz="3200" b="1" dirty="0"/>
              <a:t>laptops, smartphones, browsers, or apps</a:t>
            </a:r>
            <a:r>
              <a:rPr lang="en-US" sz="3200" dirty="0"/>
              <a:t> used to access cloud services.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/>
              <a:t>It provides the interface for users to interact with the cloud.</a:t>
            </a:r>
          </a:p>
          <a:p>
            <a:pPr fontAlgn="base"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947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725B-18F5-8C45-D495-FAE274D37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4" y="995466"/>
            <a:ext cx="11077131" cy="51693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2. Application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Applications run on the cloud and are accessed by users.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These can be </a:t>
            </a:r>
            <a:r>
              <a:rPr lang="en-US" sz="2800" b="1" dirty="0"/>
              <a:t>SaaS applications</a:t>
            </a:r>
            <a:r>
              <a:rPr lang="en-US" sz="2800" dirty="0"/>
              <a:t> like Gmail, Google Docs, or any web-based app.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It helps users perform tasks without installing anything locally.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96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69ECD-2BD0-7EAF-E6A1-977E646D7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2453"/>
            <a:ext cx="10900150" cy="559891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3. Service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These are the </a:t>
            </a:r>
            <a:r>
              <a:rPr lang="en-US" sz="3200" b="1" dirty="0"/>
              <a:t>core services</a:t>
            </a:r>
            <a:r>
              <a:rPr lang="en-US" sz="3200" dirty="0"/>
              <a:t> offered by the cloud: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IaaS</a:t>
            </a:r>
            <a:r>
              <a:rPr lang="en-US" sz="2800" dirty="0"/>
              <a:t> (Infrastructure as a Service)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PaaS</a:t>
            </a:r>
            <a:r>
              <a:rPr lang="en-US" sz="2800" dirty="0"/>
              <a:t> (Platform as a Service)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SaaS</a:t>
            </a:r>
            <a:r>
              <a:rPr lang="en-US" sz="2800" dirty="0"/>
              <a:t> (Software as a Service)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8AE8-7605-64E3-AF53-C7FF404B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73" y="678426"/>
            <a:ext cx="10870653" cy="617957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4. Runtime Cloud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It provides the </a:t>
            </a:r>
            <a:r>
              <a:rPr lang="en-US" sz="3200" b="1" dirty="0"/>
              <a:t>execution environment</a:t>
            </a:r>
            <a:r>
              <a:rPr lang="en-US" sz="3200" dirty="0"/>
              <a:t> for running applications and services.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Includes software and middleware that support the running of apps.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5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F6C9-48FD-84B5-5CB9-5D32DB46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66917"/>
            <a:ext cx="10693672" cy="52744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600" b="1" dirty="0"/>
              <a:t>5. Storage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Handles the </a:t>
            </a:r>
            <a:r>
              <a:rPr lang="en-US" sz="3600" b="1" dirty="0"/>
              <a:t>data storage</a:t>
            </a:r>
            <a:r>
              <a:rPr lang="en-US" sz="3600" dirty="0"/>
              <a:t> in the cloud.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It includes databases, file systems, object storage, etc.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Examples: Google Drive, AWS S3.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66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9E7E64-C88E-82F3-B67B-4C58C609B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28198" y="0"/>
            <a:ext cx="8675891" cy="67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47623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0F129-3EF4-7B39-D3AA-B5191A92E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4465"/>
            <a:ext cx="10442950" cy="57168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6. Infrastructure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Refers to the </a:t>
            </a:r>
            <a:r>
              <a:rPr lang="en-US" sz="3200" b="1" dirty="0"/>
              <a:t>physical resources</a:t>
            </a:r>
            <a:r>
              <a:rPr lang="en-US" sz="3200" dirty="0"/>
              <a:t> like: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Servers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Virtual Machines (VMs)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Network devices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It provides computing power and storage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9643-E400-67F9-4943-99E14DAF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83" y="442453"/>
            <a:ext cx="10795819" cy="55989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Management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Takes care of </a:t>
            </a:r>
            <a:r>
              <a:rPr lang="en-US" sz="4000" b="1" dirty="0"/>
              <a:t>cloud resource monitoring</a:t>
            </a:r>
            <a:r>
              <a:rPr lang="en-US" sz="4000" dirty="0"/>
              <a:t>, scheduling, provisioning, and scaling.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Cloud providers use management tools to maintain service quality and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3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3E85-E5DE-DE2C-2D81-EF5529C2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89" y="737420"/>
            <a:ext cx="10708421" cy="4817246"/>
          </a:xfrm>
        </p:spPr>
        <p:txBody>
          <a:bodyPr>
            <a:normAutofit/>
          </a:bodyPr>
          <a:lstStyle/>
          <a:p>
            <a:r>
              <a:rPr lang="en-US" sz="3600" b="1" dirty="0"/>
              <a:t>8. Security</a:t>
            </a:r>
          </a:p>
          <a:p>
            <a:r>
              <a:rPr lang="en-US" sz="3600" dirty="0"/>
              <a:t>Provides </a:t>
            </a:r>
            <a:r>
              <a:rPr lang="en-US" sz="3600" b="1" dirty="0"/>
              <a:t>data protection, encryption, access </a:t>
            </a:r>
            <a:r>
              <a:rPr lang="en-US" sz="3200" b="1" dirty="0"/>
              <a:t>control</a:t>
            </a:r>
            <a:r>
              <a:rPr lang="en-US" sz="3600" dirty="0"/>
              <a:t>, and privacy.</a:t>
            </a:r>
          </a:p>
          <a:p>
            <a:endParaRPr lang="en-US" sz="3600" dirty="0"/>
          </a:p>
          <a:p>
            <a:r>
              <a:rPr lang="en-US" sz="3600" dirty="0"/>
              <a:t>Ensures secure communication and storage.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4DAE1-1503-49B9-8D04-F3B6EB9D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14401"/>
            <a:ext cx="10944395" cy="5126962"/>
          </a:xfrm>
        </p:spPr>
        <p:txBody>
          <a:bodyPr/>
          <a:lstStyle/>
          <a:p>
            <a:r>
              <a:rPr lang="en-US" sz="3600" b="1" dirty="0"/>
              <a:t>9. Internet</a:t>
            </a:r>
          </a:p>
          <a:p>
            <a:r>
              <a:rPr lang="en-US" sz="3600" dirty="0"/>
              <a:t>Acts as the </a:t>
            </a:r>
            <a:r>
              <a:rPr lang="en-US" sz="3600" b="1" dirty="0"/>
              <a:t>bridge</a:t>
            </a:r>
            <a:r>
              <a:rPr lang="en-US" sz="3600" dirty="0"/>
              <a:t> between client (front end) and cloud provider (back end).</a:t>
            </a:r>
          </a:p>
          <a:p>
            <a:endParaRPr lang="en-US" sz="3600" dirty="0"/>
          </a:p>
          <a:p>
            <a:r>
              <a:rPr lang="en-US" sz="3600" dirty="0"/>
              <a:t>All cloud services are delivered over the internet.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77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B4B5-9A63-BB76-A7DE-ABB33AB96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029" y="589935"/>
            <a:ext cx="9617041" cy="4949981"/>
          </a:xfrm>
        </p:spPr>
        <p:txBody>
          <a:bodyPr>
            <a:normAutofit/>
          </a:bodyPr>
          <a:lstStyle/>
          <a:p>
            <a:r>
              <a:rPr lang="en-US" sz="3200" b="1" dirty="0"/>
              <a:t>Cloud computing architecture</a:t>
            </a:r>
          </a:p>
          <a:p>
            <a:endParaRPr lang="en-US" sz="3200" dirty="0"/>
          </a:p>
          <a:p>
            <a:r>
              <a:rPr lang="en-US" sz="3200" dirty="0"/>
              <a:t>Cloud computing architecture refers to the components and sub-components required for cloud computing. </a:t>
            </a:r>
          </a:p>
          <a:p>
            <a:endParaRPr lang="en-US" sz="3200" dirty="0"/>
          </a:p>
          <a:p>
            <a:r>
              <a:rPr lang="en-US" sz="3200" dirty="0"/>
              <a:t>These components typically refer to: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684978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A1352-8DDC-777C-310E-A92A5772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07" y="707923"/>
            <a:ext cx="10782163" cy="5810863"/>
          </a:xfrm>
        </p:spPr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Front end ( Fat client, Thin client)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Back-end platforms ( Servers, Storage )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Cloud-based delivery and a network ( Internet, Intranet, Intercloud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52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5163-D50C-577E-9569-8AB170F7A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86" y="700499"/>
            <a:ext cx="10649427" cy="52136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b="1" dirty="0"/>
              <a:t>Front-End (Client Side)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Interface for users to interact with cloud.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Accessed via web browser, app, or software.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Example: Google Drive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58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2131-070B-1BC5-8CEF-78C07A3B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78427"/>
            <a:ext cx="10428201" cy="536293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2800" b="1" dirty="0"/>
              <a:t>Back-End (Provider Side)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Includes: Servers, Databases, Storage, VMs, Management Tools.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Responsible for providing services and managing data.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Managed by cloud providers (AWS, Azure, etc.)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89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32AA2-496F-45EC-378C-CED00488F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966" y="176981"/>
            <a:ext cx="11200265" cy="6430296"/>
          </a:xfrm>
        </p:spPr>
      </p:pic>
    </p:spTree>
    <p:extLst>
      <p:ext uri="{BB962C8B-B14F-4D97-AF65-F5344CB8AC3E}">
        <p14:creationId xmlns:p14="http://schemas.microsoft.com/office/powerpoint/2010/main" val="390033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5A1E-4FEE-9B15-876F-CEF0A558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451" y="712839"/>
            <a:ext cx="8596668" cy="1320800"/>
          </a:xfrm>
        </p:spPr>
        <p:txBody>
          <a:bodyPr/>
          <a:lstStyle/>
          <a:p>
            <a:r>
              <a:rPr lang="en-US" dirty="0"/>
              <a:t>Thin client 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F917C7-0C85-A752-7167-179D5806E2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99" y="1387987"/>
            <a:ext cx="11636998" cy="537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82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CC7B-F40A-6905-530A-13FC5F52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view 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965B54-01A0-CE67-BBA6-5B06C4EFBB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6347"/>
            <a:ext cx="12191999" cy="681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667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560</Words>
  <Application>Microsoft Office PowerPoint</Application>
  <PresentationFormat>Widescreen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Nunito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 client </vt:lpstr>
      <vt:lpstr>Back view </vt:lpstr>
      <vt:lpstr>FAT CLIENT </vt:lpstr>
      <vt:lpstr>PowerPoint Presentation</vt:lpstr>
      <vt:lpstr>PowerPoint Presentation</vt:lpstr>
      <vt:lpstr>Features of Thick Clients </vt:lpstr>
      <vt:lpstr>1. Front End ( User Interaction Enhancement ) </vt:lpstr>
      <vt:lpstr>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sudheer kumar</dc:creator>
  <cp:lastModifiedBy>sudheer kumar</cp:lastModifiedBy>
  <cp:revision>3</cp:revision>
  <dcterms:created xsi:type="dcterms:W3CDTF">2025-07-21T05:12:50Z</dcterms:created>
  <dcterms:modified xsi:type="dcterms:W3CDTF">2025-07-23T02:05:34Z</dcterms:modified>
</cp:coreProperties>
</file>