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28882A"/>
    <a:srgbClr val="2BA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699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62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23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358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28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01317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2327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377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141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51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72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38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916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542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4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114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478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85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775275" y="16069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            SOA </a:t>
            </a:r>
            <a:b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        SERVICE</a:t>
            </a:r>
            <a:b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	ORIENTED</a:t>
            </a:r>
            <a:b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-GB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   ARCHITECTURE</a:t>
            </a:r>
            <a:endParaRPr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7B96F-5BC6-5E53-F8EB-4E83333C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506776"/>
            <a:ext cx="7986004" cy="402424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4. Features of SOA:</a:t>
            </a:r>
          </a:p>
          <a:p>
            <a:r>
              <a:rPr lang="en-US" sz="2400" b="1" dirty="0"/>
              <a:t>Reusable</a:t>
            </a:r>
            <a:r>
              <a:rPr lang="en-US" sz="2400" dirty="0"/>
              <a:t> – Same service can be used in different applications.</a:t>
            </a:r>
          </a:p>
          <a:p>
            <a:r>
              <a:rPr lang="en-US" sz="2400" b="1" dirty="0"/>
              <a:t>Loosely Coupled</a:t>
            </a:r>
            <a:r>
              <a:rPr lang="en-US" sz="2400" dirty="0"/>
              <a:t> – Services work independently.</a:t>
            </a:r>
          </a:p>
          <a:p>
            <a:r>
              <a:rPr lang="en-US" sz="2400" b="1" dirty="0"/>
              <a:t>Interoperable</a:t>
            </a:r>
            <a:r>
              <a:rPr lang="en-US" sz="2400" dirty="0"/>
              <a:t> – Works across different platforms or languages.</a:t>
            </a:r>
          </a:p>
          <a:p>
            <a:r>
              <a:rPr lang="en-US" sz="2400" b="1" dirty="0"/>
              <a:t>Discoverable</a:t>
            </a:r>
            <a:r>
              <a:rPr lang="en-US" sz="2400" dirty="0"/>
              <a:t> – Services can be searched and found when needed.</a:t>
            </a:r>
          </a:p>
          <a:p>
            <a:r>
              <a:rPr lang="en-US" sz="2400" b="1" dirty="0"/>
              <a:t>Scalable</a:t>
            </a:r>
            <a:r>
              <a:rPr lang="en-US" sz="2400" dirty="0"/>
              <a:t> – Easy to add more services or handle more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22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FF03-67FA-B7D6-7526-82EA332B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308473"/>
            <a:ext cx="8228375" cy="4527932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5. Benefits:</a:t>
            </a:r>
          </a:p>
          <a:p>
            <a:r>
              <a:rPr lang="en-US" sz="2800" b="1" dirty="0"/>
              <a:t>Saves time and cost</a:t>
            </a:r>
            <a:r>
              <a:rPr lang="en-US" sz="2800" dirty="0"/>
              <a:t> in development.</a:t>
            </a:r>
          </a:p>
          <a:p>
            <a:endParaRPr lang="en-US" sz="2800" dirty="0"/>
          </a:p>
          <a:p>
            <a:r>
              <a:rPr lang="en-US" sz="2800" dirty="0"/>
              <a:t>Promotes </a:t>
            </a:r>
            <a:r>
              <a:rPr lang="en-US" sz="2800" b="1" dirty="0"/>
              <a:t>easy integration</a:t>
            </a:r>
            <a:r>
              <a:rPr lang="en-US" sz="2800" dirty="0"/>
              <a:t> between old and new systems.</a:t>
            </a:r>
          </a:p>
          <a:p>
            <a:endParaRPr lang="en-US" sz="2800" dirty="0"/>
          </a:p>
          <a:p>
            <a:r>
              <a:rPr lang="en-US" sz="2800" dirty="0"/>
              <a:t>Improves </a:t>
            </a:r>
            <a:r>
              <a:rPr lang="en-US" sz="2800" b="1" dirty="0"/>
              <a:t>flexibility and maintenance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Helps in building large, </a:t>
            </a:r>
            <a:r>
              <a:rPr lang="en-US" sz="2800" b="1" dirty="0"/>
              <a:t>enterprise-level applications</a:t>
            </a:r>
            <a:r>
              <a:rPr lang="en-US" sz="2800" dirty="0"/>
              <a:t>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311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95FC-3A88-94DD-5896-D69C86A3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462708"/>
            <a:ext cx="7831768" cy="4068314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6. Use Case Examples:</a:t>
            </a:r>
          </a:p>
          <a:p>
            <a:r>
              <a:rPr lang="en-US" sz="3200" dirty="0"/>
              <a:t>Banking apps using a </a:t>
            </a:r>
            <a:r>
              <a:rPr lang="en-US" sz="3200" b="1" dirty="0"/>
              <a:t>payment gateway service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Travel websites using a </a:t>
            </a:r>
            <a:r>
              <a:rPr lang="en-US" sz="3200" b="1" dirty="0"/>
              <a:t>hotel booking API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Government systems sharing services like </a:t>
            </a:r>
            <a:r>
              <a:rPr lang="en-US" sz="3200" b="1" dirty="0"/>
              <a:t>identity verification</a:t>
            </a:r>
            <a:r>
              <a:rPr lang="en-US" sz="3200" dirty="0"/>
              <a:t>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03289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5A7-E7F2-1BDD-DD06-30BA33CFD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6" y="583894"/>
            <a:ext cx="8299143" cy="419384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Disadvantages of Service-Oriented Architecture (SOA)</a:t>
            </a:r>
          </a:p>
          <a:p>
            <a:r>
              <a:rPr lang="en-US" sz="2400" b="1" dirty="0"/>
              <a:t>High Overhead:</a:t>
            </a:r>
            <a:endParaRPr lang="en-US" sz="2400" dirty="0"/>
          </a:p>
          <a:p>
            <a:pPr lvl="1"/>
            <a:r>
              <a:rPr lang="en-US" sz="2400" dirty="0"/>
              <a:t>Every time services talk to each other, they check the input values.</a:t>
            </a:r>
          </a:p>
          <a:p>
            <a:pPr lvl="1"/>
            <a:r>
              <a:rPr lang="en-US" sz="2400" dirty="0"/>
              <a:t>This slows down the system and increases load and response time.</a:t>
            </a:r>
          </a:p>
          <a:p>
            <a:r>
              <a:rPr lang="en-US" sz="2400" b="1" dirty="0"/>
              <a:t>Expensive Setup:</a:t>
            </a:r>
            <a:endParaRPr lang="en-US" sz="2400" dirty="0"/>
          </a:p>
          <a:p>
            <a:pPr lvl="1"/>
            <a:r>
              <a:rPr lang="en-US" sz="2400" dirty="0"/>
              <a:t>Building an SOA system needs a lot of money in the beginning.</a:t>
            </a:r>
          </a:p>
          <a:p>
            <a:pPr lvl="1"/>
            <a:r>
              <a:rPr lang="en-US" sz="2400" dirty="0"/>
              <a:t>Investment is required for special tools, servers, and developers.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404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9A0BF44-E38B-0EFE-BE83-05D831B40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846" y="475080"/>
            <a:ext cx="818430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Service Management: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 send messages to each other to complete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messages can be in huge numbers (even millions).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and tracking all these messages becomes difficult and confusing.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9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4E7463-FF4C-DA6A-2D86-3032A7854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170" y="155704"/>
            <a:ext cx="820165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Issues: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services are open over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network,they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more exposed to security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Slower Performance: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SOA uses XML or web service protocols which 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slower than direct code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Versioning Problems: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Updating one service may affect others if not handled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6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907B3B99-64CA-5D54-1AE1-21490214E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17562" cy="502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3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C495-7102-81AF-D96B-B4EB7662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429658"/>
            <a:ext cx="7986004" cy="410136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What is SOA?</a:t>
            </a:r>
          </a:p>
          <a:p>
            <a:r>
              <a:rPr lang="en-US" sz="2800" dirty="0"/>
              <a:t>SOA stands for </a:t>
            </a:r>
            <a:r>
              <a:rPr lang="en-US" sz="2800" b="1" dirty="0"/>
              <a:t>Service-Oriented Architecture</a:t>
            </a:r>
            <a:r>
              <a:rPr lang="en-US" sz="2800" dirty="0"/>
              <a:t>.</a:t>
            </a:r>
          </a:p>
          <a:p>
            <a:r>
              <a:rPr lang="en-US" sz="2800" dirty="0"/>
              <a:t>It is a method of building software where </a:t>
            </a:r>
            <a:r>
              <a:rPr lang="en-US" sz="2800" b="1" dirty="0"/>
              <a:t>applications use services</a:t>
            </a:r>
            <a:r>
              <a:rPr lang="en-US" sz="2800" dirty="0"/>
              <a:t> from other software components.</a:t>
            </a:r>
          </a:p>
          <a:p>
            <a:r>
              <a:rPr lang="en-US" sz="2800" dirty="0"/>
              <a:t>These services are shared over a </a:t>
            </a:r>
            <a:r>
              <a:rPr lang="en-US" sz="2800" b="1" dirty="0"/>
              <a:t>network</a:t>
            </a:r>
            <a:r>
              <a:rPr lang="en-US" sz="2800" dirty="0"/>
              <a:t> (like the internet).</a:t>
            </a:r>
          </a:p>
          <a:p>
            <a:r>
              <a:rPr lang="en-US" sz="2800" dirty="0"/>
              <a:t>It helps in </a:t>
            </a:r>
            <a:r>
              <a:rPr lang="en-US" sz="2800" b="1" dirty="0"/>
              <a:t>developing</a:t>
            </a:r>
            <a:r>
              <a:rPr lang="en-US" sz="2800" dirty="0"/>
              <a:t> and </a:t>
            </a:r>
            <a:r>
              <a:rPr lang="en-US" sz="2800" b="1" dirty="0"/>
              <a:t>integrating</a:t>
            </a:r>
            <a:r>
              <a:rPr lang="en-US" sz="2800" dirty="0"/>
              <a:t> applications in a better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55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BF43-6427-E598-15B6-14897C1E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760164"/>
            <a:ext cx="8129223" cy="3770858"/>
          </a:xfrm>
        </p:spPr>
        <p:txBody>
          <a:bodyPr/>
          <a:lstStyle/>
          <a:p>
            <a:r>
              <a:rPr lang="en-US" sz="2000" b="1" dirty="0"/>
              <a:t>Key Concepts:</a:t>
            </a:r>
          </a:p>
          <a:p>
            <a:endParaRPr lang="en-US" sz="2000" b="1" dirty="0"/>
          </a:p>
          <a:p>
            <a:r>
              <a:rPr lang="en-US" sz="2000" b="1" dirty="0"/>
              <a:t>Reusable Services</a:t>
            </a:r>
            <a:endParaRPr lang="en-US" sz="2000" dirty="0"/>
          </a:p>
          <a:p>
            <a:pPr lvl="1"/>
            <a:r>
              <a:rPr lang="en-US" sz="2000" dirty="0"/>
              <a:t>Software is divided into parts called </a:t>
            </a:r>
            <a:r>
              <a:rPr lang="en-US" sz="2000" b="1" dirty="0"/>
              <a:t>services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Each service performs a specific </a:t>
            </a:r>
            <a:r>
              <a:rPr lang="en-US" sz="2000" b="1" dirty="0"/>
              <a:t>business task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These services can be </a:t>
            </a:r>
            <a:r>
              <a:rPr lang="en-US" sz="2000" b="1" dirty="0"/>
              <a:t>reused</a:t>
            </a:r>
            <a:r>
              <a:rPr lang="en-US" sz="2000" dirty="0"/>
              <a:t> in many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1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03DF-87A1-94C0-186A-7A18344C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495759"/>
            <a:ext cx="7313975" cy="4035263"/>
          </a:xfrm>
        </p:spPr>
        <p:txBody>
          <a:bodyPr/>
          <a:lstStyle/>
          <a:p>
            <a:r>
              <a:rPr lang="en-US" sz="2000" b="1" dirty="0"/>
              <a:t>Communication through Interfaces</a:t>
            </a:r>
          </a:p>
          <a:p>
            <a:endParaRPr lang="en-US" sz="2000" dirty="0"/>
          </a:p>
          <a:p>
            <a:r>
              <a:rPr lang="en-US" sz="2000" dirty="0"/>
              <a:t>Services communicate through </a:t>
            </a:r>
            <a:r>
              <a:rPr lang="en-US" sz="2000" b="1" dirty="0"/>
              <a:t>standard interfaces</a:t>
            </a:r>
            <a:r>
              <a:rPr lang="en-US" sz="2000" dirty="0"/>
              <a:t> (like WSDL, REST, SOAP).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makes it easy to </a:t>
            </a:r>
            <a:r>
              <a:rPr lang="en-US" sz="2000" b="1" dirty="0"/>
              <a:t>connect</a:t>
            </a:r>
            <a:r>
              <a:rPr lang="en-US" sz="2000" dirty="0"/>
              <a:t> and </a:t>
            </a:r>
            <a:r>
              <a:rPr lang="en-US" sz="2000" b="1" dirty="0"/>
              <a:t>combine</a:t>
            </a:r>
            <a:r>
              <a:rPr lang="en-US" sz="2000" dirty="0"/>
              <a:t> them.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54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90C07-29BB-E667-1378-7779934F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782198"/>
            <a:ext cx="7974987" cy="3748824"/>
          </a:xfrm>
        </p:spPr>
        <p:txBody>
          <a:bodyPr>
            <a:normAutofit/>
          </a:bodyPr>
          <a:lstStyle/>
          <a:p>
            <a:r>
              <a:rPr lang="en-US" sz="2800" b="1" dirty="0"/>
              <a:t>Network-Based Architecture</a:t>
            </a:r>
            <a:endParaRPr lang="en-US" sz="2800" dirty="0"/>
          </a:p>
          <a:p>
            <a:r>
              <a:rPr lang="en-US" sz="2800" dirty="0"/>
              <a:t>Services are accessed over a </a:t>
            </a:r>
            <a:r>
              <a:rPr lang="en-US" sz="2800" b="1" dirty="0"/>
              <a:t>network</a:t>
            </a:r>
            <a:r>
              <a:rPr lang="en-US" sz="2800" dirty="0"/>
              <a:t> (like the Internet or intranet).</a:t>
            </a:r>
          </a:p>
          <a:p>
            <a:endParaRPr lang="en-US" sz="2800" dirty="0"/>
          </a:p>
          <a:p>
            <a:r>
              <a:rPr lang="en-US" sz="2800" dirty="0"/>
              <a:t>This allows software components to be </a:t>
            </a:r>
            <a:r>
              <a:rPr lang="en-US" sz="2800" b="1" dirty="0"/>
              <a:t>distributed</a:t>
            </a:r>
            <a:r>
              <a:rPr lang="en-US" sz="2800" dirty="0"/>
              <a:t> and </a:t>
            </a:r>
            <a:r>
              <a:rPr lang="en-US" sz="2800" b="1" dirty="0"/>
              <a:t>independent</a:t>
            </a:r>
            <a:r>
              <a:rPr lang="en-US" sz="2800" dirty="0"/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3127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B8F5-A821-1A58-0E7D-E70F1B0F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32202"/>
            <a:ext cx="7897869" cy="4398820"/>
          </a:xfrm>
        </p:spPr>
        <p:txBody>
          <a:bodyPr/>
          <a:lstStyle/>
          <a:p>
            <a:r>
              <a:rPr lang="en-US" sz="2800" b="1" dirty="0"/>
              <a:t>Fast and Easy Integration</a:t>
            </a:r>
            <a:endParaRPr lang="en-US" sz="2800" dirty="0"/>
          </a:p>
          <a:p>
            <a:r>
              <a:rPr lang="en-US" sz="2800" dirty="0"/>
              <a:t>Common standards are used, which </a:t>
            </a:r>
            <a:r>
              <a:rPr lang="en-US" sz="2800" b="1" dirty="0"/>
              <a:t>speed up</a:t>
            </a:r>
            <a:r>
              <a:rPr lang="en-US" sz="2800" dirty="0"/>
              <a:t> the connection between services.</a:t>
            </a:r>
          </a:p>
          <a:p>
            <a:endParaRPr lang="en-US" sz="2800" dirty="0"/>
          </a:p>
          <a:p>
            <a:r>
              <a:rPr lang="en-US" sz="2800" dirty="0"/>
              <a:t>Makes it easier for developers to </a:t>
            </a:r>
            <a:r>
              <a:rPr lang="en-US" sz="2800" b="1" dirty="0"/>
              <a:t>integrate</a:t>
            </a:r>
            <a:r>
              <a:rPr lang="en-US" sz="2800" dirty="0"/>
              <a:t> and </a:t>
            </a:r>
            <a:r>
              <a:rPr lang="en-US" sz="2800" b="1" dirty="0"/>
              <a:t>assemble</a:t>
            </a:r>
            <a:r>
              <a:rPr lang="en-US" sz="2800" dirty="0"/>
              <a:t>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17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5AA-6378-D9C6-4ECA-2421337A4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539827"/>
            <a:ext cx="7666515" cy="3991195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Purpose of SOA:</a:t>
            </a:r>
          </a:p>
          <a:p>
            <a:endParaRPr lang="en-US" sz="2800" b="1" dirty="0"/>
          </a:p>
          <a:p>
            <a:r>
              <a:rPr lang="en-US" sz="2800" dirty="0"/>
              <a:t>To make </a:t>
            </a:r>
            <a:r>
              <a:rPr lang="en-US" sz="2800" b="1" dirty="0"/>
              <a:t>software components reusable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To allow </a:t>
            </a:r>
            <a:r>
              <a:rPr lang="en-US" sz="2800" b="1" dirty="0"/>
              <a:t>different systems to communicate</a:t>
            </a:r>
            <a:r>
              <a:rPr lang="en-US" sz="2800" dirty="0"/>
              <a:t> with each other easily.</a:t>
            </a:r>
          </a:p>
          <a:p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b="1" dirty="0"/>
              <a:t>integrate multiple applications</a:t>
            </a:r>
            <a:r>
              <a:rPr lang="en-US" sz="2800" dirty="0"/>
              <a:t> smoothly.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8081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FEE5-4320-0A6C-3649-DA9B3171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484741"/>
            <a:ext cx="8228375" cy="4307595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Key Points:</a:t>
            </a:r>
          </a:p>
          <a:p>
            <a:r>
              <a:rPr lang="en-US" sz="2400" b="1" dirty="0"/>
              <a:t>Each service performs a full business function</a:t>
            </a:r>
            <a:r>
              <a:rPr lang="en-US" sz="2400" dirty="0"/>
              <a:t> (like payment, login, etc.).</a:t>
            </a:r>
          </a:p>
          <a:p>
            <a:r>
              <a:rPr lang="en-US" sz="2400" b="1" dirty="0"/>
              <a:t>Services are accessed via network calls</a:t>
            </a:r>
            <a:r>
              <a:rPr lang="en-US" sz="2400" dirty="0"/>
              <a:t> (using protocols like HTTP, SOAP, REST).</a:t>
            </a:r>
          </a:p>
          <a:p>
            <a:r>
              <a:rPr lang="en-US" sz="2400" b="1" dirty="0"/>
              <a:t>Common standards</a:t>
            </a:r>
            <a:r>
              <a:rPr lang="en-US" sz="2400" dirty="0"/>
              <a:t> are used so that services can be easily connected.</a:t>
            </a:r>
          </a:p>
          <a:p>
            <a:r>
              <a:rPr lang="en-US" sz="2400" b="1" dirty="0"/>
              <a:t>Developers can combine services</a:t>
            </a:r>
            <a:r>
              <a:rPr lang="en-US" sz="2400" dirty="0"/>
              <a:t> to create new applications.</a:t>
            </a:r>
          </a:p>
          <a:p>
            <a:r>
              <a:rPr lang="en-US" sz="2400" dirty="0"/>
              <a:t>SOA is </a:t>
            </a:r>
            <a:r>
              <a:rPr lang="en-US" sz="2400" b="1" dirty="0"/>
              <a:t>not the same as microservices</a:t>
            </a:r>
            <a:r>
              <a:rPr lang="en-US" sz="2400" dirty="0"/>
              <a:t> (SOA is broader and more centralized).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7295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359</TotalTime>
  <Words>537</Words>
  <Application>Microsoft Office PowerPoint</Application>
  <PresentationFormat>On-screen Show (16:9)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 3</vt:lpstr>
      <vt:lpstr>Trebuchet MS</vt:lpstr>
      <vt:lpstr>Montserrat ExtraBold</vt:lpstr>
      <vt:lpstr>Arial</vt:lpstr>
      <vt:lpstr>Facet</vt:lpstr>
      <vt:lpstr>             SOA           SERVICE  ORIENTED   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Characteristics of Cloud Computing</dc:title>
  <dc:creator>Vabilisetti Manikanta Nikhil</dc:creator>
  <cp:lastModifiedBy>sudheer kumar</cp:lastModifiedBy>
  <cp:revision>11</cp:revision>
  <dcterms:modified xsi:type="dcterms:W3CDTF">2025-08-01T15:38:05Z</dcterms:modified>
</cp:coreProperties>
</file>