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7739C-0D15-4861-89C1-4CFD7E042489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562B4-23A5-483D-B60D-5D8B9C94B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4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562B4-23A5-483D-B60D-5D8B9C94BD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8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2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2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9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4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7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2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25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684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9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1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67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1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82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95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3C8464-F0EA-485C-B188-30C026070FE1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4B84-2287-43E8-8406-492DF4C92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3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/javascript-tutorial/ajax-introduc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script/javascript-tutorial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6774-52B4-4417-E861-98AE190A4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Web 1.0, Web 2.0, and Web 3.0</a:t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0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01B-D1DD-1CBF-8570-292BD676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>What is Web 3.0?</a:t>
            </a:r>
            <a:br>
              <a:rPr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11CDF-AC27-3DC2-4069-F79437F9F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519170"/>
            <a:ext cx="104889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next and updated version of the internet.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how we use and interact with the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 of Web 3.0: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Turns the web into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huge, connected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technology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Bitcoin or Ethereum).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automatic digital agreements.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05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17BA-6484-CC7F-7883-BAAC69BA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40658"/>
            <a:ext cx="8946541" cy="5407741"/>
          </a:xfrm>
        </p:spPr>
        <p:txBody>
          <a:bodyPr>
            <a:normAutofit/>
          </a:bodyPr>
          <a:lstStyle/>
          <a:p>
            <a:r>
              <a:rPr lang="en-US" sz="3200" b="1" dirty="0"/>
              <a:t>Focus Shift (Compared to Web 2.0):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Web 2.0 was about frontend changes (like AJAX, tagging, user experience).</a:t>
            </a:r>
          </a:p>
          <a:p>
            <a:endParaRPr lang="en-US" sz="3200" dirty="0"/>
          </a:p>
          <a:p>
            <a:r>
              <a:rPr lang="en-US" sz="3200" dirty="0"/>
              <a:t>Web 3.0 focuses on </a:t>
            </a:r>
            <a:r>
              <a:rPr lang="en-US" sz="3200" b="1" dirty="0"/>
              <a:t>backend improvements</a:t>
            </a:r>
            <a:r>
              <a:rPr lang="en-US" sz="3200" dirty="0"/>
              <a:t> (data handling, logic, and automation).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9214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7B36-B8F8-0288-658A-CE174E74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78426"/>
            <a:ext cx="10164456" cy="5569973"/>
          </a:xfrm>
        </p:spPr>
        <p:txBody>
          <a:bodyPr>
            <a:normAutofit/>
          </a:bodyPr>
          <a:lstStyle/>
          <a:p>
            <a:r>
              <a:rPr lang="en-US" sz="3200" b="1" dirty="0"/>
              <a:t>Data Ownership in Web 3.0:</a:t>
            </a:r>
          </a:p>
          <a:p>
            <a:endParaRPr lang="en-US" sz="3200" dirty="0"/>
          </a:p>
          <a:p>
            <a:r>
              <a:rPr lang="en-US" sz="3200" b="1" dirty="0"/>
              <a:t>Data is shared</a:t>
            </a:r>
            <a:r>
              <a:rPr lang="en-US" sz="3200" dirty="0"/>
              <a:t>, not owned by just one person or company.</a:t>
            </a:r>
          </a:p>
          <a:p>
            <a:endParaRPr lang="en-US" sz="3200" dirty="0"/>
          </a:p>
          <a:p>
            <a:r>
              <a:rPr lang="en-US" sz="3200" dirty="0"/>
              <a:t>Different users/services can see </a:t>
            </a:r>
            <a:r>
              <a:rPr lang="en-US" sz="3200" b="1" dirty="0"/>
              <a:t>different views of the same data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7739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4F90-969C-3C71-6444-0BB76408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Semantic Web (Part of Web 3.0):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668D-8F8B-7268-8024-039B8281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13733" cy="4195481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Helps </a:t>
            </a:r>
            <a:r>
              <a:rPr lang="en-US" sz="3200" b="1" dirty="0"/>
              <a:t>machines understand and process data</a:t>
            </a:r>
            <a:r>
              <a:rPr lang="en-US" sz="3200" dirty="0"/>
              <a:t> meaningfully.</a:t>
            </a:r>
          </a:p>
          <a:p>
            <a:endParaRPr lang="en-US" sz="3200" dirty="0"/>
          </a:p>
          <a:p>
            <a:r>
              <a:rPr lang="en-US" sz="3200" dirty="0"/>
              <a:t>Uses special languages like </a:t>
            </a:r>
            <a:r>
              <a:rPr lang="en-US" sz="3200" b="1" dirty="0"/>
              <a:t>OWL</a:t>
            </a:r>
            <a:r>
              <a:rPr lang="en-US" sz="3200" dirty="0"/>
              <a:t> to create </a:t>
            </a:r>
          </a:p>
          <a:p>
            <a:endParaRPr lang="en-US" sz="3200" dirty="0"/>
          </a:p>
          <a:p>
            <a:r>
              <a:rPr lang="en-US" sz="3200" dirty="0"/>
              <a:t>smart rules and logic.</a:t>
            </a:r>
          </a:p>
          <a:p>
            <a:endParaRPr lang="en-US" sz="3200" dirty="0"/>
          </a:p>
          <a:p>
            <a:r>
              <a:rPr lang="en-US" sz="3200" dirty="0"/>
              <a:t>Allows machines to </a:t>
            </a:r>
            <a:r>
              <a:rPr lang="en-US" sz="3200" b="1" dirty="0"/>
              <a:t>make decisions</a:t>
            </a:r>
            <a:r>
              <a:rPr lang="en-US" sz="3200" dirty="0"/>
              <a:t>, not just search for keywords.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299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A579-6AEF-4692-F0BD-20A398DE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Web 3.0: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F786-74E3-5143-E8AE-C8B30F7BC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Smarter and more personalized web.</a:t>
            </a:r>
          </a:p>
          <a:p>
            <a:endParaRPr lang="en-US" sz="3200" dirty="0"/>
          </a:p>
          <a:p>
            <a:r>
              <a:rPr lang="en-US" sz="3200" dirty="0"/>
              <a:t>More secure and transparent with blockchain.</a:t>
            </a:r>
          </a:p>
          <a:p>
            <a:endParaRPr lang="en-US" sz="3200" dirty="0"/>
          </a:p>
          <a:p>
            <a:r>
              <a:rPr lang="en-US" sz="3200" dirty="0"/>
              <a:t>Data is more useful for both humans and machines.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4403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AFFE-D414-2075-3158-D6D057FB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Artificial Intelligence (AI):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9D60-501C-6224-1850-3C332710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651154" cy="419548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Web 3.0 uses AI and </a:t>
            </a:r>
            <a:r>
              <a:rPr lang="en-US" sz="3200" b="1" dirty="0"/>
              <a:t>Natural Language Processing</a:t>
            </a:r>
            <a:r>
              <a:rPr lang="en-US" sz="3200" dirty="0"/>
              <a:t> (NLP).</a:t>
            </a:r>
          </a:p>
          <a:p>
            <a:endParaRPr lang="en-US" sz="3200" dirty="0"/>
          </a:p>
          <a:p>
            <a:r>
              <a:rPr lang="en-US" sz="3200" dirty="0"/>
              <a:t>Computers can now </a:t>
            </a:r>
            <a:r>
              <a:rPr lang="en-US" sz="3200" b="1" dirty="0"/>
              <a:t>understand and respond like humans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This helps give </a:t>
            </a:r>
            <a:r>
              <a:rPr lang="en-US" sz="3200" b="1" dirty="0"/>
              <a:t>faster and more useful results</a:t>
            </a:r>
            <a:r>
              <a:rPr lang="en-US" sz="3200" dirty="0"/>
              <a:t> to users.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918540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C75B-8642-3D72-28DD-B5BADF1E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Graphics: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3120-9488-D671-6486-F15027CE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Web 3.0 supports </a:t>
            </a:r>
            <a:r>
              <a:rPr lang="en-US" sz="3200" b="1" dirty="0"/>
              <a:t>three-dimensional (3D)</a:t>
            </a:r>
            <a:r>
              <a:rPr lang="en-US" sz="3200" dirty="0"/>
              <a:t> visuals.</a:t>
            </a:r>
          </a:p>
          <a:p>
            <a:r>
              <a:rPr lang="en-US" sz="3200" dirty="0"/>
              <a:t>Used in websites for </a:t>
            </a:r>
            <a:r>
              <a:rPr lang="en-US" sz="3200" b="1" dirty="0"/>
              <a:t>museums, online shopping, games, maps</a:t>
            </a:r>
            <a:r>
              <a:rPr lang="en-US" sz="3200" dirty="0"/>
              <a:t>, etc.</a:t>
            </a:r>
          </a:p>
          <a:p>
            <a:r>
              <a:rPr lang="en-US" sz="3200" dirty="0"/>
              <a:t>Makes user experience more real and engaging.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9851702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5D09-4F6B-34DF-CE72-D5E1F6BE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Connectivity: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C51C-5C50-29C9-8D00-15987CCD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38198" cy="4195481"/>
          </a:xfrm>
        </p:spPr>
        <p:txBody>
          <a:bodyPr>
            <a:normAutofit/>
          </a:bodyPr>
          <a:lstStyle/>
          <a:p>
            <a:r>
              <a:rPr lang="en-US" sz="3200" dirty="0"/>
              <a:t>Web 3.0 connects information better using </a:t>
            </a:r>
            <a:r>
              <a:rPr lang="en-US" sz="3200" b="1" dirty="0"/>
              <a:t>semantic metadata</a:t>
            </a:r>
            <a:r>
              <a:rPr lang="en-US" sz="3200" dirty="0"/>
              <a:t> (extra meaning-based data).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This gives a </a:t>
            </a:r>
            <a:r>
              <a:rPr lang="en-US" sz="3200" b="1" dirty="0"/>
              <a:t>smarter and more connected</a:t>
            </a:r>
            <a:r>
              <a:rPr lang="en-US" sz="3200" dirty="0"/>
              <a:t> user experience across platforms.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285895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CBE7-25B3-774B-7905-A146DB4C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Ubiquity (Available Everywhere):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A78A-248C-BF9A-7498-409EE5369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6568"/>
            <a:ext cx="9869488" cy="4581831"/>
          </a:xfrm>
        </p:spPr>
        <p:txBody>
          <a:bodyPr>
            <a:normAutofit/>
          </a:bodyPr>
          <a:lstStyle/>
          <a:p>
            <a:r>
              <a:rPr lang="en-US" sz="3200" dirty="0"/>
              <a:t>Content can be accessed from </a:t>
            </a:r>
            <a:r>
              <a:rPr lang="en-US" sz="3200" b="1" dirty="0"/>
              <a:t>many apps and devices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All devices can connect to the internet.</a:t>
            </a:r>
          </a:p>
          <a:p>
            <a:endParaRPr lang="en-US" sz="3200" dirty="0"/>
          </a:p>
          <a:p>
            <a:r>
              <a:rPr lang="en-US" sz="3200" dirty="0"/>
              <a:t>You can use web services </a:t>
            </a:r>
            <a:r>
              <a:rPr lang="en-US" sz="3200" b="1" dirty="0"/>
              <a:t>anytime, anywhere</a:t>
            </a:r>
            <a:r>
              <a:rPr lang="en-US" sz="3200" dirty="0"/>
              <a:t>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596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BE08-2F84-6DBF-366D-ED52D4E9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575187"/>
            <a:ext cx="11179277" cy="5601776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/>
              <a:t>Web 1.0</a:t>
            </a:r>
            <a:r>
              <a:rPr lang="en-US" sz="4400" dirty="0"/>
              <a:t> was all about </a:t>
            </a:r>
            <a:r>
              <a:rPr lang="en-US" sz="4400" b="1" dirty="0"/>
              <a:t>fetching</a:t>
            </a:r>
            <a:r>
              <a:rPr lang="en-US" sz="4400" dirty="0"/>
              <a:t>, and </a:t>
            </a:r>
            <a:r>
              <a:rPr lang="en-US" sz="4400" b="1" dirty="0"/>
              <a:t>reading</a:t>
            </a:r>
            <a:r>
              <a:rPr lang="en-US" sz="4400" dirty="0"/>
              <a:t> information.</a:t>
            </a:r>
          </a:p>
          <a:p>
            <a:endParaRPr lang="en-US" sz="4400" dirty="0"/>
          </a:p>
          <a:p>
            <a:r>
              <a:rPr lang="en-US" sz="4000" b="1" dirty="0"/>
              <a:t>Web 2.0</a:t>
            </a:r>
            <a:r>
              <a:rPr lang="en-US" sz="4000" dirty="0"/>
              <a:t> is all about </a:t>
            </a:r>
            <a:r>
              <a:rPr lang="en-US" sz="4000" b="1" dirty="0"/>
              <a:t>reading</a:t>
            </a:r>
            <a:r>
              <a:rPr lang="en-US" sz="4000" dirty="0"/>
              <a:t>, </a:t>
            </a:r>
            <a:r>
              <a:rPr lang="en-US" sz="4000" b="1" dirty="0"/>
              <a:t>writing</a:t>
            </a:r>
            <a:r>
              <a:rPr lang="en-US" sz="4000" dirty="0"/>
              <a:t>, </a:t>
            </a:r>
            <a:r>
              <a:rPr lang="en-US" sz="4000" b="1" dirty="0"/>
              <a:t>creating</a:t>
            </a:r>
            <a:r>
              <a:rPr lang="en-US" sz="4000" dirty="0"/>
              <a:t>, and </a:t>
            </a:r>
            <a:r>
              <a:rPr lang="en-US" sz="4000" b="1" dirty="0"/>
              <a:t>interact</a:t>
            </a:r>
            <a:r>
              <a:rPr lang="en-US" sz="4000" dirty="0"/>
              <a:t>ing with the end user. </a:t>
            </a:r>
          </a:p>
          <a:p>
            <a:endParaRPr lang="en-US" sz="4000" dirty="0"/>
          </a:p>
          <a:p>
            <a:r>
              <a:rPr lang="en-US" sz="4000" dirty="0"/>
              <a:t>It was famously called the participative social web</a:t>
            </a:r>
          </a:p>
          <a:p>
            <a:endParaRPr lang="en-US" sz="4000" b="1" dirty="0"/>
          </a:p>
          <a:p>
            <a:r>
              <a:rPr lang="en-US" sz="4000" b="1" dirty="0"/>
              <a:t>Web 3.0</a:t>
            </a:r>
            <a:r>
              <a:rPr lang="en-US" sz="4000" dirty="0"/>
              <a:t> is the third generation of the </a:t>
            </a:r>
            <a:r>
              <a:rPr lang="en-US" sz="4000" b="1" dirty="0"/>
              <a:t>World Wide Web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106733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233FD-DCB2-B5DA-CB45-A19048F4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648929"/>
            <a:ext cx="10589341" cy="559947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Web 1.0 refers to the first stage of the World Wide Web evolution.</a:t>
            </a:r>
          </a:p>
          <a:p>
            <a:endParaRPr lang="en-US" sz="2800" dirty="0"/>
          </a:p>
          <a:p>
            <a:r>
              <a:rPr lang="en-US" sz="2800" dirty="0"/>
              <a:t>n Web 1.0, only a few people made content, and most users just read or watched it without creating anything themselves.”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People had personal websites with fixed pages that didn’t update often. </a:t>
            </a:r>
          </a:p>
          <a:p>
            <a:endParaRPr lang="en-US" sz="2800" dirty="0"/>
          </a:p>
          <a:p>
            <a:r>
              <a:rPr lang="en-US" sz="2800" dirty="0"/>
              <a:t>These sites were stored on servers from internet providers or free hosting services.”</a:t>
            </a:r>
          </a:p>
        </p:txBody>
      </p:sp>
    </p:spTree>
    <p:extLst>
      <p:ext uri="{BB962C8B-B14F-4D97-AF65-F5344CB8AC3E}">
        <p14:creationId xmlns:p14="http://schemas.microsoft.com/office/powerpoint/2010/main" val="66394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80BA-A92F-8166-4D9C-9AF41E90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1948"/>
            <a:ext cx="10459423" cy="577645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Web 1.0 advertisements on websites while surfing the internet are banned.</a:t>
            </a:r>
          </a:p>
          <a:p>
            <a:endParaRPr lang="en-US" sz="3200" dirty="0"/>
          </a:p>
          <a:p>
            <a:r>
              <a:rPr lang="en-US" sz="3200" dirty="0"/>
              <a:t> It can be used as a personal website</a:t>
            </a:r>
          </a:p>
          <a:p>
            <a:endParaRPr lang="en-US" sz="3200" dirty="0"/>
          </a:p>
          <a:p>
            <a:r>
              <a:rPr lang="en-US" sz="3200" dirty="0"/>
              <a:t>It costs the user as per pages viewed.</a:t>
            </a:r>
          </a:p>
          <a:p>
            <a:endParaRPr lang="en-US" sz="3200" dirty="0"/>
          </a:p>
          <a:p>
            <a:r>
              <a:rPr lang="en-US" sz="3200" dirty="0"/>
              <a:t>It has directories that enable users to retrieve a particular piece of information. </a:t>
            </a:r>
          </a:p>
          <a:p>
            <a:endParaRPr lang="en-US" sz="3200" dirty="0"/>
          </a:p>
          <a:p>
            <a:r>
              <a:rPr lang="en-US" sz="3200" dirty="0"/>
              <a:t>The era of Web 1.0 was roughly from 1991 to 2004.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3241283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2F0B-88CE-7B78-1A9E-57A3B8D9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What is Web 2.0? </a:t>
            </a:r>
            <a:br>
              <a:rPr lang="en-IN" sz="44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DE51-F2BB-D56C-DC81-EABF3254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00430" cy="4195481"/>
          </a:xfrm>
        </p:spPr>
        <p:txBody>
          <a:bodyPr>
            <a:normAutofit/>
          </a:bodyPr>
          <a:lstStyle/>
          <a:p>
            <a:r>
              <a:rPr lang="en-US" sz="3200" b="1" dirty="0"/>
              <a:t>2004 When the word Web 2.0 become famous due to the First Web 2.0 conference (later known as the Web 2.0 summit) held by Tim O'Reilly and Dale Dougherty,</a:t>
            </a:r>
            <a:endParaRPr lang="en-IN" sz="3200" b="1" dirty="0"/>
          </a:p>
          <a:p>
            <a:pPr marL="0" indent="0">
              <a:buNone/>
            </a:pPr>
            <a:endParaRPr lang="en-IN" sz="3600" b="1" dirty="0"/>
          </a:p>
          <a:p>
            <a:pPr algn="ct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91954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E9FE-AD68-6A93-5CA5-C6A1F4C73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651821"/>
            <a:ext cx="11194026" cy="5748979"/>
          </a:xfrm>
        </p:spPr>
        <p:txBody>
          <a:bodyPr>
            <a:normAutofit/>
          </a:bodyPr>
          <a:lstStyle/>
          <a:p>
            <a:r>
              <a:rPr lang="en-US" sz="3600" dirty="0"/>
              <a:t>The term was coined by Darcy DiNucci in 1999</a:t>
            </a:r>
          </a:p>
          <a:p>
            <a:endParaRPr lang="en-US" sz="3600" dirty="0"/>
          </a:p>
          <a:p>
            <a:r>
              <a:rPr lang="en-US" sz="3600" dirty="0"/>
              <a:t>Web 2.0 refers to worldwide websites which highlight user-generated content, usability, and interoperability for end users</a:t>
            </a:r>
          </a:p>
          <a:p>
            <a:endParaRPr lang="en-US" sz="3600" dirty="0"/>
          </a:p>
          <a:p>
            <a:r>
              <a:rPr lang="en-US" sz="3600" dirty="0"/>
              <a:t>Web 2.0 is also called the participative social web.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57524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C338-54B7-45C1-41ED-07138E4D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96414"/>
            <a:ext cx="10547914" cy="545198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Web 2.0 is an enhanced version of Web 1.0. </a:t>
            </a:r>
          </a:p>
          <a:p>
            <a:endParaRPr lang="en-US" sz="3600" dirty="0"/>
          </a:p>
          <a:p>
            <a:r>
              <a:rPr lang="en-US" sz="3600" dirty="0"/>
              <a:t>Web browser technologies are used in Web 2.0 development.</a:t>
            </a:r>
          </a:p>
          <a:p>
            <a:endParaRPr lang="en-US" sz="3600" dirty="0"/>
          </a:p>
          <a:p>
            <a:r>
              <a:rPr lang="en-US" sz="3600" dirty="0"/>
              <a:t> it includes </a:t>
            </a:r>
            <a:r>
              <a:rPr lang="en-US" sz="3600" b="1" u="sng" dirty="0">
                <a:hlinkClick r:id="rId3"/>
              </a:rPr>
              <a:t>AJAX </a:t>
            </a:r>
            <a:r>
              <a:rPr lang="en-US" sz="3600" dirty="0"/>
              <a:t>and JavaScript frameworks.</a:t>
            </a:r>
          </a:p>
          <a:p>
            <a:endParaRPr lang="en-US" sz="3600" dirty="0"/>
          </a:p>
          <a:p>
            <a:r>
              <a:rPr lang="en-US" sz="3600" dirty="0"/>
              <a:t>Recently, AJAX and </a:t>
            </a:r>
            <a:r>
              <a:rPr lang="en-US" sz="3600" b="1" u="sng" dirty="0">
                <a:hlinkClick r:id="rId4"/>
              </a:rPr>
              <a:t>JavaScript </a:t>
            </a:r>
            <a:r>
              <a:rPr lang="en-US" sz="3600" dirty="0"/>
              <a:t>frameworks have become very popular means of creating web 2.0 sites. 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1528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2529-12CB-87A6-A212-A8905202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763" y="2546989"/>
            <a:ext cx="9404723" cy="1400530"/>
          </a:xfrm>
        </p:spPr>
        <p:txBody>
          <a:bodyPr/>
          <a:lstStyle/>
          <a:p>
            <a:pPr algn="ctr"/>
            <a:r>
              <a:rPr lang="en-IN" sz="6000" b="1" dirty="0"/>
              <a:t>Usage of Web 2.0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6750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40DA-7230-38E7-6905-0424531B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2052918"/>
            <a:ext cx="11867535" cy="4195481"/>
          </a:xfrm>
        </p:spPr>
        <p:txBody>
          <a:bodyPr>
            <a:normAutofit/>
          </a:bodyPr>
          <a:lstStyle/>
          <a:p>
            <a:r>
              <a:rPr lang="en-US" sz="3600" dirty="0"/>
              <a:t>The social Web contains several online tools and platforms where people share their perspectives, opinions, thoughts, and experiences.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24775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664</Words>
  <Application>Microsoft Office PowerPoint</Application>
  <PresentationFormat>Widescreen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</vt:lpstr>
      <vt:lpstr>Difference Between Web 1.0, Web 2.0, and Web 3.0 </vt:lpstr>
      <vt:lpstr>PowerPoint Presentation</vt:lpstr>
      <vt:lpstr>PowerPoint Presentation</vt:lpstr>
      <vt:lpstr>PowerPoint Presentation</vt:lpstr>
      <vt:lpstr>What is Web 2.0?  </vt:lpstr>
      <vt:lpstr>PowerPoint Presentation</vt:lpstr>
      <vt:lpstr>PowerPoint Presentation</vt:lpstr>
      <vt:lpstr>Usage of Web 2.0 </vt:lpstr>
      <vt:lpstr>PowerPoint Presentation</vt:lpstr>
      <vt:lpstr>What is Web 3.0? </vt:lpstr>
      <vt:lpstr>PowerPoint Presentation</vt:lpstr>
      <vt:lpstr>PowerPoint Presentation</vt:lpstr>
      <vt:lpstr>Semantic Web (Part of Web 3.0): </vt:lpstr>
      <vt:lpstr>Benefits of Web 3.0: </vt:lpstr>
      <vt:lpstr>Artificial Intelligence (AI): </vt:lpstr>
      <vt:lpstr>3D Graphics: </vt:lpstr>
      <vt:lpstr>Connectivity: </vt:lpstr>
      <vt:lpstr>Ubiquity (Available Everywhere):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3</cp:revision>
  <dcterms:created xsi:type="dcterms:W3CDTF">2025-08-03T13:59:14Z</dcterms:created>
  <dcterms:modified xsi:type="dcterms:W3CDTF">2025-08-03T15:26:49Z</dcterms:modified>
</cp:coreProperties>
</file>