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67" r:id="rId3"/>
    <p:sldId id="274" r:id="rId4"/>
    <p:sldId id="276" r:id="rId5"/>
    <p:sldId id="277" r:id="rId6"/>
    <p:sldId id="278" r:id="rId7"/>
    <p:sldId id="268" r:id="rId8"/>
    <p:sldId id="279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9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79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867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9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796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0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24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131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187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37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3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67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1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C370B-9C37-435E-AB9C-3F81072EA81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BF31F-4B53-46BF-9AA8-4C7E2AB18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9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C7958-2364-85C4-B272-35AD83ED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INTRODUCION OF CLOUD COMPUTING 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51358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B49B-D96E-4323-5B31-763C2CE5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5: Cloud Deployment Models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E7DCA-DFD3-11DA-53B6-43BB7561EF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446" y="1462140"/>
            <a:ext cx="11194026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Cloud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Available to general public (e.g., AWS, Azure)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Cloud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 single organization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Cloud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Mix of public and private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Cloud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Shared by similar organizations</a:t>
            </a:r>
          </a:p>
        </p:txBody>
      </p:sp>
    </p:spTree>
    <p:extLst>
      <p:ext uri="{BB962C8B-B14F-4D97-AF65-F5344CB8AC3E}">
        <p14:creationId xmlns:p14="http://schemas.microsoft.com/office/powerpoint/2010/main" val="3222756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180EE-0F6E-D7BA-1EAF-7996DB70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6: Benefits of Cloud Computing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D6CD-4A5A-AC0B-DA34-9830C10F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5239262"/>
          </a:xfrm>
        </p:spPr>
        <p:txBody>
          <a:bodyPr>
            <a:normAutofit fontScale="7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Cost-effective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Scalable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Reliable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Easy to maintain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Accessible from anywhere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Secure (if configured properly)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54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2DD4-C36D-983A-47D1-804253D7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Slide 7: </a:t>
            </a:r>
            <a:r>
              <a:rPr lang="en-US" sz="6700" b="1" dirty="0"/>
              <a:t>Challenges</a:t>
            </a:r>
            <a:br>
              <a:rPr lang="en-US" sz="6700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4157-1F61-F179-2ED5-32B77766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4800" dirty="0"/>
              <a:t>Data security and privacy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Downtime and internet dependency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Compliance and legal issues</a:t>
            </a:r>
          </a:p>
          <a:p>
            <a:pPr marL="914400" indent="-914400">
              <a:buFont typeface="+mj-lt"/>
              <a:buAutoNum type="arabicPeriod"/>
            </a:pPr>
            <a:endParaRPr lang="en-US" sz="4800" dirty="0"/>
          </a:p>
          <a:p>
            <a:pPr marL="914400" indent="-914400">
              <a:buFont typeface="+mj-lt"/>
              <a:buAutoNum type="arabicPeriod"/>
            </a:pPr>
            <a:r>
              <a:rPr lang="en-US" sz="4800" dirty="0"/>
              <a:t>Vendor lock-in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2467-66CE-DA17-AD00-585BB16F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8: Summary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57D6-4B90-11AE-2EDA-9FFC82D8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1"/>
            <a:ext cx="10515600" cy="5545394"/>
          </a:xfrm>
        </p:spPr>
        <p:txBody>
          <a:bodyPr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Cloud Computing provides flexible, scalable IT services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It saves cost and time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Used in almost every industry today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cloud is essential for future careers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3349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A212-A659-4FD8-99B4-45488D0F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DFF3-6A6A-C880-876E-ED6FDD2A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4839"/>
            <a:ext cx="11047634" cy="4763729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On-demand access to computing resources via the internet</a:t>
            </a:r>
          </a:p>
          <a:p>
            <a:endParaRPr lang="en-US" sz="4000" dirty="0"/>
          </a:p>
          <a:p>
            <a:r>
              <a:rPr lang="en-US" sz="4000" dirty="0"/>
              <a:t>Includes servers, storage, databases, networking, software</a:t>
            </a:r>
          </a:p>
          <a:p>
            <a:endParaRPr lang="en-US" sz="4000" dirty="0"/>
          </a:p>
          <a:p>
            <a:r>
              <a:rPr lang="en-US" sz="4000" dirty="0"/>
              <a:t>Pay-as-you-go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4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05C31C-B6EA-3A5E-6F9E-AF08C4203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95625" y="-132737"/>
            <a:ext cx="12387626" cy="6990737"/>
          </a:xfrm>
        </p:spPr>
      </p:pic>
    </p:spTree>
    <p:extLst>
      <p:ext uri="{BB962C8B-B14F-4D97-AF65-F5344CB8AC3E}">
        <p14:creationId xmlns:p14="http://schemas.microsoft.com/office/powerpoint/2010/main" val="285696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B3C32-AD70-751E-4355-14F6C87ED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930" y="176981"/>
            <a:ext cx="11529759" cy="6504038"/>
          </a:xfrm>
        </p:spPr>
      </p:pic>
    </p:spTree>
    <p:extLst>
      <p:ext uri="{BB962C8B-B14F-4D97-AF65-F5344CB8AC3E}">
        <p14:creationId xmlns:p14="http://schemas.microsoft.com/office/powerpoint/2010/main" val="301921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loud Computing - Computer Servers Server Room Computer Network Cloud Computing Data Center PNG">
            <a:extLst>
              <a:ext uri="{FF2B5EF4-FFF2-40B4-BE49-F238E27FC236}">
                <a16:creationId xmlns:a16="http://schemas.microsoft.com/office/drawing/2014/main" id="{CB0B78AE-50C0-A366-9BFF-9FD861DFA0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90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3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6ECE31-B5BF-8FDB-A608-C37D043BD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961238"/>
          </a:xfrm>
        </p:spPr>
      </p:pic>
    </p:spTree>
    <p:extLst>
      <p:ext uri="{BB962C8B-B14F-4D97-AF65-F5344CB8AC3E}">
        <p14:creationId xmlns:p14="http://schemas.microsoft.com/office/powerpoint/2010/main" val="9236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5DA8-F057-BCAD-E1AE-6ACDA5A85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309717"/>
            <a:ext cx="10929647" cy="5731646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/>
              <a:t>Key Characteristics</a:t>
            </a:r>
          </a:p>
          <a:p>
            <a:endParaRPr lang="en-US" sz="4000" b="1" dirty="0"/>
          </a:p>
          <a:p>
            <a:r>
              <a:rPr lang="en-US" sz="4000" b="1" dirty="0"/>
              <a:t>On-Demand Self-Service</a:t>
            </a:r>
            <a:r>
              <a:rPr lang="en-US" sz="4000" dirty="0"/>
              <a:t> – Use resources anytime</a:t>
            </a:r>
          </a:p>
          <a:p>
            <a:endParaRPr lang="en-US" sz="4000" b="1" dirty="0"/>
          </a:p>
          <a:p>
            <a:r>
              <a:rPr lang="en-US" sz="4000" b="1" dirty="0"/>
              <a:t>Broad Network Access</a:t>
            </a:r>
            <a:r>
              <a:rPr lang="en-US" sz="4000" dirty="0"/>
              <a:t> – Access from anywhere</a:t>
            </a:r>
          </a:p>
          <a:p>
            <a:endParaRPr lang="en-US" sz="4000" b="1" dirty="0"/>
          </a:p>
          <a:p>
            <a:r>
              <a:rPr lang="en-US" sz="4000" b="1" dirty="0"/>
              <a:t>Resource Pooling</a:t>
            </a:r>
            <a:r>
              <a:rPr lang="en-US" sz="4000" dirty="0"/>
              <a:t> – Shared infrastructure</a:t>
            </a:r>
          </a:p>
          <a:p>
            <a:endParaRPr lang="en-US" sz="4000" b="1" dirty="0"/>
          </a:p>
          <a:p>
            <a:r>
              <a:rPr lang="en-US" sz="4000" b="1" dirty="0"/>
              <a:t>Rapid Elasticity</a:t>
            </a:r>
            <a:r>
              <a:rPr lang="en-US" sz="4000" dirty="0"/>
              <a:t> – Scale up/down as needed</a:t>
            </a:r>
          </a:p>
          <a:p>
            <a:endParaRPr lang="en-US" sz="4000" b="1" dirty="0"/>
          </a:p>
          <a:p>
            <a:r>
              <a:rPr lang="en-US" sz="4000" b="1" dirty="0"/>
              <a:t>Measured Service</a:t>
            </a:r>
            <a:r>
              <a:rPr lang="en-US" sz="4000" dirty="0"/>
              <a:t> – Pay only for what you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07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DD0C3-926A-0FFB-C3CE-2C8DF8BF4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300155" cy="6861924"/>
          </a:xfrm>
        </p:spPr>
      </p:pic>
    </p:spTree>
    <p:extLst>
      <p:ext uri="{BB962C8B-B14F-4D97-AF65-F5344CB8AC3E}">
        <p14:creationId xmlns:p14="http://schemas.microsoft.com/office/powerpoint/2010/main" val="2640878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053F-0BCA-3824-4FFA-29F93051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Slide 4: Cloud Service Models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5AA55-250A-AAF2-D493-3D5598FD5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5845"/>
            <a:ext cx="10870653" cy="4832555"/>
          </a:xfrm>
        </p:spPr>
        <p:txBody>
          <a:bodyPr>
            <a:normAutofit fontScale="92500" lnSpcReduction="20000"/>
          </a:bodyPr>
          <a:lstStyle/>
          <a:p>
            <a:r>
              <a:rPr lang="en-IN" sz="4000" b="1" dirty="0"/>
              <a:t>IaaS (Infrastructure as a Service)</a:t>
            </a:r>
            <a:endParaRPr lang="en-IN" sz="4000" dirty="0"/>
          </a:p>
          <a:p>
            <a:pPr lvl="1"/>
            <a:r>
              <a:rPr lang="en-IN" sz="3600" dirty="0"/>
              <a:t>Example: AWS EC2, Google Compute Engine</a:t>
            </a:r>
          </a:p>
          <a:p>
            <a:endParaRPr lang="en-IN" sz="4000" b="1" dirty="0"/>
          </a:p>
          <a:p>
            <a:r>
              <a:rPr lang="en-IN" sz="4000" b="1" dirty="0"/>
              <a:t>PaaS (Platform as a Service)</a:t>
            </a:r>
            <a:endParaRPr lang="en-IN" sz="4000" dirty="0"/>
          </a:p>
          <a:p>
            <a:pPr lvl="1"/>
            <a:r>
              <a:rPr lang="en-IN" sz="3600" dirty="0"/>
              <a:t>Example: Google App Engine, Heroku</a:t>
            </a:r>
          </a:p>
          <a:p>
            <a:endParaRPr lang="en-IN" sz="4000" b="1" dirty="0"/>
          </a:p>
          <a:p>
            <a:r>
              <a:rPr lang="en-IN" sz="4000" b="1" dirty="0"/>
              <a:t>SaaS (Software as a Service)</a:t>
            </a:r>
            <a:endParaRPr lang="en-IN" sz="4000" dirty="0"/>
          </a:p>
          <a:p>
            <a:pPr lvl="1"/>
            <a:r>
              <a:rPr lang="en-IN" sz="3600" dirty="0"/>
              <a:t>Example: Gmail, Microsoft 365, Dropbox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3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233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PowerPoint Presentation</vt:lpstr>
      <vt:lpstr>Cloud Computing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4: Cloud Service Models </vt:lpstr>
      <vt:lpstr>Slide 5: Cloud Deployment Models</vt:lpstr>
      <vt:lpstr>Slide 6: Benefits of Cloud Computing </vt:lpstr>
      <vt:lpstr>Slide 7: Challenges </vt:lpstr>
      <vt:lpstr>Slide 8: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3</cp:revision>
  <dcterms:created xsi:type="dcterms:W3CDTF">2025-07-16T01:27:44Z</dcterms:created>
  <dcterms:modified xsi:type="dcterms:W3CDTF">2025-07-16T02:02:45Z</dcterms:modified>
</cp:coreProperties>
</file>