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257" r:id="rId3"/>
    <p:sldId id="259" r:id="rId4"/>
    <p:sldId id="260" r:id="rId5"/>
    <p:sldId id="268" r:id="rId6"/>
    <p:sldId id="263" r:id="rId7"/>
    <p:sldId id="262" r:id="rId8"/>
    <p:sldId id="271" r:id="rId9"/>
    <p:sldId id="272" r:id="rId10"/>
    <p:sldId id="273" r:id="rId11"/>
    <p:sldId id="274" r:id="rId12"/>
    <p:sldId id="261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  <p:sldId id="290" r:id="rId29"/>
    <p:sldId id="291" r:id="rId30"/>
    <p:sldId id="308" r:id="rId31"/>
    <p:sldId id="292" r:id="rId32"/>
    <p:sldId id="293" r:id="rId33"/>
    <p:sldId id="294" r:id="rId34"/>
    <p:sldId id="295" r:id="rId35"/>
    <p:sldId id="296" r:id="rId36"/>
    <p:sldId id="297" r:id="rId37"/>
    <p:sldId id="298" r:id="rId38"/>
    <p:sldId id="265" r:id="rId39"/>
    <p:sldId id="310" r:id="rId40"/>
    <p:sldId id="258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20D4FF-F737-40CF-955A-DFBC94CC70DD}" type="datetimeFigureOut">
              <a:rPr lang="en-IN" smtClean="0"/>
              <a:t>31-01-2025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D8D75B-093F-4C11-8959-2F959328B7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05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7312B-3702-40DD-B815-303266AC31DB}" type="datetime1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5FC3-18BC-4B1C-A80D-7094DDC2A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136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B5123-72B2-4A4A-9019-15DD912912C6}" type="datetime1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5FC3-18BC-4B1C-A80D-7094DDC2A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748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A101D-487F-4037-995D-AB60BB96486A}" type="datetime1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5FC3-18BC-4B1C-A80D-7094DDC2ADFD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77705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7717E-E9EE-4885-89DD-B951A095597C}" type="datetime1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5FC3-18BC-4B1C-A80D-7094DDC2A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084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7637-FEC5-4D52-8AF3-A8AC9E321C20}" type="datetime1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5FC3-18BC-4B1C-A80D-7094DDC2ADF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043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5DE11-ED3E-41CA-A6B2-152FD09CD82E}" type="datetime1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5FC3-18BC-4B1C-A80D-7094DDC2A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9759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74A28-7C24-48C0-8E09-755EA963C0E0}" type="datetime1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5FC3-18BC-4B1C-A80D-7094DDC2A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178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C412-B7BE-4983-B115-0577D973285E}" type="datetime1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5FC3-18BC-4B1C-A80D-7094DDC2A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2713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39A936-D461-495E-87F0-ED3E266A98B4}" type="datetime1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5FC3-18BC-4B1C-A80D-7094DDC2A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9336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18FFC-45DE-4D3A-BC83-A98D65A45359}" type="datetime1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5FC3-18BC-4B1C-A80D-7094DDC2A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486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57EA9-D2C2-4C9C-B713-811B9D72B51A}" type="datetime1">
              <a:rPr lang="en-IN" smtClean="0"/>
              <a:t>31-01-2025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5FC3-18BC-4B1C-A80D-7094DDC2A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650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FA90-7C51-4DF8-B75E-D17AB5CB2EE6}" type="datetime1">
              <a:rPr lang="en-IN" smtClean="0"/>
              <a:t>31-01-2025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5FC3-18BC-4B1C-A80D-7094DDC2A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309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F5300-A0AC-48A1-B8D2-BD221B7F7355}" type="datetime1">
              <a:rPr lang="en-IN" smtClean="0"/>
              <a:t>31-01-2025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5FC3-18BC-4B1C-A80D-7094DDC2A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974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75501-0328-4503-AC8D-D08C71E18E06}" type="datetime1">
              <a:rPr lang="en-IN" smtClean="0"/>
              <a:t>31-01-2025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5FC3-18BC-4B1C-A80D-7094DDC2A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048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CCAA-27FA-425B-84B6-00F51EF01043}" type="datetime1">
              <a:rPr lang="en-IN" smtClean="0"/>
              <a:t>31-01-2025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5FC3-18BC-4B1C-A80D-7094DDC2A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48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B1BE4-CE11-402C-AEC7-F3251CEC840C}" type="datetime1">
              <a:rPr lang="en-IN" smtClean="0"/>
              <a:t>31-01-2025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5FC3-18BC-4B1C-A80D-7094DDC2A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4452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485764-2FD8-4E3A-9111-EC1DEBE3C220}" type="datetime1">
              <a:rPr lang="en-IN" smtClean="0"/>
              <a:t>31-01-2025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6805FC3-18BC-4B1C-A80D-7094DDC2AD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978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dataset/519/heart+failure+clinical+records" TargetMode="Externa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8;p1">
            <a:extLst>
              <a:ext uri="{FF2B5EF4-FFF2-40B4-BE49-F238E27FC236}">
                <a16:creationId xmlns:a16="http://schemas.microsoft.com/office/drawing/2014/main" id="{E88B16D4-F7A9-C976-498B-6272E007E77B}"/>
              </a:ext>
            </a:extLst>
          </p:cNvPr>
          <p:cNvSpPr txBox="1"/>
          <p:nvPr/>
        </p:nvSpPr>
        <p:spPr>
          <a:xfrm>
            <a:off x="872836" y="3364438"/>
            <a:ext cx="8640000" cy="243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defTabSz="914400">
              <a:buClr>
                <a:srgbClr val="000000"/>
              </a:buClr>
              <a:buFont typeface="Arial"/>
              <a:buNone/>
            </a:pPr>
            <a:r>
              <a:rPr lang="en-US" sz="2400" b="1" kern="0" dirty="0">
                <a:solidFill>
                  <a:srgbClr val="0C0C0C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AKSHAY J P</a:t>
            </a:r>
            <a:endParaRPr sz="2400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defTabSz="914400">
              <a:spcBef>
                <a:spcPts val="600"/>
              </a:spcBef>
              <a:buClr>
                <a:srgbClr val="000000"/>
              </a:buClr>
              <a:buFont typeface="Arial"/>
              <a:buNone/>
            </a:pPr>
            <a:r>
              <a:rPr lang="en-US" sz="2400" b="1" kern="0" dirty="0">
                <a:solidFill>
                  <a:srgbClr val="0C0C0C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FAHAD MUHAMMED M</a:t>
            </a:r>
            <a:endParaRPr sz="2400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defTabSz="914400">
              <a:spcBef>
                <a:spcPts val="600"/>
              </a:spcBef>
              <a:buClr>
                <a:srgbClr val="000000"/>
              </a:buClr>
              <a:buFont typeface="Arial"/>
              <a:buNone/>
            </a:pPr>
            <a:r>
              <a:rPr lang="en-US" sz="2400" b="1" kern="0" dirty="0">
                <a:solidFill>
                  <a:srgbClr val="0C0C0C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GHANASHYAM T V</a:t>
            </a:r>
            <a:endParaRPr sz="2400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defTabSz="914400">
              <a:spcBef>
                <a:spcPts val="600"/>
              </a:spcBef>
              <a:buClr>
                <a:srgbClr val="000000"/>
              </a:buClr>
              <a:buFont typeface="Arial"/>
              <a:buNone/>
            </a:pPr>
            <a:r>
              <a:rPr lang="en-US" sz="2400" b="1" kern="0" dirty="0">
                <a:solidFill>
                  <a:srgbClr val="0C0C0C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JIBIN K</a:t>
            </a:r>
            <a:endParaRPr sz="2400" kern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  <a:p>
            <a:pPr defTabSz="914400">
              <a:spcBef>
                <a:spcPts val="600"/>
              </a:spcBef>
              <a:buClr>
                <a:srgbClr val="000000"/>
              </a:buClr>
              <a:buFont typeface="Arial"/>
              <a:buNone/>
            </a:pPr>
            <a:r>
              <a:rPr lang="en-US" sz="2400" b="1" kern="0" dirty="0">
                <a:solidFill>
                  <a:srgbClr val="0C0C0C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MOHAMMED FAHIM P</a:t>
            </a:r>
            <a:endParaRPr sz="2400" kern="0" dirty="0">
              <a:solidFill>
                <a:srgbClr val="0C0C0C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5" name="Google Shape;147;p1">
            <a:extLst>
              <a:ext uri="{FF2B5EF4-FFF2-40B4-BE49-F238E27FC236}">
                <a16:creationId xmlns:a16="http://schemas.microsoft.com/office/drawing/2014/main" id="{4A5C0FAE-B37D-17D1-B0B4-DA8EA503B28C}"/>
              </a:ext>
            </a:extLst>
          </p:cNvPr>
          <p:cNvSpPr txBox="1"/>
          <p:nvPr/>
        </p:nvSpPr>
        <p:spPr>
          <a:xfrm>
            <a:off x="872836" y="909000"/>
            <a:ext cx="8640000" cy="1366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2500"/>
          </a:bodyPr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-US" sz="3200" b="1" kern="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PREDICTING HEART FAILURE OUTCOMES USING MACHINE LEARNING MODELS</a:t>
            </a:r>
            <a:endParaRPr lang="en-US" sz="3200" kern="0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272389-883A-ACBB-8D32-FCAC094BB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5FC3-18BC-4B1C-A80D-7094DDC2ADFD}" type="slidenum">
              <a:rPr lang="en-IN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fld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15369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70AE95-D78A-0382-84D0-0E1CA2650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810032F-1219-A9CD-8C1F-5C8C246D0C2F}"/>
                  </a:ext>
                </a:extLst>
              </p:cNvPr>
              <p:cNvSpPr txBox="1"/>
              <p:nvPr/>
            </p:nvSpPr>
            <p:spPr>
              <a:xfrm>
                <a:off x="677334" y="711198"/>
                <a:ext cx="8640000" cy="52415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lvl="0" indent="-342900" algn="just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eriod" startAt="5"/>
                </a:pPr>
                <a:r>
                  <a:rPr lang="en-IN" b="1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Model Evaluation</a:t>
                </a:r>
                <a:endParaRPr lang="en-IN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§"/>
                  <a:tabLst>
                    <a:tab pos="228600" algn="l"/>
                  </a:tabLst>
                </a:pPr>
                <a:r>
                  <a:rPr lang="en-IN" b="1" kern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Accuracy</a:t>
                </a:r>
                <a:r>
                  <a:rPr lang="en-IN" kern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IN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742950" lvl="1" indent="-285750" algn="just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IN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Measures the proportion of correct predictions (both true positives and true negatives) to the total predictions.</a:t>
                </a:r>
              </a:p>
              <a:p>
                <a:pPr marL="742950" lvl="1" indent="-285750" algn="just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IN" b="1" kern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Formula</a:t>
                </a:r>
                <a:r>
                  <a:rPr lang="en-IN" kern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IN" i="1" ker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𝐴𝑐𝑐𝑢𝑟𝑎𝑐𝑦</m:t>
                    </m:r>
                    <m:r>
                      <a:rPr lang="en-IN" i="1" ker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IN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𝑇𝑃</m:t>
                        </m:r>
                        <m:r>
                          <a:rPr lang="en-IN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IN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𝑇𝑁</m:t>
                        </m:r>
                      </m:num>
                      <m:den>
                        <m:r>
                          <a:rPr lang="en-IN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𝑇𝑃</m:t>
                        </m:r>
                        <m:r>
                          <a:rPr lang="en-IN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IN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𝑇𝑁</m:t>
                        </m:r>
                        <m:r>
                          <a:rPr lang="en-IN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IN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𝐹𝑃</m:t>
                        </m:r>
                        <m:r>
                          <a:rPr lang="en-IN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IN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IN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§"/>
                  <a:tabLst>
                    <a:tab pos="228600" algn="l"/>
                  </a:tabLst>
                </a:pPr>
                <a:r>
                  <a:rPr lang="en-IN" b="1" kern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Precision</a:t>
                </a:r>
                <a:r>
                  <a:rPr lang="en-IN" kern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IN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742950" lvl="1" indent="-285750" algn="just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IN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Measures the proportion of true positive predictions to the total predicted positives (important for minimizing false positives).</a:t>
                </a:r>
              </a:p>
              <a:p>
                <a:pPr marL="742950" lvl="1" indent="-285750" algn="just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IN" b="1" kern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Formula</a:t>
                </a:r>
                <a:r>
                  <a:rPr lang="en-IN" kern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IN" i="1" ker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𝑃𝑟𝑒𝑐𝑖𝑠𝑖𝑜𝑛</m:t>
                    </m:r>
                    <m:r>
                      <a:rPr lang="en-IN" i="1" ker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IN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IN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𝑇𝑃</m:t>
                        </m:r>
                        <m:r>
                          <a:rPr lang="en-IN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IN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IN" kern="10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§"/>
                  <a:tabLst>
                    <a:tab pos="228600" algn="l"/>
                  </a:tabLst>
                </a:pPr>
                <a:r>
                  <a:rPr lang="en-IN" b="1" kern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Recall (Sensitivity)</a:t>
                </a:r>
                <a:r>
                  <a:rPr lang="en-IN" kern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IN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742950" lvl="1" indent="-285750" algn="just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IN" kern="1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Measures the proportion of true positive predictions to the total actual positives (important for minimizing false negatives).</a:t>
                </a:r>
              </a:p>
              <a:p>
                <a:pPr marL="742950" lvl="1" indent="-285750" algn="just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IN" b="1" kern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Formula</a:t>
                </a:r>
                <a:r>
                  <a:rPr lang="en-IN" kern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IN" i="1" ker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𝑅𝑒𝑐𝑎𝑙𝑙</m:t>
                    </m:r>
                    <m:r>
                      <a:rPr lang="en-IN" i="1" ker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IN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IN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𝑇𝑃</m:t>
                        </m:r>
                        <m:r>
                          <a:rPr lang="en-IN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IN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𝐹𝑁</m:t>
                        </m:r>
                      </m:den>
                    </m:f>
                  </m:oMath>
                </a14:m>
                <a:endParaRPr lang="en-IN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810032F-1219-A9CD-8C1F-5C8C246D0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711198"/>
                <a:ext cx="8640000" cy="5241563"/>
              </a:xfrm>
              <a:prstGeom prst="rect">
                <a:avLst/>
              </a:prstGeom>
              <a:blipFill>
                <a:blip r:embed="rId2"/>
                <a:stretch>
                  <a:fillRect l="-423" t="-698" r="-63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681D96-ABFD-83AC-33BD-65A70418E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5FC3-18BC-4B1C-A80D-7094DDC2ADFD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5628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A38E67-C959-5404-937A-17B10AC369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1E6F4AA-355B-3516-49EC-1C2BAA97C9B8}"/>
                  </a:ext>
                </a:extLst>
              </p:cNvPr>
              <p:cNvSpPr txBox="1"/>
              <p:nvPr/>
            </p:nvSpPr>
            <p:spPr>
              <a:xfrm>
                <a:off x="677334" y="711198"/>
                <a:ext cx="8640000" cy="5370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lvl="0" indent="-342900" algn="just">
                  <a:lnSpc>
                    <a:spcPct val="107000"/>
                  </a:lnSpc>
                  <a:buFont typeface="Wingdings" panose="05000000000000000000" pitchFamily="2" charset="2"/>
                  <a:buChar char="§"/>
                  <a:tabLst>
                    <a:tab pos="228600" algn="l"/>
                  </a:tabLst>
                </a:pPr>
                <a:r>
                  <a:rPr lang="en-IN" b="1" kern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F1-Score</a:t>
                </a:r>
                <a:r>
                  <a:rPr lang="en-IN" kern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IN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742950" lvl="1" indent="-285750" algn="just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IN" kern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harmonic mean of precision and recall, providing a balance between the two metrics.</a:t>
                </a:r>
                <a:endParaRPr lang="en-IN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742950" lvl="1" indent="-285750" algn="just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IN" b="1" kern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Formula</a:t>
                </a:r>
                <a:r>
                  <a:rPr lang="en-IN" kern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IN" i="1" ker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IN" i="1" ker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1 </m:t>
                    </m:r>
                    <m:r>
                      <a:rPr lang="en-IN" i="1" ker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𝑆𝑐𝑜𝑟𝑒</m:t>
                    </m:r>
                    <m:r>
                      <a:rPr lang="en-IN" i="1" ker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=2⋅</m:t>
                    </m:r>
                    <m:f>
                      <m:fPr>
                        <m:ctrlPr>
                          <a:rPr lang="en-IN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IN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𝑃𝑟𝑒𝑐𝑖𝑠𝑖𝑜𝑛</m:t>
                        </m:r>
                        <m:r>
                          <a:rPr lang="en-IN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⋅</m:t>
                        </m:r>
                        <m:r>
                          <a:rPr lang="en-IN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𝑅𝑒𝑐𝑎𝑙𝑙</m:t>
                        </m:r>
                      </m:num>
                      <m:den>
                        <m:r>
                          <a:rPr lang="en-IN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𝑃𝑟𝑒𝑐𝑖𝑠𝑖𝑜𝑛</m:t>
                        </m:r>
                        <m:r>
                          <a:rPr lang="en-IN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IN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𝑅𝑒𝑐𝑎𝑙𝑙</m:t>
                        </m:r>
                      </m:den>
                    </m:f>
                  </m:oMath>
                </a14:m>
                <a:endParaRPr lang="en-IN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§"/>
                  <a:tabLst>
                    <a:tab pos="228600" algn="l"/>
                  </a:tabLst>
                </a:pPr>
                <a:r>
                  <a:rPr lang="en-IN" b="1" kern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ROC-AUC Score</a:t>
                </a:r>
                <a:r>
                  <a:rPr lang="en-IN" kern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IN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742950" lvl="1" indent="-285750" algn="just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IN" kern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The Area Under the Receiver Operating Characteristic Curve (ROC-AUC) evaluates the trade-off between true positive rate (recall) and false positive rate (1 - specificity). Higher AUC values indicate better model performance. Evaluates the model's ability to distinguish between classes based on predicted probabilities. Higher values (closer to 1) indicate better performance.</a:t>
                </a:r>
                <a:endParaRPr lang="en-IN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§"/>
                  <a:tabLst>
                    <a:tab pos="228600" algn="l"/>
                  </a:tabLst>
                </a:pPr>
                <a:r>
                  <a:rPr lang="en-IN" b="1" kern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Confusion Matrix</a:t>
                </a:r>
                <a:r>
                  <a:rPr lang="en-IN" kern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IN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742950" lvl="1" indent="-285750" algn="just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IN" kern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 table summarizing the performance of the model by showing counts of true positives (TP), true negatives (TN), false positives (FP), and false negatives (FN).</a:t>
                </a:r>
              </a:p>
              <a:p>
                <a:pPr marL="342900" lvl="0" indent="-342900" algn="just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§"/>
                  <a:tabLst>
                    <a:tab pos="228600" algn="l"/>
                  </a:tabLst>
                </a:pPr>
                <a:r>
                  <a:rPr lang="en-IN" b="1" kern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Classification Report</a:t>
                </a:r>
                <a:r>
                  <a:rPr lang="en-IN" kern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IN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742950" lvl="1" indent="-285750" algn="just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kern="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Summarizes precision, recall, F1-score, and support for each class.</a:t>
                </a:r>
                <a:endParaRPr lang="en-IN" kern="1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1E6F4AA-355B-3516-49EC-1C2BAA97C9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4" y="711198"/>
                <a:ext cx="8640000" cy="5370829"/>
              </a:xfrm>
              <a:prstGeom prst="rect">
                <a:avLst/>
              </a:prstGeom>
              <a:blipFill>
                <a:blip r:embed="rId2"/>
                <a:stretch>
                  <a:fillRect l="-423" t="-681" r="-635" b="-90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5051EE-4725-2EDA-24D0-2093147FA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5FC3-18BC-4B1C-A80D-7094DDC2ADFD}" type="slidenum">
              <a:rPr lang="en-IN" smtClean="0"/>
              <a:t>11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3764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A9C064-0C8B-30C4-F0BF-A0D45AEC04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6F4D1-3AEA-28D4-3032-B8BFDA552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5867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EEFF1B-665C-AEA4-5D49-DBC95CE65768}"/>
              </a:ext>
            </a:extLst>
          </p:cNvPr>
          <p:cNvSpPr txBox="1"/>
          <p:nvPr/>
        </p:nvSpPr>
        <p:spPr>
          <a:xfrm>
            <a:off x="677334" y="1405467"/>
            <a:ext cx="8640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used in this project is the Heart Failure Clinical Records dataset which is available from the UCI Machine Learning Repository.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was collected to help predict the likelihood of heart failure events based on various clinical features from patients diagnosed with heart failure.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dataset serves as for applying machine learning techniques to predict patient outcomes and identify key factors contributing to survival.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link: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https://archive.ics.uci.edu/dataset/519/heart+failure+clinical+records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9349D1-65C6-150C-FF65-035433B29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5FC3-18BC-4B1C-A80D-7094DDC2ADFD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117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4C4E78-E474-30E5-6194-867621CD56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A37A0CB-52AA-C5A8-ED4E-873530DB3D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301101"/>
              </p:ext>
            </p:extLst>
          </p:nvPr>
        </p:nvGraphicFramePr>
        <p:xfrm>
          <a:off x="802979" y="522347"/>
          <a:ext cx="8462942" cy="5282572"/>
        </p:xfrm>
        <a:graphic>
          <a:graphicData uri="http://schemas.openxmlformats.org/drawingml/2006/table">
            <a:tbl>
              <a:tblPr firstRow="1" firstCol="1">
                <a:tableStyleId>{69012ECD-51FC-41F1-AA8D-1B2483CD663E}</a:tableStyleId>
              </a:tblPr>
              <a:tblGrid>
                <a:gridCol w="1865853">
                  <a:extLst>
                    <a:ext uri="{9D8B030D-6E8A-4147-A177-3AD203B41FA5}">
                      <a16:colId xmlns:a16="http://schemas.microsoft.com/office/drawing/2014/main" val="3133819055"/>
                    </a:ext>
                  </a:extLst>
                </a:gridCol>
                <a:gridCol w="2812477">
                  <a:extLst>
                    <a:ext uri="{9D8B030D-6E8A-4147-A177-3AD203B41FA5}">
                      <a16:colId xmlns:a16="http://schemas.microsoft.com/office/drawing/2014/main" val="3374528911"/>
                    </a:ext>
                  </a:extLst>
                </a:gridCol>
                <a:gridCol w="1874356">
                  <a:extLst>
                    <a:ext uri="{9D8B030D-6E8A-4147-A177-3AD203B41FA5}">
                      <a16:colId xmlns:a16="http://schemas.microsoft.com/office/drawing/2014/main" val="1235390505"/>
                    </a:ext>
                  </a:extLst>
                </a:gridCol>
                <a:gridCol w="1910256">
                  <a:extLst>
                    <a:ext uri="{9D8B030D-6E8A-4147-A177-3AD203B41FA5}">
                      <a16:colId xmlns:a16="http://schemas.microsoft.com/office/drawing/2014/main" val="19007535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</a:t>
                      </a:r>
                      <a:endParaRPr lang="en-IN" sz="17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14" marR="638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Explanation</a:t>
                      </a:r>
                      <a:endParaRPr lang="en-IN" sz="17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14" marR="638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Measurement</a:t>
                      </a:r>
                      <a:endParaRPr lang="en-IN" sz="17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14" marR="638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Range</a:t>
                      </a:r>
                      <a:endParaRPr lang="en-IN" sz="17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14" marR="638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50802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  <a:endParaRPr lang="en-IN" sz="17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14" marR="638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 of the patient</a:t>
                      </a:r>
                      <a:endParaRPr lang="en-IN" sz="17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14" marR="638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Years</a:t>
                      </a:r>
                      <a:endParaRPr lang="en-IN" sz="17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14" marR="638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[40,..., 95]</a:t>
                      </a:r>
                      <a:endParaRPr lang="en-IN" sz="17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14" marR="638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2703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Anaemia</a:t>
                      </a:r>
                      <a:endParaRPr lang="en-IN" sz="17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14" marR="638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Decrease of red blood cells or </a:t>
                      </a:r>
                      <a:r>
                        <a:rPr lang="en-IN" sz="1700" kern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hemoglobin</a:t>
                      </a:r>
                      <a:endParaRPr lang="en-IN" sz="17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14" marR="638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Boolean</a:t>
                      </a:r>
                      <a:endParaRPr lang="en-IN" sz="17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14" marR="638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0, 1</a:t>
                      </a:r>
                      <a:endParaRPr lang="en-IN" sz="17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14" marR="638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0518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blood pressure</a:t>
                      </a:r>
                      <a:endParaRPr lang="en-IN" sz="17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14" marR="638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 a patient has hypertension</a:t>
                      </a:r>
                      <a:endParaRPr lang="en-IN" sz="17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14" marR="638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Boolean</a:t>
                      </a:r>
                      <a:endParaRPr lang="en-IN" sz="17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14" marR="638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0, 1</a:t>
                      </a:r>
                      <a:endParaRPr lang="en-IN" sz="17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14" marR="638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71307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Creatinine phosphokinase (CPK)</a:t>
                      </a:r>
                      <a:endParaRPr lang="en-IN" sz="17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14" marR="638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Level of the CPK enzyme in the blood</a:t>
                      </a:r>
                      <a:endParaRPr lang="en-IN" sz="17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14" marR="638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mcg/L</a:t>
                      </a:r>
                      <a:endParaRPr lang="en-IN" sz="17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14" marR="638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[23,..., 7861]</a:t>
                      </a:r>
                      <a:endParaRPr lang="en-IN" sz="17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14" marR="638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62200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Diabetes</a:t>
                      </a:r>
                      <a:endParaRPr lang="en-IN" sz="17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14" marR="638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 the patient has diabetes</a:t>
                      </a:r>
                      <a:endParaRPr lang="en-IN" sz="17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14" marR="638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Boolean</a:t>
                      </a:r>
                      <a:endParaRPr lang="en-IN" sz="17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14" marR="638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0, 1</a:t>
                      </a:r>
                      <a:endParaRPr lang="en-IN" sz="17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14" marR="638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73528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Ejection fraction</a:t>
                      </a:r>
                      <a:endParaRPr lang="en-IN" sz="17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14" marR="638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Percentage of blood leaving</a:t>
                      </a:r>
                      <a:endParaRPr lang="en-IN" sz="17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14" marR="638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Percentage</a:t>
                      </a:r>
                      <a:endParaRPr lang="en-IN" sz="17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14" marR="638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[14,..., 80]</a:t>
                      </a:r>
                      <a:endParaRPr lang="en-IN" sz="17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14" marR="638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05022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Sex</a:t>
                      </a:r>
                      <a:endParaRPr lang="en-IN" sz="17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14" marR="638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Woman or man</a:t>
                      </a:r>
                      <a:endParaRPr lang="en-IN" sz="17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14" marR="638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Binary</a:t>
                      </a:r>
                      <a:endParaRPr lang="en-IN" sz="17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14" marR="638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0, 1</a:t>
                      </a:r>
                      <a:endParaRPr lang="en-IN" sz="17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14" marR="638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00241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Platelets</a:t>
                      </a:r>
                      <a:endParaRPr lang="en-IN" sz="17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14" marR="638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Platelets in the blood</a:t>
                      </a:r>
                      <a:endParaRPr lang="en-IN" sz="17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14" marR="638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kiloplatelets/mL</a:t>
                      </a:r>
                      <a:endParaRPr lang="en-IN" sz="17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14" marR="638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[25.01,..., 850.00]</a:t>
                      </a:r>
                      <a:endParaRPr lang="en-IN" sz="17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14" marR="638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930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Serum creatinine</a:t>
                      </a:r>
                      <a:endParaRPr lang="en-IN" sz="17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14" marR="638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Level of creatinine in the blood</a:t>
                      </a:r>
                      <a:endParaRPr lang="en-IN" sz="17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14" marR="638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mg/dL</a:t>
                      </a:r>
                      <a:endParaRPr lang="en-IN" sz="17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14" marR="638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[0.50,..., 9.40]</a:t>
                      </a:r>
                      <a:endParaRPr lang="en-IN" sz="17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14" marR="638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23166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Serum sodium</a:t>
                      </a:r>
                      <a:endParaRPr lang="en-IN" sz="17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14" marR="638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Level of sodium in the blood</a:t>
                      </a:r>
                      <a:endParaRPr lang="en-IN" sz="17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14" marR="638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mEq/L</a:t>
                      </a:r>
                      <a:endParaRPr lang="en-IN" sz="17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14" marR="638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[114,..., 148]</a:t>
                      </a:r>
                      <a:endParaRPr lang="en-IN" sz="17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14" marR="638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30666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Smoking</a:t>
                      </a:r>
                      <a:endParaRPr lang="en-IN" sz="17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14" marR="638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 the patient smokes</a:t>
                      </a:r>
                      <a:endParaRPr lang="en-IN" sz="17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14" marR="638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Boolean</a:t>
                      </a:r>
                      <a:endParaRPr lang="en-IN" sz="17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14" marR="638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0, 1</a:t>
                      </a:r>
                      <a:endParaRPr lang="en-IN" sz="17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14" marR="638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20412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</a:t>
                      </a:r>
                      <a:endParaRPr lang="en-IN" sz="17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14" marR="638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Follow-up period</a:t>
                      </a:r>
                      <a:endParaRPr lang="en-IN" sz="17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14" marR="638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Days</a:t>
                      </a:r>
                      <a:endParaRPr lang="en-IN" sz="17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14" marR="638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[4,...,285]</a:t>
                      </a:r>
                      <a:endParaRPr lang="en-IN" sz="17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14" marR="638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50891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(Target) Death event</a:t>
                      </a:r>
                      <a:endParaRPr lang="en-IN" sz="17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14" marR="638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 the patient died during the follow-up period</a:t>
                      </a:r>
                      <a:endParaRPr lang="en-IN" sz="17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14" marR="638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Boolean</a:t>
                      </a:r>
                      <a:endParaRPr lang="en-IN" sz="17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14" marR="638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7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0, 1</a:t>
                      </a:r>
                      <a:endParaRPr lang="en-IN" sz="17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814" marR="63814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099867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A09F7F61-1997-D2EE-FB7E-3FD4C212D350}"/>
              </a:ext>
            </a:extLst>
          </p:cNvPr>
          <p:cNvSpPr txBox="1"/>
          <p:nvPr/>
        </p:nvSpPr>
        <p:spPr>
          <a:xfrm>
            <a:off x="802979" y="5809652"/>
            <a:ext cx="8462942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artika" panose="02020503030404060203" pitchFamily="18" charset="0"/>
              </a:rPr>
              <a:t>Table 1: Data Description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Kartika" panose="02020503030404060203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CB85B1-F55B-1F6C-7829-A9857BFDA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5FC3-18BC-4B1C-A80D-7094DDC2ADFD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477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1844F2-77AA-1F6F-AD7C-A5A3F93C2D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34291-D68E-2906-994F-79A647744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5867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AND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8D6D63-A66C-392A-55DD-4C93A4ECD5B7}"/>
              </a:ext>
            </a:extLst>
          </p:cNvPr>
          <p:cNvSpPr txBox="1"/>
          <p:nvPr/>
        </p:nvSpPr>
        <p:spPr>
          <a:xfrm>
            <a:off x="677334" y="1405467"/>
            <a:ext cx="8640000" cy="2225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07000"/>
              </a:lnSpc>
              <a:spcBef>
                <a:spcPts val="200"/>
              </a:spcBef>
              <a:buClr>
                <a:srgbClr val="000000"/>
              </a:buClr>
              <a:buFont typeface="+mj-lt"/>
              <a:buAutoNum type="arabicPeriod"/>
            </a:pPr>
            <a:r>
              <a:rPr lang="en-IN" sz="28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ENVIRONMENT SETUP </a:t>
            </a:r>
            <a:endParaRPr lang="en-IN" sz="2000" b="1" kern="100" dirty="0">
              <a:solidFill>
                <a:srgbClr val="2F5496"/>
              </a:solidFill>
              <a:effectLst/>
              <a:latin typeface="Calibri Light" panose="020F0302020204030204" pitchFamily="34" charset="0"/>
              <a:ea typeface="Times New Roman" panose="02020603050405020304" pitchFamily="18" charset="0"/>
              <a:cs typeface="Kartika" panose="02020503030404060203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artika" panose="02020503030404060203" pitchFamily="18" charset="0"/>
              </a:rPr>
              <a:t>To start any machine learning project, the first and most crucial step is to set up the working environment. 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artika" panose="02020503030404060203" pitchFamily="18" charset="0"/>
              </a:rPr>
              <a:t>This involves installing the necessary libraries and tools required to perform data manipulation, visualization, and model building. 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artika" panose="02020503030404060203" pitchFamily="18" charset="0"/>
              </a:rPr>
              <a:t>Installing the Libraries </a:t>
            </a:r>
            <a:r>
              <a:rPr lang="en-IN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artika" panose="02020503030404060203" pitchFamily="18" charset="0"/>
              </a:rPr>
              <a:t>pandas, </a:t>
            </a:r>
            <a:r>
              <a:rPr lang="en-IN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artika" panose="02020503030404060203" pitchFamily="18" charset="0"/>
              </a:rPr>
              <a:t>numpy</a:t>
            </a:r>
            <a:r>
              <a:rPr lang="en-IN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artika" panose="02020503030404060203" pitchFamily="18" charset="0"/>
              </a:rPr>
              <a:t>, matplotlib, seaborn, scikit-learn </a:t>
            </a: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artika" panose="02020503030404060203" pitchFamily="18" charset="0"/>
              </a:rPr>
              <a:t>using pip.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Kartika" panose="020205030304040602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C16899-41DF-92A9-9EAE-1CB81739C2F3}"/>
              </a:ext>
            </a:extLst>
          </p:cNvPr>
          <p:cNvSpPr txBox="1"/>
          <p:nvPr/>
        </p:nvSpPr>
        <p:spPr>
          <a:xfrm>
            <a:off x="677334" y="3749037"/>
            <a:ext cx="8640000" cy="2117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+mj-lt"/>
              <a:buAutoNum type="arabicPeriod" startAt="2"/>
              <a:tabLst/>
              <a:defRPr/>
            </a:pPr>
            <a:r>
              <a:rPr kumimoji="0" lang="en-IN" sz="28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IMPORTING REQUIRED LIBRARIES</a:t>
            </a:r>
          </a:p>
          <a:p>
            <a:pPr marL="285750" marR="0" lvl="0" indent="-285750" defTabSz="4572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IN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importing </a:t>
            </a:r>
            <a:r>
              <a:rPr kumimoji="0" lang="en-IN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numpy</a:t>
            </a:r>
            <a:r>
              <a:rPr kumimoji="0" lang="en-IN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 pandas, </a:t>
            </a:r>
            <a:r>
              <a:rPr kumimoji="0" lang="en-IN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matplotlib.pyplot</a:t>
            </a:r>
            <a:r>
              <a:rPr kumimoji="0" lang="en-IN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seaborn, </a:t>
            </a:r>
            <a:r>
              <a:rPr kumimoji="0" lang="en-IN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Kfold</a:t>
            </a:r>
            <a:r>
              <a:rPr kumimoji="0" lang="en-IN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kumimoji="0" lang="en-IN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train_test_split</a:t>
            </a:r>
            <a:r>
              <a:rPr kumimoji="0" lang="en-IN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kumimoji="0" lang="en-IN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cross_val_score</a:t>
            </a:r>
            <a:r>
              <a:rPr kumimoji="0" lang="en-IN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kumimoji="0" lang="en-IN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LogisticRegression</a:t>
            </a:r>
            <a:r>
              <a:rPr lang="en-IN" kern="1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kumimoji="0" lang="en-IN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KNeighborsClassifier</a:t>
            </a:r>
            <a:r>
              <a:rPr lang="en-IN" kern="1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kumimoji="0" lang="en-IN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DecisionTreeClassifier</a:t>
            </a:r>
            <a:r>
              <a:rPr kumimoji="0" lang="en-IN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kumimoji="0" lang="en-IN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GaussianNB</a:t>
            </a:r>
            <a:r>
              <a:rPr lang="en-IN" kern="1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kumimoji="0" lang="en-IN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RandomForestClassifier</a:t>
            </a:r>
            <a:r>
              <a:rPr lang="en-IN" kern="1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kumimoji="0" lang="en-IN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SVC, </a:t>
            </a:r>
            <a:r>
              <a:rPr kumimoji="0" lang="en-IN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LinearDiscriminantAnalysisaccuracy_score</a:t>
            </a:r>
            <a:r>
              <a:rPr kumimoji="0" lang="en-IN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kumimoji="0" lang="en-IN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precision_score</a:t>
            </a:r>
            <a:r>
              <a:rPr kumimoji="0" lang="en-IN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kumimoji="0" lang="en-IN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recall_score</a:t>
            </a:r>
            <a:r>
              <a:rPr kumimoji="0" lang="en-IN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f1_score, </a:t>
            </a:r>
            <a:r>
              <a:rPr kumimoji="0" lang="en-IN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roc_auc_score</a:t>
            </a:r>
            <a:r>
              <a:rPr kumimoji="0" lang="en-IN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kumimoji="0" lang="en-IN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classification_report</a:t>
            </a:r>
            <a:r>
              <a:rPr kumimoji="0" lang="en-IN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kumimoji="0" lang="en-IN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confusion_matrix</a:t>
            </a:r>
            <a:r>
              <a:rPr kumimoji="0" lang="en-IN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kumimoji="0" lang="en-IN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roc_curve</a:t>
            </a:r>
            <a:endParaRPr kumimoji="0" lang="en-IN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BE5B90-23EA-6C21-A48F-389C2DBFC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5FC3-18BC-4B1C-A80D-7094DDC2ADFD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084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835814-B2BB-4E0F-0E4F-A5E7BCEB21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B7730A2-5F7C-37B0-49E9-8E05DC3A2239}"/>
              </a:ext>
            </a:extLst>
          </p:cNvPr>
          <p:cNvSpPr txBox="1"/>
          <p:nvPr/>
        </p:nvSpPr>
        <p:spPr>
          <a:xfrm>
            <a:off x="702734" y="500570"/>
            <a:ext cx="8640000" cy="522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3"/>
            </a:pPr>
            <a:r>
              <a:rPr lang="en-IN" sz="2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artika" panose="02020503030404060203" pitchFamily="18" charset="0"/>
              </a:rPr>
              <a:t>LOAD THE DATA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88ECFB9-3FED-4CE6-B741-EFFE4664C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34" y="1022829"/>
            <a:ext cx="8640000" cy="464645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3C7698D-FFC3-9177-1CC4-2F02505965B0}"/>
              </a:ext>
            </a:extLst>
          </p:cNvPr>
          <p:cNvSpPr txBox="1"/>
          <p:nvPr/>
        </p:nvSpPr>
        <p:spPr>
          <a:xfrm>
            <a:off x="702734" y="5788939"/>
            <a:ext cx="864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Table 2. Dataset </a:t>
            </a:r>
            <a:endParaRPr lang="en-IN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3E8B8E-086B-67D9-5506-9939ED285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5FC3-18BC-4B1C-A80D-7094DDC2ADFD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528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ED8108-5AF9-D8E9-632A-B00159E76D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ADD9B3E-FE93-7900-5A0F-E61C1F7B47A5}"/>
              </a:ext>
            </a:extLst>
          </p:cNvPr>
          <p:cNvSpPr txBox="1"/>
          <p:nvPr/>
        </p:nvSpPr>
        <p:spPr>
          <a:xfrm>
            <a:off x="702734" y="500570"/>
            <a:ext cx="8640000" cy="963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4"/>
            </a:pPr>
            <a:r>
              <a:rPr lang="en-IN" sz="2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EXPLORATORY DATA ANALYSIS</a:t>
            </a:r>
            <a:endParaRPr lang="en-IN" sz="2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Display the first few rows of the 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99CCD7-4C37-A02B-663A-2B4D5EC9A30B}"/>
              </a:ext>
            </a:extLst>
          </p:cNvPr>
          <p:cNvSpPr txBox="1"/>
          <p:nvPr/>
        </p:nvSpPr>
        <p:spPr>
          <a:xfrm>
            <a:off x="702734" y="5482473"/>
            <a:ext cx="864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Table 3.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 head</a:t>
            </a: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D523A4-D66E-47E4-E8CB-A5ECBD2FA2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34" y="1463592"/>
            <a:ext cx="8640000" cy="401888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591A3A-23CE-711B-7E7F-AA152EC22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5FC3-18BC-4B1C-A80D-7094DDC2ADFD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7382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737B34-6674-FAC7-0A06-43C1F28206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2B34D7-8757-A9E4-7A39-DE4792CF5356}"/>
              </a:ext>
            </a:extLst>
          </p:cNvPr>
          <p:cNvSpPr txBox="1"/>
          <p:nvPr/>
        </p:nvSpPr>
        <p:spPr>
          <a:xfrm>
            <a:off x="702734" y="500570"/>
            <a:ext cx="8640000" cy="405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artika" panose="02020503030404060203" pitchFamily="18" charset="0"/>
              </a:rPr>
              <a:t>Display the last few rows of the dataset</a:t>
            </a:r>
            <a:endParaRPr lang="en-IN" sz="20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Kartika" panose="020205030304040602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E1EA5A-F57B-88F3-A3B3-2951E09BCD2C}"/>
              </a:ext>
            </a:extLst>
          </p:cNvPr>
          <p:cNvSpPr txBox="1"/>
          <p:nvPr/>
        </p:nvSpPr>
        <p:spPr>
          <a:xfrm>
            <a:off x="702734" y="4800600"/>
            <a:ext cx="864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Table 4. 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Data tail</a:t>
            </a:r>
            <a:endParaRPr lang="en-IN"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A970F5-9177-C0BD-2F06-08C4395FEB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34" y="905937"/>
            <a:ext cx="8640000" cy="389466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87A8EC-586E-579C-34D7-7F7717E9E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5FC3-18BC-4B1C-A80D-7094DDC2ADFD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924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3C2407-DA6E-AE8A-A0F5-9D5C30984B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A54760D-72B7-428E-C6BC-CAFB84B2B8D1}"/>
              </a:ext>
            </a:extLst>
          </p:cNvPr>
          <p:cNvSpPr txBox="1"/>
          <p:nvPr/>
        </p:nvSpPr>
        <p:spPr>
          <a:xfrm>
            <a:off x="702734" y="500570"/>
            <a:ext cx="8640000" cy="399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Display an overview of the dataset (columns, data types, non-null counts)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76F9C3-9665-0019-C476-4B02FB69B1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34" y="899975"/>
            <a:ext cx="8640000" cy="47830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A93146-052F-E9FF-5349-D409D6B9A162}"/>
              </a:ext>
            </a:extLst>
          </p:cNvPr>
          <p:cNvSpPr txBox="1"/>
          <p:nvPr/>
        </p:nvSpPr>
        <p:spPr>
          <a:xfrm>
            <a:off x="702734" y="5683074"/>
            <a:ext cx="864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Table 5. Data info</a:t>
            </a:r>
            <a:endParaRPr lang="en-I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C18580-52E6-AEC1-FD70-EA1C4583B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5FC3-18BC-4B1C-A80D-7094DDC2ADFD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0358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F39F35-AB9C-096E-4227-5030F6C087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6EBB23-BFD9-7932-DB8B-EC367B620572}"/>
              </a:ext>
            </a:extLst>
          </p:cNvPr>
          <p:cNvSpPr txBox="1"/>
          <p:nvPr/>
        </p:nvSpPr>
        <p:spPr>
          <a:xfrm>
            <a:off x="702734" y="500570"/>
            <a:ext cx="8640000" cy="399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artika" panose="02020503030404060203" pitchFamily="18" charset="0"/>
              </a:rPr>
              <a:t>Display summary statistics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04055F6-0C27-5488-6265-EBB6CDB80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34" y="1132508"/>
            <a:ext cx="8640000" cy="401467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0CB77C-53D0-23CD-0326-61C916B3CDE9}"/>
              </a:ext>
            </a:extLst>
          </p:cNvPr>
          <p:cNvSpPr txBox="1"/>
          <p:nvPr/>
        </p:nvSpPr>
        <p:spPr>
          <a:xfrm>
            <a:off x="702734" y="5147186"/>
            <a:ext cx="864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Table 6. Data summary</a:t>
            </a:r>
            <a:endParaRPr lang="en-IN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DCEA02-B932-481E-7454-FF0CE02A7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5FC3-18BC-4B1C-A80D-7094DDC2ADFD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0909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DAE88C-6BCE-004F-768C-7E958419A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17136-DE5E-E4A8-6107-7009E27A2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5867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E02564-A5AA-E65D-CC56-E4648EADA64C}"/>
              </a:ext>
            </a:extLst>
          </p:cNvPr>
          <p:cNvSpPr txBox="1"/>
          <p:nvPr/>
        </p:nvSpPr>
        <p:spPr>
          <a:xfrm>
            <a:off x="677334" y="1405467"/>
            <a:ext cx="8640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AND RESULTS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FB2DD-0997-2F71-580B-D82C29358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5FC3-18BC-4B1C-A80D-7094DDC2ADF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4710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E50AF5-F7C5-C49E-8E95-E7DBEDC3CE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318DAB-E311-E332-3764-455FF8E690FE}"/>
              </a:ext>
            </a:extLst>
          </p:cNvPr>
          <p:cNvSpPr txBox="1"/>
          <p:nvPr/>
        </p:nvSpPr>
        <p:spPr>
          <a:xfrm>
            <a:off x="702734" y="500570"/>
            <a:ext cx="8640000" cy="374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artika" panose="02020503030404060203" pitchFamily="18" charset="0"/>
              </a:rPr>
              <a:t>Check for missing values in each column</a:t>
            </a:r>
            <a:endParaRPr lang="en-IN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Kartika" panose="020205030304040602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1EED4B-CB82-458C-386E-720273400CD0}"/>
              </a:ext>
            </a:extLst>
          </p:cNvPr>
          <p:cNvSpPr txBox="1"/>
          <p:nvPr/>
        </p:nvSpPr>
        <p:spPr>
          <a:xfrm>
            <a:off x="702734" y="4922520"/>
            <a:ext cx="8640000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artika" panose="02020503030404060203" pitchFamily="18" charset="0"/>
              </a:rPr>
              <a:t>Table 7. Missing Values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Kartika" panose="02020503030404060203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523448-6410-63A6-837E-E9BB9B538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9727" y="1273602"/>
            <a:ext cx="5106014" cy="364891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FD3AB14-DAA6-745D-CD76-BBA91D598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5FC3-18BC-4B1C-A80D-7094DDC2ADFD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45375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F05CCF-C8E5-5E7A-960D-F1D0C0CCC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EDD47B-B306-3588-89AD-09D6BEA49F44}"/>
              </a:ext>
            </a:extLst>
          </p:cNvPr>
          <p:cNvSpPr txBox="1"/>
          <p:nvPr/>
        </p:nvSpPr>
        <p:spPr>
          <a:xfrm>
            <a:off x="702734" y="500570"/>
            <a:ext cx="8640000" cy="374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artika" panose="02020503030404060203" pitchFamily="18" charset="0"/>
              </a:rPr>
              <a:t>Compute and visualize correlation matrix</a:t>
            </a:r>
            <a:endParaRPr lang="en-IN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Kartika" panose="02020503030404060203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C5D40C-7D2C-DE97-16EA-018EE61048B9}"/>
              </a:ext>
            </a:extLst>
          </p:cNvPr>
          <p:cNvSpPr txBox="1"/>
          <p:nvPr/>
        </p:nvSpPr>
        <p:spPr>
          <a:xfrm>
            <a:off x="702734" y="6004560"/>
            <a:ext cx="864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Figure 1. Correlation Matrix Heatmap</a:t>
            </a:r>
            <a:endParaRPr lang="en-IN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61A5CA-D3F4-84F6-21CC-455AC3661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5FC3-18BC-4B1C-A80D-7094DDC2ADFD}" type="slidenum">
              <a:rPr lang="en-IN" smtClean="0"/>
              <a:t>21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559735-D8FE-A4FF-D8AD-5CA439600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34" y="874647"/>
            <a:ext cx="8640000" cy="493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4170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DE7238-3E43-900F-AA06-A5C179AE56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DCD93E-D8CE-5A82-2FA3-283C83335EDA}"/>
              </a:ext>
            </a:extLst>
          </p:cNvPr>
          <p:cNvSpPr txBox="1"/>
          <p:nvPr/>
        </p:nvSpPr>
        <p:spPr>
          <a:xfrm>
            <a:off x="702734" y="500570"/>
            <a:ext cx="8640000" cy="374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artika" panose="02020503030404060203" pitchFamily="18" charset="0"/>
              </a:rPr>
              <a:t>Plot histograms for numerical features</a:t>
            </a:r>
            <a:endParaRPr lang="en-IN" sz="16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Kartika" panose="02020503030404060203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143ACD-C278-73BE-4C7D-2868989C94E9}"/>
              </a:ext>
            </a:extLst>
          </p:cNvPr>
          <p:cNvSpPr txBox="1"/>
          <p:nvPr/>
        </p:nvSpPr>
        <p:spPr>
          <a:xfrm>
            <a:off x="762000" y="5852160"/>
            <a:ext cx="8412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Figure 2. Histogram for numerical feature</a:t>
            </a:r>
            <a:endParaRPr lang="en-IN" sz="28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69B6B1-7E5F-6DAF-744A-3957FB5CA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5FC3-18BC-4B1C-A80D-7094DDC2ADFD}" type="slidenum">
              <a:rPr lang="en-IN" smtClean="0"/>
              <a:t>22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FADCB6-D521-2783-21F0-AD1FD6F8A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34" y="874646"/>
            <a:ext cx="8471746" cy="497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625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05A6B4-91BE-6596-22E8-3D1A43F103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E19270-6C86-5178-69A1-36C33644B97C}"/>
              </a:ext>
            </a:extLst>
          </p:cNvPr>
          <p:cNvSpPr txBox="1"/>
          <p:nvPr/>
        </p:nvSpPr>
        <p:spPr>
          <a:xfrm>
            <a:off x="702734" y="500570"/>
            <a:ext cx="6627706" cy="374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artika" panose="02020503030404060203" pitchFamily="18" charset="0"/>
              </a:rPr>
              <a:t>Density Plots: Highlight the overall distribution shape</a:t>
            </a:r>
            <a:endParaRPr lang="en-IN" sz="16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Kartika" panose="020205030304040602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64576D-DF70-5DC4-5ED6-7BBD9DF8C8B2}"/>
              </a:ext>
            </a:extLst>
          </p:cNvPr>
          <p:cNvSpPr txBox="1"/>
          <p:nvPr/>
        </p:nvSpPr>
        <p:spPr>
          <a:xfrm>
            <a:off x="702734" y="5943600"/>
            <a:ext cx="8685106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artika" panose="02020503030404060203" pitchFamily="18" charset="0"/>
              </a:rPr>
              <a:t>Figure 3. Density Plots: Highlight the overall distribution shape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Kartika" panose="02020503030404060203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12735A-02C4-5A17-B060-A85308C88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5FC3-18BC-4B1C-A80D-7094DDC2ADFD}" type="slidenum">
              <a:rPr lang="en-IN" smtClean="0"/>
              <a:t>23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C2E1BC-E3AF-90D2-F820-926C0BA7C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34" y="874647"/>
            <a:ext cx="8571268" cy="506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7944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1318C0-69F6-D352-414E-F4A1DC9D29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A352F7-669D-D6B5-5337-DAACFD5090B5}"/>
              </a:ext>
            </a:extLst>
          </p:cNvPr>
          <p:cNvSpPr txBox="1"/>
          <p:nvPr/>
        </p:nvSpPr>
        <p:spPr>
          <a:xfrm>
            <a:off x="702734" y="500570"/>
            <a:ext cx="6627706" cy="374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artika" panose="02020503030404060203" pitchFamily="18" charset="0"/>
              </a:rPr>
              <a:t>Boxplot for identifying outliers in numerical columns</a:t>
            </a:r>
            <a:endParaRPr lang="en-IN" sz="16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Kartika" panose="020205030304040602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15DACB-B6E4-269D-EFE2-3E233F475FDE}"/>
              </a:ext>
            </a:extLst>
          </p:cNvPr>
          <p:cNvSpPr txBox="1"/>
          <p:nvPr/>
        </p:nvSpPr>
        <p:spPr>
          <a:xfrm>
            <a:off x="702733" y="5934327"/>
            <a:ext cx="8654626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artika" panose="02020503030404060203" pitchFamily="18" charset="0"/>
              </a:rPr>
              <a:t>Figure 4. Boxplot for identifying outliers in numerical columns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Kartika" panose="02020503030404060203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E8EF08-E39A-0982-8B75-C0258362C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5FC3-18BC-4B1C-A80D-7094DDC2ADFD}" type="slidenum">
              <a:rPr lang="en-IN" smtClean="0"/>
              <a:t>24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484E7F-2DBB-BD64-E125-FD3BF6211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33" y="874647"/>
            <a:ext cx="8571269" cy="505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3615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7D94A0-212A-B6B6-17CE-97A65877E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20C9823-B520-7744-06F7-2DE02CC39D09}"/>
              </a:ext>
            </a:extLst>
          </p:cNvPr>
          <p:cNvSpPr txBox="1"/>
          <p:nvPr/>
        </p:nvSpPr>
        <p:spPr>
          <a:xfrm>
            <a:off x="702734" y="500570"/>
            <a:ext cx="6627706" cy="374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artika" panose="02020503030404060203" pitchFamily="18" charset="0"/>
              </a:rPr>
              <a:t>Bar Plots: Visualize class distributions</a:t>
            </a:r>
            <a:endParaRPr lang="en-IN" sz="16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Kartika" panose="020205030304040602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2F55A1-6355-B22A-DB24-FB357C8250EC}"/>
              </a:ext>
            </a:extLst>
          </p:cNvPr>
          <p:cNvSpPr txBox="1"/>
          <p:nvPr/>
        </p:nvSpPr>
        <p:spPr>
          <a:xfrm>
            <a:off x="702733" y="5934327"/>
            <a:ext cx="8654626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Figure 5. Bar Plots: Visualize class distributions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Kartika" panose="02020503030404060203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97EEDA-3DAF-62CC-4E4D-17033D02A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5FC3-18BC-4B1C-A80D-7094DDC2ADFD}" type="slidenum">
              <a:rPr lang="en-IN" smtClean="0"/>
              <a:t>25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02D37C-6F82-C017-8407-05C816176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32" y="874646"/>
            <a:ext cx="8654625" cy="4961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3007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5343AE-E116-9C80-A59C-3B6A0DD1D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15AB21-F71F-109C-DDC6-04E191804DAA}"/>
              </a:ext>
            </a:extLst>
          </p:cNvPr>
          <p:cNvSpPr txBox="1"/>
          <p:nvPr/>
        </p:nvSpPr>
        <p:spPr>
          <a:xfrm>
            <a:off x="702734" y="500570"/>
            <a:ext cx="6627706" cy="374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Kartika" panose="02020503030404060203" pitchFamily="18" charset="0"/>
              </a:rPr>
              <a:t>Pie Charts: Show class proportions as percentages</a:t>
            </a:r>
            <a:endParaRPr lang="en-IN" sz="16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Kartika" panose="020205030304040602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CF9D37-1FD7-AD39-43FC-2156429B0533}"/>
              </a:ext>
            </a:extLst>
          </p:cNvPr>
          <p:cNvSpPr txBox="1"/>
          <p:nvPr/>
        </p:nvSpPr>
        <p:spPr>
          <a:xfrm>
            <a:off x="702733" y="5934327"/>
            <a:ext cx="8654626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Figure 6.  Pie Charts: Show class proportions as percentages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Kartika" panose="02020503030404060203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DB884F-5707-0053-3148-9B333018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5FC3-18BC-4B1C-A80D-7094DDC2ADFD}" type="slidenum">
              <a:rPr lang="en-IN" smtClean="0"/>
              <a:t>26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8C56FB-29E9-E6A0-2632-2C901FC0F2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02"/>
          <a:stretch/>
        </p:blipFill>
        <p:spPr bwMode="auto">
          <a:xfrm>
            <a:off x="702733" y="874646"/>
            <a:ext cx="8571269" cy="496159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710569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B39A85-3443-0A67-BF50-CF4617D272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0D782D-52EA-1CEA-ABEC-D70413DF34A8}"/>
              </a:ext>
            </a:extLst>
          </p:cNvPr>
          <p:cNvSpPr txBox="1"/>
          <p:nvPr/>
        </p:nvSpPr>
        <p:spPr>
          <a:xfrm>
            <a:off x="702734" y="500570"/>
            <a:ext cx="8640000" cy="522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5"/>
            </a:pPr>
            <a:r>
              <a:rPr lang="en-US" sz="2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DEFINE FEATURES AND TARGET VARIABLE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348C22-3596-DBD0-F4C3-C6E850BD45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171" y="3467014"/>
            <a:ext cx="4857873" cy="10632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374824-BFD4-840F-BB54-B194B6B14436}"/>
              </a:ext>
            </a:extLst>
          </p:cNvPr>
          <p:cNvSpPr txBox="1"/>
          <p:nvPr/>
        </p:nvSpPr>
        <p:spPr>
          <a:xfrm>
            <a:off x="2487170" y="4589208"/>
            <a:ext cx="4857873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Table 8. Feature and Target shape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Kartika" panose="020205030304040602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11C87B-74FA-8B74-0479-FCFADE534FB1}"/>
              </a:ext>
            </a:extLst>
          </p:cNvPr>
          <p:cNvSpPr txBox="1"/>
          <p:nvPr/>
        </p:nvSpPr>
        <p:spPr>
          <a:xfrm>
            <a:off x="702733" y="1081823"/>
            <a:ext cx="8639999" cy="1734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Separating the features and </a:t>
            </a:r>
            <a:r>
              <a:rPr lang="en-IN" kern="0" dirty="0"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target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 is a fundamental step in preparing dataset for a machine learning model. 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The </a:t>
            </a: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features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 (X) are the input variables used to predict the output, and the </a:t>
            </a: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label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 (y) is the target variable or the value to be predicted.</a:t>
            </a: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Kartika" panose="02020503030404060203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E1144D-EC92-327F-7477-082C1EBB0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5FC3-18BC-4B1C-A80D-7094DDC2ADFD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5547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FF6DC1-3DAA-0B94-A81E-45C3778968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C00914-B68D-1BA3-62E2-2FB3769F8DC3}"/>
              </a:ext>
            </a:extLst>
          </p:cNvPr>
          <p:cNvSpPr txBox="1"/>
          <p:nvPr/>
        </p:nvSpPr>
        <p:spPr>
          <a:xfrm>
            <a:off x="702734" y="500570"/>
            <a:ext cx="8640000" cy="1393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6"/>
            </a:pPr>
            <a:r>
              <a:rPr lang="en-IN" sz="2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EVALUATE AND COMPARE DIFFERENT MACHINE LEARNING ALGORITHMS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romanUcPeriod"/>
            </a:pP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Cross-Validation and Model Comparison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0F5C82-53CB-99D0-4730-17E221C37FBA}"/>
              </a:ext>
            </a:extLst>
          </p:cNvPr>
          <p:cNvSpPr txBox="1"/>
          <p:nvPr/>
        </p:nvSpPr>
        <p:spPr>
          <a:xfrm>
            <a:off x="1000135" y="5899467"/>
            <a:ext cx="5288894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Table 9</a:t>
            </a:r>
            <a:r>
              <a:rPr lang="en-US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. Accuracy and f1-score for Stratified </a:t>
            </a:r>
            <a:r>
              <a:rPr lang="en-US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KFold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Kartika" panose="02020503030404060203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3F4825-DD98-D0A4-1682-E27221C36358}"/>
              </a:ext>
            </a:extLst>
          </p:cNvPr>
          <p:cNvSpPr txBox="1"/>
          <p:nvPr/>
        </p:nvSpPr>
        <p:spPr>
          <a:xfrm>
            <a:off x="6400800" y="1893965"/>
            <a:ext cx="3351107" cy="3651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Logistic Regression (LR)</a:t>
            </a:r>
            <a:endParaRPr lang="en-IN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K-Nearest </a:t>
            </a:r>
            <a:r>
              <a:rPr lang="en-IN" kern="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Neighbors</a:t>
            </a:r>
            <a:r>
              <a:rPr lang="en-I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(KNN)</a:t>
            </a:r>
            <a:endParaRPr lang="en-IN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Decision Tree (DT)</a:t>
            </a:r>
            <a:endParaRPr lang="en-IN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Gaussian Naive Bayes (GNB)</a:t>
            </a:r>
            <a:endParaRPr lang="en-IN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 </a:t>
            </a:r>
            <a:r>
              <a:rPr lang="en-IN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Forest Classifier  </a:t>
            </a:r>
            <a:r>
              <a:rPr lang="en-I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(RFC)</a:t>
            </a:r>
            <a:endParaRPr lang="en-IN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Support Vector Classifier (SVC)</a:t>
            </a:r>
            <a:endParaRPr lang="en-IN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Linear Discriminant Analysis (LDA)</a:t>
            </a:r>
            <a:endParaRPr lang="en-IN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5B2A3-63C8-C572-D767-56C002F78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5FC3-18BC-4B1C-A80D-7094DDC2ADFD}" type="slidenum">
              <a:rPr lang="en-IN" smtClean="0"/>
              <a:t>28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F057C0-424C-0C36-9A48-F541F841E2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827"/>
          <a:stretch/>
        </p:blipFill>
        <p:spPr bwMode="auto">
          <a:xfrm>
            <a:off x="1000134" y="1893965"/>
            <a:ext cx="5288893" cy="40055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19339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FD7D32-27C8-8899-4A37-A36B02274C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69596A-4C86-7F3D-E55C-E00FDF96B48F}"/>
              </a:ext>
            </a:extLst>
          </p:cNvPr>
          <p:cNvSpPr txBox="1"/>
          <p:nvPr/>
        </p:nvSpPr>
        <p:spPr>
          <a:xfrm>
            <a:off x="702734" y="500570"/>
            <a:ext cx="8640000" cy="368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II.	Visualizing Model Performance</a:t>
            </a:r>
            <a:endParaRPr lang="en-IN" sz="18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Kartika" panose="020205030304040602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7EE87A-716C-1747-6B11-2E10F6B43478}"/>
              </a:ext>
            </a:extLst>
          </p:cNvPr>
          <p:cNvSpPr txBox="1"/>
          <p:nvPr/>
        </p:nvSpPr>
        <p:spPr>
          <a:xfrm>
            <a:off x="702734" y="5740159"/>
            <a:ext cx="8640000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Figure 7. Model comparison -accuracy- boxplot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Kartika" panose="02020503030404060203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5E6B13-DA71-72F1-E24C-8248B9F6E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5FC3-18BC-4B1C-A80D-7094DDC2ADFD}" type="slidenum">
              <a:rPr lang="en-IN" smtClean="0"/>
              <a:t>29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2EBA5F-109D-155F-70A3-FEF6A34D3E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388"/>
          <a:stretch/>
        </p:blipFill>
        <p:spPr bwMode="auto">
          <a:xfrm>
            <a:off x="702734" y="869325"/>
            <a:ext cx="8571268" cy="487083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231001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4A95F9-6085-4C05-3270-9D33BC0003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0D681-3E92-65AE-04C9-0CF8BBB89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640000" cy="795867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1C71C3-FCF1-942C-7951-E71941E963A9}"/>
              </a:ext>
            </a:extLst>
          </p:cNvPr>
          <p:cNvSpPr txBox="1"/>
          <p:nvPr/>
        </p:nvSpPr>
        <p:spPr>
          <a:xfrm>
            <a:off x="677334" y="1405467"/>
            <a:ext cx="8640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Heart failure is a major contributor to global morbidity and mortality, making early prediction of patient survival crucial for improving clinical outcomes.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leverages the Heart Failure Clinical Records dataset from the UCI Machine Learning Repository to develop predictive models that identify the likelihood of survival (DEATH_EVENT) based on a range of clinical features.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consist of data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preprocessing, model development and evaluation 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multiple supervised machine learning algorithms, including Logistic Regression, K-Nearest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Neighbors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Classifier, Gaussian Naive Bayes, Random Forest Classifier, Support Vector Machines, Decision Tree Classifier.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Assessed model performance using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metrics like Accuracy, Precision, Recall, F1-Score, ROC-AUC Score, Confusion Matrix, Classification Report.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Among the tested models, the Random Forest Classifier demonstrated the best performance in terms of accuracy and other evaluation metrics.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595616-0394-82F0-2746-DAB52C233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5FC3-18BC-4B1C-A80D-7094DDC2ADFD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1873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665525-EF6C-EFA1-A5B4-8363642894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0F833B1-8D0C-FB5F-69B2-96136D4106EB}"/>
              </a:ext>
            </a:extLst>
          </p:cNvPr>
          <p:cNvSpPr txBox="1"/>
          <p:nvPr/>
        </p:nvSpPr>
        <p:spPr>
          <a:xfrm>
            <a:off x="702734" y="5740159"/>
            <a:ext cx="8640000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Figure 8. Model comparison -f1-score- boxplot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Kartika" panose="02020503030404060203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86ED45-6A1C-6B54-E93E-DE9B22670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5FC3-18BC-4B1C-A80D-7094DDC2ADFD}" type="slidenum">
              <a:rPr lang="en-IN" smtClean="0"/>
              <a:t>30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83FF57-8255-83BE-70C4-D23B30B2E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34" y="743763"/>
            <a:ext cx="8571268" cy="499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2550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ABC32F-9B20-F027-D557-FE99B0468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CD964D-8710-192A-BF66-A5E3F20FAC42}"/>
              </a:ext>
            </a:extLst>
          </p:cNvPr>
          <p:cNvSpPr txBox="1"/>
          <p:nvPr/>
        </p:nvSpPr>
        <p:spPr>
          <a:xfrm>
            <a:off x="702734" y="500570"/>
            <a:ext cx="8640000" cy="374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lvl="0" indent="-400050">
              <a:lnSpc>
                <a:spcPct val="107000"/>
              </a:lnSpc>
              <a:spcAft>
                <a:spcPts val="800"/>
              </a:spcAft>
              <a:buFont typeface="+mj-lt"/>
              <a:buAutoNum type="romanUcPeriod" startAt="3"/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Identifying the Best Model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Kartika" panose="02020503030404060203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610F8C-9A96-54B7-D3E0-39193B4F24C7}"/>
              </a:ext>
            </a:extLst>
          </p:cNvPr>
          <p:cNvSpPr txBox="1"/>
          <p:nvPr/>
        </p:nvSpPr>
        <p:spPr>
          <a:xfrm>
            <a:off x="1158875" y="3429000"/>
            <a:ext cx="5622925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Table 10. Model name, average accuracy </a:t>
            </a: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and f1-score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Kartika" panose="02020503030404060203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9CC19C-B34B-9EA9-50B6-0FB8E28304A3}"/>
              </a:ext>
            </a:extLst>
          </p:cNvPr>
          <p:cNvSpPr txBox="1"/>
          <p:nvPr/>
        </p:nvSpPr>
        <p:spPr>
          <a:xfrm>
            <a:off x="1158874" y="4605102"/>
            <a:ext cx="5622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Table 11. 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Best model based on highest average accuracy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83539E-80C0-84BB-EFA3-ECE2C9F6E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5FC3-18BC-4B1C-A80D-7094DDC2ADFD}" type="slidenum">
              <a:rPr lang="en-IN" smtClean="0"/>
              <a:t>31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4636E7-E123-5681-EFC5-B2A6060756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74" y="886795"/>
            <a:ext cx="5622926" cy="254220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41447B-16C5-BC9A-5A5B-B2D28EFF76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74" y="3803076"/>
            <a:ext cx="5622926" cy="784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7CCA2C-3F31-6BFE-04B5-B8E5DDB741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74" y="4961314"/>
            <a:ext cx="5622926" cy="692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59FCAB9-D586-6373-EC32-039810DCEA9C}"/>
              </a:ext>
            </a:extLst>
          </p:cNvPr>
          <p:cNvSpPr txBox="1"/>
          <p:nvPr/>
        </p:nvSpPr>
        <p:spPr>
          <a:xfrm>
            <a:off x="1158874" y="5667286"/>
            <a:ext cx="5622926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Table 12. Best model based on highest f1-score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Kartika" panose="0202050303040406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1572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4308D9-7E48-06F4-47EC-28E9DA011C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9B72A3-CD37-E965-CB23-DE4FA3BD322B}"/>
              </a:ext>
            </a:extLst>
          </p:cNvPr>
          <p:cNvSpPr txBox="1"/>
          <p:nvPr/>
        </p:nvSpPr>
        <p:spPr>
          <a:xfrm>
            <a:off x="702734" y="500570"/>
            <a:ext cx="8640000" cy="991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lvl="0" indent="-51435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7"/>
            </a:pPr>
            <a:r>
              <a:rPr lang="en-IN" sz="2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RANDOM FOREST CLASSIFIER AS THE BEST MODEL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Kartika" panose="020205030304040602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097F09-6F49-57C4-713C-0A7A1430FB81}"/>
              </a:ext>
            </a:extLst>
          </p:cNvPr>
          <p:cNvSpPr txBox="1"/>
          <p:nvPr/>
        </p:nvSpPr>
        <p:spPr>
          <a:xfrm>
            <a:off x="702734" y="1492188"/>
            <a:ext cx="8640000" cy="1570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romanLcPeriod"/>
            </a:pP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Import Libraries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romanLcPeriod"/>
            </a:pP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Load and Explore the Dataset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Kartika" panose="02020503030404060203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romanLcPeriod"/>
            </a:pP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Separate features and target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Kartika" panose="02020503030404060203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romanLcPeriod"/>
            </a:pP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Split the Dataset into Training and Testing Sets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Kartika" panose="02020503030404060203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2E61A9-B4F8-DBD3-878D-805DA4FF9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1417" y="3682567"/>
            <a:ext cx="4670743" cy="176794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C6941FF-E744-232C-AB93-10E00B589C97}"/>
              </a:ext>
            </a:extLst>
          </p:cNvPr>
          <p:cNvSpPr txBox="1"/>
          <p:nvPr/>
        </p:nvSpPr>
        <p:spPr>
          <a:xfrm>
            <a:off x="1181417" y="5401352"/>
            <a:ext cx="4670743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Table 13. Shape after train-test split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Kartika" panose="020205030304040602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0247FB-12E5-855A-F046-652C7B8921A8}"/>
              </a:ext>
            </a:extLst>
          </p:cNvPr>
          <p:cNvSpPr txBox="1"/>
          <p:nvPr/>
        </p:nvSpPr>
        <p:spPr>
          <a:xfrm>
            <a:off x="702734" y="3170615"/>
            <a:ext cx="8640000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Using train-test split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Kartika" panose="02020503030404060203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317B0-9AB2-D6A0-3712-130191142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5FC3-18BC-4B1C-A80D-7094DDC2ADFD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45041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F753C3-646E-4B0C-DB03-07B20DCAC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FA3E7B-A2A5-67FB-40F8-DBE022170B40}"/>
              </a:ext>
            </a:extLst>
          </p:cNvPr>
          <p:cNvSpPr txBox="1"/>
          <p:nvPr/>
        </p:nvSpPr>
        <p:spPr>
          <a:xfrm>
            <a:off x="702734" y="608213"/>
            <a:ext cx="8640000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lvl="0" indent="-400050" algn="just">
              <a:lnSpc>
                <a:spcPct val="107000"/>
              </a:lnSpc>
              <a:spcAft>
                <a:spcPts val="800"/>
              </a:spcAft>
              <a:buFont typeface="+mj-lt"/>
              <a:buAutoNum type="romanLcPeriod" startAt="5"/>
            </a:pP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Train the Random Forest Classifier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Kartika" panose="02020503030404060203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F9FA39-5F2A-484A-F81F-4E97ADB4A489}"/>
              </a:ext>
            </a:extLst>
          </p:cNvPr>
          <p:cNvSpPr txBox="1"/>
          <p:nvPr/>
        </p:nvSpPr>
        <p:spPr>
          <a:xfrm>
            <a:off x="1236134" y="1784672"/>
            <a:ext cx="4859866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Table 14. Model selected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Kartika" panose="02020503030404060203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63A489-7BAF-7E0C-BE9E-D9F27F169EB9}"/>
              </a:ext>
            </a:extLst>
          </p:cNvPr>
          <p:cNvSpPr txBox="1"/>
          <p:nvPr/>
        </p:nvSpPr>
        <p:spPr>
          <a:xfrm>
            <a:off x="702734" y="2192439"/>
            <a:ext cx="8640000" cy="773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lvl="0" indent="-400050" algn="just">
              <a:lnSpc>
                <a:spcPct val="107000"/>
              </a:lnSpc>
              <a:spcAft>
                <a:spcPts val="800"/>
              </a:spcAft>
              <a:buFont typeface="+mj-lt"/>
              <a:buAutoNum type="romanLcPeriod" startAt="6"/>
            </a:pP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Make Predictions</a:t>
            </a:r>
          </a:p>
          <a:p>
            <a:pPr marL="400050" indent="-400050" algn="just">
              <a:lnSpc>
                <a:spcPct val="107000"/>
              </a:lnSpc>
              <a:spcAft>
                <a:spcPts val="800"/>
              </a:spcAft>
              <a:buFont typeface="+mj-lt"/>
              <a:buAutoNum type="romanLcPeriod" startAt="6"/>
            </a:pP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Evaluate the Model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Kartika" panose="02020503030404060203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9DBC83-38B3-3640-D892-D4F31F35EE99}"/>
              </a:ext>
            </a:extLst>
          </p:cNvPr>
          <p:cNvSpPr txBox="1"/>
          <p:nvPr/>
        </p:nvSpPr>
        <p:spPr>
          <a:xfrm>
            <a:off x="1236134" y="6102488"/>
            <a:ext cx="4859866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Table 15.  Model evaluation results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Kartika" panose="02020503030404060203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2C13C5-0A6C-FB31-7031-A1F820FA9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5FC3-18BC-4B1C-A80D-7094DDC2ADFD}" type="slidenum">
              <a:rPr lang="en-IN" smtClean="0"/>
              <a:t>33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9B3606-6A03-07C1-6DF1-1999673B8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134" y="1015980"/>
            <a:ext cx="4859866" cy="7686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5E810A-2355-D075-F89E-9D86B41740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134" y="2927440"/>
            <a:ext cx="4859866" cy="31750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259368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38891-A4EA-21B7-55A1-AC1885EDE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EC44C8-BEF8-1586-4BB5-2DC9FB6A79BA}"/>
              </a:ext>
            </a:extLst>
          </p:cNvPr>
          <p:cNvSpPr txBox="1"/>
          <p:nvPr/>
        </p:nvSpPr>
        <p:spPr>
          <a:xfrm>
            <a:off x="702734" y="608213"/>
            <a:ext cx="8640000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lvl="0" indent="-400050" algn="just">
              <a:lnSpc>
                <a:spcPct val="107000"/>
              </a:lnSpc>
              <a:spcAft>
                <a:spcPts val="800"/>
              </a:spcAft>
              <a:buFont typeface="+mj-lt"/>
              <a:buAutoNum type="romanLcPeriod" startAt="8"/>
            </a:pP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visualizing confusion matrix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Kartika" panose="02020503030404060203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E6B34B6-61D9-3BEA-B27E-DC460BEF8ED7}"/>
              </a:ext>
            </a:extLst>
          </p:cNvPr>
          <p:cNvSpPr txBox="1"/>
          <p:nvPr/>
        </p:nvSpPr>
        <p:spPr>
          <a:xfrm>
            <a:off x="702734" y="5913120"/>
            <a:ext cx="8640000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Figure 9. Confusion matrix heatmap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Kartika" panose="02020503030404060203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C05F67-F17C-41D5-A501-40D00D54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5FC3-18BC-4B1C-A80D-7094DDC2ADFD}" type="slidenum">
              <a:rPr lang="en-IN" smtClean="0"/>
              <a:t>34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F939B9-2434-054D-8B59-CD03C38B9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34" y="1098550"/>
            <a:ext cx="8571268" cy="481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507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590C7A-2B60-56D9-1E3A-C7F3A66D1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8F0AB7-FB55-D25F-6822-D069CCFF6A04}"/>
              </a:ext>
            </a:extLst>
          </p:cNvPr>
          <p:cNvSpPr txBox="1"/>
          <p:nvPr/>
        </p:nvSpPr>
        <p:spPr>
          <a:xfrm>
            <a:off x="702734" y="608213"/>
            <a:ext cx="8640000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lvl="0" indent="-400050" algn="just">
              <a:lnSpc>
                <a:spcPct val="107000"/>
              </a:lnSpc>
              <a:spcAft>
                <a:spcPts val="800"/>
              </a:spcAft>
              <a:buFont typeface="+mj-lt"/>
              <a:buAutoNum type="romanLcPeriod" startAt="9"/>
            </a:pP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Plot the ROC Curve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Kartika" panose="02020503030404060203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B639FD-CD57-092B-7548-A2B2BEEA90A9}"/>
              </a:ext>
            </a:extLst>
          </p:cNvPr>
          <p:cNvSpPr txBox="1"/>
          <p:nvPr/>
        </p:nvSpPr>
        <p:spPr>
          <a:xfrm>
            <a:off x="702734" y="5756910"/>
            <a:ext cx="8640000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Figure 10. ROC Curve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Kartika" panose="02020503030404060203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DA1659-641C-2091-F51B-3742875A4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5FC3-18BC-4B1C-A80D-7094DDC2ADFD}" type="slidenum">
              <a:rPr lang="en-IN" smtClean="0"/>
              <a:t>35</a:t>
            </a:fld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30CCB1-E875-0C4A-1921-D9739E46C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34" y="982290"/>
            <a:ext cx="8640000" cy="477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5630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F167D4-F100-EED5-C019-6AC58F5B32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BB0297-BD99-2050-D922-46E64053A551}"/>
              </a:ext>
            </a:extLst>
          </p:cNvPr>
          <p:cNvSpPr txBox="1"/>
          <p:nvPr/>
        </p:nvSpPr>
        <p:spPr>
          <a:xfrm>
            <a:off x="702734" y="608213"/>
            <a:ext cx="8640000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lvl="0" indent="-400050" algn="just">
              <a:lnSpc>
                <a:spcPct val="107000"/>
              </a:lnSpc>
              <a:spcAft>
                <a:spcPts val="800"/>
              </a:spcAft>
              <a:buFont typeface="+mj-lt"/>
              <a:buAutoNum type="romanLcPeriod" startAt="10"/>
            </a:pP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Feature importance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Kartika" panose="02020503030404060203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926700-B747-C115-B508-349F056ED9FC}"/>
              </a:ext>
            </a:extLst>
          </p:cNvPr>
          <p:cNvSpPr txBox="1"/>
          <p:nvPr/>
        </p:nvSpPr>
        <p:spPr>
          <a:xfrm>
            <a:off x="702734" y="5756910"/>
            <a:ext cx="8640000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Figure 11. Feature importance bar plot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Kartika" panose="02020503030404060203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7BF3D7-16B2-4AE7-3973-434314E7A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33" y="982290"/>
            <a:ext cx="8998897" cy="477462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E27BA6-79D3-1377-4941-47D9EBF7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5FC3-18BC-4B1C-A80D-7094DDC2ADFD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0661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9FDE3E-77D2-4A7C-6F09-78A6032FB3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16D44D-00CF-D8E3-3694-55F8B5E5090B}"/>
              </a:ext>
            </a:extLst>
          </p:cNvPr>
          <p:cNvSpPr txBox="1"/>
          <p:nvPr/>
        </p:nvSpPr>
        <p:spPr>
          <a:xfrm>
            <a:off x="702734" y="608213"/>
            <a:ext cx="8640000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indent="-400050" algn="just">
              <a:lnSpc>
                <a:spcPct val="107000"/>
              </a:lnSpc>
              <a:spcAft>
                <a:spcPts val="800"/>
              </a:spcAft>
              <a:buFont typeface="+mj-lt"/>
              <a:buAutoNum type="romanLcPeriod" startAt="11"/>
            </a:pPr>
            <a:r>
              <a:rPr lang="en-IN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Predicting for Specific Values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Kartika" panose="02020503030404060203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E253920-3C3E-6579-26DC-28442D6856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21" y="2506297"/>
            <a:ext cx="3398499" cy="75507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7B23382-CCC8-938B-180A-272759E59F20}"/>
              </a:ext>
            </a:extLst>
          </p:cNvPr>
          <p:cNvSpPr txBox="1"/>
          <p:nvPr/>
        </p:nvSpPr>
        <p:spPr>
          <a:xfrm>
            <a:off x="1143021" y="3261367"/>
            <a:ext cx="3398499" cy="3844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Table 16. Prediction result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Kartika" panose="020205030304040602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300659-87DD-37F1-9EF3-83703B7D0197}"/>
              </a:ext>
            </a:extLst>
          </p:cNvPr>
          <p:cNvSpPr txBox="1"/>
          <p:nvPr/>
        </p:nvSpPr>
        <p:spPr>
          <a:xfrm>
            <a:off x="702734" y="980245"/>
            <a:ext cx="8639998" cy="773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test1 = [[75, 0, 582, 0, 20, 1, 265000, 1.9, 130, 1, 0, 4]]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test2 = [[53,0,63,1,60,0,368000,0.8,135,1,0,22]]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Kartika" panose="02020503030404060203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E337CA-4F59-9AA7-0286-5C4A7A2A8BC0}"/>
              </a:ext>
            </a:extLst>
          </p:cNvPr>
          <p:cNvSpPr txBox="1"/>
          <p:nvPr/>
        </p:nvSpPr>
        <p:spPr>
          <a:xfrm>
            <a:off x="702733" y="1753277"/>
            <a:ext cx="8639999" cy="374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Kartika" panose="02020503030404060203" pitchFamily="18" charset="0"/>
              </a:rPr>
              <a:t>Here we predict target value by applying features.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Kartika" panose="02020503030404060203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18AA79-2089-9DF5-5816-1003D5D31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5FC3-18BC-4B1C-A80D-7094DDC2ADFD}" type="slidenum">
              <a:rPr lang="en-IN" smtClean="0"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01010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142C90-70C5-53D7-41DA-45E4B8486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C6BC5-85CB-AC72-8040-EFD5670B2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5867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50C51D-5974-9EFE-4E98-40810564F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5FC3-18BC-4B1C-A80D-7094DDC2ADFD}" type="slidenum">
              <a:rPr lang="en-IN" smtClean="0"/>
              <a:t>38</a:t>
            </a:fld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F7D489-1E9E-57B3-C246-D557B3504109}"/>
              </a:ext>
            </a:extLst>
          </p:cNvPr>
          <p:cNvSpPr txBox="1"/>
          <p:nvPr/>
        </p:nvSpPr>
        <p:spPr>
          <a:xfrm>
            <a:off x="677334" y="1405467"/>
            <a:ext cx="859666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revealed significant trends and relationships among variables like age, ejection fraction, and serum creatinine, which strongly influence heart failure risk.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target variable exhibited class imbalance, with more "non-heart-failure" cases than "heart-failure" cases.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Random Forest Classifier outperformed other models, achieving the highest accuracy (~84%) and F1-score (~74%).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and Linear Discriminant Analysis performed well but did not surpass the Random Forest model.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recall for Class 0 (93%), but lower recall for Class 1 (63%), indicating challenges in identifying all positive cases.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ROC-AUC score of 89.15% demonstrates robust class discrimination.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identified ejection fraction, serum creatinine, and age as the top contributors, emphasizing their importance for heart failure prediction.</a:t>
            </a:r>
          </a:p>
        </p:txBody>
      </p:sp>
    </p:spTree>
    <p:extLst>
      <p:ext uri="{BB962C8B-B14F-4D97-AF65-F5344CB8AC3E}">
        <p14:creationId xmlns:p14="http://schemas.microsoft.com/office/powerpoint/2010/main" val="27387160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183B88-15D1-BE18-0FD2-85A06A7EA2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D4A411-EE67-8D6A-2969-135E14B30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5FC3-18BC-4B1C-A80D-7094DDC2ADFD}" type="slidenum">
              <a:rPr lang="en-IN" smtClean="0"/>
              <a:t>39</a:t>
            </a:fld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1F57AD-D596-C680-CB5A-DE7A8A72DA41}"/>
              </a:ext>
            </a:extLst>
          </p:cNvPr>
          <p:cNvSpPr txBox="1"/>
          <p:nvPr/>
        </p:nvSpPr>
        <p:spPr>
          <a:xfrm>
            <a:off x="677334" y="826347"/>
            <a:ext cx="859666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and limitations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small dataset size (299 samples) limits generalizability and highlights the need for validation on larger, more diverse datasets.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imbalance affected model performance, particularly for detecting positive heart failure events.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Clinical relevance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study underscores the potential of machine learning, especially Random Forest, in predicting heart failure events and supporting personalized healthcare decisions.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identifying key risk factors, these models can aid in proactive patient management and resource allocation in clinical settings.</a:t>
            </a:r>
          </a:p>
        </p:txBody>
      </p:sp>
    </p:spTree>
    <p:extLst>
      <p:ext uri="{BB962C8B-B14F-4D97-AF65-F5344CB8AC3E}">
        <p14:creationId xmlns:p14="http://schemas.microsoft.com/office/powerpoint/2010/main" val="1251388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95E9C4-7DB5-118E-DEF3-2A52E026DC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A2F33-C37B-879D-076C-897FCFC36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5867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D11104-4DD5-2D11-92DC-5FBA415E140D}"/>
              </a:ext>
            </a:extLst>
          </p:cNvPr>
          <p:cNvSpPr txBox="1"/>
          <p:nvPr/>
        </p:nvSpPr>
        <p:spPr>
          <a:xfrm>
            <a:off x="677334" y="1405467"/>
            <a:ext cx="8640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Heart failure (HF) is a chronic and progressive condition where the heart cannot pump blood effectively, leading to insufficient oxygen delivery to tissues and organs.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leading cause of hospitalization and death globally, with increasing prevalence, especially among older adults.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is challenging due to the multifactorial and individualized nature of HF.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6A12A3-7956-33D2-F612-8CAB26FEF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5FC3-18BC-4B1C-A80D-7094DDC2ADFD}" type="slidenum">
              <a:rPr lang="en-IN" smtClean="0"/>
              <a:t>4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06A463-7CC5-CCD5-F320-9C8CE5BC77DC}"/>
              </a:ext>
            </a:extLst>
          </p:cNvPr>
          <p:cNvSpPr txBox="1"/>
          <p:nvPr/>
        </p:nvSpPr>
        <p:spPr>
          <a:xfrm>
            <a:off x="677334" y="2923356"/>
            <a:ext cx="8640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Predictive Modelling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modelling uses historical data and machine learning (ML) techniques to forecast outcomes based on patient-specific attributes.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HF prognosis, predictive models can: Analyze complex datasets, Identify hidden patterns and relationships among variables.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 is particularly effective because it can: Handle high-dimensional, nonlinear data, Capture interactions between clinical metrics (e.g., ejection fraction, serum creatinine, comorbidities), Provide more accurate and tailored risk assessments.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focuses on developing ML models to predict HF survival status, contributing to: Improved accuracy in prognosis, Enhanced clinical decision-making, Better patient outcomes and resource utilization.</a:t>
            </a:r>
          </a:p>
        </p:txBody>
      </p:sp>
    </p:spTree>
    <p:extLst>
      <p:ext uri="{BB962C8B-B14F-4D97-AF65-F5344CB8AC3E}">
        <p14:creationId xmlns:p14="http://schemas.microsoft.com/office/powerpoint/2010/main" val="6333265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DEC07D-3993-B113-A445-E5CD0BA1AB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89;p35">
            <a:extLst>
              <a:ext uri="{FF2B5EF4-FFF2-40B4-BE49-F238E27FC236}">
                <a16:creationId xmlns:a16="http://schemas.microsoft.com/office/drawing/2014/main" id="{C9A42082-C8AA-90A1-BC46-9DE02CB11796}"/>
              </a:ext>
            </a:extLst>
          </p:cNvPr>
          <p:cNvSpPr txBox="1"/>
          <p:nvPr/>
        </p:nvSpPr>
        <p:spPr>
          <a:xfrm>
            <a:off x="0" y="2745695"/>
            <a:ext cx="12192000" cy="1366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ctr" defTabSz="914400">
              <a:buClr>
                <a:srgbClr val="000000"/>
              </a:buClr>
              <a:buFont typeface="Arial"/>
              <a:buNone/>
            </a:pPr>
            <a:r>
              <a:rPr lang="en-US" sz="6000" b="1" kern="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6000" kern="0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BA3179-54A4-F49F-763B-3777105D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5FC3-18BC-4B1C-A80D-7094DDC2ADFD}" type="slidenum">
              <a:rPr lang="en-IN" smtClean="0"/>
              <a:t>40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330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8C8BDA-5D6A-E9FF-8163-3B9CC3908D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3FFCF5-D3C2-61EF-D74B-26D78F4E9ECA}"/>
              </a:ext>
            </a:extLst>
          </p:cNvPr>
          <p:cNvSpPr txBox="1"/>
          <p:nvPr/>
        </p:nvSpPr>
        <p:spPr>
          <a:xfrm>
            <a:off x="677334" y="487910"/>
            <a:ext cx="8640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in Predicting HF Outcomes:</a:t>
            </a:r>
          </a:p>
          <a:p>
            <a:pPr marL="1200150" lvl="2" indent="-285750" algn="just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HF is influenced by diverse clinical, demographic, and lifestyle factors.</a:t>
            </a:r>
          </a:p>
          <a:p>
            <a:pPr marL="1200150" lvl="2" indent="-285750" algn="just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prognosis methods lack precision and fail to account for the variability in disease progression among patients.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 of HF Prognosis:</a:t>
            </a:r>
          </a:p>
          <a:p>
            <a:pPr marL="1200150" lvl="2" indent="-285750" algn="just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Numerous interrelated factors influence HF outcomes.</a:t>
            </a:r>
          </a:p>
          <a:p>
            <a:pPr marL="1200150" lvl="2" indent="-285750" algn="just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scoring systems often fail to incorporate the full range of variables or the complexities of their relationships.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Traditional Models:</a:t>
            </a:r>
          </a:p>
          <a:p>
            <a:pPr marL="1200150" lvl="2" indent="-285750" algn="just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 on predefined rules or expert opinions.</a:t>
            </a:r>
          </a:p>
          <a:p>
            <a:pPr marL="1200150" lvl="2" indent="-285750" algn="just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adaptability to new data trends.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Opportunity for Machine Learning: </a:t>
            </a:r>
          </a:p>
          <a:p>
            <a:pPr marL="1200150" lvl="2" indent="-285750" algn="just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 models can analyze large datasets, uncover hidden patterns, and adapt dynamically to new information.</a:t>
            </a:r>
          </a:p>
          <a:p>
            <a:pPr marL="1200150" lvl="2" indent="-285750" algn="just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 complex and nonlinear relationships, improving prediction accuracy.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496011-32BB-3A9C-09E1-39FF0BADE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5FC3-18BC-4B1C-A80D-7094DDC2ADFD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536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712D79-5F4B-2845-C71A-FAFC0E93B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0CF29-C645-3BE7-8B80-5E05C42D8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5867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4BAB9C-770F-FA30-D729-85C52E9E0883}"/>
              </a:ext>
            </a:extLst>
          </p:cNvPr>
          <p:cNvSpPr txBox="1"/>
          <p:nvPr/>
        </p:nvSpPr>
        <p:spPr>
          <a:xfrm>
            <a:off x="677334" y="1405467"/>
            <a:ext cx="8640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and Compare Different Machine Learning Algorithms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the performance of various machine learning algorithms.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Assess model effectiveness in predicting heart failure outcomes using evaluation metrics.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most accurate and reliable algorithms for heart failure prognosis to support clinical decision-making.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Supervised Learning Models for Outcome Prediction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and evaluate supervised learning models to predict the survival status of heart failure patients based on clinical features. 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 machine learning algorithms to determine whether a patient will experience a heart failure event or survive.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34BA08-1661-331C-DF27-C20D39303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5FC3-18BC-4B1C-A80D-7094DDC2ADFD}" type="slidenum">
              <a:rPr lang="en-IN" smtClean="0"/>
              <a:t>6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CF2A6F-922B-B364-4717-D758EB241FBA}"/>
              </a:ext>
            </a:extLst>
          </p:cNvPr>
          <p:cNvSpPr txBox="1"/>
          <p:nvPr/>
        </p:nvSpPr>
        <p:spPr>
          <a:xfrm>
            <a:off x="677334" y="4544788"/>
            <a:ext cx="864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Key Features Influencing Predictions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feature importance analysis to determine the clinical variables that have the greatest impact on survival predictions.</a:t>
            </a:r>
          </a:p>
        </p:txBody>
      </p:sp>
    </p:spTree>
    <p:extLst>
      <p:ext uri="{BB962C8B-B14F-4D97-AF65-F5344CB8AC3E}">
        <p14:creationId xmlns:p14="http://schemas.microsoft.com/office/powerpoint/2010/main" val="1132626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DC3B6D-48CE-411A-AD93-AB698F0598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84A87-AB31-C748-B089-40BEAA826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5867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8BB493-A9E9-414E-62A1-F4AD368A46E7}"/>
              </a:ext>
            </a:extLst>
          </p:cNvPr>
          <p:cNvSpPr txBox="1"/>
          <p:nvPr/>
        </p:nvSpPr>
        <p:spPr>
          <a:xfrm>
            <a:off x="677334" y="1405467"/>
            <a:ext cx="8640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Libraries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is implemented in Python using the following libraries: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Pandas: For data manipulation, handling missing values, and dataset splitting.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NumPy: For numerical operations, including statistical calculations like mean, median, and standard deviation.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Scikit-learn: The main library for machine learning tasks, including model implementation, data splitting, and performance evaluation metrics.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Matplotlib: For static and interactive data visualizations, including histograms and scatter plots.</a:t>
            </a:r>
          </a:p>
          <a:p>
            <a:pPr marL="800100" lvl="1" indent="-342900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Seaborn: For advanced visualizations, such as correlation heatmaps and box plots.</a:t>
            </a:r>
          </a:p>
          <a:p>
            <a:pPr marL="342900" indent="-342900" algn="just">
              <a:buFont typeface="+mj-lt"/>
              <a:buAutoNum type="arabicPeriod" startAt="2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ensures the dataset is clean and suitable for analysis. 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Missing Values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Splitting the Dataset: Divide the dataset into training (80%) and testing (20%) sets for model evaluation.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122654-B557-2DFA-2A6B-470B9B702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5FC3-18BC-4B1C-A80D-7094DDC2ADFD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3413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6D68A3-F01D-4FD4-2810-2CEEECB41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AD8D8BA-C0E4-1BB4-A133-0CE83096C020}"/>
              </a:ext>
            </a:extLst>
          </p:cNvPr>
          <p:cNvSpPr txBox="1"/>
          <p:nvPr/>
        </p:nvSpPr>
        <p:spPr>
          <a:xfrm>
            <a:off x="677334" y="692072"/>
            <a:ext cx="8640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3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helps to understand the dataset structure, identify issues, and gain insights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Summary: View dataset dimensions, data types, and basic statistics like mean, median, and standard deviation.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Analysis: Use a correlation matrix to identify relationships between numerical features and the target variable (DEATH_EVENT).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Visualizing Distributions: Histograms, box plots, and density plots to identify skewness, outliers, or unusual patterns.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Categorical Variable Analysis: Use bar plots and pie charts to examine distributions of categorical variables (e.g., sex, smoking).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C00C77-C8A1-BD8C-F3FF-105DB7261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5FC3-18BC-4B1C-A80D-7094DDC2ADFD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397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7B3393-2C20-24E2-1530-0E9ECF7E8E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21D56B-FD6B-D5B3-8385-7610082DBF7F}"/>
              </a:ext>
            </a:extLst>
          </p:cNvPr>
          <p:cNvSpPr txBox="1"/>
          <p:nvPr/>
        </p:nvSpPr>
        <p:spPr>
          <a:xfrm>
            <a:off x="677334" y="711198"/>
            <a:ext cx="8640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4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Models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 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Predicts probabilities for binary outcomes using a logistic function.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K-Nearest Neighbors (KNN) 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Classifies based on the majority class of the k nearest neighbors.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Gaussian Naive Bayes (Gaussian NB)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Assumes feature independence and uses Bayes' theorem with Gaussian-distributed continuous features.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Classifier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Combines multiple decision trees trained on random subsets to reduce overfitting and improve robustness.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Machines (SVM)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Finds an optimal hyperplane to maximize the margin between classes, using kernels for non-linear relationships.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Classifier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Splits data based on the feature that maximizes information gain, resulting in interpretable decision paths.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674A50-C90A-2DE7-BF0A-9A10539E6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05FC3-18BC-4B1C-A80D-7094DDC2ADFD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268739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Custom 1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002060"/>
      </a:accent1>
      <a:accent2>
        <a:srgbClr val="002060"/>
      </a:accent2>
      <a:accent3>
        <a:srgbClr val="002060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609</TotalTime>
  <Words>2341</Words>
  <Application>Microsoft Office PowerPoint</Application>
  <PresentationFormat>Widescreen</PresentationFormat>
  <Paragraphs>296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Arial</vt:lpstr>
      <vt:lpstr>Calibri</vt:lpstr>
      <vt:lpstr>Calibri Light</vt:lpstr>
      <vt:lpstr>Cambria Math</vt:lpstr>
      <vt:lpstr>Courier New</vt:lpstr>
      <vt:lpstr>Times New Roman</vt:lpstr>
      <vt:lpstr>Trebuchet MS</vt:lpstr>
      <vt:lpstr>Wingdings</vt:lpstr>
      <vt:lpstr>Wingdings 3</vt:lpstr>
      <vt:lpstr>Facet</vt:lpstr>
      <vt:lpstr>PowerPoint Presentation</vt:lpstr>
      <vt:lpstr>TABLE OF CONTENTS</vt:lpstr>
      <vt:lpstr>ABSTRACT</vt:lpstr>
      <vt:lpstr>INTRODUCTION</vt:lpstr>
      <vt:lpstr>PowerPoint Presentation</vt:lpstr>
      <vt:lpstr>OBJECTIVE</vt:lpstr>
      <vt:lpstr>METHODOLOGY</vt:lpstr>
      <vt:lpstr>PowerPoint Presentation</vt:lpstr>
      <vt:lpstr>PowerPoint Presentation</vt:lpstr>
      <vt:lpstr>PowerPoint Presentation</vt:lpstr>
      <vt:lpstr>PowerPoint Presentation</vt:lpstr>
      <vt:lpstr>DATASET OVERVIEW</vt:lpstr>
      <vt:lpstr>PowerPoint Presentation</vt:lpstr>
      <vt:lpstr>ANALYSIS AND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Jibin K</dc:creator>
  <cp:lastModifiedBy>Jibin K</cp:lastModifiedBy>
  <cp:revision>43</cp:revision>
  <dcterms:created xsi:type="dcterms:W3CDTF">2024-12-18T02:14:55Z</dcterms:created>
  <dcterms:modified xsi:type="dcterms:W3CDTF">2025-01-31T01:51:49Z</dcterms:modified>
</cp:coreProperties>
</file>